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0"/>
  </p:notesMasterIdLst>
  <p:handoutMasterIdLst>
    <p:handoutMasterId r:id="rId21"/>
  </p:handoutMasterIdLst>
  <p:sldIdLst>
    <p:sldId id="290" r:id="rId2"/>
    <p:sldId id="286" r:id="rId3"/>
    <p:sldId id="258" r:id="rId4"/>
    <p:sldId id="289" r:id="rId5"/>
    <p:sldId id="259" r:id="rId6"/>
    <p:sldId id="291" r:id="rId7"/>
    <p:sldId id="292" r:id="rId8"/>
    <p:sldId id="293" r:id="rId9"/>
    <p:sldId id="294" r:id="rId10"/>
    <p:sldId id="299" r:id="rId11"/>
    <p:sldId id="295" r:id="rId12"/>
    <p:sldId id="296" r:id="rId13"/>
    <p:sldId id="297" r:id="rId14"/>
    <p:sldId id="300" r:id="rId15"/>
    <p:sldId id="288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86398"/>
  </p:normalViewPr>
  <p:slideViewPr>
    <p:cSldViewPr snapToGrid="0" snapToObjects="1">
      <p:cViewPr varScale="1">
        <p:scale>
          <a:sx n="127" d="100"/>
          <a:sy n="127" d="100"/>
        </p:scale>
        <p:origin x="464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10/7/19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65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3363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320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02301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404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585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08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52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3091275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9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4" r:id="rId6"/>
    <p:sldLayoutId id="2147483771" r:id="rId7"/>
    <p:sldLayoutId id="2147483794" r:id="rId8"/>
    <p:sldLayoutId id="2147483772" r:id="rId9"/>
    <p:sldLayoutId id="2147483773" r:id="rId10"/>
    <p:sldLayoutId id="2147483775" r:id="rId11"/>
    <p:sldLayoutId id="2147483795" r:id="rId12"/>
    <p:sldLayoutId id="2147483776" r:id="rId13"/>
    <p:sldLayoutId id="214748379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3" r:id="rId2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makemeanalyst.com/explore-your-data-range-interquartile-range-and-box-plot/" TargetMode="External"/><Relationship Id="rId13" Type="http://schemas.openxmlformats.org/officeDocument/2006/relationships/hyperlink" Target="https://quantdare.com/isolation-forest-algorithm/" TargetMode="External"/><Relationship Id="rId3" Type="http://schemas.openxmlformats.org/officeDocument/2006/relationships/hyperlink" Target="https://www.quora.com/Can-reinforcement-learning-be-used-for-anomaly-detection" TargetMode="External"/><Relationship Id="rId7" Type="http://schemas.openxmlformats.org/officeDocument/2006/relationships/hyperlink" Target="http://sphweb.bumc.bu.edu/otlt/mph-modules/bs/bs704_summarizingdata/bs704_summarizingdata7.html" TargetMode="External"/><Relationship Id="rId12" Type="http://schemas.openxmlformats.org/officeDocument/2006/relationships/hyperlink" Target="https://www.analyticsvidhya.com/blog/2019/02/outlier-detection-python-pyod/" TargetMode="External"/><Relationship Id="rId17" Type="http://schemas.openxmlformats.org/officeDocument/2006/relationships/hyperlink" Target="https://towardsdatascience.com/anomaly-detection-with-isolation-forest-visualization-23cd75c281e2" TargetMode="External"/><Relationship Id="rId2" Type="http://schemas.openxmlformats.org/officeDocument/2006/relationships/hyperlink" Target="http://www.erogol.com/anomaly-detection-and-a-simple-algorithm-with-probabilistic-approach/" TargetMode="External"/><Relationship Id="rId16" Type="http://schemas.openxmlformats.org/officeDocument/2006/relationships/hyperlink" Target="https://towardsdatascience.com/anomaly-detection-for-dummies-15f148e559c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Interquartile_range" TargetMode="External"/><Relationship Id="rId11" Type="http://schemas.openxmlformats.org/officeDocument/2006/relationships/hyperlink" Target="https://dzone.com/articles/spotting-outliers-with-isolation-forest-using-skle" TargetMode="External"/><Relationship Id="rId5" Type="http://schemas.openxmlformats.org/officeDocument/2006/relationships/hyperlink" Target="https://medium.com/@mehulved1503/outlier-detection-and-anomaly-detection-with-machine-learning-caa96b34b7f6" TargetMode="External"/><Relationship Id="rId15" Type="http://schemas.openxmlformats.org/officeDocument/2006/relationships/hyperlink" Target="https://www.youtube.com/watch?v=RyFQXQf4w4w" TargetMode="External"/><Relationship Id="rId10" Type="http://schemas.openxmlformats.org/officeDocument/2006/relationships/hyperlink" Target="https://towardsdatascience.com/a-brief-overview-of-outlier-detection-techniques-1e0b2c19e561" TargetMode="External"/><Relationship Id="rId4" Type="http://schemas.openxmlformats.org/officeDocument/2006/relationships/hyperlink" Target="https://medium.com/@alhadpofali_5697/anomaly-and-outlier-detection-concepts-1f82498851a2" TargetMode="External"/><Relationship Id="rId9" Type="http://schemas.openxmlformats.org/officeDocument/2006/relationships/hyperlink" Target="https://dzone.com/articles/four-techniques-for-outlier-detection-knime" TargetMode="External"/><Relationship Id="rId14" Type="http://schemas.openxmlformats.org/officeDocument/2006/relationships/hyperlink" Target="https://medium.com/walmartlabs/swamping-and-masking-in-anomaly-detection-how-subsampling-in-isolation-forests-helps-mitigate-bb192a8f8dd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C5D780-F007-9144-9C5F-4FAF655DB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A38DFD-C91B-FB41-90C2-8933298EBA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1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Interquartile Range (IQR) – </a:t>
            </a:r>
          </a:p>
          <a:p>
            <a:pPr lvl="1"/>
            <a:r>
              <a:rPr lang="en-US" b="1" dirty="0"/>
              <a:t>Implementation using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801F0-2182-43BE-AE3B-774E99C4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66" y="2541951"/>
            <a:ext cx="7611123" cy="38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3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73472"/>
            <a:ext cx="5007082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Isolation Forest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6ABAF9-FEF5-4F41-A84F-C89DFAAA42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772816"/>
            <a:ext cx="11017143" cy="1669809"/>
          </a:xfrm>
        </p:spPr>
        <p:txBody>
          <a:bodyPr/>
          <a:lstStyle/>
          <a:p>
            <a:r>
              <a:rPr lang="en-US" sz="2000" dirty="0"/>
              <a:t>This is a nonparametric method for large datasets in a one or multi-dimensional feature space.</a:t>
            </a:r>
          </a:p>
          <a:p>
            <a:r>
              <a:rPr lang="en-US" sz="2000" dirty="0"/>
              <a:t>Identifies anomalies instead of normal observations &amp; returns the anomaly score of each sample.</a:t>
            </a:r>
          </a:p>
          <a:p>
            <a:r>
              <a:rPr lang="en-US" sz="2000" dirty="0"/>
              <a:t>A tree-based model. In these trees(partitions) are created randomly for a given data set, and anomalies are the paths </a:t>
            </a:r>
            <a:r>
              <a:rPr lang="en-US" dirty="0"/>
              <a:t>with shortest average path length.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C4761-B3DE-46AF-96B3-2856A447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41" y="3941969"/>
            <a:ext cx="6969969" cy="26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1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445855"/>
            <a:ext cx="5007082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Isolation Forest – How it works?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6ABAF9-FEF5-4F41-A84F-C89DFAAA42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935359"/>
            <a:ext cx="6447907" cy="1507266"/>
          </a:xfrm>
        </p:spPr>
        <p:txBody>
          <a:bodyPr/>
          <a:lstStyle/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Select the point to isolate.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For each feature, set the range to isolate between the minimum and the maximum.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Choose a feature randomly.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Pick a value that’s in the range, again randomly:</a:t>
            </a:r>
          </a:p>
          <a:p>
            <a:pPr lvl="1" fontAlgn="base"/>
            <a:r>
              <a:rPr lang="en-US" sz="1400" dirty="0"/>
              <a:t>If the chosen value keeps the point </a:t>
            </a:r>
            <a:r>
              <a:rPr lang="en-US" sz="1400" i="1" dirty="0"/>
              <a:t>above</a:t>
            </a:r>
            <a:r>
              <a:rPr lang="en-US" sz="1400" dirty="0"/>
              <a:t>, switch the </a:t>
            </a:r>
            <a:r>
              <a:rPr lang="en-US" sz="1400" i="1" dirty="0"/>
              <a:t>minimum</a:t>
            </a:r>
            <a:r>
              <a:rPr lang="en-US" sz="1400" dirty="0"/>
              <a:t> of the range of the feature to the value.</a:t>
            </a:r>
          </a:p>
          <a:p>
            <a:pPr lvl="1" fontAlgn="base"/>
            <a:r>
              <a:rPr lang="en-US" sz="1400" dirty="0"/>
              <a:t>If the chosen value keeps the point </a:t>
            </a:r>
            <a:r>
              <a:rPr lang="en-US" sz="1400" i="1" dirty="0"/>
              <a:t>below</a:t>
            </a:r>
            <a:r>
              <a:rPr lang="en-US" sz="1400" dirty="0"/>
              <a:t>, switch the </a:t>
            </a:r>
            <a:r>
              <a:rPr lang="en-US" sz="1400" i="1" dirty="0"/>
              <a:t>maximum</a:t>
            </a:r>
            <a:r>
              <a:rPr lang="en-US" sz="1400" dirty="0"/>
              <a:t> of the range of the feature to the value.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Repeat steps 3 &amp; 4 until the point is isolated. That is, until the point is the only one which is inside the range for all features.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/>
              <a:t>Count how many times you’ve had to repeat steps 3 &amp; 4. We call this quantity the </a:t>
            </a:r>
            <a:r>
              <a:rPr lang="en-US" sz="1600" b="1" dirty="0"/>
              <a:t>isolation number.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ACD39-1F89-4374-B54D-3325D5457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9"/>
          <a:stretch/>
        </p:blipFill>
        <p:spPr>
          <a:xfrm>
            <a:off x="8154743" y="1218024"/>
            <a:ext cx="3583167" cy="946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E38FF-6315-48CE-8DCD-FF067ECB7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95" b="10598"/>
          <a:stretch/>
        </p:blipFill>
        <p:spPr>
          <a:xfrm>
            <a:off x="8154742" y="2379306"/>
            <a:ext cx="3583167" cy="863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D86CC-D14C-4B72-9970-8C2706CA5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70" b="16555"/>
          <a:stretch/>
        </p:blipFill>
        <p:spPr>
          <a:xfrm>
            <a:off x="8154741" y="3429000"/>
            <a:ext cx="3583167" cy="1123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1955A-A886-4ED2-8423-55ED15C08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740" y="4686409"/>
            <a:ext cx="3583169" cy="15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4" y="1445855"/>
            <a:ext cx="6671841" cy="49456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Isolation Forest – How it works?</a:t>
            </a:r>
          </a:p>
          <a:p>
            <a:r>
              <a:rPr lang="en-US" sz="1600" dirty="0"/>
              <a:t>An important concept in this method is the </a:t>
            </a:r>
            <a:r>
              <a:rPr lang="en-US" sz="1600" b="1" dirty="0"/>
              <a:t>isolation number.</a:t>
            </a:r>
          </a:p>
          <a:p>
            <a:pPr lvl="1"/>
            <a:r>
              <a:rPr lang="en-US" sz="1600" dirty="0"/>
              <a:t>It is the number of splits needed to isolate a data point.</a:t>
            </a:r>
          </a:p>
          <a:p>
            <a:pPr lvl="1"/>
            <a:r>
              <a:rPr lang="en-US" sz="1600" dirty="0"/>
              <a:t>A data point is defined as an outlier if its isolation number is lower than the threshold.</a:t>
            </a:r>
          </a:p>
          <a:p>
            <a:r>
              <a:rPr lang="en-US" sz="1600" dirty="0"/>
              <a:t>An outlier score can computed for each observation:</a:t>
            </a:r>
          </a:p>
          <a:p>
            <a:endParaRPr lang="en-US" sz="1600" dirty="0"/>
          </a:p>
          <a:p>
            <a:r>
              <a:rPr lang="en-US" sz="1600" dirty="0"/>
              <a:t>Where </a:t>
            </a:r>
          </a:p>
          <a:p>
            <a:pPr lvl="1"/>
            <a:r>
              <a:rPr lang="en-US" sz="1600" dirty="0"/>
              <a:t>h(x) is the path length of the sample x, </a:t>
            </a:r>
          </a:p>
          <a:p>
            <a:pPr lvl="1"/>
            <a:r>
              <a:rPr lang="en-US" sz="1600" dirty="0"/>
              <a:t>c(n) is the </a:t>
            </a:r>
            <a:r>
              <a:rPr lang="en-US" sz="1600" dirty="0" err="1"/>
              <a:t>the</a:t>
            </a:r>
            <a:r>
              <a:rPr lang="en-US" sz="1600" dirty="0"/>
              <a:t> maximum path length of a binary tree from root to external node</a:t>
            </a:r>
          </a:p>
          <a:p>
            <a:pPr lvl="1"/>
            <a:r>
              <a:rPr lang="en-US" sz="1600" dirty="0"/>
              <a:t>n is the number of external nodes. </a:t>
            </a:r>
          </a:p>
          <a:p>
            <a:pPr lvl="1"/>
            <a:r>
              <a:rPr lang="en-US" sz="1600" dirty="0"/>
              <a:t>After giving each observation a score ranging from 0 to 1; 1 meaning more outlier and 0 meaning more normality. A threshold can be specified (</a:t>
            </a:r>
            <a:r>
              <a:rPr lang="en-US" sz="1600" dirty="0" err="1"/>
              <a:t>ie</a:t>
            </a:r>
            <a:r>
              <a:rPr lang="en-US" sz="1600" dirty="0"/>
              <a:t>. 0.55 or 0.60)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E06EF-9585-491F-AF65-B61BEBE2175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7358394" y="1382657"/>
            <a:ext cx="3980274" cy="2985206"/>
          </a:xfrm>
        </p:spPr>
      </p:pic>
      <p:pic>
        <p:nvPicPr>
          <p:cNvPr id="2050" name="Picture 2" descr="https://miro.medium.com/max/2043/1*TqkqI2QECywBLnY6KlVvHA.png">
            <a:extLst>
              <a:ext uri="{FF2B5EF4-FFF2-40B4-BE49-F238E27FC236}">
                <a16:creationId xmlns:a16="http://schemas.microsoft.com/office/drawing/2014/main" id="{D63F2979-0A18-4DB2-956A-6495D724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4" y="4367863"/>
            <a:ext cx="4246231" cy="226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258/0*uVVSUfptaeFzqRZW.">
            <a:extLst>
              <a:ext uri="{FF2B5EF4-FFF2-40B4-BE49-F238E27FC236}">
                <a16:creationId xmlns:a16="http://schemas.microsoft.com/office/drawing/2014/main" id="{E2051F76-10F9-4C3C-9480-EC20498F0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b="12398"/>
          <a:stretch/>
        </p:blipFill>
        <p:spPr bwMode="auto">
          <a:xfrm>
            <a:off x="2080725" y="3601616"/>
            <a:ext cx="2146041" cy="5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9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Isolation Forest – </a:t>
            </a:r>
          </a:p>
          <a:p>
            <a:pPr lvl="1"/>
            <a:r>
              <a:rPr lang="en-US" b="1" dirty="0"/>
              <a:t>Implementation 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0288B-A599-40AB-8308-B1656F4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95" y="2489573"/>
            <a:ext cx="8760846" cy="38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15AC1-4F05-4E2A-A983-BFF78248F7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143443"/>
            <a:ext cx="10515707" cy="4610100"/>
          </a:xfrm>
        </p:spPr>
        <p:txBody>
          <a:bodyPr/>
          <a:lstStyle/>
          <a:p>
            <a:r>
              <a:rPr lang="en-US" sz="1100" dirty="0">
                <a:hlinkClick r:id="rId2"/>
              </a:rPr>
              <a:t>http://www.erogol.com/anomaly-detection-and-a-simple-algorithm-with-probabilistic-approach/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https://www.quora.com/Can-reinforcement-learning-be-used-for-anomaly-detection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https://medium.com/@alhadpofali_5697/anomaly-and-outlier-detection-concepts-1f82498851a2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https://medium.com/@mehulved1503/outlier-detection-and-anomaly-detection-with-machine-learning-caa96b34b7f6</a:t>
            </a:r>
            <a:endParaRPr lang="en-US" sz="1100" dirty="0"/>
          </a:p>
          <a:p>
            <a:r>
              <a:rPr lang="en-US" sz="1100" dirty="0">
                <a:hlinkClick r:id="rId6"/>
              </a:rPr>
              <a:t>https://en.wikipedia.org/wiki/Interquartile_range</a:t>
            </a:r>
            <a:endParaRPr lang="en-US" sz="1100" dirty="0"/>
          </a:p>
          <a:p>
            <a:r>
              <a:rPr lang="en-US" sz="1100" dirty="0">
                <a:hlinkClick r:id="rId7"/>
              </a:rPr>
              <a:t>http://sphweb.bumc.bu.edu/otlt/mph-modules/bs/bs704_summarizingdata/bs704_summarizingdata7.html</a:t>
            </a:r>
            <a:endParaRPr lang="en-US" sz="1100" dirty="0"/>
          </a:p>
          <a:p>
            <a:r>
              <a:rPr lang="en-US" sz="1100" dirty="0">
                <a:hlinkClick r:id="rId8"/>
              </a:rPr>
              <a:t>http://makemeanalyst.com/explore-your-data-range-interquartile-range-and-box-plot/</a:t>
            </a:r>
            <a:endParaRPr lang="en-US" sz="1100" dirty="0"/>
          </a:p>
          <a:p>
            <a:r>
              <a:rPr lang="en-US" sz="1100" dirty="0">
                <a:hlinkClick r:id="rId9"/>
              </a:rPr>
              <a:t>https://dzone.com/articles/four-techniques-for-outlier-detection-knime</a:t>
            </a:r>
            <a:endParaRPr lang="en-US" sz="1100" dirty="0"/>
          </a:p>
          <a:p>
            <a:r>
              <a:rPr lang="en-US" sz="1100" dirty="0">
                <a:hlinkClick r:id="rId10"/>
              </a:rPr>
              <a:t>https://towardsdatascience.com/a-brief-overview-of-outlier-detection-techniques-1e0b2c19e561</a:t>
            </a:r>
            <a:endParaRPr lang="en-US" sz="1100" dirty="0"/>
          </a:p>
          <a:p>
            <a:r>
              <a:rPr lang="en-US" sz="1100" dirty="0">
                <a:hlinkClick r:id="rId11"/>
              </a:rPr>
              <a:t>https://dzone.com/articles/spotting-outliers-with-isolation-forest-using-skle</a:t>
            </a:r>
            <a:endParaRPr lang="en-US" sz="1100" dirty="0"/>
          </a:p>
          <a:p>
            <a:r>
              <a:rPr lang="en-US" sz="1100" dirty="0">
                <a:hlinkClick r:id="rId12"/>
              </a:rPr>
              <a:t>https://www.analyticsvidhya.com/blog/2019/02/outlier-detection-python-pyod/</a:t>
            </a:r>
            <a:endParaRPr lang="en-US" sz="1100" dirty="0"/>
          </a:p>
          <a:p>
            <a:r>
              <a:rPr lang="en-US" sz="1100" dirty="0">
                <a:hlinkClick r:id="rId13"/>
              </a:rPr>
              <a:t>https://quantdare.com/isolation-forest-algorithm/</a:t>
            </a:r>
            <a:endParaRPr lang="en-US" sz="1100" dirty="0"/>
          </a:p>
          <a:p>
            <a:r>
              <a:rPr lang="en-US" sz="1100" dirty="0">
                <a:hlinkClick r:id="rId14"/>
              </a:rPr>
              <a:t>https://medium.com/walmartlabs/swamping-and-masking-in-anomaly-detection-how-subsampling-in-isolation-forests-helps-mitigate-bb192a8f8dd5</a:t>
            </a:r>
            <a:endParaRPr lang="en-US" sz="1100" dirty="0"/>
          </a:p>
          <a:p>
            <a:r>
              <a:rPr lang="en-US" sz="1100" dirty="0">
                <a:hlinkClick r:id="rId15"/>
              </a:rPr>
              <a:t>https://www.youtube.com/watch?v=RyFQXQf4w4w</a:t>
            </a:r>
            <a:r>
              <a:rPr lang="en-US" sz="1100" dirty="0"/>
              <a:t> (Isolation Tree)</a:t>
            </a:r>
          </a:p>
          <a:p>
            <a:r>
              <a:rPr lang="en-US" sz="1100" dirty="0">
                <a:hlinkClick r:id="rId11"/>
              </a:rPr>
              <a:t>https://dzone.com/articles/spotting-outliers-with-isolation-forest-using-skle</a:t>
            </a:r>
            <a:endParaRPr lang="en-US" sz="1100" dirty="0"/>
          </a:p>
          <a:p>
            <a:r>
              <a:rPr lang="en-US" sz="1100" dirty="0">
                <a:hlinkClick r:id="rId16"/>
              </a:rPr>
              <a:t>https://towardsdatascience.com/anomaly-detection-for-dummies-15f148e559c1</a:t>
            </a:r>
            <a:endParaRPr lang="en-US" sz="1100" dirty="0"/>
          </a:p>
          <a:p>
            <a:r>
              <a:rPr lang="en-US" sz="1100" dirty="0">
                <a:hlinkClick r:id="rId17"/>
              </a:rPr>
              <a:t>https://towardsdatascience.com/anomaly-detection-with-isolation-forest-visualization-23cd75c281e2</a:t>
            </a:r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26AA8A6-11D4-1342-8108-F5BEF9B87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C6E46E-A8B4-7A48-B5CC-E32DB5F4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0BBA036-C7C2-9145-B253-7108CEEC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E1332-B386-484D-B755-E90D4F66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0240-18C5-1047-A28E-4849B98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8B8E-8577-014E-B6B9-FCEE9EC4CB2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739" y="1114321"/>
            <a:ext cx="5807075" cy="48463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B6B1682-6EA5-8641-BFC2-90FD7B8291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F15BC-B71D-DE4D-A86E-C5968246E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Genia </a:t>
            </a:r>
            <a:r>
              <a:rPr lang="en-US" dirty="0" err="1"/>
              <a:t>cuptata</a:t>
            </a:r>
            <a:r>
              <a:rPr lang="en-US" dirty="0"/>
              <a:t> </a:t>
            </a:r>
            <a:r>
              <a:rPr lang="en-US" dirty="0" err="1"/>
              <a:t>riatio</a:t>
            </a:r>
            <a:r>
              <a:rPr lang="en-US" dirty="0"/>
              <a:t>: </a:t>
            </a:r>
            <a:r>
              <a:rPr lang="en-US" b="1" dirty="0" err="1"/>
              <a:t>Nulpa</a:t>
            </a:r>
            <a:r>
              <a:rPr lang="en-US" b="1" dirty="0"/>
              <a:t> se </a:t>
            </a:r>
            <a:r>
              <a:rPr lang="en-US" b="1" dirty="0" err="1"/>
              <a:t>percim</a:t>
            </a:r>
            <a:r>
              <a:rPr lang="en-US" dirty="0"/>
              <a:t> </a:t>
            </a:r>
            <a:r>
              <a:rPr lang="en-US" dirty="0" err="1"/>
              <a:t>noneque</a:t>
            </a:r>
            <a:r>
              <a:rPr lang="en-US" dirty="0"/>
              <a:t> </a:t>
            </a:r>
            <a:r>
              <a:rPr lang="en-US" dirty="0" err="1"/>
              <a:t>coressi</a:t>
            </a:r>
            <a:r>
              <a:rPr lang="en-US" dirty="0"/>
              <a:t> </a:t>
            </a:r>
            <a:r>
              <a:rPr lang="en-US" dirty="0" err="1"/>
              <a:t>mendum</a:t>
            </a:r>
            <a:r>
              <a:rPr lang="en-US" dirty="0"/>
              <a:t> </a:t>
            </a:r>
            <a:r>
              <a:rPr lang="en-US" dirty="0" err="1"/>
              <a:t>quut</a:t>
            </a:r>
            <a:r>
              <a:rPr lang="en-US" dirty="0"/>
              <a:t> et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latemporem</a:t>
            </a:r>
            <a:r>
              <a:rPr lang="en-US" dirty="0"/>
              <a:t> la </a:t>
            </a:r>
            <a:r>
              <a:rPr lang="en-US" dirty="0" err="1"/>
              <a:t>quassimus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b="1" dirty="0" err="1"/>
              <a:t>voluptasimod</a:t>
            </a:r>
            <a:r>
              <a:rPr lang="en-US" b="1" dirty="0"/>
              <a:t> et </a:t>
            </a:r>
            <a:r>
              <a:rPr lang="en-US" dirty="0" err="1"/>
              <a:t>esto</a:t>
            </a:r>
            <a:r>
              <a:rPr lang="en-US" dirty="0"/>
              <a:t> id et, cum </a:t>
            </a:r>
            <a:r>
              <a:rPr lang="en-US" dirty="0" err="1"/>
              <a:t>incte</a:t>
            </a:r>
            <a:r>
              <a:rPr lang="en-US" dirty="0"/>
              <a:t> voles </a:t>
            </a:r>
            <a:r>
              <a:rPr lang="en-US" dirty="0" err="1"/>
              <a:t>verisim</a:t>
            </a:r>
            <a:r>
              <a:rPr lang="en-US" dirty="0"/>
              <a:t> </a:t>
            </a:r>
            <a:r>
              <a:rPr lang="en-US" dirty="0" err="1"/>
              <a:t>inctlet</a:t>
            </a:r>
            <a:endParaRPr lang="en-US" dirty="0"/>
          </a:p>
          <a:p>
            <a:r>
              <a:rPr lang="en-US" dirty="0"/>
              <a:t>List item 1</a:t>
            </a:r>
          </a:p>
          <a:p>
            <a:pPr lvl="1"/>
            <a:r>
              <a:rPr lang="en-US" dirty="0"/>
              <a:t>List item 2</a:t>
            </a:r>
          </a:p>
          <a:p>
            <a:pPr lvl="2"/>
            <a:r>
              <a:rPr lang="en-US" dirty="0"/>
              <a:t>List item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06BCC-8C9F-434C-B61F-52C220094BC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What are anomalies/outliers?</a:t>
            </a:r>
          </a:p>
          <a:p>
            <a:r>
              <a:rPr lang="en-US" dirty="0"/>
              <a:t>What is anomaly detection?</a:t>
            </a:r>
          </a:p>
          <a:p>
            <a:r>
              <a:rPr lang="en-US" dirty="0"/>
              <a:t>Types of Data</a:t>
            </a:r>
          </a:p>
          <a:p>
            <a:pPr lvl="1"/>
            <a:r>
              <a:rPr lang="en-US" dirty="0"/>
              <a:t>Univariate vs. Multivariate data</a:t>
            </a:r>
          </a:p>
          <a:p>
            <a:r>
              <a:rPr lang="en-US" dirty="0"/>
              <a:t>Statistical Approaches – outliers detection</a:t>
            </a:r>
          </a:p>
          <a:p>
            <a:pPr lvl="1"/>
            <a:r>
              <a:rPr lang="en-US" dirty="0"/>
              <a:t>Parametric vs. non-Parametric</a:t>
            </a:r>
          </a:p>
          <a:p>
            <a:r>
              <a:rPr lang="en-US" dirty="0"/>
              <a:t>Non-Parametric Univariate Tests</a:t>
            </a:r>
          </a:p>
          <a:p>
            <a:pPr lvl="1"/>
            <a:r>
              <a:rPr lang="en-US" dirty="0"/>
              <a:t>Interquartile Range – IQR</a:t>
            </a:r>
          </a:p>
          <a:p>
            <a:pPr lvl="1"/>
            <a:r>
              <a:rPr lang="en-US" dirty="0"/>
              <a:t>Isolation Forest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AC6A5BE-0CE5-3042-BF02-D4EF003A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59B707-F48A-994C-B6A3-7FC03937D4E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184849" y="1931928"/>
            <a:ext cx="5822302" cy="12404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Set of data points or observations which deviate from rest of the data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Anomalies/Outliers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2A238F6-BA86-4E4D-8794-2FB8C7AC5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anomaly or outlier?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8EC1C-4FF7-4237-A54A-10D22A99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0" y="3244596"/>
            <a:ext cx="3261643" cy="2712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9E09D5-385E-4299-88ED-4B9071C4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99" y="2830737"/>
            <a:ext cx="7171041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B874E-69C3-7E47-A7BA-CA5C0D0D88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3500" y="1418252"/>
            <a:ext cx="6139996" cy="421354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rgbClr val="6A6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  <a:r>
              <a:rPr lang="en-US" altLang="en-US" sz="24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process of identifying data points, events, and/or observations that deviate from the dataset's normal behavioral patterns.</a:t>
            </a:r>
            <a:r>
              <a:rPr lang="en-US" altLang="en-US" sz="18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20EFCF0-D656-5745-915F-6C1109A9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2A1FF-A1AD-4B41-8683-DD972F5D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15" y="2647853"/>
            <a:ext cx="5383564" cy="35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BCF3779-38FA-244D-ACAA-6D52036C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0E203B-B586-4313-BEAE-64375105BC7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/>
              <a:t>Univariate</a:t>
            </a:r>
          </a:p>
          <a:p>
            <a:pPr lvl="1"/>
            <a:r>
              <a:rPr lang="en-US" dirty="0"/>
              <a:t>The data being analyzed contains only one variable. Since it's a single variable it doesn’t deal with causes or relationships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E2FA49-1C59-432C-B4F4-681DB6A17BF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/>
              <a:t>Multivariate</a:t>
            </a:r>
          </a:p>
          <a:p>
            <a:pPr lvl="1"/>
            <a:r>
              <a:rPr lang="en-US" dirty="0"/>
              <a:t>The data being analyzed contains more than one variables. It tries to establish a relationships between multiple data sets.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7BE72A-9BD8-0E49-A52B-C773119F6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of Data Variables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9E48EE-FA18-43DD-B2BA-60571D96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88" y="4133570"/>
            <a:ext cx="4590856" cy="1058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08F5A7-4BA5-45FA-9F44-E26E675E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63" y="3841148"/>
            <a:ext cx="4491867" cy="23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9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Approaches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Parametric tests</a:t>
            </a:r>
            <a:r>
              <a:rPr lang="en-US" dirty="0"/>
              <a:t> assume underlying statistical distributions in the data. Therefore, several conditions of validity must be met so that the result of a parametric test is reliable.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320B0-03B6-4141-B3CE-6DA4B0A086C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Nonparametric tests</a:t>
            </a:r>
            <a:r>
              <a:rPr lang="en-US" dirty="0"/>
              <a:t> do not rely on any distribution. They can thus be applied even if parametric conditions of validity are not met.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F2388-1FA2-4C00-B73C-876406B5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71" y="3736230"/>
            <a:ext cx="42862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58" y="395492"/>
            <a:ext cx="10515600" cy="715294"/>
          </a:xfrm>
        </p:spPr>
        <p:txBody>
          <a:bodyPr/>
          <a:lstStyle/>
          <a:p>
            <a:r>
              <a:rPr lang="en-US" dirty="0"/>
              <a:t>Nonparametric Test (Outlier detection)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4" y="1600200"/>
            <a:ext cx="6718495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Interquartile Range (IQR) </a:t>
            </a:r>
          </a:p>
          <a:p>
            <a:r>
              <a:rPr lang="en-US" dirty="0"/>
              <a:t>When a data set has outliers or extreme values, The interquartile range is often used to find outliers in data. </a:t>
            </a:r>
          </a:p>
          <a:p>
            <a:r>
              <a:rPr lang="en-US" dirty="0"/>
              <a:t>The </a:t>
            </a:r>
            <a:r>
              <a:rPr lang="en-US" b="1" u="sng" dirty="0"/>
              <a:t>IQR</a:t>
            </a:r>
            <a:r>
              <a:rPr lang="en-US" dirty="0"/>
              <a:t> is a measure of variability, based on dividing a data set into quartiles, which is the difference between the first and third quartiles.</a:t>
            </a:r>
          </a:p>
          <a:p>
            <a:r>
              <a:rPr lang="en-US" dirty="0"/>
              <a:t>IQR is also called the </a:t>
            </a:r>
            <a:r>
              <a:rPr lang="en-US" b="1" dirty="0"/>
              <a:t>middle 50%, </a:t>
            </a:r>
            <a:r>
              <a:rPr lang="en-US" dirty="0"/>
              <a:t>which equals to the difference between 75th and 25th percentiles, or between upper and lower quartiles, IQR = 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 −  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9F372-DBC8-49A3-AB56-77E66C3E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163" y="2603244"/>
            <a:ext cx="4450355" cy="373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97BD1-0668-4C8B-998F-23F703DE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039" y="627485"/>
            <a:ext cx="4040155" cy="2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Interquartile Range (IQR) - Example (box plot)</a:t>
            </a:r>
          </a:p>
          <a:p>
            <a:r>
              <a:rPr lang="en-US" dirty="0"/>
              <a:t>IQR = Q3- Q1</a:t>
            </a:r>
          </a:p>
          <a:p>
            <a:r>
              <a:rPr lang="en-US" b="1" dirty="0"/>
              <a:t>How to calculate IQR and find outliers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1: </a:t>
            </a:r>
            <a:r>
              <a:rPr lang="en-US" sz="1600" dirty="0">
                <a:cs typeface="Aldhabi" panose="020B0604020202020204" pitchFamily="2" charset="-78"/>
              </a:rPr>
              <a:t>Order from low to high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2: </a:t>
            </a:r>
            <a:r>
              <a:rPr lang="en-US" sz="1600" dirty="0">
                <a:cs typeface="Aldhabi" panose="020B0604020202020204" pitchFamily="2" charset="-78"/>
              </a:rPr>
              <a:t>Find the median or in other words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3: </a:t>
            </a:r>
            <a:r>
              <a:rPr lang="en-US" sz="1600" dirty="0">
                <a:cs typeface="Aldhabi" panose="020B0604020202020204" pitchFamily="2" charset="-78"/>
              </a:rPr>
              <a:t>Then find Q1 by looking the median of the left side of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4: </a:t>
            </a:r>
            <a:r>
              <a:rPr lang="en-US" sz="1600" dirty="0">
                <a:cs typeface="Aldhabi" panose="020B0604020202020204" pitchFamily="2" charset="-78"/>
              </a:rPr>
              <a:t>Similarly find Q3 by looking the median of the right of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5: </a:t>
            </a:r>
            <a:r>
              <a:rPr lang="en-US" sz="1600" dirty="0">
                <a:cs typeface="Aldhabi" panose="020B0604020202020204" pitchFamily="2" charset="-78"/>
              </a:rPr>
              <a:t>Now subtract Q1 from Q3 to get IQR.</a:t>
            </a:r>
          </a:p>
          <a:p>
            <a:r>
              <a:rPr lang="en-US" sz="1800" dirty="0"/>
              <a:t>As a rule of thumb, observations can be qualified as outliers when they lie more than 1.5 IQR below the first quartile or 1.5 IQR above the third quartile.</a:t>
            </a:r>
          </a:p>
          <a:p>
            <a:pPr algn="ctr"/>
            <a:r>
              <a:rPr lang="en-US" sz="1800" b="1" dirty="0"/>
              <a:t>Outliers = Q1 – 1.5* IQR   OR</a:t>
            </a:r>
            <a:r>
              <a:rPr lang="en-US" sz="1800" dirty="0"/>
              <a:t>  </a:t>
            </a:r>
            <a:r>
              <a:rPr lang="en-US" sz="1800" b="1" dirty="0"/>
              <a:t>Q3 + 1.5*IQR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D14E6-9222-490E-9F57-E30289FF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782147"/>
            <a:ext cx="4554991" cy="39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6E-3D6C-9446-9044-50781A6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Test – Outlier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DF3CC-7993-D447-886D-641D9C169E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6578536" cy="461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Interquartile Range (IQR) - Example (box plot)</a:t>
            </a:r>
          </a:p>
          <a:p>
            <a:r>
              <a:rPr lang="en-US" dirty="0"/>
              <a:t>IQR = Q3- Q1</a:t>
            </a:r>
          </a:p>
          <a:p>
            <a:r>
              <a:rPr lang="en-US" b="1" dirty="0"/>
              <a:t>How to calculate IQR and find outliers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1: </a:t>
            </a:r>
            <a:r>
              <a:rPr lang="en-US" sz="1600" dirty="0">
                <a:cs typeface="Aldhabi" panose="020B0604020202020204" pitchFamily="2" charset="-78"/>
              </a:rPr>
              <a:t>Order from low to high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2: </a:t>
            </a:r>
            <a:r>
              <a:rPr lang="en-US" sz="1600" dirty="0">
                <a:cs typeface="Aldhabi" panose="020B0604020202020204" pitchFamily="2" charset="-78"/>
              </a:rPr>
              <a:t>Find the median or in other words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3: </a:t>
            </a:r>
            <a:r>
              <a:rPr lang="en-US" sz="1600" dirty="0">
                <a:cs typeface="Aldhabi" panose="020B0604020202020204" pitchFamily="2" charset="-78"/>
              </a:rPr>
              <a:t>Then find Q1 by looking the median of the left side of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4: </a:t>
            </a:r>
            <a:r>
              <a:rPr lang="en-US" sz="1600" dirty="0">
                <a:cs typeface="Aldhabi" panose="020B0604020202020204" pitchFamily="2" charset="-78"/>
              </a:rPr>
              <a:t>Similarly find Q3 by looking the median of the right of Q2</a:t>
            </a:r>
          </a:p>
          <a:p>
            <a:pPr lvl="1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Aldhabi" panose="020B0604020202020204" pitchFamily="2" charset="-78"/>
              </a:rPr>
              <a:t>Step 5: </a:t>
            </a:r>
            <a:r>
              <a:rPr lang="en-US" sz="1600" dirty="0">
                <a:cs typeface="Aldhabi" panose="020B0604020202020204" pitchFamily="2" charset="-78"/>
              </a:rPr>
              <a:t>Now subtract Q1 from Q3 to get IQR.</a:t>
            </a:r>
          </a:p>
          <a:p>
            <a:r>
              <a:rPr lang="en-US" sz="1800" dirty="0"/>
              <a:t>As a rule of thumb, observations can be qualified as outliers when they lie more than 1.5 IQR below the first quartile or 1.5 IQR above the third quartile.</a:t>
            </a:r>
          </a:p>
          <a:p>
            <a:pPr algn="ctr"/>
            <a:r>
              <a:rPr lang="en-US" sz="1800" b="1" dirty="0"/>
              <a:t>Outliers = Q1 – 1.5* IQR   OR</a:t>
            </a:r>
            <a:r>
              <a:rPr lang="en-US" sz="1800" dirty="0"/>
              <a:t>  </a:t>
            </a:r>
            <a:r>
              <a:rPr lang="en-US" sz="1800" b="1" dirty="0"/>
              <a:t>Q3 + 1.5*IQR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D14E6-9222-490E-9F57-E30289FF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782147"/>
            <a:ext cx="4554991" cy="39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885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11499</TotalTime>
  <Words>875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Regular</vt:lpstr>
      <vt:lpstr>System Font Regular</vt:lpstr>
      <vt:lpstr>Theme1</vt:lpstr>
      <vt:lpstr>PowerPoint Presentation</vt:lpstr>
      <vt:lpstr>PowerPoint Presentation</vt:lpstr>
      <vt:lpstr>Anomalies/Outliers</vt:lpstr>
      <vt:lpstr>Anomaly Detection</vt:lpstr>
      <vt:lpstr>Data Types </vt:lpstr>
      <vt:lpstr>Statistical Approaches – Outlier detection</vt:lpstr>
      <vt:lpstr>Nonparametric Test (Outlier detection)</vt:lpstr>
      <vt:lpstr>Nonparametric Test – Outlier detection</vt:lpstr>
      <vt:lpstr>Nonparametric Test – Outlier detection</vt:lpstr>
      <vt:lpstr>Nonparametric Test – Outlier detection</vt:lpstr>
      <vt:lpstr>Nonparametric Test – Outlier detection</vt:lpstr>
      <vt:lpstr>Nonparametric Test – Outlier detection</vt:lpstr>
      <vt:lpstr>Nonparametric Test – Outlier detection</vt:lpstr>
      <vt:lpstr>Nonparametric Test – Outlier detection</vt:lpstr>
      <vt:lpstr>References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angela@bingdesign.com</dc:creator>
  <cp:lastModifiedBy>Kharpate, Sarang</cp:lastModifiedBy>
  <cp:revision>38</cp:revision>
  <dcterms:created xsi:type="dcterms:W3CDTF">2018-10-05T16:35:28Z</dcterms:created>
  <dcterms:modified xsi:type="dcterms:W3CDTF">2019-10-07T04:58:44Z</dcterms:modified>
</cp:coreProperties>
</file>