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336" r:id="rId4"/>
    <p:sldId id="309" r:id="rId5"/>
    <p:sldId id="330" r:id="rId6"/>
    <p:sldId id="335" r:id="rId7"/>
    <p:sldId id="331" r:id="rId8"/>
    <p:sldId id="332" r:id="rId9"/>
    <p:sldId id="325" r:id="rId10"/>
    <p:sldId id="311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717"/>
    <a:srgbClr val="394851"/>
    <a:srgbClr val="898C92"/>
    <a:srgbClr val="F3753F"/>
    <a:srgbClr val="F37440"/>
    <a:srgbClr val="00B2B2"/>
    <a:srgbClr val="16A3CC"/>
    <a:srgbClr val="737373"/>
    <a:srgbClr val="394951"/>
    <a:srgbClr val="FF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38" autoAdjust="0"/>
    <p:restoredTop sz="86398"/>
  </p:normalViewPr>
  <p:slideViewPr>
    <p:cSldViewPr snapToGrid="0" snapToObjects="1">
      <p:cViewPr>
        <p:scale>
          <a:sx n="100" d="100"/>
          <a:sy n="100" d="100"/>
        </p:scale>
        <p:origin x="1496" y="75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28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10/16/19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10/16/19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13D24-3B95-1C42-AB05-3DB6C7117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615" y="310393"/>
            <a:ext cx="4151376" cy="6236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2018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08C61-4051-8945-8184-CE268C65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514599"/>
            <a:ext cx="6989762" cy="3695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8567A-F7D8-724C-9C1B-541010997F9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1538B3B-98B9-3548-8C30-3CBF3C6EB0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605118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4652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066561"/>
            <a:ext cx="6989762" cy="4143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8567A-F7D8-724C-9C1B-541010997F9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2514599"/>
            <a:ext cx="5010912" cy="3695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2514600"/>
            <a:ext cx="5010912" cy="3695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8B68C-F4E8-664E-A1DE-77A8DCF2975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1B3FEC71-FF53-9747-9744-35489D5BF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60897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33636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2057400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2057401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8B68C-F4E8-664E-A1DE-77A8DCF2975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065FE-036E-6243-9FEB-E98EB258C9B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5787" y="2488230"/>
            <a:ext cx="5010912" cy="3722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2068830"/>
            <a:ext cx="5009958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14DC6C8-70C3-524F-9EC1-9F5814F031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9" y="2068830"/>
            <a:ext cx="500697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23940-C381-4D44-8893-94F6FC49562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A83104-EC00-E64F-A934-A99C29C0740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96000" y="2488230"/>
            <a:ext cx="5006975" cy="3722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22E265F-93C6-7844-8A45-5A5D8BFA46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797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2057400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Business Challenge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45" y="2057400"/>
            <a:ext cx="3273424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8" y="2057400"/>
            <a:ext cx="3273424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1ECE-6B8B-8440-AA3B-8B0B66307ACF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5BF99CF-3C64-C341-BBBD-CD55C0DBA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07585-4BE5-8A4E-8736-005340213D4C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76EDA047-05B8-004C-A23F-B76A0D5FC4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912654"/>
            <a:ext cx="5007082" cy="29764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ctr">
              <a:lnSpc>
                <a:spcPts val="2700"/>
              </a:lnSpc>
              <a:buNone/>
              <a:defRPr sz="1300" i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Figure 1: </a:t>
            </a:r>
            <a:r>
              <a:rPr lang="en-US" dirty="0" err="1"/>
              <a:t>Nulpa</a:t>
            </a:r>
            <a:r>
              <a:rPr lang="en-US" dirty="0"/>
              <a:t> se </a:t>
            </a:r>
            <a:r>
              <a:rPr lang="en-US" dirty="0" err="1"/>
              <a:t>percim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F00B3-C68B-C04E-8325-4E89375F5C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084C3-A569-5745-AD51-0618F1E5F6D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1500" y="2057400"/>
            <a:ext cx="5081588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60716A-7230-FE44-9049-AB0A7AFDE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113207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F32C0DE-DE8B-6E4D-B8BE-BB336B89F12B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CC4F9-716B-3247-9C75-BD4C184CB1C6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10982-7169-9644-9935-26CE3BE66F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149" y="310065"/>
            <a:ext cx="4200144" cy="62362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5F82C4F-DD73-EA47-B15C-8C344021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D7588D-3CDC-1B42-8ED4-243A4AB7CC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0F43555-58BE-2B4F-8ED4-DB4B47A896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8489C6D-2ED7-C047-B694-B028CBDA1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2018</a:t>
            </a:r>
          </a:p>
        </p:txBody>
      </p:sp>
    </p:spTree>
    <p:extLst>
      <p:ext uri="{BB962C8B-B14F-4D97-AF65-F5344CB8AC3E}">
        <p14:creationId xmlns:p14="http://schemas.microsoft.com/office/powerpoint/2010/main" val="4023011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58063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CB0A4-3213-B748-85E5-54E833711A1E}"/>
              </a:ext>
            </a:extLst>
          </p:cNvPr>
          <p:cNvSpPr/>
          <p:nvPr userDrawn="1"/>
        </p:nvSpPr>
        <p:spPr>
          <a:xfrm>
            <a:off x="103789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61005587-9548-1A48-8E5D-E26BE37E4E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3815" y="395288"/>
            <a:ext cx="5538788" cy="61531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/>
            </a:lvl1pPr>
          </a:lstStyle>
          <a:p>
            <a:r>
              <a:rPr lang="en-US" dirty="0"/>
              <a:t>Drag image here or click the icon</a:t>
            </a:r>
            <a:br>
              <a:rPr lang="en-US" dirty="0"/>
            </a:br>
            <a:r>
              <a:rPr lang="en-US" dirty="0"/>
              <a:t>to prompt image insert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54A8D-F768-F346-B2CA-527915E78B9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1500" y="2057400"/>
            <a:ext cx="5524500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D5853-1149-9345-BCD2-97C09F9571E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DAEA0E30-B6F9-B440-961D-66F1FB148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5807075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34048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2644F0-4B72-BA44-AD99-F7708197ECA6}"/>
              </a:ext>
            </a:extLst>
          </p:cNvPr>
          <p:cNvSpPr/>
          <p:nvPr userDrawn="1"/>
        </p:nvSpPr>
        <p:spPr>
          <a:xfrm>
            <a:off x="512804" y="6308522"/>
            <a:ext cx="413472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0C21D5-8D22-D448-B510-F879B0456224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F80E3EFC-7105-AB41-8C35-7DCBA3BD910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8300" y="378960"/>
            <a:ext cx="11445327" cy="610066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</a:t>
            </a:r>
            <a:br>
              <a:rPr lang="en-US" dirty="0"/>
            </a:br>
            <a:r>
              <a:rPr lang="en-US" dirty="0"/>
              <a:t>to prompt image insert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B63145-947E-1E49-B63C-FD390ADD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51" y="2051440"/>
            <a:ext cx="545661" cy="358988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7ECE6-46C5-E048-AE59-6526AE065C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45655" y="2529130"/>
            <a:ext cx="3154363" cy="146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8E3FED6-CA8C-C549-9403-6D6C5D785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45655" y="4811712"/>
            <a:ext cx="3154363" cy="392031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4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18C2FF-6DB8-2F4B-A07E-ACC0CB87B6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74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F15D219-5B9E-8D48-BED6-10CC701B8D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74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4DB837E-AA29-B240-993C-F9853D959B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73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999129FA-5599-CA46-A4AE-0814D4B77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6773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B6020E31-7347-5741-9900-2003C4B90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8719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FD90BFA-307C-564E-BD1E-171E99320D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48719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5A640-B665-1042-BAD6-F280D24E8D50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4515A8-5BC3-DF44-BD19-393FCF0A57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643" y="2030848"/>
            <a:ext cx="545661" cy="3589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5C61CF-F086-924F-BD73-2043E44DD4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7671" y="2030848"/>
            <a:ext cx="545661" cy="3589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71B073-8E3D-5442-89C8-4EDA5E289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7703" y="2030848"/>
            <a:ext cx="545661" cy="358988"/>
          </a:xfrm>
          <a:prstGeom prst="rect">
            <a:avLst/>
          </a:prstGeom>
        </p:spPr>
      </p:pic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0FFEED8-C158-354B-8E08-81D6261999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865851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23E47F7-6C7A-2545-9A27-16E014FF3A8D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85093" y="2057400"/>
            <a:ext cx="10058400" cy="41529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82CBE-84AB-2344-8FCC-A8D1F80744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F8FB952B-89E1-D047-8836-D0891A6C5C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308851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itution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17">
            <a:extLst>
              <a:ext uri="{FF2B5EF4-FFF2-40B4-BE49-F238E27FC236}">
                <a16:creationId xmlns:a16="http://schemas.microsoft.com/office/drawing/2014/main" id="{2CD19BA5-D9F1-C140-84B0-72E5F70AFC9F}"/>
              </a:ext>
            </a:extLst>
          </p:cNvPr>
          <p:cNvGrpSpPr/>
          <p:nvPr userDrawn="1"/>
        </p:nvGrpSpPr>
        <p:grpSpPr>
          <a:xfrm>
            <a:off x="586740" y="2221056"/>
            <a:ext cx="10384479" cy="3771352"/>
            <a:chOff x="530475" y="1569454"/>
            <a:chExt cx="11124000" cy="4315046"/>
          </a:xfrm>
        </p:grpSpPr>
        <p:grpSp>
          <p:nvGrpSpPr>
            <p:cNvPr id="57" name="Gruppieren 6">
              <a:extLst>
                <a:ext uri="{FF2B5EF4-FFF2-40B4-BE49-F238E27FC236}">
                  <a16:creationId xmlns:a16="http://schemas.microsoft.com/office/drawing/2014/main" id="{17D0D232-82F2-D140-A360-6BDEDF5AD6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0475" y="1905316"/>
              <a:ext cx="11124000" cy="3979184"/>
              <a:chOff x="540000" y="1834981"/>
              <a:chExt cx="11109600" cy="3974032"/>
            </a:xfrm>
          </p:grpSpPr>
          <p:sp>
            <p:nvSpPr>
              <p:cNvPr id="61" name="Richtungspfeil 7">
                <a:extLst>
                  <a:ext uri="{FF2B5EF4-FFF2-40B4-BE49-F238E27FC236}">
                    <a16:creationId xmlns:a16="http://schemas.microsoft.com/office/drawing/2014/main" id="{520B1CA1-90BA-C649-B173-5B26D93123E6}"/>
                  </a:ext>
                </a:extLst>
              </p:cNvPr>
              <p:cNvSpPr/>
              <p:nvPr userDrawn="1"/>
            </p:nvSpPr>
            <p:spPr bwMode="gray">
              <a:xfrm>
                <a:off x="540000" y="1834981"/>
                <a:ext cx="2896421" cy="3974032"/>
              </a:xfrm>
              <a:prstGeom prst="homePlate">
                <a:avLst>
                  <a:gd name="adj" fmla="val 23349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216000" tIns="0" rIns="5400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2" name="Eingekerbter Richtungspfeil 8">
                <a:extLst>
                  <a:ext uri="{FF2B5EF4-FFF2-40B4-BE49-F238E27FC236}">
                    <a16:creationId xmlns:a16="http://schemas.microsoft.com/office/drawing/2014/main" id="{48F12312-0011-8A45-8174-17A08940A065}"/>
                  </a:ext>
                </a:extLst>
              </p:cNvPr>
              <p:cNvSpPr/>
              <p:nvPr/>
            </p:nvSpPr>
            <p:spPr bwMode="gray">
              <a:xfrm>
                <a:off x="5809486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3" name="Eingekerbter Richtungspfeil 9">
                <a:extLst>
                  <a:ext uri="{FF2B5EF4-FFF2-40B4-BE49-F238E27FC236}">
                    <a16:creationId xmlns:a16="http://schemas.microsoft.com/office/drawing/2014/main" id="{F8AAB727-A225-0245-8C48-21AEF6AAB773}"/>
                  </a:ext>
                </a:extLst>
              </p:cNvPr>
              <p:cNvSpPr/>
              <p:nvPr/>
            </p:nvSpPr>
            <p:spPr bwMode="gray">
              <a:xfrm>
                <a:off x="8555717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grpSp>
            <p:nvGrpSpPr>
              <p:cNvPr id="64" name="Gruppieren 10">
                <a:extLst>
                  <a:ext uri="{FF2B5EF4-FFF2-40B4-BE49-F238E27FC236}">
                    <a16:creationId xmlns:a16="http://schemas.microsoft.com/office/drawing/2014/main" id="{F91896BB-A446-9344-9F2A-40A6C4A7A241}"/>
                  </a:ext>
                </a:extLst>
              </p:cNvPr>
              <p:cNvGrpSpPr/>
              <p:nvPr userDrawn="1"/>
            </p:nvGrpSpPr>
            <p:grpSpPr>
              <a:xfrm>
                <a:off x="3075408" y="1834981"/>
                <a:ext cx="3089642" cy="3974031"/>
                <a:chOff x="3075408" y="1834982"/>
                <a:chExt cx="3089642" cy="3974031"/>
              </a:xfrm>
              <a:noFill/>
            </p:grpSpPr>
            <p:sp>
              <p:nvSpPr>
                <p:cNvPr id="65" name="Parallelogramm 11">
                  <a:extLst>
                    <a:ext uri="{FF2B5EF4-FFF2-40B4-BE49-F238E27FC236}">
                      <a16:creationId xmlns:a16="http://schemas.microsoft.com/office/drawing/2014/main" id="{C298BF85-BA38-AC41-BED4-9C7AC794D333}"/>
                    </a:ext>
                  </a:extLst>
                </p:cNvPr>
                <p:cNvSpPr/>
                <p:nvPr userDrawn="1"/>
              </p:nvSpPr>
              <p:spPr bwMode="gray">
                <a:xfrm flipH="1">
                  <a:off x="3075408" y="1834982"/>
                  <a:ext cx="2824282" cy="1175071"/>
                </a:xfrm>
                <a:custGeom>
                  <a:avLst/>
                  <a:gdLst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26246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72741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824374"/>
                    <a:gd name="connsiteY0" fmla="*/ 1237579 h 1237579"/>
                    <a:gd name="connsiteX1" fmla="*/ 498128 w 2824374"/>
                    <a:gd name="connsiteY1" fmla="*/ 0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  <a:gd name="connsiteX0" fmla="*/ 0 w 2824374"/>
                    <a:gd name="connsiteY0" fmla="*/ 1237579 h 1237579"/>
                    <a:gd name="connsiteX1" fmla="*/ 384474 w 2824374"/>
                    <a:gd name="connsiteY1" fmla="*/ 5166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4374" h="1237579">
                      <a:moveTo>
                        <a:pt x="0" y="1237579"/>
                      </a:moveTo>
                      <a:lnTo>
                        <a:pt x="384474" y="5166"/>
                      </a:lnTo>
                      <a:lnTo>
                        <a:pt x="2824374" y="0"/>
                      </a:lnTo>
                      <a:lnTo>
                        <a:pt x="2434734" y="1237579"/>
                      </a:lnTo>
                      <a:lnTo>
                        <a:pt x="0" y="123757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6" name="Parallelogramm 12">
                  <a:extLst>
                    <a:ext uri="{FF2B5EF4-FFF2-40B4-BE49-F238E27FC236}">
                      <a16:creationId xmlns:a16="http://schemas.microsoft.com/office/drawing/2014/main" id="{8F15B7A8-A12B-3D46-9A6D-C30D4184461A}"/>
                    </a:ext>
                  </a:extLst>
                </p:cNvPr>
                <p:cNvSpPr/>
                <p:nvPr userDrawn="1"/>
              </p:nvSpPr>
              <p:spPr bwMode="gray">
                <a:xfrm>
                  <a:off x="3080574" y="4511538"/>
                  <a:ext cx="2865608" cy="1297475"/>
                </a:xfrm>
                <a:custGeom>
                  <a:avLst/>
                  <a:gdLst>
                    <a:gd name="connsiteX0" fmla="*/ 0 w 2762381"/>
                    <a:gd name="connsiteY0" fmla="*/ 1366493 h 1366493"/>
                    <a:gd name="connsiteX1" fmla="*/ 48156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762381"/>
                    <a:gd name="connsiteY0" fmla="*/ 1366493 h 1366493"/>
                    <a:gd name="connsiteX1" fmla="*/ 29558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0996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3579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65702"/>
                    <a:gd name="connsiteY0" fmla="*/ 1361327 h 1366493"/>
                    <a:gd name="connsiteX1" fmla="*/ 424738 w 2865702"/>
                    <a:gd name="connsiteY1" fmla="*/ 0 h 1366493"/>
                    <a:gd name="connsiteX2" fmla="*/ 2865702 w 2865702"/>
                    <a:gd name="connsiteY2" fmla="*/ 0 h 1366493"/>
                    <a:gd name="connsiteX3" fmla="*/ 2435797 w 2865702"/>
                    <a:gd name="connsiteY3" fmla="*/ 1366493 h 1366493"/>
                    <a:gd name="connsiteX4" fmla="*/ 0 w 2865702"/>
                    <a:gd name="connsiteY4" fmla="*/ 1361327 h 1366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5702" h="1366493">
                      <a:moveTo>
                        <a:pt x="0" y="1361327"/>
                      </a:moveTo>
                      <a:lnTo>
                        <a:pt x="424738" y="0"/>
                      </a:lnTo>
                      <a:lnTo>
                        <a:pt x="2865702" y="0"/>
                      </a:lnTo>
                      <a:lnTo>
                        <a:pt x="2435797" y="1366493"/>
                      </a:lnTo>
                      <a:lnTo>
                        <a:pt x="0" y="136132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5400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7" name="Eingekerbter Richtungspfeil 13">
                  <a:extLst>
                    <a:ext uri="{FF2B5EF4-FFF2-40B4-BE49-F238E27FC236}">
                      <a16:creationId xmlns:a16="http://schemas.microsoft.com/office/drawing/2014/main" id="{83E72884-ACFE-6B4F-B3BA-794940EC4916}"/>
                    </a:ext>
                  </a:extLst>
                </p:cNvPr>
                <p:cNvSpPr/>
                <p:nvPr userDrawn="1"/>
              </p:nvSpPr>
              <p:spPr bwMode="gray">
                <a:xfrm>
                  <a:off x="3527720" y="3194800"/>
                  <a:ext cx="2637330" cy="1177396"/>
                </a:xfrm>
                <a:custGeom>
                  <a:avLst/>
                  <a:gdLst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214027 w 2570257"/>
                    <a:gd name="connsiteY5" fmla="*/ 618790 h 1237579"/>
                    <a:gd name="connsiteX6" fmla="*/ 0 w 2570257"/>
                    <a:gd name="connsiteY6" fmla="*/ 0 h 1237579"/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188196 w 2570257"/>
                    <a:gd name="connsiteY5" fmla="*/ 660119 h 1237579"/>
                    <a:gd name="connsiteX6" fmla="*/ 0 w 2570257"/>
                    <a:gd name="connsiteY6" fmla="*/ 0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580589 w 2580589"/>
                    <a:gd name="connsiteY2" fmla="*/ 618790 h 1237579"/>
                    <a:gd name="connsiteX3" fmla="*/ 2366562 w 2580589"/>
                    <a:gd name="connsiteY3" fmla="*/ 1237579 h 1237579"/>
                    <a:gd name="connsiteX4" fmla="*/ 10332 w 2580589"/>
                    <a:gd name="connsiteY4" fmla="*/ 1237579 h 1237579"/>
                    <a:gd name="connsiteX5" fmla="*/ 198528 w 2580589"/>
                    <a:gd name="connsiteY5" fmla="*/ 660119 h 1237579"/>
                    <a:gd name="connsiteX6" fmla="*/ 0 w 2580589"/>
                    <a:gd name="connsiteY6" fmla="*/ 5166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434517 w 2580589"/>
                    <a:gd name="connsiteY2" fmla="*/ 12066 h 1237579"/>
                    <a:gd name="connsiteX3" fmla="*/ 2580589 w 2580589"/>
                    <a:gd name="connsiteY3" fmla="*/ 618790 h 1237579"/>
                    <a:gd name="connsiteX4" fmla="*/ 2366562 w 2580589"/>
                    <a:gd name="connsiteY4" fmla="*/ 1237579 h 1237579"/>
                    <a:gd name="connsiteX5" fmla="*/ 10332 w 2580589"/>
                    <a:gd name="connsiteY5" fmla="*/ 1237579 h 1237579"/>
                    <a:gd name="connsiteX6" fmla="*/ 198528 w 2580589"/>
                    <a:gd name="connsiteY6" fmla="*/ 660119 h 1237579"/>
                    <a:gd name="connsiteX7" fmla="*/ 0 w 2580589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366562 w 2637416"/>
                    <a:gd name="connsiteY4" fmla="*/ 1237579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464718 w 2637416"/>
                    <a:gd name="connsiteY4" fmla="*/ 1232413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0 h 1232413"/>
                    <a:gd name="connsiteX1" fmla="*/ 2434517 w 2637416"/>
                    <a:gd name="connsiteY1" fmla="*/ 6900 h 1232413"/>
                    <a:gd name="connsiteX2" fmla="*/ 2637416 w 2637416"/>
                    <a:gd name="connsiteY2" fmla="*/ 644621 h 1232413"/>
                    <a:gd name="connsiteX3" fmla="*/ 2464718 w 2637416"/>
                    <a:gd name="connsiteY3" fmla="*/ 1227247 h 1232413"/>
                    <a:gd name="connsiteX4" fmla="*/ 10332 w 2637416"/>
                    <a:gd name="connsiteY4" fmla="*/ 1232413 h 1232413"/>
                    <a:gd name="connsiteX5" fmla="*/ 198528 w 2637416"/>
                    <a:gd name="connsiteY5" fmla="*/ 654953 h 1232413"/>
                    <a:gd name="connsiteX6" fmla="*/ 0 w 2637416"/>
                    <a:gd name="connsiteY6" fmla="*/ 0 h 1232413"/>
                    <a:gd name="connsiteX0" fmla="*/ 0 w 2637416"/>
                    <a:gd name="connsiteY0" fmla="*/ 14871 h 1247284"/>
                    <a:gd name="connsiteX1" fmla="*/ 2430888 w 2637416"/>
                    <a:gd name="connsiteY1" fmla="*/ 0 h 1247284"/>
                    <a:gd name="connsiteX2" fmla="*/ 2637416 w 2637416"/>
                    <a:gd name="connsiteY2" fmla="*/ 659492 h 1247284"/>
                    <a:gd name="connsiteX3" fmla="*/ 2464718 w 2637416"/>
                    <a:gd name="connsiteY3" fmla="*/ 1242118 h 1247284"/>
                    <a:gd name="connsiteX4" fmla="*/ 10332 w 2637416"/>
                    <a:gd name="connsiteY4" fmla="*/ 1247284 h 1247284"/>
                    <a:gd name="connsiteX5" fmla="*/ 198528 w 2637416"/>
                    <a:gd name="connsiteY5" fmla="*/ 669824 h 1247284"/>
                    <a:gd name="connsiteX6" fmla="*/ 0 w 2637416"/>
                    <a:gd name="connsiteY6" fmla="*/ 14871 h 1247284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10332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21218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7416" h="1240027">
                      <a:moveTo>
                        <a:pt x="0" y="7614"/>
                      </a:moveTo>
                      <a:lnTo>
                        <a:pt x="2434517" y="0"/>
                      </a:lnTo>
                      <a:lnTo>
                        <a:pt x="2637416" y="652235"/>
                      </a:lnTo>
                      <a:lnTo>
                        <a:pt x="2464718" y="1234861"/>
                      </a:lnTo>
                      <a:lnTo>
                        <a:pt x="21218" y="1240027"/>
                      </a:lnTo>
                      <a:lnTo>
                        <a:pt x="198528" y="662567"/>
                      </a:lnTo>
                      <a:lnTo>
                        <a:pt x="0" y="761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378000" tIns="0" rIns="27000" bIns="0" anchor="ctr" anchorCtr="0">
                  <a:noAutofit/>
                </a:bodyPr>
                <a:lstStyle/>
                <a:p>
                  <a:pPr marL="65485"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</p:grpSp>
        </p:grpSp>
        <p:sp>
          <p:nvSpPr>
            <p:cNvPr id="58" name="Ellipse 14">
              <a:extLst>
                <a:ext uri="{FF2B5EF4-FFF2-40B4-BE49-F238E27FC236}">
                  <a16:creationId xmlns:a16="http://schemas.microsoft.com/office/drawing/2014/main" id="{D9A490B8-E29A-CB40-B0F3-A90B6937AABD}"/>
                </a:ext>
              </a:extLst>
            </p:cNvPr>
            <p:cNvSpPr>
              <a:spLocks/>
            </p:cNvSpPr>
            <p:nvPr/>
          </p:nvSpPr>
          <p:spPr bwMode="gray">
            <a:xfrm>
              <a:off x="8757224" y="1643054"/>
              <a:ext cx="430988" cy="45631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" name="Ellipse 15">
              <a:extLst>
                <a:ext uri="{FF2B5EF4-FFF2-40B4-BE49-F238E27FC236}">
                  <a16:creationId xmlns:a16="http://schemas.microsoft.com/office/drawing/2014/main" id="{263EFF24-466D-B848-B9CD-5EE6D02EFF1E}"/>
                </a:ext>
              </a:extLst>
            </p:cNvPr>
            <p:cNvSpPr>
              <a:spLocks/>
            </p:cNvSpPr>
            <p:nvPr/>
          </p:nvSpPr>
          <p:spPr bwMode="gray">
            <a:xfrm>
              <a:off x="763190" y="1569454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0" name="Ellipse 16">
              <a:extLst>
                <a:ext uri="{FF2B5EF4-FFF2-40B4-BE49-F238E27FC236}">
                  <a16:creationId xmlns:a16="http://schemas.microsoft.com/office/drawing/2014/main" id="{AEC60350-F885-9C41-B4A9-C7A90C30067B}"/>
                </a:ext>
              </a:extLst>
            </p:cNvPr>
            <p:cNvSpPr>
              <a:spLocks/>
            </p:cNvSpPr>
            <p:nvPr/>
          </p:nvSpPr>
          <p:spPr bwMode="gray">
            <a:xfrm>
              <a:off x="6036347" y="1643051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rgbClr val="F3753F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629E14-CE75-C541-A157-D4F433DDE1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228" y="2514600"/>
            <a:ext cx="2017712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Understanding consumer problem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2CF46F13-64D2-E543-96E3-A4785D998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7778" y="2623391"/>
            <a:ext cx="2017712" cy="930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592B82-CEA3-C149-8362-03AEFC6629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51313" y="3675380"/>
            <a:ext cx="2017712" cy="10596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C73CE8A-074D-644F-83F1-43969E0F07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67778" y="4896678"/>
            <a:ext cx="2017712" cy="106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2E44A2B-2AFC-144D-A231-607573288F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1623" y="2514600"/>
            <a:ext cx="1870570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Evaluate substitution risk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13977E0-42D9-AB4D-8D1D-F32E428F4A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74" y="2514600"/>
            <a:ext cx="1817923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Analyze dynamic</a:t>
            </a:r>
            <a:br>
              <a:rPr lang="en-US" dirty="0"/>
            </a:br>
            <a:r>
              <a:rPr lang="en-US" dirty="0"/>
              <a:t>and derive strategy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8610E-3EA9-934D-978B-BA5B32A4A6AA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8" name="Text Placeholder 12">
            <a:extLst>
              <a:ext uri="{FF2B5EF4-FFF2-40B4-BE49-F238E27FC236}">
                <a16:creationId xmlns:a16="http://schemas.microsoft.com/office/drawing/2014/main" id="{FE7EE06B-9537-DC4A-9885-1CA7A289B5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3527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06BA3-6784-E547-88F3-CBAAC862BF3C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1563E67-09E2-F444-858C-7E24039DA4F1}"/>
              </a:ext>
            </a:extLst>
          </p:cNvPr>
          <p:cNvSpPr/>
          <p:nvPr userDrawn="1"/>
        </p:nvSpPr>
        <p:spPr>
          <a:xfrm>
            <a:off x="3214194" y="206216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56CF9E-20B0-1943-A93F-5E17147D5F34}"/>
              </a:ext>
            </a:extLst>
          </p:cNvPr>
          <p:cNvSpPr/>
          <p:nvPr userDrawn="1"/>
        </p:nvSpPr>
        <p:spPr>
          <a:xfrm>
            <a:off x="3214194" y="354412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A1D731-D82B-6D47-9255-073C25BC0B8A}"/>
              </a:ext>
            </a:extLst>
          </p:cNvPr>
          <p:cNvSpPr/>
          <p:nvPr userDrawn="1"/>
        </p:nvSpPr>
        <p:spPr>
          <a:xfrm>
            <a:off x="3214194" y="502608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070A89-EBF4-774D-9668-ED8234298ED3}"/>
              </a:ext>
            </a:extLst>
          </p:cNvPr>
          <p:cNvSpPr/>
          <p:nvPr userDrawn="1"/>
        </p:nvSpPr>
        <p:spPr>
          <a:xfrm>
            <a:off x="3214194" y="280314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5A8E77-E86E-A840-85C2-21064A4057C3}"/>
              </a:ext>
            </a:extLst>
          </p:cNvPr>
          <p:cNvSpPr/>
          <p:nvPr userDrawn="1"/>
        </p:nvSpPr>
        <p:spPr>
          <a:xfrm>
            <a:off x="3214194" y="428510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7C635BED-B6A6-7149-A6D8-DBB71F5BB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6" y="2057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1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3854E2B3-4B22-1E48-94AE-C2049D2A67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76" y="2819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2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DC18F9C-D86F-224F-8392-8EEF4E22A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876" y="35560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3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D91B7531-A0F3-C447-9CB1-D61FFA2477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876" y="43307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4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A466836D-C3D2-0849-996D-BFD934F915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876" y="51308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5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CA67FE-E27B-5141-868A-E310F8D2F308}"/>
              </a:ext>
            </a:extLst>
          </p:cNvPr>
          <p:cNvSpPr txBox="1"/>
          <p:nvPr userDrawn="1"/>
        </p:nvSpPr>
        <p:spPr>
          <a:xfrm>
            <a:off x="3439479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D73C7B-FCC3-8549-A146-E4AB8C204C3B}"/>
              </a:ext>
            </a:extLst>
          </p:cNvPr>
          <p:cNvSpPr txBox="1"/>
          <p:nvPr/>
        </p:nvSpPr>
        <p:spPr>
          <a:xfrm>
            <a:off x="5304616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91B4B-DC3D-2C41-9B3D-AA239CA83C59}"/>
              </a:ext>
            </a:extLst>
          </p:cNvPr>
          <p:cNvSpPr txBox="1"/>
          <p:nvPr/>
        </p:nvSpPr>
        <p:spPr>
          <a:xfrm>
            <a:off x="7169753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61367A-06A8-5741-B834-EC4BB704D47A}"/>
              </a:ext>
            </a:extLst>
          </p:cNvPr>
          <p:cNvSpPr txBox="1"/>
          <p:nvPr/>
        </p:nvSpPr>
        <p:spPr>
          <a:xfrm>
            <a:off x="9034891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C76F4-D6CE-9448-9637-B895934B0086}"/>
              </a:ext>
            </a:extLst>
          </p:cNvPr>
          <p:cNvSpPr>
            <a:spLocks noGrp="1"/>
          </p:cNvSpPr>
          <p:nvPr userDrawn="1">
            <p:ph type="dt" sz="half" idx="21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19" name="Text Placeholder 12">
            <a:extLst>
              <a:ext uri="{FF2B5EF4-FFF2-40B4-BE49-F238E27FC236}">
                <a16:creationId xmlns:a16="http://schemas.microsoft.com/office/drawing/2014/main" id="{61232BDE-00AD-5E4D-835F-00C901AC0BC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7A9355-D7F6-B846-8FFE-63C2BDF26B1E}"/>
              </a:ext>
            </a:extLst>
          </p:cNvPr>
          <p:cNvGrpSpPr/>
          <p:nvPr userDrawn="1"/>
        </p:nvGrpSpPr>
        <p:grpSpPr>
          <a:xfrm>
            <a:off x="3439479" y="1978088"/>
            <a:ext cx="7405062" cy="3835261"/>
            <a:chOff x="3439479" y="1978088"/>
            <a:chExt cx="7405062" cy="38352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3F8758-2B9B-9E4D-A2FD-621B6C45416B}"/>
                </a:ext>
              </a:extLst>
            </p:cNvPr>
            <p:cNvGrpSpPr/>
            <p:nvPr userDrawn="1"/>
          </p:nvGrpSpPr>
          <p:grpSpPr>
            <a:xfrm>
              <a:off x="3439479" y="1978088"/>
              <a:ext cx="7405062" cy="3828489"/>
              <a:chOff x="3439479" y="1978088"/>
              <a:chExt cx="7405062" cy="382848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524C48-C6AB-6741-9A61-977DC5EA4A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43947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18E52FB-6824-1040-A708-7C8BEF3636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9074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47FA3FC-570D-D74F-8961-01D361A07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200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92AF664-7AD7-3545-A0CE-A241F6D6A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27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3AC58F7-7693-FE4A-BC8A-89CEBF530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4540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98315C-C388-4942-A944-1E026829C1DB}"/>
                </a:ext>
              </a:extLst>
            </p:cNvPr>
            <p:cNvGrpSpPr/>
            <p:nvPr userDrawn="1"/>
          </p:nvGrpSpPr>
          <p:grpSpPr>
            <a:xfrm>
              <a:off x="7583484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9301103-E1BC-A34C-811D-A8AFCC89FC2F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6392F70-E069-F944-90FE-25643099BE1E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D5DB290-431D-3647-A94D-468A2C3C7803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2D825-D29C-4948-AEE7-B96F39F27ED9}"/>
                </a:ext>
              </a:extLst>
            </p:cNvPr>
            <p:cNvGrpSpPr/>
            <p:nvPr userDrawn="1"/>
          </p:nvGrpSpPr>
          <p:grpSpPr>
            <a:xfrm>
              <a:off x="9435208" y="1990216"/>
              <a:ext cx="949556" cy="3823133"/>
              <a:chOff x="9470044" y="1990216"/>
              <a:chExt cx="949556" cy="3823133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B2CD111-05A0-EB49-A36B-6D24D7BDBFAD}"/>
                  </a:ext>
                </a:extLst>
              </p:cNvPr>
              <p:cNvCxnSpPr/>
              <p:nvPr userDrawn="1"/>
            </p:nvCxnSpPr>
            <p:spPr>
              <a:xfrm>
                <a:off x="9470044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5A14592-D894-1643-AE54-5F9B15A6FB70}"/>
                  </a:ext>
                </a:extLst>
              </p:cNvPr>
              <p:cNvCxnSpPr/>
              <p:nvPr userDrawn="1"/>
            </p:nvCxnSpPr>
            <p:spPr>
              <a:xfrm>
                <a:off x="9944822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1938DFC-5AAF-B04C-96B7-D0FAD524FD3F}"/>
                  </a:ext>
                </a:extLst>
              </p:cNvPr>
              <p:cNvCxnSpPr/>
              <p:nvPr userDrawn="1"/>
            </p:nvCxnSpPr>
            <p:spPr>
              <a:xfrm>
                <a:off x="10419600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052BB69-7304-DC43-BF98-721BF24BF2C7}"/>
                </a:ext>
              </a:extLst>
            </p:cNvPr>
            <p:cNvGrpSpPr/>
            <p:nvPr userDrawn="1"/>
          </p:nvGrpSpPr>
          <p:grpSpPr>
            <a:xfrm>
              <a:off x="5731761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00FF8F2-A530-054E-9B4B-7C4279F230C5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D64B6F8-613A-D840-BFED-A2C85A3101CA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59F8390-A99F-1248-9FDF-8AD872E0B52A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340AC37-B29D-D546-B7E7-88936BEF6802}"/>
                </a:ext>
              </a:extLst>
            </p:cNvPr>
            <p:cNvGrpSpPr/>
            <p:nvPr userDrawn="1"/>
          </p:nvGrpSpPr>
          <p:grpSpPr>
            <a:xfrm>
              <a:off x="3880038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AB9D86D-3F85-BB47-883B-ADB78354B9A4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C9304D8-7929-E448-99AE-DC90A10B0AD9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B177D78-44C8-094C-A9BC-2B93C776B29F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CCEA4F1E-C9DC-EF48-BDC0-145272CE2D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81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2" name="Text Placeholder 80">
            <a:extLst>
              <a:ext uri="{FF2B5EF4-FFF2-40B4-BE49-F238E27FC236}">
                <a16:creationId xmlns:a16="http://schemas.microsoft.com/office/drawing/2014/main" id="{46E45373-D014-9745-B704-183745DD27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40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3" name="Text Placeholder 80">
            <a:extLst>
              <a:ext uri="{FF2B5EF4-FFF2-40B4-BE49-F238E27FC236}">
                <a16:creationId xmlns:a16="http://schemas.microsoft.com/office/drawing/2014/main" id="{E3BC7637-81D8-E047-A07B-1575529F02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798" y="21661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5" name="Text Placeholder 80">
            <a:extLst>
              <a:ext uri="{FF2B5EF4-FFF2-40B4-BE49-F238E27FC236}">
                <a16:creationId xmlns:a16="http://schemas.microsoft.com/office/drawing/2014/main" id="{9DD81288-7DB3-774A-ACE8-8FDA4B1A23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8198" y="34996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</p:spTree>
    <p:extLst>
      <p:ext uri="{BB962C8B-B14F-4D97-AF65-F5344CB8AC3E}">
        <p14:creationId xmlns:p14="http://schemas.microsoft.com/office/powerpoint/2010/main" val="30912755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04D5B-D99C-3C4B-814D-424772DC760E}"/>
              </a:ext>
            </a:extLst>
          </p:cNvPr>
          <p:cNvSpPr txBox="1"/>
          <p:nvPr userDrawn="1"/>
        </p:nvSpPr>
        <p:spPr>
          <a:xfrm>
            <a:off x="311727" y="6048004"/>
            <a:ext cx="1156534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32055F-9606-2248-AEDA-885B4F3090A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EE1A06-AA3D-9643-BF77-20403566C7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CB1739-2088-F54F-A6AF-3FF8B473DB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401"/>
            <a:ext cx="6986588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582C0-F1B4-5E45-B235-6254D715F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8BCFF-4EA4-A542-89AA-6731D741D22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3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1A50F-18DA-BB46-847F-5CC3413F022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4DBC-EE7D-794C-95F9-AD83E5AC472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89199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4DBC-EE7D-794C-95F9-AD83E5AC472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7640B-7E5D-5343-A36C-D300F51C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6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6331420-2A96-264C-8710-CDCAFB346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3568E-EAC8-6549-804F-A3A438B67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4" r:id="rId6"/>
    <p:sldLayoutId id="2147483771" r:id="rId7"/>
    <p:sldLayoutId id="2147483794" r:id="rId8"/>
    <p:sldLayoutId id="2147483772" r:id="rId9"/>
    <p:sldLayoutId id="2147483773" r:id="rId10"/>
    <p:sldLayoutId id="2147483775" r:id="rId11"/>
    <p:sldLayoutId id="2147483795" r:id="rId12"/>
    <p:sldLayoutId id="2147483776" r:id="rId13"/>
    <p:sldLayoutId id="214748379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5" r:id="rId22"/>
    <p:sldLayoutId id="2147483786" r:id="rId23"/>
    <p:sldLayoutId id="2147483787" r:id="rId24"/>
    <p:sldLayoutId id="2147483788" r:id="rId25"/>
    <p:sldLayoutId id="2147483789" r:id="rId26"/>
    <p:sldLayoutId id="2147483790" r:id="rId27"/>
    <p:sldLayoutId id="2147483791" r:id="rId28"/>
    <p:sldLayoutId id="2147483793" r:id="rId2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56F2B8-F559-8D4B-9557-005342DD8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Skoda –  Profit Through Car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3FA02-27D9-6C4E-A7FD-2D702EB26F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Optimize current production 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FF609-D9F2-F447-A255-CA58A8EBD9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Sarang Kharpate,</a:t>
            </a:r>
          </a:p>
          <a:p>
            <a:r>
              <a:rPr lang="en-US" dirty="0"/>
              <a:t>17-Oct-2019</a:t>
            </a:r>
          </a:p>
        </p:txBody>
      </p:sp>
    </p:spTree>
    <p:extLst>
      <p:ext uri="{BB962C8B-B14F-4D97-AF65-F5344CB8AC3E}">
        <p14:creationId xmlns:p14="http://schemas.microsoft.com/office/powerpoint/2010/main" val="72849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CF4D4-8A1C-4AEF-B2C3-AC6466B945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3424" y="1352549"/>
            <a:ext cx="10608187" cy="4504553"/>
          </a:xfrm>
        </p:spPr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Sarang Kharpate – Data Scientist – Primary Owner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Meziane</a:t>
            </a:r>
            <a:r>
              <a:rPr lang="en-US" dirty="0"/>
              <a:t> </a:t>
            </a:r>
            <a:r>
              <a:rPr lang="en-US" dirty="0" err="1"/>
              <a:t>Saide</a:t>
            </a:r>
            <a:r>
              <a:rPr lang="en-US" dirty="0"/>
              <a:t> – Senior Data Scientist – Secondary Owner</a:t>
            </a:r>
          </a:p>
          <a:p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A7DDD88-8C6B-9644-8C81-4DDCC066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Team, Roles and Responsibility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6012E-91D7-FC4C-BBA1-AE89395CD7D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8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30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EFAD-D631-4740-9065-D5966A9D3B5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482" y="1127282"/>
            <a:ext cx="7057656" cy="515096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Use case Description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Hypothesis Description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Business Restriction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Proposed Solution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Data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Technical Approach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Results Verification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Team Role and Responsibility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A7DDD88-8C6B-9644-8C81-4DDCC066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6012E-91D7-FC4C-BBA1-AE89395CD7D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©2018 Teradata</a:t>
            </a:r>
          </a:p>
        </p:txBody>
      </p:sp>
    </p:spTree>
    <p:extLst>
      <p:ext uri="{BB962C8B-B14F-4D97-AF65-F5344CB8AC3E}">
        <p14:creationId xmlns:p14="http://schemas.microsoft.com/office/powerpoint/2010/main" val="54963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6172B4-C24D-1642-80E1-109CFBF7264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202724"/>
            <a:ext cx="10515600" cy="500757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/>
              <a:t>Maximise production of Skoda production line which will in turn increase in profitability of  the business.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Using modern AI/ML techniques to improve the production line from current working condition and gain further improvement.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This will in turn increase the overall profitability like improved sales, improved margins for company, decrease in resources wastages.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61CC2B-D15F-4E4F-8FF8-AA159CE9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Profit through car mix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30448-32DD-3249-9864-149D9960E6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9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0662-41F1-C240-A93C-42EFE11060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482" y="1295400"/>
            <a:ext cx="11308063" cy="46101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We hypothesize that Current process in Skoda's production line is not fully optimized and used to its fullest capacity, and there is further scope of improvement.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Optimization methods which when implemented will improve the production capacity and which in turn improve further profitability.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A7DDD88-8C6B-9644-8C81-4DDCC066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Description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6012E-91D7-FC4C-BBA1-AE89395CD7D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3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CF4D4-8A1C-4AEF-B2C3-AC6466B945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3424" y="1352549"/>
            <a:ext cx="11077743" cy="450455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Following are the business restriction which we have to consider before optimizing the solution. </a:t>
            </a:r>
            <a:r>
              <a:rPr lang="en-US" dirty="0">
                <a:solidFill>
                  <a:srgbClr val="FF0000"/>
                </a:solidFill>
              </a:rPr>
              <a:t>(Need to get this from Client)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A7DDD88-8C6B-9644-8C81-4DDCC066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Restriction’s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6012E-91D7-FC4C-BBA1-AE89395CD7D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5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0662-41F1-C240-A93C-42EFE11060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482" y="1282700"/>
            <a:ext cx="11308063" cy="46101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We are proposing solution which uses ‘Linear Programming Approach’</a:t>
            </a:r>
          </a:p>
          <a:p>
            <a:pPr>
              <a:buFont typeface="Wingdings" pitchFamily="2" charset="2"/>
              <a:buChar char="Ø"/>
            </a:pPr>
            <a:r>
              <a:rPr lang="en-IN" b="1" dirty="0"/>
              <a:t>Linear Programming</a:t>
            </a:r>
            <a:r>
              <a:rPr lang="en-IN" dirty="0"/>
              <a:t> - A mathematical technique for maximizing or minimizing a linear function of several variables, such as output or cost.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Considering the business restriction in mind we can optimize the profitability of production line.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A7DDD88-8C6B-9644-8C81-4DDCC066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6012E-91D7-FC4C-BBA1-AE89395CD7D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6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0662-41F1-C240-A93C-42EFE11060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482" y="1371600"/>
            <a:ext cx="11308063" cy="46101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6 Digit Code : A key identifier which describe car features such as Car body, equipment, engine, gear box etc. (More on this after call from Mr. </a:t>
            </a:r>
            <a:r>
              <a:rPr lang="en-US" dirty="0" err="1"/>
              <a:t>Havir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A7DDD88-8C6B-9644-8C81-4DDCC066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6012E-91D7-FC4C-BBA1-AE89395CD7D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2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0662-41F1-C240-A93C-42EFE11060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482" y="1282700"/>
            <a:ext cx="11308063" cy="46101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/>
              <a:t>Step by Step approach how we are going to apply Linear Programming to solve this Use Case.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Algorithm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Coding Language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Improvement Parameter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Results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GUI</a:t>
            </a:r>
            <a:br>
              <a:rPr lang="en-US" sz="1800" dirty="0"/>
            </a:br>
            <a:endParaRPr lang="en-IN" sz="180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A7DDD88-8C6B-9644-8C81-4DDCC066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6012E-91D7-FC4C-BBA1-AE89395CD7D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2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F9252-B6C3-47EC-BB26-A31FCA7852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3774" y="1333500"/>
            <a:ext cx="11044452" cy="46101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We will compare what is the current production line values and how much difference it will make if we implement the results obtained from our approach.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Where else can we apply the same and see the improvement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FC0BB-2DDE-48C2-94C3-CC840E46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Verification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F1B0B-5F1B-48C0-8729-05CA23580D8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161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3240</TotalTime>
  <Words>377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Regular</vt:lpstr>
      <vt:lpstr>System Font Regular</vt:lpstr>
      <vt:lpstr>Wingdings</vt:lpstr>
      <vt:lpstr>Theme1</vt:lpstr>
      <vt:lpstr>PowerPoint Presentation</vt:lpstr>
      <vt:lpstr>Agenda</vt:lpstr>
      <vt:lpstr>Use Case – Profit through car mix </vt:lpstr>
      <vt:lpstr>Hypothesis Description</vt:lpstr>
      <vt:lpstr>Business Restriction’s</vt:lpstr>
      <vt:lpstr>Proposed Solution</vt:lpstr>
      <vt:lpstr>Data</vt:lpstr>
      <vt:lpstr>Technical Approach</vt:lpstr>
      <vt:lpstr>Results Verification</vt:lpstr>
      <vt:lpstr>Team, Roles and Responsibility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angela@bingdesign.com</dc:creator>
  <cp:lastModifiedBy>Kharpate, Sarang</cp:lastModifiedBy>
  <cp:revision>262</cp:revision>
  <dcterms:created xsi:type="dcterms:W3CDTF">2018-10-17T18:32:04Z</dcterms:created>
  <dcterms:modified xsi:type="dcterms:W3CDTF">2019-10-16T12:07:52Z</dcterms:modified>
</cp:coreProperties>
</file>