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44"/>
  </p:notesMasterIdLst>
  <p:handoutMasterIdLst>
    <p:handoutMasterId r:id="rId45"/>
  </p:handoutMasterIdLst>
  <p:sldIdLst>
    <p:sldId id="256" r:id="rId5"/>
    <p:sldId id="277" r:id="rId6"/>
    <p:sldId id="300" r:id="rId7"/>
    <p:sldId id="294" r:id="rId8"/>
    <p:sldId id="293" r:id="rId9"/>
    <p:sldId id="295" r:id="rId10"/>
    <p:sldId id="296" r:id="rId11"/>
    <p:sldId id="297" r:id="rId12"/>
    <p:sldId id="298" r:id="rId13"/>
    <p:sldId id="299" r:id="rId14"/>
    <p:sldId id="301" r:id="rId15"/>
    <p:sldId id="257" r:id="rId16"/>
    <p:sldId id="262" r:id="rId17"/>
    <p:sldId id="266" r:id="rId18"/>
    <p:sldId id="291" r:id="rId19"/>
    <p:sldId id="265" r:id="rId20"/>
    <p:sldId id="258" r:id="rId21"/>
    <p:sldId id="261" r:id="rId22"/>
    <p:sldId id="267" r:id="rId23"/>
    <p:sldId id="260" r:id="rId24"/>
    <p:sldId id="264" r:id="rId25"/>
    <p:sldId id="268" r:id="rId26"/>
    <p:sldId id="269" r:id="rId27"/>
    <p:sldId id="343" r:id="rId28"/>
    <p:sldId id="309" r:id="rId29"/>
    <p:sldId id="310" r:id="rId30"/>
    <p:sldId id="347" r:id="rId31"/>
    <p:sldId id="308" r:id="rId32"/>
    <p:sldId id="342" r:id="rId33"/>
    <p:sldId id="276" r:id="rId34"/>
    <p:sldId id="344" r:id="rId35"/>
    <p:sldId id="271" r:id="rId36"/>
    <p:sldId id="272" r:id="rId37"/>
    <p:sldId id="273" r:id="rId38"/>
    <p:sldId id="274" r:id="rId39"/>
    <p:sldId id="275" r:id="rId40"/>
    <p:sldId id="345" r:id="rId41"/>
    <p:sldId id="346" r:id="rId42"/>
    <p:sldId id="27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717"/>
    <a:srgbClr val="394851"/>
    <a:srgbClr val="898C92"/>
    <a:srgbClr val="F3753F"/>
    <a:srgbClr val="F37440"/>
    <a:srgbClr val="00B2B2"/>
    <a:srgbClr val="16A3CC"/>
    <a:srgbClr val="737373"/>
    <a:srgbClr val="394951"/>
    <a:srgbClr val="FFC7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015"/>
    <p:restoredTop sz="86398"/>
  </p:normalViewPr>
  <p:slideViewPr>
    <p:cSldViewPr snapToGrid="0" snapToObjects="1">
      <p:cViewPr varScale="1">
        <p:scale>
          <a:sx n="155" d="100"/>
          <a:sy n="155" d="100"/>
        </p:scale>
        <p:origin x="440" y="184"/>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13" d="100"/>
          <a:sy n="113" d="100"/>
        </p:scale>
        <p:origin x="500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4/17/19</a:t>
            </a:fld>
            <a:endParaRPr lang="en-US" dirty="0">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4/17/19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dirty="0"/>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solidFill>
                  <a:prstClr val="black"/>
                </a:solidFill>
                <a:latin typeface="Calibri"/>
              </a:rPr>
              <a:t>© 2014 Teradata</a:t>
            </a:r>
          </a:p>
        </p:txBody>
      </p:sp>
    </p:spTree>
    <p:extLst>
      <p:ext uri="{BB962C8B-B14F-4D97-AF65-F5344CB8AC3E}">
        <p14:creationId xmlns:p14="http://schemas.microsoft.com/office/powerpoint/2010/main" val="1075438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10"/>
          </p:nvPr>
        </p:nvSpPr>
        <p:spPr/>
        <p:txBody>
          <a:bodyPr/>
          <a:lstStyle/>
          <a:p>
            <a:r>
              <a:rPr lang="en-US"/>
              <a:t>© 2014 Teradata</a:t>
            </a:r>
          </a:p>
        </p:txBody>
      </p:sp>
    </p:spTree>
    <p:extLst>
      <p:ext uri="{BB962C8B-B14F-4D97-AF65-F5344CB8AC3E}">
        <p14:creationId xmlns:p14="http://schemas.microsoft.com/office/powerpoint/2010/main" val="1111389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lvl="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sz="1200" i="1" dirty="0"/>
              <a:t>Insert Chart or list of key milestones or high-level GANTT chart(s) which shows:</a:t>
            </a:r>
          </a:p>
          <a:p>
            <a:pPr marL="457200" marR="0" lvl="4" indent="0" algn="l" defTabSz="914400" rtl="0" eaLnBrk="1" fontAlgn="auto" latinLnBrk="0" hangingPunct="1">
              <a:lnSpc>
                <a:spcPct val="95000"/>
              </a:lnSpc>
              <a:spcBef>
                <a:spcPts val="400"/>
              </a:spcBef>
              <a:spcAft>
                <a:spcPts val="0"/>
              </a:spcAft>
              <a:buClrTx/>
              <a:buSzTx/>
              <a:buFontTx/>
              <a:buNone/>
              <a:tabLst/>
              <a:defRPr/>
            </a:pPr>
            <a:r>
              <a:rPr lang="en-US" sz="1200" i="1" dirty="0"/>
              <a:t>a) </a:t>
            </a:r>
            <a:r>
              <a:rPr lang="en-US" sz="1200" i="1" dirty="0">
                <a:ea typeface="ヒラギノ角ゴ Pro W3"/>
              </a:rPr>
              <a:t>Phases / Delivery milestones, </a:t>
            </a:r>
          </a:p>
          <a:p>
            <a:pPr marL="457200" marR="0" lvl="4" indent="0" algn="l" defTabSz="914400" rtl="0" eaLnBrk="1" fontAlgn="auto" latinLnBrk="0" hangingPunct="1">
              <a:lnSpc>
                <a:spcPct val="95000"/>
              </a:lnSpc>
              <a:spcBef>
                <a:spcPts val="400"/>
              </a:spcBef>
              <a:spcAft>
                <a:spcPts val="0"/>
              </a:spcAft>
              <a:buClrTx/>
              <a:buSzTx/>
              <a:buFontTx/>
              <a:buNone/>
              <a:tabLst/>
              <a:defRPr/>
            </a:pPr>
            <a:r>
              <a:rPr lang="en-US" sz="1200" i="1" dirty="0">
                <a:ea typeface="ヒラギノ角ゴ Pro W3"/>
              </a:rPr>
              <a:t>b) Critical path activities, </a:t>
            </a:r>
          </a:p>
          <a:p>
            <a:pPr marL="457200" marR="0" lvl="4" indent="0" algn="l" defTabSz="914400" rtl="0" eaLnBrk="1" fontAlgn="auto" latinLnBrk="0" hangingPunct="1">
              <a:lnSpc>
                <a:spcPct val="95000"/>
              </a:lnSpc>
              <a:spcBef>
                <a:spcPts val="400"/>
              </a:spcBef>
              <a:spcAft>
                <a:spcPts val="0"/>
              </a:spcAft>
              <a:buClrTx/>
              <a:buSzTx/>
              <a:buFontTx/>
              <a:buNone/>
              <a:tabLst/>
              <a:defRPr/>
            </a:pPr>
            <a:r>
              <a:rPr lang="en-US" sz="1200" i="1" dirty="0">
                <a:ea typeface="ヒラギノ角ゴ Pro W3"/>
              </a:rPr>
              <a:t>c) Billing and revenue recognition milestones. </a:t>
            </a:r>
          </a:p>
          <a:p>
            <a:pPr marL="173038" marR="0" lvl="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sz="1200" i="1" dirty="0">
                <a:ea typeface="ヒラギノ角ゴ Pro W3"/>
              </a:rPr>
              <a:t>Can be taken from MS Project or similar tool.</a:t>
            </a:r>
          </a:p>
          <a:p>
            <a:endParaRPr lang="en-US" dirty="0"/>
          </a:p>
        </p:txBody>
      </p:sp>
      <p:sp>
        <p:nvSpPr>
          <p:cNvPr id="4" name="Footer Placeholder 3"/>
          <p:cNvSpPr>
            <a:spLocks noGrp="1"/>
          </p:cNvSpPr>
          <p:nvPr>
            <p:ph type="ftr" sz="quarter" idx="10"/>
          </p:nvPr>
        </p:nvSpPr>
        <p:spPr/>
        <p:txBody>
          <a:bodyPr/>
          <a:lstStyle/>
          <a:p>
            <a:r>
              <a:rPr lang="en-US"/>
              <a:t>© 2016 Teradata</a:t>
            </a:r>
          </a:p>
        </p:txBody>
      </p:sp>
    </p:spTree>
    <p:extLst>
      <p:ext uri="{BB962C8B-B14F-4D97-AF65-F5344CB8AC3E}">
        <p14:creationId xmlns:p14="http://schemas.microsoft.com/office/powerpoint/2010/main" val="309178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Visualize what’s happening</a:t>
            </a:r>
          </a:p>
          <a:p>
            <a:pPr lvl="1"/>
            <a:r>
              <a:rPr lang="en-US" dirty="0"/>
              <a:t>Compare paths</a:t>
            </a:r>
          </a:p>
          <a:p>
            <a:pPr lvl="2"/>
            <a:r>
              <a:rPr lang="en-US" dirty="0"/>
              <a:t>And the customers on those paths</a:t>
            </a:r>
          </a:p>
          <a:p>
            <a:pPr lvl="1"/>
            <a:r>
              <a:rPr lang="en-US" dirty="0"/>
              <a:t>Score paths with factors such as</a:t>
            </a:r>
            <a:br>
              <a:rPr lang="en-US" dirty="0"/>
            </a:br>
            <a:r>
              <a:rPr lang="en-US" dirty="0"/>
              <a:t>marketing or support costs</a:t>
            </a:r>
          </a:p>
          <a:p>
            <a:pPr lvl="1"/>
            <a:r>
              <a:rPr lang="en-US" dirty="0"/>
              <a:t>Investigate text associated with</a:t>
            </a:r>
            <a:br>
              <a:rPr lang="en-US" dirty="0"/>
            </a:br>
            <a:r>
              <a:rPr lang="en-US" dirty="0"/>
              <a:t>events of interest</a:t>
            </a:r>
          </a:p>
          <a:p>
            <a:pPr lvl="1"/>
            <a:r>
              <a:rPr lang="en-US" dirty="0"/>
              <a:t>Export path-based</a:t>
            </a:r>
            <a:br>
              <a:rPr lang="en-US" dirty="0"/>
            </a:br>
            <a:r>
              <a:rPr lang="en-US" dirty="0"/>
              <a:t>customer lists</a:t>
            </a:r>
            <a:br>
              <a:rPr lang="en-US" dirty="0"/>
            </a:br>
            <a:r>
              <a:rPr lang="en-US" dirty="0"/>
              <a:t>for operational follow-up</a:t>
            </a:r>
          </a:p>
          <a:p>
            <a:endParaRPr lang="en-US" dirty="0"/>
          </a:p>
        </p:txBody>
      </p:sp>
      <p:sp>
        <p:nvSpPr>
          <p:cNvPr id="4" name="Footer Placeholder 3"/>
          <p:cNvSpPr>
            <a:spLocks noGrp="1"/>
          </p:cNvSpPr>
          <p:nvPr>
            <p:ph type="ftr" sz="quarter" idx="10"/>
          </p:nvPr>
        </p:nvSpPr>
        <p:spPr/>
        <p:txBody>
          <a:bodyPr/>
          <a:lstStyle/>
          <a:p>
            <a:r>
              <a:rPr lang="en-US"/>
              <a:t>© 2016 Teradata</a:t>
            </a:r>
          </a:p>
        </p:txBody>
      </p:sp>
    </p:spTree>
    <p:extLst>
      <p:ext uri="{BB962C8B-B14F-4D97-AF65-F5344CB8AC3E}">
        <p14:creationId xmlns:p14="http://schemas.microsoft.com/office/powerpoint/2010/main" val="3941630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Visualize what’s happening</a:t>
            </a:r>
          </a:p>
          <a:p>
            <a:pPr lvl="1"/>
            <a:r>
              <a:rPr lang="en-US" dirty="0"/>
              <a:t>Compare paths</a:t>
            </a:r>
          </a:p>
          <a:p>
            <a:pPr lvl="2"/>
            <a:r>
              <a:rPr lang="en-US" dirty="0"/>
              <a:t>And the customers on those paths</a:t>
            </a:r>
          </a:p>
          <a:p>
            <a:pPr lvl="1"/>
            <a:r>
              <a:rPr lang="en-US" dirty="0"/>
              <a:t>Score paths with factors such as</a:t>
            </a:r>
            <a:br>
              <a:rPr lang="en-US" dirty="0"/>
            </a:br>
            <a:r>
              <a:rPr lang="en-US" dirty="0"/>
              <a:t>marketing or support costs</a:t>
            </a:r>
          </a:p>
          <a:p>
            <a:pPr lvl="1"/>
            <a:r>
              <a:rPr lang="en-US" dirty="0"/>
              <a:t>Investigate text associated with</a:t>
            </a:r>
            <a:br>
              <a:rPr lang="en-US" dirty="0"/>
            </a:br>
            <a:r>
              <a:rPr lang="en-US" dirty="0"/>
              <a:t>events of interest</a:t>
            </a:r>
          </a:p>
          <a:p>
            <a:pPr lvl="1"/>
            <a:r>
              <a:rPr lang="en-US" dirty="0"/>
              <a:t>Dig deep into text-based events.</a:t>
            </a:r>
            <a:br>
              <a:rPr lang="en-US" dirty="0"/>
            </a:br>
            <a:r>
              <a:rPr lang="en-US" dirty="0"/>
              <a:t>Drill into key accounts or terms</a:t>
            </a:r>
          </a:p>
          <a:p>
            <a:pPr lvl="1"/>
            <a:r>
              <a:rPr lang="en-US" dirty="0"/>
              <a:t>Export path-based</a:t>
            </a:r>
            <a:br>
              <a:rPr lang="en-US" dirty="0"/>
            </a:br>
            <a:r>
              <a:rPr lang="en-US" dirty="0"/>
              <a:t>customer lists</a:t>
            </a:r>
            <a:br>
              <a:rPr lang="en-US" dirty="0"/>
            </a:br>
            <a:r>
              <a:rPr lang="en-US" dirty="0"/>
              <a:t>for operational follow-up</a:t>
            </a:r>
          </a:p>
          <a:p>
            <a:endParaRPr lang="en-US" dirty="0"/>
          </a:p>
        </p:txBody>
      </p:sp>
      <p:sp>
        <p:nvSpPr>
          <p:cNvPr id="4" name="Footer Placeholder 3"/>
          <p:cNvSpPr>
            <a:spLocks noGrp="1"/>
          </p:cNvSpPr>
          <p:nvPr>
            <p:ph type="ftr" sz="quarter" idx="10"/>
          </p:nvPr>
        </p:nvSpPr>
        <p:spPr/>
        <p:txBody>
          <a:bodyPr/>
          <a:lstStyle/>
          <a:p>
            <a:r>
              <a:rPr lang="en-US"/>
              <a:t>© 2016 Teradata</a:t>
            </a:r>
          </a:p>
        </p:txBody>
      </p:sp>
    </p:spTree>
    <p:extLst>
      <p:ext uri="{BB962C8B-B14F-4D97-AF65-F5344CB8AC3E}">
        <p14:creationId xmlns:p14="http://schemas.microsoft.com/office/powerpoint/2010/main" val="396271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paths or partial paths</a:t>
            </a:r>
          </a:p>
        </p:txBody>
      </p:sp>
      <p:sp>
        <p:nvSpPr>
          <p:cNvPr id="4" name="Footer Placeholder 3"/>
          <p:cNvSpPr>
            <a:spLocks noGrp="1"/>
          </p:cNvSpPr>
          <p:nvPr>
            <p:ph type="ftr" sz="quarter" idx="10"/>
          </p:nvPr>
        </p:nvSpPr>
        <p:spPr/>
        <p:txBody>
          <a:bodyPr/>
          <a:lstStyle/>
          <a:p>
            <a:r>
              <a:rPr lang="en-US"/>
              <a:t>© 2016 Teradata</a:t>
            </a:r>
          </a:p>
        </p:txBody>
      </p:sp>
    </p:spTree>
    <p:extLst>
      <p:ext uri="{BB962C8B-B14F-4D97-AF65-F5344CB8AC3E}">
        <p14:creationId xmlns:p14="http://schemas.microsoft.com/office/powerpoint/2010/main" val="3394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Advanced</a:t>
            </a:r>
            <a:r>
              <a:rPr lang="en-US" baseline="0" dirty="0"/>
              <a:t> Analytics drive two areas of potential benefit: Direct &amp; Indirect</a:t>
            </a:r>
          </a:p>
          <a:p>
            <a:r>
              <a:rPr lang="en-US" baseline="0" dirty="0"/>
              <a:t>Direct Benefits = revenue retained when Analytics uncovers relationships at risk and root causes of attrition, PLUS potential revenue of future cross-sell of saved relationships</a:t>
            </a:r>
          </a:p>
          <a:p>
            <a:r>
              <a:rPr lang="en-US" baseline="0" dirty="0"/>
              <a:t>Indirect: Op costs avoided by correcting root causes – e.g., ID process that led to improper fee, so no fee charged, so customer doesn’t call to ask about it, doesn’t come to branch and take time to close account.</a:t>
            </a:r>
            <a:endParaRPr lang="en-US" dirty="0"/>
          </a:p>
        </p:txBody>
      </p:sp>
      <p:sp>
        <p:nvSpPr>
          <p:cNvPr id="4" name="Footer Placeholder 3"/>
          <p:cNvSpPr>
            <a:spLocks noGrp="1"/>
          </p:cNvSpPr>
          <p:nvPr>
            <p:ph type="ftr" sz="quarter" idx="10"/>
          </p:nvPr>
        </p:nvSpPr>
        <p:spPr/>
        <p:txBody>
          <a:bodyPr/>
          <a:lstStyle/>
          <a:p>
            <a:r>
              <a:rPr lang="en-US"/>
              <a:t>© 2014 Teradata</a:t>
            </a:r>
          </a:p>
        </p:txBody>
      </p:sp>
    </p:spTree>
    <p:extLst>
      <p:ext uri="{BB962C8B-B14F-4D97-AF65-F5344CB8AC3E}">
        <p14:creationId xmlns:p14="http://schemas.microsoft.com/office/powerpoint/2010/main" val="1175256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Examples of direct</a:t>
            </a:r>
            <a:r>
              <a:rPr lang="en-US" baseline="0" dirty="0"/>
              <a:t> benefits – these are industry ranges based on consumer checking.  Typically, banks lose about one in six new DDAs.  That’s about 15-20%. Many of those leave because they never really got going with their new account, e.g., direct deposit etc.  </a:t>
            </a:r>
          </a:p>
          <a:p>
            <a:r>
              <a:rPr lang="en-US" baseline="0" dirty="0"/>
              <a:t>If a bank succeeds in engaging new checking customer to have them bring over their paycheck, to pay bills, use the primary features of a new account, that retention rate jumps to 95%.  </a:t>
            </a:r>
          </a:p>
          <a:p>
            <a:r>
              <a:rPr lang="en-US" baseline="0" dirty="0"/>
              <a:t>The more customers retained, the more direct revenue, and the more potential to deepen those relationships with other, more profitable services such as credit….</a:t>
            </a:r>
            <a:endParaRPr lang="en-US" dirty="0"/>
          </a:p>
        </p:txBody>
      </p:sp>
      <p:sp>
        <p:nvSpPr>
          <p:cNvPr id="4" name="Footer Placeholder 3"/>
          <p:cNvSpPr>
            <a:spLocks noGrp="1"/>
          </p:cNvSpPr>
          <p:nvPr>
            <p:ph type="ftr" sz="quarter" idx="10"/>
          </p:nvPr>
        </p:nvSpPr>
        <p:spPr/>
        <p:txBody>
          <a:bodyPr/>
          <a:lstStyle/>
          <a:p>
            <a:r>
              <a:rPr lang="en-US"/>
              <a:t>© 2014 Teradata</a:t>
            </a:r>
          </a:p>
        </p:txBody>
      </p:sp>
    </p:spTree>
    <p:extLst>
      <p:ext uri="{BB962C8B-B14F-4D97-AF65-F5344CB8AC3E}">
        <p14:creationId xmlns:p14="http://schemas.microsoft.com/office/powerpoint/2010/main" val="760671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sample estimate for business value</a:t>
            </a:r>
            <a:r>
              <a:rPr lang="en-US" baseline="0" dirty="0"/>
              <a:t> for a large Bank that leverages advanced analytics to improve engagement of new customers as we discussed</a:t>
            </a:r>
          </a:p>
          <a:p>
            <a:r>
              <a:rPr lang="en-US" baseline="0" dirty="0"/>
              <a:t>The key driver in blue = direct benefit of relationships saved via greater engagement.  Note that this lift seems small:</a:t>
            </a:r>
          </a:p>
          <a:p>
            <a:pPr lvl="1"/>
            <a:r>
              <a:rPr lang="en-US" baseline="0" dirty="0"/>
              <a:t>Take that 17% year one attrition rate</a:t>
            </a:r>
          </a:p>
          <a:p>
            <a:pPr lvl="1"/>
            <a:r>
              <a:rPr lang="en-US" baseline="0" dirty="0"/>
              <a:t>A good bank already has methods in place to detects opportunities to better engage with DD, debit, OLB, </a:t>
            </a:r>
            <a:r>
              <a:rPr lang="en-US" baseline="0" dirty="0" err="1"/>
              <a:t>etc</a:t>
            </a:r>
            <a:r>
              <a:rPr lang="en-US" baseline="0" dirty="0"/>
              <a:t> –say 50% of opportunities detected, like a customer who SHOULD have the ability to start Direct deposit but hasn’t yet, or process improvements like better training for sales, better collateral in channels, better process for debit activation etc….</a:t>
            </a:r>
          </a:p>
          <a:p>
            <a:pPr lvl="1"/>
            <a:r>
              <a:rPr lang="en-US" baseline="0" dirty="0"/>
              <a:t>Based on prior work, we’d estimate that more advanced analytics drive only an incremental 5 points of detection – taking 50% to 55%</a:t>
            </a:r>
          </a:p>
          <a:p>
            <a:pPr lvl="1"/>
            <a:r>
              <a:rPr lang="en-US" baseline="0" dirty="0"/>
              <a:t>…and of the detection opportunities, we’d see only about a 20% retention rate – this acknowledges that most customers (80%) who don’t engage, or who decide they really don’t want that new account after all…they actually have rational reasons for their inaction or decision and we can’t change that, no matter how good our analytics are.  </a:t>
            </a:r>
          </a:p>
          <a:p>
            <a:pPr marL="284163" marR="0" lvl="1" indent="-111125" algn="l" defTabSz="914400" rtl="0" eaLnBrk="1" fontAlgn="auto" latinLnBrk="0" hangingPunct="1">
              <a:lnSpc>
                <a:spcPct val="85000"/>
              </a:lnSpc>
              <a:spcBef>
                <a:spcPts val="100"/>
              </a:spcBef>
              <a:spcAft>
                <a:spcPts val="0"/>
              </a:spcAft>
              <a:buClrTx/>
              <a:buSzTx/>
              <a:buFont typeface="Arial" panose="020B0604020202020204" pitchFamily="34" charset="0"/>
              <a:buChar char="•"/>
              <a:tabLst/>
              <a:defRPr/>
            </a:pPr>
            <a:r>
              <a:rPr lang="en-US" baseline="0" dirty="0"/>
              <a:t>Put another way, you take year one attrition from 17% to 15% Sounds small, but the illustration shows how that adds up quickly for a large institution = ~$7mm</a:t>
            </a:r>
          </a:p>
        </p:txBody>
      </p:sp>
      <p:sp>
        <p:nvSpPr>
          <p:cNvPr id="4" name="Slide Number Placeholder 3"/>
          <p:cNvSpPr>
            <a:spLocks noGrp="1"/>
          </p:cNvSpPr>
          <p:nvPr>
            <p:ph type="sldNum" sz="quarter" idx="10"/>
          </p:nvPr>
        </p:nvSpPr>
        <p:spPr>
          <a:xfrm>
            <a:off x="3885179" y="8684315"/>
            <a:ext cx="2971643" cy="457615"/>
          </a:xfrm>
          <a:prstGeom prst="rect">
            <a:avLst/>
          </a:prstGeom>
        </p:spPr>
        <p:txBody>
          <a:bodyPr/>
          <a:lstStyle/>
          <a:p>
            <a:fld id="{71741328-A6F7-5844-B378-EC2E3653DB27}" type="slidenum">
              <a:rPr lang="en-US" smtClean="0"/>
              <a:pPr/>
              <a:t>8</a:t>
            </a:fld>
            <a:endParaRPr lang="en-US"/>
          </a:p>
        </p:txBody>
      </p:sp>
    </p:spTree>
    <p:extLst>
      <p:ext uri="{BB962C8B-B14F-4D97-AF65-F5344CB8AC3E}">
        <p14:creationId xmlns:p14="http://schemas.microsoft.com/office/powerpoint/2010/main" val="2830881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sadly typical churn</a:t>
            </a:r>
            <a:r>
              <a:rPr lang="en-US" baseline="0" dirty="0"/>
              <a:t> scenario that becomes an opportunity much faster when advanced analytics make assessing a multi-step journey more efficient.</a:t>
            </a:r>
          </a:p>
          <a:p>
            <a:r>
              <a:rPr lang="en-US" baseline="0" dirty="0"/>
              <a:t>New checking account was sold the wrong product – or perhaps wasn’t effectively presented with the value of the relationship</a:t>
            </a:r>
          </a:p>
          <a:p>
            <a:r>
              <a:rPr lang="en-US" baseline="0" dirty="0"/>
              <a:t>The account is charged the right fee for the account opened, but it wasn’t something the customer expected, or wasn’t something they felt was fair</a:t>
            </a:r>
          </a:p>
          <a:p>
            <a:r>
              <a:rPr lang="en-US" baseline="0" dirty="0"/>
              <a:t>The customer notices this when she sees a lower balance on the ATM receipt, and because it wasn’t expected, she’s confused and upset</a:t>
            </a:r>
          </a:p>
          <a:p>
            <a:r>
              <a:rPr lang="en-US" baseline="0" dirty="0"/>
              <a:t>She does try to self service using OLB…but it doesn’t address the core question so she calls</a:t>
            </a:r>
          </a:p>
          <a:p>
            <a:r>
              <a:rPr lang="en-US" baseline="0" dirty="0"/>
              <a:t>..And the agent, probably using a fee waiver decision tool, follows the guidelines and refuses the refund….so the customer quits, and lets every one know about it</a:t>
            </a:r>
          </a:p>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baseline="0" dirty="0"/>
              <a:t>Advanced analytics quickly makes metrics become available, not in aggregate, which </a:t>
            </a:r>
            <a:r>
              <a:rPr lang="en-US" b="1" u="sng" baseline="0" dirty="0"/>
              <a:t>hides</a:t>
            </a:r>
            <a:r>
              <a:rPr lang="en-US" baseline="0" dirty="0"/>
              <a:t> differences in high volumes, but in sequence – e.g.,  by “stop” on the customer journey…which </a:t>
            </a:r>
            <a:r>
              <a:rPr lang="en-US" b="1" u="sng" baseline="0" dirty="0"/>
              <a:t>reveals</a:t>
            </a:r>
            <a:r>
              <a:rPr lang="en-US" baseline="0" dirty="0"/>
              <a:t> differences that now become opportunities.</a:t>
            </a:r>
            <a:endParaRPr lang="en-US" dirty="0"/>
          </a:p>
          <a:p>
            <a:r>
              <a:rPr lang="en-US" baseline="0" dirty="0"/>
              <a:t>Advanced analytics demystify the journey – and a bank could figure out root causes – for example, if a group of branches generate scenarios like this, that’s an opportunity to prevent root cause…if a call center team generates a significant volume of these, that’s an opportunity to improve rescue execution</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F84DC25C-1B2E-4744-9B02-B1D4BDF9AE84}"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85649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what we mean by a rescue scenario</a:t>
            </a:r>
          </a:p>
          <a:p>
            <a:r>
              <a:rPr lang="en-US" dirty="0"/>
              <a:t>Analytics</a:t>
            </a:r>
            <a:r>
              <a:rPr lang="en-US" baseline="0" dirty="0"/>
              <a:t> that mature to the point they become operational enable not just training, process, and policy improvements, they also enable rescue. </a:t>
            </a:r>
          </a:p>
          <a:p>
            <a:r>
              <a:rPr lang="en-US" baseline="0" dirty="0"/>
              <a:t>Once trends are alive in the operational model, the system can detect when a customer behaves in a way that is inconsistent with the model, making possible triage ranging from preventative measures to proactive messages. </a:t>
            </a:r>
          </a:p>
          <a:p>
            <a:r>
              <a:rPr lang="en-US" baseline="0" dirty="0"/>
              <a:t>In this case, when a customer who meets the profile of someone who would typically have a balance well above minimums, or who should have the ability to set up direct deposit, rather than just charging the fee and putting the customer and a front line agent in the position of reacting to a negative situation, the bank suspends the fee and enables the parties to find a proactive solution from a situation where messaging has established trust rather than distrust.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F84DC25C-1B2E-4744-9B02-B1D4BDF9AE84}"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32412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 2014 Teradata</a:t>
            </a:r>
            <a:endParaRPr lang="en-US" dirty="0"/>
          </a:p>
        </p:txBody>
      </p:sp>
    </p:spTree>
    <p:extLst>
      <p:ext uri="{BB962C8B-B14F-4D97-AF65-F5344CB8AC3E}">
        <p14:creationId xmlns:p14="http://schemas.microsoft.com/office/powerpoint/2010/main" val="1675931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 2014 Teradata</a:t>
            </a:r>
            <a:endParaRPr lang="en-US" dirty="0"/>
          </a:p>
        </p:txBody>
      </p:sp>
    </p:spTree>
    <p:extLst>
      <p:ext uri="{BB962C8B-B14F-4D97-AF65-F5344CB8AC3E}">
        <p14:creationId xmlns:p14="http://schemas.microsoft.com/office/powerpoint/2010/main" val="3588190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 2014 Teradata</a:t>
            </a:r>
            <a:endParaRPr lang="en-US" dirty="0"/>
          </a:p>
        </p:txBody>
      </p:sp>
    </p:spTree>
    <p:extLst>
      <p:ext uri="{BB962C8B-B14F-4D97-AF65-F5344CB8AC3E}">
        <p14:creationId xmlns:p14="http://schemas.microsoft.com/office/powerpoint/2010/main" val="4202564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19ED8FC-CD06-D246-8090-BA8BDAB902B1}"/>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a:xfrm>
            <a:off x="933278" y="6446965"/>
            <a:ext cx="2743200" cy="169277"/>
          </a:xfrm>
          <a:prstGeom prst="rect">
            <a:avLst/>
          </a:prstGeom>
        </p:spPr>
        <p:txBody>
          <a:bodyPr/>
          <a:lstStyle/>
          <a:p>
            <a:r>
              <a:rPr lang="en-US"/>
              <a:t>©2018 Teradata</a:t>
            </a:r>
            <a:endParaRPr lang="en-US" dirty="0"/>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a:xfrm>
            <a:off x="933278" y="6446965"/>
            <a:ext cx="2743200" cy="169277"/>
          </a:xfrm>
          <a:prstGeom prst="rect">
            <a:avLst/>
          </a:prstGeom>
        </p:spPr>
        <p:txBody>
          <a:bodyPr/>
          <a:lstStyle/>
          <a:p>
            <a:r>
              <a:rPr lang="en-US"/>
              <a:t>©2018 Teradata</a:t>
            </a:r>
            <a:endParaRPr lang="en-US" dirty="0"/>
          </a:p>
        </p:txBody>
      </p:sp>
      <p:sp>
        <p:nvSpPr>
          <p:cNvPr id="6" name="Text Placeholder 12">
            <a:extLst>
              <a:ext uri="{FF2B5EF4-FFF2-40B4-BE49-F238E27FC236}">
                <a16:creationId xmlns:a16="http://schemas.microsoft.com/office/drawing/2014/main" id="{B1538B3B-98B9-3548-8C30-3CBF3C6EB033}"/>
              </a:ext>
            </a:extLst>
          </p:cNvPr>
          <p:cNvSpPr>
            <a:spLocks noGrp="1"/>
          </p:cNvSpPr>
          <p:nvPr>
            <p:ph type="body" sz="quarter" idx="11" hasCustomPrompt="1"/>
          </p:nvPr>
        </p:nvSpPr>
        <p:spPr>
          <a:xfrm>
            <a:off x="586740" y="1605118"/>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a:xfrm>
            <a:off x="933278" y="6446965"/>
            <a:ext cx="2743200" cy="169277"/>
          </a:xfrm>
          <a:prstGeom prst="rect">
            <a:avLst/>
          </a:prstGeom>
        </p:spPr>
        <p:txBody>
          <a:bodyPr/>
          <a:lstStyle/>
          <a:p>
            <a:r>
              <a:rPr lang="en-US"/>
              <a:t>©2018 Teradata</a:t>
            </a:r>
            <a:endParaRPr lang="en-US" dirty="0"/>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a:xfrm>
            <a:off x="933278" y="6446965"/>
            <a:ext cx="2743200" cy="169277"/>
          </a:xfrm>
          <a:prstGeom prst="rect">
            <a:avLst/>
          </a:prstGeom>
        </p:spPr>
        <p:txBody>
          <a:bodyPr/>
          <a:lstStyle/>
          <a:p>
            <a:r>
              <a:rPr lang="en-US"/>
              <a:t>©2018 Teradata</a:t>
            </a:r>
            <a:endParaRPr lang="en-US" dirty="0"/>
          </a:p>
        </p:txBody>
      </p:sp>
      <p:sp>
        <p:nvSpPr>
          <p:cNvPr id="7" name="Text Placeholder 12">
            <a:extLst>
              <a:ext uri="{FF2B5EF4-FFF2-40B4-BE49-F238E27FC236}">
                <a16:creationId xmlns:a16="http://schemas.microsoft.com/office/drawing/2014/main" id="{1B3FEC71-FF53-9747-9744-35489D5BFED9}"/>
              </a:ext>
            </a:extLst>
          </p:cNvPr>
          <p:cNvSpPr>
            <a:spLocks noGrp="1"/>
          </p:cNvSpPr>
          <p:nvPr>
            <p:ph type="body" sz="quarter" idx="11" hasCustomPrompt="1"/>
          </p:nvPr>
        </p:nvSpPr>
        <p:spPr>
          <a:xfrm>
            <a:off x="586740" y="160897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a:xfrm>
            <a:off x="933278" y="6446965"/>
            <a:ext cx="2743200" cy="169277"/>
          </a:xfrm>
          <a:prstGeom prst="rect">
            <a:avLst/>
          </a:prstGeom>
        </p:spPr>
        <p:txBody>
          <a:bodyPr/>
          <a:lstStyle/>
          <a:p>
            <a:r>
              <a:rPr lang="en-US"/>
              <a:t>©2018 Teradata</a:t>
            </a:r>
            <a:endParaRPr lang="en-US" dirty="0"/>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a:xfrm>
            <a:off x="933278" y="6446965"/>
            <a:ext cx="2743200" cy="169277"/>
          </a:xfrm>
          <a:prstGeom prst="rect">
            <a:avLst/>
          </a:prstGeom>
        </p:spPr>
        <p:txBody>
          <a:bodyPr/>
          <a:lstStyle/>
          <a:p>
            <a:r>
              <a:rPr lang="en-US"/>
              <a:t>©2018 Teradata</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2">
            <a:extLst>
              <a:ext uri="{FF2B5EF4-FFF2-40B4-BE49-F238E27FC236}">
                <a16:creationId xmlns:a16="http://schemas.microsoft.com/office/drawing/2014/main" id="{E22E265F-93C6-7844-8A45-5A5D8BFA46C1}"/>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a:xfrm>
            <a:off x="933278" y="6446965"/>
            <a:ext cx="2743200" cy="169277"/>
          </a:xfrm>
          <a:prstGeom prst="rect">
            <a:avLst/>
          </a:prstGeom>
        </p:spPr>
        <p:txBody>
          <a:bodyPr/>
          <a:lstStyle/>
          <a:p>
            <a:r>
              <a:rPr lang="en-US"/>
              <a:t>©2018 Teradata</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12" name="Text Placeholder 12">
            <a:extLst>
              <a:ext uri="{FF2B5EF4-FFF2-40B4-BE49-F238E27FC236}">
                <a16:creationId xmlns:a16="http://schemas.microsoft.com/office/drawing/2014/main" id="{85BF99CF-3C64-C341-BBBD-CD55C0DBA730}"/>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a:xfrm>
            <a:off x="933278" y="6446965"/>
            <a:ext cx="2743200" cy="169277"/>
          </a:xfrm>
          <a:prstGeom prst="rect">
            <a:avLst/>
          </a:prstGeom>
        </p:spPr>
        <p:txBody>
          <a:bodyPr/>
          <a:lstStyle/>
          <a:p>
            <a:r>
              <a:rPr lang="en-US"/>
              <a:t>©2018 Teradata</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a:xfrm>
            <a:off x="933278" y="6446965"/>
            <a:ext cx="2743200" cy="169277"/>
          </a:xfrm>
          <a:prstGeom prst="rect">
            <a:avLst/>
          </a:prstGeom>
        </p:spPr>
        <p:txBody>
          <a:bodyPr/>
          <a:lstStyle/>
          <a:p>
            <a:r>
              <a:rPr lang="en-US"/>
              <a:t>©2018 Teradata</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2">
            <a:extLst>
              <a:ext uri="{FF2B5EF4-FFF2-40B4-BE49-F238E27FC236}">
                <a16:creationId xmlns:a16="http://schemas.microsoft.com/office/drawing/2014/main" id="{A860716A-7230-FE44-9049-AB0A7AFDE545}"/>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274634-0E08-554B-BDC8-B320B1AE1D62}"/>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F32C0DE-DE8B-6E4D-B8BE-BB336B89F12B}"/>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284A5-52D4-8248-9994-D0170CAABD85}"/>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C45865-706D-F44C-A757-AB917B81EAB7}"/>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userDrawn="1"/>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789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a:xfrm>
            <a:off x="933278" y="6446965"/>
            <a:ext cx="2743200" cy="169277"/>
          </a:xfrm>
          <a:prstGeom prst="rect">
            <a:avLst/>
          </a:prstGeom>
        </p:spPr>
        <p:txBody>
          <a:bodyPr/>
          <a:lstStyle/>
          <a:p>
            <a:r>
              <a:rPr lang="en-US"/>
              <a:t>©2018 Teradata</a:t>
            </a:r>
            <a:endParaRPr lang="en-US" dirty="0"/>
          </a:p>
        </p:txBody>
      </p:sp>
      <p:sp>
        <p:nvSpPr>
          <p:cNvPr id="9" name="Text Placeholder 12">
            <a:extLst>
              <a:ext uri="{FF2B5EF4-FFF2-40B4-BE49-F238E27FC236}">
                <a16:creationId xmlns:a16="http://schemas.microsoft.com/office/drawing/2014/main" id="{DAEA0E30-B6F9-B440-961D-66F1FB1489F1}"/>
              </a:ext>
            </a:extLst>
          </p:cNvPr>
          <p:cNvSpPr>
            <a:spLocks noGrp="1"/>
          </p:cNvSpPr>
          <p:nvPr>
            <p:ph type="body" sz="quarter" idx="11" hasCustomPrompt="1"/>
          </p:nvPr>
        </p:nvSpPr>
        <p:spPr>
          <a:xfrm>
            <a:off x="586740" y="1120581"/>
            <a:ext cx="5807075"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a:xfrm>
            <a:off x="933278" y="6446965"/>
            <a:ext cx="2743200" cy="169277"/>
          </a:xfrm>
          <a:prstGeom prst="rect">
            <a:avLst/>
          </a:prstGeom>
        </p:spPr>
        <p:txBody>
          <a:bodyPr/>
          <a:lstStyle/>
          <a:p>
            <a:r>
              <a:rPr lang="en-US"/>
              <a:t>©2018 Teradata</a:t>
            </a:r>
            <a:endParaRPr lang="en-US" dirty="0"/>
          </a:p>
        </p:txBody>
      </p:sp>
      <p:pic>
        <p:nvPicPr>
          <p:cNvPr id="21" name="Picture 20">
            <a:extLst>
              <a:ext uri="{FF2B5EF4-FFF2-40B4-BE49-F238E27FC236}">
                <a16:creationId xmlns:a16="http://schemas.microsoft.com/office/drawing/2014/main" id="{284515A8-5BC3-DF44-BD19-393FCF0A5759}"/>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27" name="Picture 26">
            <a:extLst>
              <a:ext uri="{FF2B5EF4-FFF2-40B4-BE49-F238E27FC236}">
                <a16:creationId xmlns:a16="http://schemas.microsoft.com/office/drawing/2014/main" id="{645C61CF-F086-924F-BD73-2043E44DD4AC}"/>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28" name="Picture 27">
            <a:extLst>
              <a:ext uri="{FF2B5EF4-FFF2-40B4-BE49-F238E27FC236}">
                <a16:creationId xmlns:a16="http://schemas.microsoft.com/office/drawing/2014/main" id="{7371B073-8E3D-5442-89C8-4EDA5E289E07}"/>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29" name="Text Placeholder 12">
            <a:extLst>
              <a:ext uri="{FF2B5EF4-FFF2-40B4-BE49-F238E27FC236}">
                <a16:creationId xmlns:a16="http://schemas.microsoft.com/office/drawing/2014/main" id="{E0FFEED8-C158-354B-8E08-81D6261999E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a:prstGeom prst="rect">
            <a:avLst/>
          </a:prstGeom>
        </p:spPr>
        <p:txBody>
          <a:bodyPr/>
          <a:lstStyle/>
          <a:p>
            <a:r>
              <a:rPr lang="en-US"/>
              <a:t>©2018 Teradata</a:t>
            </a:r>
            <a:endParaRPr lang="en-US" dirty="0"/>
          </a:p>
        </p:txBody>
      </p:sp>
      <p:sp>
        <p:nvSpPr>
          <p:cNvPr id="6" name="Text Placeholder 12">
            <a:extLst>
              <a:ext uri="{FF2B5EF4-FFF2-40B4-BE49-F238E27FC236}">
                <a16:creationId xmlns:a16="http://schemas.microsoft.com/office/drawing/2014/main" id="{F8FB952B-89E1-D047-8836-D0891A6C5C8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stitution analysis">
    <p:spTree>
      <p:nvGrpSpPr>
        <p:cNvPr id="1" name=""/>
        <p:cNvGrpSpPr/>
        <p:nvPr/>
      </p:nvGrpSpPr>
      <p:grpSpPr>
        <a:xfrm>
          <a:off x="0" y="0"/>
          <a:ext cx="0" cy="0"/>
          <a:chOff x="0" y="0"/>
          <a:chExt cx="0" cy="0"/>
        </a:xfrm>
      </p:grpSpPr>
      <p:grpSp>
        <p:nvGrpSpPr>
          <p:cNvPr id="56" name="Gruppieren 17">
            <a:extLst>
              <a:ext uri="{FF2B5EF4-FFF2-40B4-BE49-F238E27FC236}">
                <a16:creationId xmlns:a16="http://schemas.microsoft.com/office/drawing/2014/main" id="{2CD19BA5-D9F1-C140-84B0-72E5F70AFC9F}"/>
              </a:ext>
            </a:extLst>
          </p:cNvPr>
          <p:cNvGrpSpPr/>
          <p:nvPr userDrawn="1"/>
        </p:nvGrpSpPr>
        <p:grpSpPr>
          <a:xfrm>
            <a:off x="586740" y="2221056"/>
            <a:ext cx="10384479" cy="3771352"/>
            <a:chOff x="530475" y="1569454"/>
            <a:chExt cx="11124000" cy="4315046"/>
          </a:xfrm>
        </p:grpSpPr>
        <p:grpSp>
          <p:nvGrpSpPr>
            <p:cNvPr id="57" name="Gruppieren 6">
              <a:extLst>
                <a:ext uri="{FF2B5EF4-FFF2-40B4-BE49-F238E27FC236}">
                  <a16:creationId xmlns:a16="http://schemas.microsoft.com/office/drawing/2014/main" id="{17D0D232-82F2-D140-A360-6BDEDF5AD618}"/>
                </a:ext>
              </a:extLst>
            </p:cNvPr>
            <p:cNvGrpSpPr>
              <a:grpSpLocks noChangeAspect="1"/>
            </p:cNvGrpSpPr>
            <p:nvPr/>
          </p:nvGrpSpPr>
          <p:grpSpPr>
            <a:xfrm>
              <a:off x="530475" y="1905316"/>
              <a:ext cx="11124000" cy="3979184"/>
              <a:chOff x="540000" y="1834981"/>
              <a:chExt cx="11109600" cy="3974032"/>
            </a:xfrm>
          </p:grpSpPr>
          <p:sp>
            <p:nvSpPr>
              <p:cNvPr id="61" name="Richtungspfeil 7">
                <a:extLst>
                  <a:ext uri="{FF2B5EF4-FFF2-40B4-BE49-F238E27FC236}">
                    <a16:creationId xmlns:a16="http://schemas.microsoft.com/office/drawing/2014/main" id="{520B1CA1-90BA-C649-B173-5B26D93123E6}"/>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62" name="Eingekerbter Richtungspfeil 8">
                <a:extLst>
                  <a:ext uri="{FF2B5EF4-FFF2-40B4-BE49-F238E27FC236}">
                    <a16:creationId xmlns:a16="http://schemas.microsoft.com/office/drawing/2014/main" id="{48F12312-0011-8A45-8174-17A08940A06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63" name="Eingekerbter Richtungspfeil 9">
                <a:extLst>
                  <a:ext uri="{FF2B5EF4-FFF2-40B4-BE49-F238E27FC236}">
                    <a16:creationId xmlns:a16="http://schemas.microsoft.com/office/drawing/2014/main" id="{F8AAB727-A225-0245-8C48-21AEF6AAB773}"/>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64" name="Gruppieren 10">
                <a:extLst>
                  <a:ext uri="{FF2B5EF4-FFF2-40B4-BE49-F238E27FC236}">
                    <a16:creationId xmlns:a16="http://schemas.microsoft.com/office/drawing/2014/main" id="{F91896BB-A446-9344-9F2A-40A6C4A7A241}"/>
                  </a:ext>
                </a:extLst>
              </p:cNvPr>
              <p:cNvGrpSpPr/>
              <p:nvPr userDrawn="1"/>
            </p:nvGrpSpPr>
            <p:grpSpPr>
              <a:xfrm>
                <a:off x="3075408" y="1834981"/>
                <a:ext cx="3089642" cy="3974031"/>
                <a:chOff x="3075408" y="1834982"/>
                <a:chExt cx="3089642" cy="3974031"/>
              </a:xfrm>
              <a:noFill/>
            </p:grpSpPr>
            <p:sp>
              <p:nvSpPr>
                <p:cNvPr id="65" name="Parallelogramm 11">
                  <a:extLst>
                    <a:ext uri="{FF2B5EF4-FFF2-40B4-BE49-F238E27FC236}">
                      <a16:creationId xmlns:a16="http://schemas.microsoft.com/office/drawing/2014/main" id="{C298BF85-BA38-AC41-BED4-9C7AC794D333}"/>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66" name="Parallelogramm 12">
                  <a:extLst>
                    <a:ext uri="{FF2B5EF4-FFF2-40B4-BE49-F238E27FC236}">
                      <a16:creationId xmlns:a16="http://schemas.microsoft.com/office/drawing/2014/main" id="{8F15B7A8-A12B-3D46-9A6D-C30D4184461A}"/>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67" name="Eingekerbter Richtungspfeil 13">
                  <a:extLst>
                    <a:ext uri="{FF2B5EF4-FFF2-40B4-BE49-F238E27FC236}">
                      <a16:creationId xmlns:a16="http://schemas.microsoft.com/office/drawing/2014/main" id="{83E72884-ACFE-6B4F-B3BA-794940EC4916}"/>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58" name="Ellipse 14">
              <a:extLst>
                <a:ext uri="{FF2B5EF4-FFF2-40B4-BE49-F238E27FC236}">
                  <a16:creationId xmlns:a16="http://schemas.microsoft.com/office/drawing/2014/main" id="{D9A490B8-E29A-CB40-B0F3-A90B6937AABD}"/>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59" name="Ellipse 15">
              <a:extLst>
                <a:ext uri="{FF2B5EF4-FFF2-40B4-BE49-F238E27FC236}">
                  <a16:creationId xmlns:a16="http://schemas.microsoft.com/office/drawing/2014/main" id="{263EFF24-466D-B848-B9CD-5EE6D02EFF1E}"/>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60" name="Ellipse 16">
              <a:extLst>
                <a:ext uri="{FF2B5EF4-FFF2-40B4-BE49-F238E27FC236}">
                  <a16:creationId xmlns:a16="http://schemas.microsoft.com/office/drawing/2014/main" id="{AEC60350-F885-9C41-B4A9-C7A90C30067B}"/>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a:xfrm>
            <a:off x="933278" y="6446965"/>
            <a:ext cx="2743200" cy="169277"/>
          </a:xfrm>
          <a:prstGeom prst="rect">
            <a:avLst/>
          </a:prstGeom>
        </p:spPr>
        <p:txBody>
          <a:bodyPr/>
          <a:lstStyle/>
          <a:p>
            <a:r>
              <a:rPr lang="en-US"/>
              <a:t>©2018 Teradata</a:t>
            </a:r>
            <a:endParaRPr lang="en-US" dirty="0"/>
          </a:p>
        </p:txBody>
      </p:sp>
      <p:sp>
        <p:nvSpPr>
          <p:cNvPr id="68" name="Text Placeholder 12">
            <a:extLst>
              <a:ext uri="{FF2B5EF4-FFF2-40B4-BE49-F238E27FC236}">
                <a16:creationId xmlns:a16="http://schemas.microsoft.com/office/drawing/2014/main" id="{FE7EE06B-9537-DC4A-9885-1CA7A289B56A}"/>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a:xfrm>
            <a:off x="933278" y="6446965"/>
            <a:ext cx="2743200" cy="169277"/>
          </a:xfrm>
          <a:prstGeom prst="rect">
            <a:avLst/>
          </a:prstGeom>
        </p:spPr>
        <p:txBody>
          <a:bodyPr/>
          <a:lstStyle/>
          <a:p>
            <a:r>
              <a:rPr lang="en-US"/>
              <a:t>©2018 Teradata</a:t>
            </a:r>
            <a:endParaRPr lang="en-US" dirty="0"/>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userDrawn="1"/>
        </p:nvSpPr>
        <p:spPr>
          <a:xfrm>
            <a:off x="3214194" y="2803148"/>
            <a:ext cx="7630346" cy="71801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6" name="TextBox 85">
            <a:extLst>
              <a:ext uri="{FF2B5EF4-FFF2-40B4-BE49-F238E27FC236}">
                <a16:creationId xmlns:a16="http://schemas.microsoft.com/office/drawing/2014/main" id="{3ACA67FE-E27B-5141-868A-E310F8D2F308}"/>
              </a:ext>
            </a:extLst>
          </p:cNvPr>
          <p:cNvSpPr txBox="1"/>
          <p:nvPr userDrawn="1"/>
        </p:nvSpPr>
        <p:spPr>
          <a:xfrm>
            <a:off x="3439479"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04616"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169753"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034891"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userDrawn="1">
            <p:ph type="dt" sz="half" idx="21"/>
          </p:nvPr>
        </p:nvSpPr>
        <p:spPr>
          <a:xfrm>
            <a:off x="933278" y="6446965"/>
            <a:ext cx="2743200" cy="169277"/>
          </a:xfrm>
          <a:prstGeom prst="rect">
            <a:avLst/>
          </a:prstGeom>
        </p:spPr>
        <p:txBody>
          <a:bodyPr/>
          <a:lstStyle/>
          <a:p>
            <a:r>
              <a:rPr lang="en-US"/>
              <a:t>©2018 Teradata</a:t>
            </a:r>
            <a:endParaRPr lang="en-US" dirty="0"/>
          </a:p>
        </p:txBody>
      </p:sp>
      <p:sp>
        <p:nvSpPr>
          <p:cNvPr id="119" name="Text Placeholder 12">
            <a:extLst>
              <a:ext uri="{FF2B5EF4-FFF2-40B4-BE49-F238E27FC236}">
                <a16:creationId xmlns:a16="http://schemas.microsoft.com/office/drawing/2014/main" id="{61232BDE-00AD-5E4D-835F-00C901AC0BCD}"/>
              </a:ext>
            </a:extLst>
          </p:cNvPr>
          <p:cNvSpPr>
            <a:spLocks noGrp="1"/>
          </p:cNvSpPr>
          <p:nvPr userDrawn="1">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grpSp>
        <p:nvGrpSpPr>
          <p:cNvPr id="8" name="Group 7">
            <a:extLst>
              <a:ext uri="{FF2B5EF4-FFF2-40B4-BE49-F238E27FC236}">
                <a16:creationId xmlns:a16="http://schemas.microsoft.com/office/drawing/2014/main" id="{687A9355-D7F6-B846-8FFE-63C2BDF26B1E}"/>
              </a:ext>
            </a:extLst>
          </p:cNvPr>
          <p:cNvGrpSpPr/>
          <p:nvPr userDrawn="1"/>
        </p:nvGrpSpPr>
        <p:grpSpPr>
          <a:xfrm>
            <a:off x="3439479" y="1978088"/>
            <a:ext cx="7405062" cy="3835261"/>
            <a:chOff x="3439479" y="1978088"/>
            <a:chExt cx="7405062" cy="3835261"/>
          </a:xfrm>
        </p:grpSpPr>
        <p:grpSp>
          <p:nvGrpSpPr>
            <p:cNvPr id="7" name="Group 6">
              <a:extLst>
                <a:ext uri="{FF2B5EF4-FFF2-40B4-BE49-F238E27FC236}">
                  <a16:creationId xmlns:a16="http://schemas.microsoft.com/office/drawing/2014/main" id="{A13F8758-2B9B-9E4D-A2FD-621B6C45416B}"/>
                </a:ext>
              </a:extLst>
            </p:cNvPr>
            <p:cNvGrpSpPr/>
            <p:nvPr userDrawn="1"/>
          </p:nvGrpSpPr>
          <p:grpSpPr>
            <a:xfrm>
              <a:off x="3439479" y="1978088"/>
              <a:ext cx="7405062" cy="3828489"/>
              <a:chOff x="3439479" y="1978088"/>
              <a:chExt cx="7405062" cy="3828489"/>
            </a:xfrm>
          </p:grpSpPr>
          <p:cxnSp>
            <p:nvCxnSpPr>
              <p:cNvPr id="32" name="Straight Connector 31">
                <a:extLst>
                  <a:ext uri="{FF2B5EF4-FFF2-40B4-BE49-F238E27FC236}">
                    <a16:creationId xmlns:a16="http://schemas.microsoft.com/office/drawing/2014/main" id="{12524C48-C6AB-6741-9A61-977DC5EA4A70}"/>
                  </a:ext>
                </a:extLst>
              </p:cNvPr>
              <p:cNvCxnSpPr>
                <a:cxnSpLocks/>
              </p:cNvCxnSpPr>
              <p:nvPr userDrawn="1"/>
            </p:nvCxnSpPr>
            <p:spPr>
              <a:xfrm>
                <a:off x="3439479"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userDrawn="1"/>
            </p:nvCxnSpPr>
            <p:spPr>
              <a:xfrm>
                <a:off x="5290744"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42009"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8993274"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DB98315C-C388-4942-A944-1E026829C1DB}"/>
                </a:ext>
              </a:extLst>
            </p:cNvPr>
            <p:cNvGrpSpPr/>
            <p:nvPr userDrawn="1"/>
          </p:nvGrpSpPr>
          <p:grpSpPr>
            <a:xfrm>
              <a:off x="7583484" y="1990216"/>
              <a:ext cx="949556" cy="3823133"/>
              <a:chOff x="7668267" y="1990216"/>
              <a:chExt cx="949556" cy="3823133"/>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7CF2D825-D29C-4948-AEE7-B96F39F27ED9}"/>
                </a:ext>
              </a:extLst>
            </p:cNvPr>
            <p:cNvGrpSpPr/>
            <p:nvPr userDrawn="1"/>
          </p:nvGrpSpPr>
          <p:grpSpPr>
            <a:xfrm>
              <a:off x="9435208" y="1990216"/>
              <a:ext cx="949556" cy="3823133"/>
              <a:chOff x="9470044" y="1990216"/>
              <a:chExt cx="949556" cy="3823133"/>
            </a:xfrm>
          </p:grpSpPr>
          <p:cxnSp>
            <p:nvCxnSpPr>
              <p:cNvPr id="111" name="Straight Connector 110">
                <a:extLst>
                  <a:ext uri="{FF2B5EF4-FFF2-40B4-BE49-F238E27FC236}">
                    <a16:creationId xmlns:a16="http://schemas.microsoft.com/office/drawing/2014/main" id="{9B2CD111-05A0-EB49-A36B-6D24D7BDBFAD}"/>
                  </a:ext>
                </a:extLst>
              </p:cNvPr>
              <p:cNvCxnSpPr/>
              <p:nvPr userDrawn="1"/>
            </p:nvCxnSpPr>
            <p:spPr>
              <a:xfrm>
                <a:off x="9470044"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userDrawn="1"/>
            </p:nvCxnSpPr>
            <p:spPr>
              <a:xfrm>
                <a:off x="9944822"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userDrawn="1"/>
            </p:nvCxnSpPr>
            <p:spPr>
              <a:xfrm>
                <a:off x="10419600"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E052BB69-7304-DC43-BF98-721BF24BF2C7}"/>
                </a:ext>
              </a:extLst>
            </p:cNvPr>
            <p:cNvGrpSpPr/>
            <p:nvPr userDrawn="1"/>
          </p:nvGrpSpPr>
          <p:grpSpPr>
            <a:xfrm>
              <a:off x="5731761" y="1990216"/>
              <a:ext cx="949556" cy="3823133"/>
              <a:chOff x="7668267" y="1990216"/>
              <a:chExt cx="949556" cy="3823133"/>
            </a:xfrm>
          </p:grpSpPr>
          <p:cxnSp>
            <p:nvCxnSpPr>
              <p:cNvPr id="126" name="Straight Connector 125">
                <a:extLst>
                  <a:ext uri="{FF2B5EF4-FFF2-40B4-BE49-F238E27FC236}">
                    <a16:creationId xmlns:a16="http://schemas.microsoft.com/office/drawing/2014/main" id="{500FF8F2-A530-054E-9B4B-7C4279F230C5}"/>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D64B6F8-613A-D840-BFED-A2C85A3101CA}"/>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59F8390-A99F-1248-9FDF-8AD872E0B52A}"/>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7340AC37-B29D-D546-B7E7-88936BEF6802}"/>
                </a:ext>
              </a:extLst>
            </p:cNvPr>
            <p:cNvGrpSpPr/>
            <p:nvPr userDrawn="1"/>
          </p:nvGrpSpPr>
          <p:grpSpPr>
            <a:xfrm>
              <a:off x="3880038" y="1990216"/>
              <a:ext cx="949556" cy="3823133"/>
              <a:chOff x="7668267" y="1990216"/>
              <a:chExt cx="949556" cy="3823133"/>
            </a:xfrm>
          </p:grpSpPr>
          <p:cxnSp>
            <p:nvCxnSpPr>
              <p:cNvPr id="130" name="Straight Connector 129">
                <a:extLst>
                  <a:ext uri="{FF2B5EF4-FFF2-40B4-BE49-F238E27FC236}">
                    <a16:creationId xmlns:a16="http://schemas.microsoft.com/office/drawing/2014/main" id="{FAB9D86D-3F85-BB47-883B-ADB78354B9A4}"/>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C9304D8-7929-E448-99AE-DC90A10B0AD9}"/>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B177D78-44C8-094C-A9BC-2B93C776B29F}"/>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©2018 Teradata</a:t>
            </a:r>
            <a:endParaRPr lang="en-US" sz="1000" b="1" dirty="0">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©2018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a:xfrm>
            <a:off x="933278" y="6446965"/>
            <a:ext cx="2743200" cy="169277"/>
          </a:xfrm>
          <a:prstGeom prst="rect">
            <a:avLst/>
          </a:prstGeom>
        </p:spPr>
        <p:txBody>
          <a:bodyPr/>
          <a:lstStyle/>
          <a:p>
            <a:r>
              <a:rPr lang="en-US"/>
              <a:t>©2018 Teradata</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40810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6400800" y="1216372"/>
            <a:ext cx="5181600" cy="49307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idx="1"/>
          </p:nvPr>
        </p:nvSpPr>
        <p:spPr bwMode="gray">
          <a:xfrm>
            <a:off x="609600" y="1216374"/>
            <a:ext cx="5181600" cy="4930708"/>
          </a:xfrm>
        </p:spPr>
        <p:txBody>
          <a:bodyPr>
            <a:noAutofit/>
          </a:bodyPr>
          <a:lstStyle>
            <a:lvl1pPr>
              <a:defRPr sz="2400"/>
            </a:lvl1pPr>
            <a:lvl2pPr marL="687900" indent="-306910">
              <a:defRPr sz="2133"/>
            </a:lvl2pPr>
            <a:lvl3pPr marL="990575" indent="-302676">
              <a:defRPr sz="1867"/>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9"/>
          <p:cNvSpPr>
            <a:spLocks noGrp="1"/>
          </p:cNvSpPr>
          <p:nvPr>
            <p:ph type="ftr" sz="quarter" idx="12"/>
          </p:nvPr>
        </p:nvSpPr>
        <p:spPr bwMode="gray"/>
        <p:txBody>
          <a:bodyPr/>
          <a:lstStyle/>
          <a:p>
            <a:r>
              <a:rPr lang="en-US">
                <a:solidFill>
                  <a:srgbClr val="D8D8D8">
                    <a:lumMod val="75000"/>
                  </a:srgbClr>
                </a:solidFill>
              </a:rPr>
              <a:t>© 2014 Teradata</a:t>
            </a:r>
            <a:endParaRPr lang="en-US" dirty="0">
              <a:solidFill>
                <a:srgbClr val="D8D8D8">
                  <a:lumMod val="75000"/>
                </a:srgbClr>
              </a:solidFill>
            </a:endParaRPr>
          </a:p>
        </p:txBody>
      </p:sp>
      <p:sp>
        <p:nvSpPr>
          <p:cNvPr id="11" name="Text Placeholder 15"/>
          <p:cNvSpPr>
            <a:spLocks noGrp="1"/>
          </p:cNvSpPr>
          <p:nvPr>
            <p:ph type="body" sz="quarter" idx="15" hasCustomPrompt="1"/>
          </p:nvPr>
        </p:nvSpPr>
        <p:spPr bwMode="gray">
          <a:xfrm>
            <a:off x="4397326" y="6591604"/>
            <a:ext cx="3397349" cy="141581"/>
          </a:xfrm>
        </p:spPr>
        <p:txBody>
          <a:bodyPr wrap="square">
            <a:noAutofit/>
          </a:bodyPr>
          <a:lstStyle>
            <a:lvl1pPr marL="0" indent="0" algn="ctr" defTabSz="1219170" rtl="0" eaLnBrk="1" latinLnBrk="0" hangingPunct="1">
              <a:lnSpc>
                <a:spcPct val="85000"/>
              </a:lnSpc>
              <a:spcBef>
                <a:spcPts val="0"/>
              </a:spcBef>
              <a:spcAft>
                <a:spcPts val="0"/>
              </a:spcAft>
              <a:buFontTx/>
              <a:buNone/>
              <a:defRPr lang="en-US" sz="933" b="1" kern="1200" dirty="0">
                <a:solidFill>
                  <a:schemeClr val="tx2">
                    <a:lumMod val="60000"/>
                    <a:lumOff val="40000"/>
                  </a:schemeClr>
                </a:solidFill>
                <a:latin typeface="+mn-lt"/>
                <a:ea typeface="+mn-ea"/>
                <a:cs typeface="+mn-cs"/>
              </a:defRPr>
            </a:lvl1pPr>
            <a:lvl2pPr>
              <a:buFontTx/>
              <a:buNone/>
              <a:defRPr sz="2133">
                <a:solidFill>
                  <a:schemeClr val="accent2"/>
                </a:solidFill>
              </a:defRPr>
            </a:lvl2pPr>
            <a:lvl3pPr>
              <a:buFontTx/>
              <a:buNone/>
              <a:defRPr sz="2133">
                <a:solidFill>
                  <a:schemeClr val="accent2"/>
                </a:solidFill>
              </a:defRPr>
            </a:lvl3pPr>
            <a:lvl4pPr>
              <a:buFontTx/>
              <a:buNone/>
              <a:defRPr sz="2133">
                <a:solidFill>
                  <a:schemeClr val="accent2"/>
                </a:solidFill>
              </a:defRPr>
            </a:lvl4pPr>
            <a:lvl5pPr marL="0" indent="0">
              <a:buFontTx/>
              <a:buNone/>
              <a:defRPr sz="2133">
                <a:solidFill>
                  <a:schemeClr val="accent2"/>
                </a:solidFill>
              </a:defRPr>
            </a:lvl5pPr>
          </a:lstStyle>
          <a:p>
            <a:pPr lvl="0"/>
            <a:r>
              <a:rPr lang="en-US" dirty="0"/>
              <a:t>#Insert Hashtag</a:t>
            </a:r>
          </a:p>
        </p:txBody>
      </p:sp>
      <p:sp>
        <p:nvSpPr>
          <p:cNvPr id="14" name="Title 16"/>
          <p:cNvSpPr>
            <a:spLocks noGrp="1"/>
          </p:cNvSpPr>
          <p:nvPr>
            <p:ph type="title" hasCustomPrompt="1"/>
          </p:nvPr>
        </p:nvSpPr>
        <p:spPr bwMode="gray">
          <a:xfrm>
            <a:off x="609600" y="171451"/>
            <a:ext cx="10972800" cy="701731"/>
          </a:xfrm>
          <a:prstGeom prst="rect">
            <a:avLst/>
          </a:prstGeom>
        </p:spPr>
        <p:txBody>
          <a:bodyPr anchor="b" anchorCtr="0"/>
          <a:lstStyle>
            <a:lvl1pPr>
              <a:defRPr/>
            </a:lvl1pPr>
          </a:lstStyle>
          <a:p>
            <a:r>
              <a:rPr lang="en-US" dirty="0"/>
              <a:t>Click To Edit Master Title Style</a:t>
            </a:r>
          </a:p>
        </p:txBody>
      </p:sp>
    </p:spTree>
    <p:extLst>
      <p:ext uri="{BB962C8B-B14F-4D97-AF65-F5344CB8AC3E}">
        <p14:creationId xmlns:p14="http://schemas.microsoft.com/office/powerpoint/2010/main" val="3899133278"/>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216373"/>
            <a:ext cx="10972800" cy="4948144"/>
          </a:xfrm>
        </p:spPr>
        <p:txBody>
          <a:bodyPr>
            <a:noAutofit/>
          </a:bodyPr>
          <a:lstStyle>
            <a:lvl1pPr>
              <a:defRPr sz="2400">
                <a:solidFill>
                  <a:schemeClr val="tx1"/>
                </a:solidFill>
              </a:defRPr>
            </a:lvl1pPr>
            <a:lvl2pPr marL="687900" indent="-306910">
              <a:defRPr sz="2133">
                <a:solidFill>
                  <a:schemeClr val="tx1"/>
                </a:solidFill>
              </a:defRPr>
            </a:lvl2pPr>
            <a:lvl3pPr marL="990575" indent="-302676">
              <a:defRPr sz="1867">
                <a:solidFill>
                  <a:schemeClr val="tx1"/>
                </a:solidFill>
              </a:defRPr>
            </a:lvl3pPr>
            <a:lvl4pPr>
              <a:defRPr sz="2400">
                <a:solidFill>
                  <a:schemeClr val="tx1"/>
                </a:solidFill>
              </a:defRPr>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6"/>
          <p:cNvSpPr>
            <a:spLocks noGrp="1"/>
          </p:cNvSpPr>
          <p:nvPr>
            <p:ph type="title" hasCustomPrompt="1"/>
          </p:nvPr>
        </p:nvSpPr>
        <p:spPr bwMode="gray">
          <a:xfrm>
            <a:off x="609600" y="171453"/>
            <a:ext cx="10972800" cy="701731"/>
          </a:xfrm>
          <a:prstGeom prst="rect">
            <a:avLst/>
          </a:prstGeom>
        </p:spPr>
        <p:txBody>
          <a:bodyPr anchor="b" anchorCtr="0"/>
          <a:lstStyle>
            <a:lvl1pPr>
              <a:defRPr/>
            </a:lvl1pPr>
          </a:lstStyle>
          <a:p>
            <a:r>
              <a:rPr lang="en-US" dirty="0"/>
              <a:t>Click To Edit Master Title Style</a:t>
            </a:r>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a:solidFill>
                  <a:srgbClr val="D8D8D8">
                    <a:lumMod val="75000"/>
                  </a:srgbClr>
                </a:solidFill>
              </a:rPr>
              <a:t>© 2014 Teradata</a:t>
            </a:r>
          </a:p>
        </p:txBody>
      </p:sp>
      <p:sp>
        <p:nvSpPr>
          <p:cNvPr id="9" name="Text Placeholder 15"/>
          <p:cNvSpPr>
            <a:spLocks noGrp="1"/>
          </p:cNvSpPr>
          <p:nvPr>
            <p:ph type="body" sz="quarter" idx="15" hasCustomPrompt="1"/>
          </p:nvPr>
        </p:nvSpPr>
        <p:spPr bwMode="gray">
          <a:xfrm>
            <a:off x="4397326" y="6591604"/>
            <a:ext cx="3397349" cy="141581"/>
          </a:xfrm>
        </p:spPr>
        <p:txBody>
          <a:bodyPr wrap="square">
            <a:noAutofit/>
          </a:bodyPr>
          <a:lstStyle>
            <a:lvl1pPr marL="0" indent="0" algn="ctr" defTabSz="1219170" rtl="0" eaLnBrk="1" latinLnBrk="0" hangingPunct="1">
              <a:lnSpc>
                <a:spcPct val="85000"/>
              </a:lnSpc>
              <a:spcBef>
                <a:spcPts val="0"/>
              </a:spcBef>
              <a:spcAft>
                <a:spcPts val="0"/>
              </a:spcAft>
              <a:buFontTx/>
              <a:buNone/>
              <a:defRPr lang="en-US" sz="933" b="1" kern="1200" dirty="0">
                <a:solidFill>
                  <a:schemeClr val="tx2">
                    <a:lumMod val="60000"/>
                    <a:lumOff val="40000"/>
                  </a:schemeClr>
                </a:solidFill>
                <a:latin typeface="+mn-lt"/>
                <a:ea typeface="+mn-ea"/>
                <a:cs typeface="+mn-cs"/>
              </a:defRPr>
            </a:lvl1pPr>
            <a:lvl2pPr>
              <a:buFontTx/>
              <a:buNone/>
              <a:defRPr sz="2133">
                <a:solidFill>
                  <a:schemeClr val="accent2"/>
                </a:solidFill>
              </a:defRPr>
            </a:lvl2pPr>
            <a:lvl3pPr>
              <a:buFontTx/>
              <a:buNone/>
              <a:defRPr sz="2133">
                <a:solidFill>
                  <a:schemeClr val="accent2"/>
                </a:solidFill>
              </a:defRPr>
            </a:lvl3pPr>
            <a:lvl4pPr>
              <a:buFontTx/>
              <a:buNone/>
              <a:defRPr sz="2133">
                <a:solidFill>
                  <a:schemeClr val="accent2"/>
                </a:solidFill>
              </a:defRPr>
            </a:lvl4pPr>
            <a:lvl5pPr marL="0" indent="0">
              <a:buFontTx/>
              <a:buNone/>
              <a:defRPr sz="2133">
                <a:solidFill>
                  <a:schemeClr val="accent2"/>
                </a:solidFill>
              </a:defRPr>
            </a:lvl5pPr>
          </a:lstStyle>
          <a:p>
            <a:pPr lvl="0"/>
            <a:r>
              <a:rPr lang="en-US" dirty="0"/>
              <a:t>#Insert Hashtag</a:t>
            </a:r>
          </a:p>
        </p:txBody>
      </p:sp>
    </p:spTree>
    <p:extLst>
      <p:ext uri="{BB962C8B-B14F-4D97-AF65-F5344CB8AC3E}">
        <p14:creationId xmlns:p14="http://schemas.microsoft.com/office/powerpoint/2010/main" val="1481993080"/>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 Line 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51883"/>
            <a:ext cx="11145931" cy="573024"/>
          </a:xfrm>
        </p:spPr>
        <p:txBody>
          <a:bodyPr/>
          <a:lstStyle>
            <a:lvl1pPr>
              <a:defRPr baseline="0"/>
            </a:lvl1pPr>
          </a:lstStyle>
          <a:p>
            <a:r>
              <a:rPr lang="en-US" dirty="0"/>
              <a:t>Click to edit Master title style</a:t>
            </a:r>
          </a:p>
        </p:txBody>
      </p:sp>
      <p:sp>
        <p:nvSpPr>
          <p:cNvPr id="10" name="Text Placeholder 19"/>
          <p:cNvSpPr>
            <a:spLocks noGrp="1"/>
          </p:cNvSpPr>
          <p:nvPr>
            <p:ph type="body" sz="quarter" idx="13"/>
          </p:nvPr>
        </p:nvSpPr>
        <p:spPr>
          <a:xfrm>
            <a:off x="595554" y="831245"/>
            <a:ext cx="11150493" cy="381000"/>
          </a:xfrm>
          <a:prstGeom prst="rect">
            <a:avLst/>
          </a:prstGeom>
        </p:spPr>
        <p:txBody>
          <a:bodyPr/>
          <a:lstStyle>
            <a:lvl1pPr>
              <a:buNone/>
              <a:defRPr lang="en-US" sz="2667" baseline="0" dirty="0" smtClean="0">
                <a:solidFill>
                  <a:srgbClr val="595959"/>
                </a:solidFill>
                <a:latin typeface="+mn-lt"/>
                <a:ea typeface="+mn-ea"/>
                <a:cs typeface="+mn-cs"/>
              </a:defRPr>
            </a:lvl1pPr>
            <a:lvl2pPr>
              <a:buNone/>
              <a:defRPr>
                <a:solidFill>
                  <a:srgbClr val="C00000"/>
                </a:solidFill>
              </a:defRPr>
            </a:lvl2pPr>
            <a:lvl3pPr>
              <a:buNone/>
              <a:defRPr>
                <a:solidFill>
                  <a:srgbClr val="C00000"/>
                </a:solidFill>
              </a:defRPr>
            </a:lvl3pPr>
            <a:lvl4pPr>
              <a:buNone/>
              <a:defRPr>
                <a:solidFill>
                  <a:srgbClr val="C00000"/>
                </a:solidFill>
              </a:defRPr>
            </a:lvl4pPr>
            <a:lvl5pPr>
              <a:buNone/>
              <a:defRPr>
                <a:solidFill>
                  <a:srgbClr val="C00000"/>
                </a:solidFill>
              </a:defRPr>
            </a:lvl5pPr>
          </a:lstStyle>
          <a:p>
            <a:pPr lvl="0"/>
            <a:r>
              <a:rPr lang="en-US"/>
              <a:t>Click to edit Master text styles</a:t>
            </a:r>
          </a:p>
        </p:txBody>
      </p:sp>
      <p:sp>
        <p:nvSpPr>
          <p:cNvPr id="8" name="Text Placeholder 8"/>
          <p:cNvSpPr>
            <a:spLocks noGrp="1"/>
          </p:cNvSpPr>
          <p:nvPr>
            <p:ph type="body" sz="quarter" idx="12"/>
          </p:nvPr>
        </p:nvSpPr>
        <p:spPr>
          <a:xfrm>
            <a:off x="595554" y="1513492"/>
            <a:ext cx="11096575" cy="4669597"/>
          </a:xfrm>
          <a:prstGeom prst="rect">
            <a:avLst/>
          </a:prstGeom>
        </p:spPr>
        <p:txBody>
          <a:bodyPr/>
          <a:lstStyle>
            <a:lvl1pPr marL="304792" indent="-304792">
              <a:lnSpc>
                <a:spcPct val="100000"/>
              </a:lnSpc>
              <a:spcBef>
                <a:spcPts val="640"/>
              </a:spcBef>
              <a:buClr>
                <a:schemeClr val="tx1"/>
              </a:buClr>
              <a:buFont typeface="Arial"/>
              <a:buChar char="•"/>
              <a:defRPr/>
            </a:lvl1pPr>
            <a:lvl2pPr>
              <a:lnSpc>
                <a:spcPct val="100000"/>
              </a:lnSpc>
              <a:spcBef>
                <a:spcPts val="640"/>
              </a:spcBef>
              <a:buClr>
                <a:schemeClr val="tx1"/>
              </a:buClr>
              <a:buFont typeface="Lucida Grande"/>
              <a:buChar char="-"/>
              <a:defRPr sz="2400"/>
            </a:lvl2pPr>
            <a:lvl3pPr>
              <a:lnSpc>
                <a:spcPct val="100000"/>
              </a:lnSpc>
              <a:spcBef>
                <a:spcPts val="640"/>
              </a:spcBef>
              <a:buClr>
                <a:schemeClr val="tx1"/>
              </a:buClr>
              <a:buFont typeface="Arial"/>
              <a:buChar char="•"/>
              <a:defRPr/>
            </a:lvl3pPr>
            <a:lvl4pPr>
              <a:lnSpc>
                <a:spcPct val="100000"/>
              </a:lnSpc>
              <a:spcBef>
                <a:spcPts val="640"/>
              </a:spcBef>
              <a:buClr>
                <a:schemeClr val="tx2"/>
              </a:buClr>
              <a:buFont typeface="Arial"/>
              <a:buNone/>
              <a:defRPr/>
            </a:lvl4pPr>
            <a:lvl5pPr>
              <a:lnSpc>
                <a:spcPct val="100000"/>
              </a:lnSpc>
              <a:spcBef>
                <a:spcPts val="640"/>
              </a:spcBef>
              <a:buClr>
                <a:schemeClr val="tx2"/>
              </a:buClr>
              <a:buFont typeface="Arial"/>
              <a:buChar char="•"/>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546555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487749"/>
            <a:ext cx="10972800" cy="4676775"/>
          </a:xfrm>
        </p:spPr>
        <p:txBody>
          <a:bodyPr>
            <a:normAutofit/>
          </a:bodyPr>
          <a:lstStyle>
            <a:lvl1pPr>
              <a:defRPr sz="2400">
                <a:solidFill>
                  <a:schemeClr val="tx1"/>
                </a:solidFill>
              </a:defRPr>
            </a:lvl1pPr>
            <a:lvl2pPr marL="687900" indent="-306910">
              <a:defRPr sz="2133">
                <a:solidFill>
                  <a:schemeClr val="tx1"/>
                </a:solidFill>
              </a:defRPr>
            </a:lvl2pPr>
            <a:lvl3pPr marL="990575" indent="-302676">
              <a:defRPr sz="1867">
                <a:solidFill>
                  <a:schemeClr val="tx1"/>
                </a:solidFill>
              </a:defRPr>
            </a:lvl3pPr>
            <a:lvl4pPr>
              <a:defRPr sz="2400">
                <a:solidFill>
                  <a:schemeClr val="tx1"/>
                </a:solidFill>
              </a:defRPr>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0" hasCustomPrompt="1"/>
          </p:nvPr>
        </p:nvSpPr>
        <p:spPr bwMode="gray">
          <a:xfrm>
            <a:off x="609600" y="937873"/>
            <a:ext cx="10972800" cy="470899"/>
          </a:xfrm>
        </p:spPr>
        <p:txBody>
          <a:bodyPr wrap="square">
            <a:noAutofit/>
          </a:bodyPr>
          <a:lstStyle>
            <a:lvl1pPr marL="0" indent="0">
              <a:lnSpc>
                <a:spcPct val="85000"/>
              </a:lnSpc>
              <a:spcBef>
                <a:spcPts val="0"/>
              </a:spcBef>
              <a:spcAft>
                <a:spcPts val="0"/>
              </a:spcAft>
              <a:buFontTx/>
              <a:buNone/>
              <a:defRPr sz="2400" baseline="0">
                <a:solidFill>
                  <a:schemeClr val="tx1"/>
                </a:solidFill>
              </a:defRPr>
            </a:lvl1pPr>
            <a:lvl2pPr>
              <a:buFontTx/>
              <a:buNone/>
              <a:defRPr sz="2133">
                <a:solidFill>
                  <a:schemeClr val="accent2"/>
                </a:solidFill>
              </a:defRPr>
            </a:lvl2pPr>
            <a:lvl3pPr>
              <a:buFontTx/>
              <a:buNone/>
              <a:defRPr sz="2133">
                <a:solidFill>
                  <a:schemeClr val="accent2"/>
                </a:solidFill>
              </a:defRPr>
            </a:lvl3pPr>
            <a:lvl4pPr>
              <a:buFontTx/>
              <a:buNone/>
              <a:defRPr sz="2133">
                <a:solidFill>
                  <a:schemeClr val="accent2"/>
                </a:solidFill>
              </a:defRPr>
            </a:lvl4pPr>
            <a:lvl5pPr marL="0" indent="0">
              <a:buFontTx/>
              <a:buNone/>
              <a:defRPr sz="2133">
                <a:solidFill>
                  <a:schemeClr val="accent2"/>
                </a:solidFill>
              </a:defRPr>
            </a:lvl5pPr>
          </a:lstStyle>
          <a:p>
            <a:pPr lvl="0"/>
            <a:r>
              <a:rPr lang="en-US" dirty="0"/>
              <a:t>Click To Edit Master Text Styles</a:t>
            </a:r>
          </a:p>
        </p:txBody>
      </p:sp>
      <p:sp>
        <p:nvSpPr>
          <p:cNvPr id="17" name="Title 16"/>
          <p:cNvSpPr>
            <a:spLocks noGrp="1"/>
          </p:cNvSpPr>
          <p:nvPr>
            <p:ph type="title" hasCustomPrompt="1"/>
          </p:nvPr>
        </p:nvSpPr>
        <p:spPr bwMode="gray">
          <a:xfrm>
            <a:off x="609600" y="171453"/>
            <a:ext cx="10972800" cy="701731"/>
          </a:xfrm>
          <a:prstGeom prst="rect">
            <a:avLst/>
          </a:prstGeom>
        </p:spPr>
        <p:txBody>
          <a:bodyPr anchor="b" anchorCtr="0"/>
          <a:lstStyle>
            <a:lvl1pPr>
              <a:defRPr/>
            </a:lvl1pPr>
          </a:lstStyle>
          <a:p>
            <a:r>
              <a:rPr lang="en-US" dirty="0"/>
              <a:t>Click To Edit Master Title Style</a:t>
            </a:r>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a:solidFill>
                  <a:srgbClr val="D8D8D8">
                    <a:lumMod val="75000"/>
                  </a:srgbClr>
                </a:solidFill>
              </a:rPr>
              <a:t>© 2014 Teradata</a:t>
            </a:r>
          </a:p>
        </p:txBody>
      </p:sp>
      <p:sp>
        <p:nvSpPr>
          <p:cNvPr id="9" name="Text Placeholder 15"/>
          <p:cNvSpPr>
            <a:spLocks noGrp="1"/>
          </p:cNvSpPr>
          <p:nvPr>
            <p:ph type="body" sz="quarter" idx="15" hasCustomPrompt="1"/>
          </p:nvPr>
        </p:nvSpPr>
        <p:spPr bwMode="gray">
          <a:xfrm>
            <a:off x="4397326" y="6591604"/>
            <a:ext cx="3397349" cy="141581"/>
          </a:xfrm>
        </p:spPr>
        <p:txBody>
          <a:bodyPr wrap="square">
            <a:noAutofit/>
          </a:bodyPr>
          <a:lstStyle>
            <a:lvl1pPr marL="0" indent="0" algn="ctr" defTabSz="1219170" rtl="0" eaLnBrk="1" latinLnBrk="0" hangingPunct="1">
              <a:lnSpc>
                <a:spcPct val="85000"/>
              </a:lnSpc>
              <a:spcBef>
                <a:spcPts val="0"/>
              </a:spcBef>
              <a:spcAft>
                <a:spcPts val="0"/>
              </a:spcAft>
              <a:buFontTx/>
              <a:buNone/>
              <a:defRPr lang="en-US" sz="933" b="1" kern="1200" dirty="0">
                <a:solidFill>
                  <a:schemeClr val="tx2">
                    <a:lumMod val="60000"/>
                    <a:lumOff val="40000"/>
                  </a:schemeClr>
                </a:solidFill>
                <a:latin typeface="+mn-lt"/>
                <a:ea typeface="+mn-ea"/>
                <a:cs typeface="+mn-cs"/>
              </a:defRPr>
            </a:lvl1pPr>
            <a:lvl2pPr>
              <a:buFontTx/>
              <a:buNone/>
              <a:defRPr sz="2133">
                <a:solidFill>
                  <a:schemeClr val="accent2"/>
                </a:solidFill>
              </a:defRPr>
            </a:lvl2pPr>
            <a:lvl3pPr>
              <a:buFontTx/>
              <a:buNone/>
              <a:defRPr sz="2133">
                <a:solidFill>
                  <a:schemeClr val="accent2"/>
                </a:solidFill>
              </a:defRPr>
            </a:lvl3pPr>
            <a:lvl4pPr>
              <a:buFontTx/>
              <a:buNone/>
              <a:defRPr sz="2133">
                <a:solidFill>
                  <a:schemeClr val="accent2"/>
                </a:solidFill>
              </a:defRPr>
            </a:lvl4pPr>
            <a:lvl5pPr marL="0" indent="0">
              <a:buFontTx/>
              <a:buNone/>
              <a:defRPr sz="2133">
                <a:solidFill>
                  <a:schemeClr val="accent2"/>
                </a:solidFill>
              </a:defRPr>
            </a:lvl5pPr>
          </a:lstStyle>
          <a:p>
            <a:pPr lvl="0"/>
            <a:r>
              <a:rPr lang="en-US" dirty="0"/>
              <a:t>#Insert Hashtag</a:t>
            </a:r>
          </a:p>
        </p:txBody>
      </p:sp>
    </p:spTree>
    <p:extLst>
      <p:ext uri="{BB962C8B-B14F-4D97-AF65-F5344CB8AC3E}">
        <p14:creationId xmlns:p14="http://schemas.microsoft.com/office/powerpoint/2010/main" val="4287481884"/>
      </p:ext>
    </p:extLst>
  </p:cSld>
  <p:clrMapOvr>
    <a:masterClrMapping/>
  </p:clrMapOvr>
  <p:transition spd="med">
    <p:fade/>
  </p:transition>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113152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7B1D-AEEF-4A8D-8A8A-4E7669F5F5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718CA-3449-45D0-AE56-135F64C1E7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284A5-71BC-42BA-A592-B76D9C8AC75A}"/>
              </a:ext>
            </a:extLst>
          </p:cNvPr>
          <p:cNvSpPr>
            <a:spLocks noGrp="1"/>
          </p:cNvSpPr>
          <p:nvPr>
            <p:ph type="dt" sz="half" idx="10"/>
          </p:nvPr>
        </p:nvSpPr>
        <p:spPr/>
        <p:txBody>
          <a:bodyPr/>
          <a:lstStyle/>
          <a:p>
            <a:fld id="{06E58FE6-51DE-43E7-BBCF-25188AB3EACE}" type="datetimeFigureOut">
              <a:rPr lang="en-US" smtClean="0"/>
              <a:t>4/17/19</a:t>
            </a:fld>
            <a:endParaRPr lang="en-US"/>
          </a:p>
        </p:txBody>
      </p:sp>
      <p:sp>
        <p:nvSpPr>
          <p:cNvPr id="5" name="Footer Placeholder 4">
            <a:extLst>
              <a:ext uri="{FF2B5EF4-FFF2-40B4-BE49-F238E27FC236}">
                <a16:creationId xmlns:a16="http://schemas.microsoft.com/office/drawing/2014/main" id="{FAFCF529-C229-44FE-901D-8E30A17FE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71D9E-5BA1-4281-B2A4-0E6FE7467120}"/>
              </a:ext>
            </a:extLst>
          </p:cNvPr>
          <p:cNvSpPr>
            <a:spLocks noGrp="1"/>
          </p:cNvSpPr>
          <p:nvPr>
            <p:ph type="sldNum" sz="quarter" idx="12"/>
          </p:nvPr>
        </p:nvSpPr>
        <p:spPr/>
        <p:txBody>
          <a:bodyPr/>
          <a:lstStyle/>
          <a:p>
            <a:fld id="{CD9F4FE5-443E-4CBB-BA04-C4516C9FB1A1}" type="slidenum">
              <a:rPr lang="en-US" smtClean="0"/>
              <a:t>‹#›</a:t>
            </a:fld>
            <a:endParaRPr lang="en-US"/>
          </a:p>
        </p:txBody>
      </p:sp>
    </p:spTree>
    <p:extLst>
      <p:ext uri="{BB962C8B-B14F-4D97-AF65-F5344CB8AC3E}">
        <p14:creationId xmlns:p14="http://schemas.microsoft.com/office/powerpoint/2010/main" val="1931485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17" name="Title 16"/>
          <p:cNvSpPr>
            <a:spLocks noGrp="1"/>
          </p:cNvSpPr>
          <p:nvPr>
            <p:ph type="title"/>
          </p:nvPr>
        </p:nvSpPr>
        <p:spPr bwMode="gray">
          <a:xfrm>
            <a:off x="609600" y="231649"/>
            <a:ext cx="10972800" cy="931429"/>
          </a:xfrm>
          <a:prstGeom prst="rect">
            <a:avLst/>
          </a:prstGeo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bwMode="gray">
          <a:xfrm>
            <a:off x="609600" y="1621538"/>
            <a:ext cx="10972800" cy="4458711"/>
          </a:xfrm>
        </p:spPr>
        <p:txBody>
          <a:bodyPr/>
          <a:lstStyle>
            <a:lvl1pPr>
              <a:defRPr sz="1800">
                <a:solidFill>
                  <a:schemeClr val="tx1"/>
                </a:solidFill>
              </a:defRPr>
            </a:lvl1pPr>
            <a:lvl2pPr marL="515938" indent="-230188">
              <a:defRPr sz="1600">
                <a:solidFill>
                  <a:schemeClr val="tx1"/>
                </a:solidFill>
              </a:defRPr>
            </a:lvl2pPr>
            <a:lvl3pPr marL="687388" indent="-171450">
              <a:defRPr sz="1400">
                <a:solidFill>
                  <a:schemeClr val="tx1"/>
                </a:solidFill>
              </a:defRPr>
            </a:lvl3pPr>
            <a:lvl4pPr>
              <a:defRPr sz="1800">
                <a:solidFill>
                  <a:schemeClr val="tx1"/>
                </a:solidFill>
              </a:defRPr>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5"/>
          <p:cNvSpPr>
            <a:spLocks noGrp="1"/>
          </p:cNvSpPr>
          <p:nvPr>
            <p:ph type="body" sz="quarter" idx="15"/>
          </p:nvPr>
        </p:nvSpPr>
        <p:spPr bwMode="gray">
          <a:xfrm>
            <a:off x="4397326" y="6473953"/>
            <a:ext cx="3397349"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a:t>Click to edit Master text styles</a:t>
            </a:r>
          </a:p>
        </p:txBody>
      </p:sp>
      <p:sp>
        <p:nvSpPr>
          <p:cNvPr id="5" name="Footer Placeholder 22"/>
          <p:cNvSpPr>
            <a:spLocks noGrp="1"/>
          </p:cNvSpPr>
          <p:nvPr>
            <p:ph type="ftr" sz="quarter" idx="16"/>
          </p:nvPr>
        </p:nvSpPr>
        <p:spPr bwMode="gray"/>
        <p:txBody>
          <a:bodyPr/>
          <a:lstStyle>
            <a:lvl1pPr>
              <a:defRPr dirty="0" smtClean="0">
                <a:solidFill>
                  <a:schemeClr val="bg2">
                    <a:lumMod val="75000"/>
                  </a:schemeClr>
                </a:solidFill>
              </a:defRPr>
            </a:lvl1pPr>
          </a:lstStyle>
          <a:p>
            <a:pPr>
              <a:defRPr/>
            </a:pPr>
            <a:r>
              <a:rPr lang="en-US"/>
              <a:t>© 2014 Teradata</a:t>
            </a:r>
          </a:p>
        </p:txBody>
      </p:sp>
    </p:spTree>
    <p:extLst>
      <p:ext uri="{BB962C8B-B14F-4D97-AF65-F5344CB8AC3E}">
        <p14:creationId xmlns:p14="http://schemas.microsoft.com/office/powerpoint/2010/main" val="468338106"/>
      </p:ext>
    </p:extLst>
  </p:cSld>
  <p:clrMapOvr>
    <a:masterClrMapping/>
  </p:clrMapOvr>
  <p:transition spd="med">
    <p:fad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487751"/>
            <a:ext cx="10972800" cy="4676775"/>
          </a:xfrm>
        </p:spPr>
        <p:txBody>
          <a:bodyPr/>
          <a:lstStyle>
            <a:lvl1pPr>
              <a:defRPr sz="2400">
                <a:solidFill>
                  <a:schemeClr val="tx1"/>
                </a:solidFill>
              </a:defRPr>
            </a:lvl1pPr>
            <a:lvl2pPr marL="687900" indent="-306910">
              <a:defRPr sz="2133">
                <a:solidFill>
                  <a:schemeClr val="tx1"/>
                </a:solidFill>
              </a:defRPr>
            </a:lvl2pPr>
            <a:lvl3pPr marL="990575" indent="-302676">
              <a:defRPr sz="1867" baseline="0">
                <a:solidFill>
                  <a:schemeClr val="tx1"/>
                </a:solidFill>
              </a:defRPr>
            </a:lvl3pPr>
            <a:lvl4pPr marL="1828754" indent="0">
              <a:buNone/>
              <a:defRPr sz="2400">
                <a:solidFill>
                  <a:schemeClr val="tx1"/>
                </a:solidFill>
              </a:defRPr>
            </a:lvl4pPr>
            <a:lvl5pPr>
              <a:defRPr sz="2400"/>
            </a:lvl5pPr>
          </a:lstStyle>
          <a:p>
            <a:pPr lvl="0"/>
            <a:r>
              <a:rPr lang="en-US" dirty="0"/>
              <a:t>Click to edit Master text styles</a:t>
            </a:r>
          </a:p>
          <a:p>
            <a:pPr lvl="1"/>
            <a:r>
              <a:rPr lang="en-US" dirty="0"/>
              <a:t>Second level</a:t>
            </a:r>
          </a:p>
          <a:p>
            <a:pPr lvl="2"/>
            <a:r>
              <a:rPr lang="en-US" dirty="0"/>
              <a:t>Third level</a:t>
            </a:r>
          </a:p>
          <a:p>
            <a:pPr lvl="2"/>
            <a:r>
              <a:rPr lang="en-US" dirty="0"/>
              <a:t>    Fourth level</a:t>
            </a:r>
          </a:p>
          <a:p>
            <a:pPr lvl="4"/>
            <a:r>
              <a:rPr lang="en-US" dirty="0"/>
              <a:t>Fifth level</a:t>
            </a:r>
          </a:p>
        </p:txBody>
      </p:sp>
      <p:sp>
        <p:nvSpPr>
          <p:cNvPr id="16" name="Text Placeholder 15"/>
          <p:cNvSpPr>
            <a:spLocks noGrp="1"/>
          </p:cNvSpPr>
          <p:nvPr>
            <p:ph type="body" sz="quarter" idx="10"/>
          </p:nvPr>
        </p:nvSpPr>
        <p:spPr bwMode="gray">
          <a:xfrm>
            <a:off x="609600" y="937873"/>
            <a:ext cx="10972800" cy="470899"/>
          </a:xfrm>
        </p:spPr>
        <p:txBody>
          <a:bodyPr wrap="square">
            <a:noAutofit/>
          </a:bodyPr>
          <a:lstStyle>
            <a:lvl1pPr marL="0" indent="0">
              <a:lnSpc>
                <a:spcPct val="85000"/>
              </a:lnSpc>
              <a:spcBef>
                <a:spcPts val="0"/>
              </a:spcBef>
              <a:spcAft>
                <a:spcPts val="0"/>
              </a:spcAft>
              <a:buFontTx/>
              <a:buNone/>
              <a:defRPr sz="2400" baseline="0">
                <a:solidFill>
                  <a:schemeClr val="tx1"/>
                </a:solidFill>
              </a:defRPr>
            </a:lvl1pPr>
            <a:lvl2pPr>
              <a:buFontTx/>
              <a:buNone/>
              <a:defRPr sz="2133">
                <a:solidFill>
                  <a:schemeClr val="accent2"/>
                </a:solidFill>
              </a:defRPr>
            </a:lvl2pPr>
            <a:lvl3pPr>
              <a:buFontTx/>
              <a:buNone/>
              <a:defRPr sz="2133">
                <a:solidFill>
                  <a:schemeClr val="accent2"/>
                </a:solidFill>
              </a:defRPr>
            </a:lvl3pPr>
            <a:lvl4pPr>
              <a:buFontTx/>
              <a:buNone/>
              <a:defRPr sz="2133">
                <a:solidFill>
                  <a:schemeClr val="accent2"/>
                </a:solidFill>
              </a:defRPr>
            </a:lvl4pPr>
            <a:lvl5pPr marL="0" indent="0">
              <a:buFontTx/>
              <a:buNone/>
              <a:defRPr sz="2133">
                <a:solidFill>
                  <a:schemeClr val="accent2"/>
                </a:solidFill>
              </a:defRPr>
            </a:lvl5pPr>
          </a:lstStyle>
          <a:p>
            <a:pPr lvl="0"/>
            <a:r>
              <a:rPr lang="en-US"/>
              <a:t>Click to edit Master text styles</a:t>
            </a:r>
          </a:p>
        </p:txBody>
      </p:sp>
      <p:sp>
        <p:nvSpPr>
          <p:cNvPr id="17" name="Title 16"/>
          <p:cNvSpPr>
            <a:spLocks noGrp="1"/>
          </p:cNvSpPr>
          <p:nvPr>
            <p:ph type="title"/>
          </p:nvPr>
        </p:nvSpPr>
        <p:spPr bwMode="gray">
          <a:xfrm>
            <a:off x="609600" y="171453"/>
            <a:ext cx="10972800" cy="701731"/>
          </a:xfrm>
          <a:prstGeom prst="rect">
            <a:avLst/>
          </a:prstGeo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215436301"/>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2018 Teradata</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Title 3"/>
          <p:cNvSpPr>
            <a:spLocks noGrp="1"/>
          </p:cNvSpPr>
          <p:nvPr>
            <p:ph type="title"/>
          </p:nvPr>
        </p:nvSpPr>
        <p:spPr>
          <a:xfrm>
            <a:off x="609600" y="426718"/>
            <a:ext cx="10972800" cy="958737"/>
          </a:xfrm>
        </p:spPr>
        <p:txBody>
          <a:bodyPr/>
          <a:lstStyle/>
          <a:p>
            <a:r>
              <a:rPr lang="en-US"/>
              <a:t>Click to edit Master title style</a:t>
            </a:r>
          </a:p>
        </p:txBody>
      </p:sp>
      <p:sp>
        <p:nvSpPr>
          <p:cNvPr id="9" name="Text Placeholder 8"/>
          <p:cNvSpPr>
            <a:spLocks noGrp="1"/>
          </p:cNvSpPr>
          <p:nvPr>
            <p:ph type="body" sz="quarter" idx="12"/>
          </p:nvPr>
        </p:nvSpPr>
        <p:spPr>
          <a:xfrm>
            <a:off x="609600" y="975361"/>
            <a:ext cx="10960293" cy="410095"/>
          </a:xfrm>
        </p:spPr>
        <p:txBody>
          <a:bodyPr/>
          <a:lstStyle>
            <a:lvl1pPr marL="0" indent="0">
              <a:buNone/>
              <a:defRPr sz="2133">
                <a:solidFill>
                  <a:srgbClr val="5F6062"/>
                </a:solidFill>
              </a:defRPr>
            </a:lvl1pPr>
          </a:lstStyle>
          <a:p>
            <a:pPr lvl="0"/>
            <a:r>
              <a:rPr lang="en-US"/>
              <a:t>Click to edit Master text styles</a:t>
            </a:r>
          </a:p>
        </p:txBody>
      </p:sp>
    </p:spTree>
    <p:extLst>
      <p:ext uri="{BB962C8B-B14F-4D97-AF65-F5344CB8AC3E}">
        <p14:creationId xmlns:p14="http://schemas.microsoft.com/office/powerpoint/2010/main" val="2562005782"/>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Subhead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72167"/>
            <a:ext cx="10972800" cy="4529667"/>
          </a:xfrm>
        </p:spPr>
        <p:txBody>
          <a:bodyPr>
            <a:noAutofit/>
          </a:bodyPr>
          <a:lstStyle>
            <a:lvl1pPr>
              <a:defRPr sz="2400">
                <a:solidFill>
                  <a:schemeClr val="tx1"/>
                </a:solidFill>
              </a:defRPr>
            </a:lvl1pPr>
            <a:lvl2pPr marL="687900" indent="-306910">
              <a:defRPr sz="2133">
                <a:solidFill>
                  <a:schemeClr val="tx1"/>
                </a:solidFill>
              </a:defRPr>
            </a:lvl2pPr>
            <a:lvl3pPr marL="990575" indent="-302676">
              <a:defRPr sz="1867">
                <a:solidFill>
                  <a:schemeClr val="tx1"/>
                </a:solidFill>
              </a:defRPr>
            </a:lvl3pPr>
            <a:lvl4pPr>
              <a:defRPr sz="2400">
                <a:solidFill>
                  <a:schemeClr val="tx1"/>
                </a:solidFill>
              </a:defRPr>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r>
              <a:rPr lang="en-US"/>
              <a:t>© 2018 Teradata</a:t>
            </a:r>
            <a:endParaRPr lang="en-US" dirty="0"/>
          </a:p>
        </p:txBody>
      </p:sp>
      <p:sp>
        <p:nvSpPr>
          <p:cNvPr id="4" name="Footer Placeholder 3"/>
          <p:cNvSpPr>
            <a:spLocks noGrp="1"/>
          </p:cNvSpPr>
          <p:nvPr>
            <p:ph type="ftr" sz="quarter" idx="11"/>
          </p:nvPr>
        </p:nvSpPr>
        <p:spPr/>
        <p:txBody>
          <a:bodyPr/>
          <a:lstStyle/>
          <a:p>
            <a:endParaRPr lang="en-US" dirty="0"/>
          </a:p>
        </p:txBody>
      </p:sp>
      <p:sp>
        <p:nvSpPr>
          <p:cNvPr id="21" name="Title 20"/>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2"/>
          </p:nvPr>
        </p:nvSpPr>
        <p:spPr>
          <a:xfrm>
            <a:off x="609600" y="975359"/>
            <a:ext cx="11006667" cy="394700"/>
          </a:xfrm>
        </p:spPr>
        <p:txBody>
          <a:bodyPr/>
          <a:lstStyle>
            <a:lvl1pPr marL="0" indent="0">
              <a:buNone/>
              <a:defRPr sz="2133">
                <a:solidFill>
                  <a:schemeClr val="accent6"/>
                </a:solidFill>
              </a:defRPr>
            </a:lvl1pPr>
          </a:lstStyle>
          <a:p>
            <a:pPr lvl="0"/>
            <a:r>
              <a:rPr lang="en-US"/>
              <a:t>Click to edit Master text styles</a:t>
            </a:r>
          </a:p>
        </p:txBody>
      </p:sp>
    </p:spTree>
    <p:extLst>
      <p:ext uri="{BB962C8B-B14F-4D97-AF65-F5344CB8AC3E}">
        <p14:creationId xmlns:p14="http://schemas.microsoft.com/office/powerpoint/2010/main" val="307401758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a:xfrm>
            <a:off x="933278" y="6446965"/>
            <a:ext cx="2743200" cy="169277"/>
          </a:xfrm>
          <a:prstGeom prst="rect">
            <a:avLst/>
          </a:prstGeom>
        </p:spPr>
        <p:txBody>
          <a:bodyPr/>
          <a:lstStyle/>
          <a:p>
            <a:r>
              <a:rPr lang="en-US"/>
              <a:t>©2018 Teradata</a:t>
            </a:r>
            <a:endParaRPr lang="en-US" dirty="0"/>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a:xfrm>
            <a:off x="933278" y="6446965"/>
            <a:ext cx="2743200" cy="169277"/>
          </a:xfrm>
          <a:prstGeom prst="rect">
            <a:avLst/>
          </a:prstGeom>
        </p:spPr>
        <p:txBody>
          <a:bodyPr/>
          <a:lstStyle/>
          <a:p>
            <a:r>
              <a:rPr lang="en-US"/>
              <a:t>©2018 Teradata</a:t>
            </a:r>
            <a:endParaRPr lang="en-US" dirty="0"/>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a:xfrm>
            <a:off x="933278" y="6446965"/>
            <a:ext cx="2743200" cy="169277"/>
          </a:xfrm>
          <a:prstGeom prst="rect">
            <a:avLst/>
          </a:prstGeom>
        </p:spPr>
        <p:txBody>
          <a:bodyPr/>
          <a:lstStyle/>
          <a:p>
            <a:r>
              <a:rPr lang="en-US"/>
              <a:t>©2018 Teradata</a:t>
            </a:r>
            <a:endParaRPr lang="en-US" dirty="0"/>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a:xfrm>
            <a:off x="933278" y="6446965"/>
            <a:ext cx="2743200" cy="169277"/>
          </a:xfrm>
          <a:prstGeom prst="rect">
            <a:avLst/>
          </a:prstGeom>
        </p:spPr>
        <p:txBody>
          <a:bodyPr/>
          <a:lstStyle/>
          <a:p>
            <a:r>
              <a:rPr lang="en-US"/>
              <a:t>©2018 Teradata</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2">
            <a:extLst>
              <a:ext uri="{FF2B5EF4-FFF2-40B4-BE49-F238E27FC236}">
                <a16:creationId xmlns:a16="http://schemas.microsoft.com/office/drawing/2014/main" id="{9F08E5DE-9306-334B-B203-7864E801E19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a:xfrm>
            <a:off x="933278" y="6446965"/>
            <a:ext cx="2743200" cy="169277"/>
          </a:xfrm>
          <a:prstGeom prst="rect">
            <a:avLst/>
          </a:prstGeom>
        </p:spPr>
        <p:txBody>
          <a:bodyPr/>
          <a:lstStyle/>
          <a:p>
            <a:r>
              <a:rPr lang="en-US"/>
              <a:t>©2018 Teradata</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a:xfrm>
            <a:off x="933278" y="6446965"/>
            <a:ext cx="2743200" cy="169277"/>
          </a:xfrm>
          <a:prstGeom prst="rect">
            <a:avLst/>
          </a:prstGeom>
        </p:spPr>
        <p:txBody>
          <a:bodyPr/>
          <a:lstStyle/>
          <a:p>
            <a:r>
              <a:rPr lang="en-US"/>
              <a:t>©2018 Teradata</a:t>
            </a:r>
            <a:endParaRPr lang="en-US" dirty="0"/>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4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©2018 Teradata</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7DE3568E-EAC8-6549-804F-A3A438B67A4A}"/>
              </a:ext>
            </a:extLst>
          </p:cNvPr>
          <p:cNvSpPr>
            <a:spLocks noGrp="1"/>
          </p:cNvSpPr>
          <p:nvPr>
            <p:ph type="ftr" sz="quarter" idx="3"/>
          </p:nvPr>
        </p:nvSpPr>
        <p:spPr>
          <a:xfrm>
            <a:off x="4038600" y="6454273"/>
            <a:ext cx="4114800" cy="169277"/>
          </a:xfrm>
          <a:prstGeom prst="rect">
            <a:avLst/>
          </a:prstGeom>
        </p:spPr>
        <p:txBody>
          <a:bodyPr vert="horz" lIns="0" tIns="0" rIns="0" bIns="0" rtlCol="0" anchor="ctr">
            <a:spAutoFit/>
          </a:bodyPr>
          <a:lstStyle>
            <a:lvl1pPr algn="ctr">
              <a:defRPr sz="1100">
                <a:solidFill>
                  <a:schemeClr val="tx1">
                    <a:tint val="75000"/>
                  </a:schemeClr>
                </a:solidFill>
              </a:defRPr>
            </a:lvl1pPr>
          </a:lstStyle>
          <a:p>
            <a:endParaRPr lang="en-US"/>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2.xml"/><Relationship Id="rId5" Type="http://schemas.openxmlformats.org/officeDocument/2006/relationships/image" Target="../media/image12.png"/><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7.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9.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8.xml"/><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39.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39.xml"/><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32.x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r>
              <a:rPr lang="en-US" dirty="0"/>
              <a:t>Path to Churn Modeling</a:t>
            </a:r>
          </a:p>
        </p:txBody>
      </p:sp>
      <p:sp>
        <p:nvSpPr>
          <p:cNvPr id="16" name="Text Placeholder 15">
            <a:extLst>
              <a:ext uri="{FF2B5EF4-FFF2-40B4-BE49-F238E27FC236}">
                <a16:creationId xmlns:a16="http://schemas.microsoft.com/office/drawing/2014/main" id="{462EAF12-727C-BA44-B72E-151774AC1204}"/>
              </a:ext>
            </a:extLst>
          </p:cNvPr>
          <p:cNvSpPr>
            <a:spLocks noGrp="1"/>
          </p:cNvSpPr>
          <p:nvPr>
            <p:ph type="body" sz="quarter" idx="14"/>
          </p:nvPr>
        </p:nvSpPr>
        <p:spPr/>
        <p:txBody>
          <a:bodyPr/>
          <a:lstStyle/>
          <a:p>
            <a:r>
              <a:rPr lang="en-US" dirty="0"/>
              <a:t>Customer Retention</a:t>
            </a:r>
          </a:p>
        </p:txBody>
      </p:sp>
      <p:sp>
        <p:nvSpPr>
          <p:cNvPr id="17" name="Text Placeholder 16">
            <a:extLst>
              <a:ext uri="{FF2B5EF4-FFF2-40B4-BE49-F238E27FC236}">
                <a16:creationId xmlns:a16="http://schemas.microsoft.com/office/drawing/2014/main" id="{D264EEBE-8E68-5E4B-AF2C-D85570DF05A1}"/>
              </a:ext>
            </a:extLst>
          </p:cNvPr>
          <p:cNvSpPr>
            <a:spLocks noGrp="1"/>
          </p:cNvSpPr>
          <p:nvPr>
            <p:ph type="body" sz="quarter" idx="15"/>
          </p:nvPr>
        </p:nvSpPr>
        <p:spPr/>
        <p:txBody>
          <a:bodyPr/>
          <a:lstStyle/>
          <a:p>
            <a:r>
              <a:rPr lang="en-US" dirty="0"/>
              <a:t>Chris Jackson, Terence Kong</a:t>
            </a:r>
          </a:p>
          <a:p>
            <a:r>
              <a:rPr lang="en-US" dirty="0"/>
              <a:t>November 22, 2018</a:t>
            </a: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8490"/>
            <a:ext cx="12192000" cy="71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2"/>
          <p:cNvSpPr>
            <a:spLocks noGrp="1"/>
          </p:cNvSpPr>
          <p:nvPr>
            <p:ph type="title"/>
          </p:nvPr>
        </p:nvSpPr>
        <p:spPr>
          <a:xfrm>
            <a:off x="596905" y="442384"/>
            <a:ext cx="11146367" cy="573616"/>
          </a:xfrm>
        </p:spPr>
        <p:txBody>
          <a:bodyPr/>
          <a:lstStyle/>
          <a:p>
            <a:r>
              <a:rPr lang="en-US" sz="2667" dirty="0"/>
              <a:t>Rescue Offer Scenario: Journey Assessment</a:t>
            </a:r>
            <a:endParaRPr lang="en-US" sz="2133" dirty="0"/>
          </a:p>
        </p:txBody>
      </p:sp>
      <p:sp>
        <p:nvSpPr>
          <p:cNvPr id="23" name="TextBox 22"/>
          <p:cNvSpPr txBox="1"/>
          <p:nvPr/>
        </p:nvSpPr>
        <p:spPr>
          <a:xfrm>
            <a:off x="0" y="6598451"/>
            <a:ext cx="2145792" cy="228717"/>
          </a:xfrm>
          <a:prstGeom prst="rect">
            <a:avLst/>
          </a:prstGeom>
          <a:noFill/>
        </p:spPr>
        <p:txBody>
          <a:bodyPr wrap="square" rtlCol="0">
            <a:spAutoFit/>
          </a:bodyPr>
          <a:lstStyle/>
          <a:p>
            <a:pPr>
              <a:lnSpc>
                <a:spcPct val="95000"/>
              </a:lnSpc>
              <a:spcBef>
                <a:spcPts val="533"/>
              </a:spcBef>
            </a:pPr>
            <a:r>
              <a:rPr lang="en-US" sz="933" dirty="0">
                <a:solidFill>
                  <a:srgbClr val="231F20"/>
                </a:solidFill>
              </a:rPr>
              <a:t>Teradata Confidential</a:t>
            </a:r>
          </a:p>
        </p:txBody>
      </p:sp>
      <p:pic>
        <p:nvPicPr>
          <p:cNvPr id="15" name="Picture 2" descr="C:\Program Files (x86)\Microsoft Office\MEDIA\CAGCAT10\j0195384.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0760" y="2710968"/>
            <a:ext cx="1524000" cy="116686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1219200" y="4114800"/>
            <a:ext cx="1930400" cy="638252"/>
          </a:xfrm>
          <a:prstGeom prst="rect">
            <a:avLst/>
          </a:prstGeom>
          <a:noFill/>
          <a:ln>
            <a:solidFill>
              <a:srgbClr val="FF0000"/>
            </a:solidFill>
          </a:ln>
        </p:spPr>
        <p:txBody>
          <a:bodyPr wrap="square" rtlCol="0">
            <a:spAutoFit/>
          </a:bodyPr>
          <a:lstStyle/>
          <a:p>
            <a:pPr algn="ctr">
              <a:lnSpc>
                <a:spcPct val="95000"/>
              </a:lnSpc>
              <a:spcBef>
                <a:spcPts val="533"/>
              </a:spcBef>
            </a:pPr>
            <a:r>
              <a:rPr lang="en-US" sz="1867" b="1" dirty="0">
                <a:solidFill>
                  <a:srgbClr val="FF0000"/>
                </a:solidFill>
              </a:rPr>
              <a:t>$12 Monthly Service Fee</a:t>
            </a:r>
          </a:p>
        </p:txBody>
      </p:sp>
      <p:pic>
        <p:nvPicPr>
          <p:cNvPr id="2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729" y="5105401"/>
            <a:ext cx="2091504" cy="784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488337" y="5867401"/>
            <a:ext cx="1629549" cy="365293"/>
          </a:xfrm>
          <a:prstGeom prst="rect">
            <a:avLst/>
          </a:prstGeom>
          <a:noFill/>
        </p:spPr>
        <p:txBody>
          <a:bodyPr wrap="none" rtlCol="0">
            <a:spAutoFit/>
          </a:bodyPr>
          <a:lstStyle/>
          <a:p>
            <a:pPr>
              <a:lnSpc>
                <a:spcPct val="95000"/>
              </a:lnSpc>
              <a:spcBef>
                <a:spcPts val="533"/>
              </a:spcBef>
            </a:pPr>
            <a:r>
              <a:rPr lang="en-US" sz="1867" dirty="0">
                <a:solidFill>
                  <a:srgbClr val="231F20"/>
                </a:solidFill>
              </a:rPr>
              <a:t>Opens account</a:t>
            </a:r>
          </a:p>
        </p:txBody>
      </p:sp>
      <p:sp>
        <p:nvSpPr>
          <p:cNvPr id="29" name="TextBox 28"/>
          <p:cNvSpPr txBox="1"/>
          <p:nvPr/>
        </p:nvSpPr>
        <p:spPr>
          <a:xfrm>
            <a:off x="3337997" y="1392053"/>
            <a:ext cx="3835401" cy="1376531"/>
          </a:xfrm>
          <a:prstGeom prst="rect">
            <a:avLst/>
          </a:prstGeom>
          <a:noFill/>
        </p:spPr>
        <p:txBody>
          <a:bodyPr wrap="square" rtlCol="0">
            <a:spAutoFit/>
          </a:bodyPr>
          <a:lstStyle/>
          <a:p>
            <a:pPr>
              <a:lnSpc>
                <a:spcPct val="95000"/>
              </a:lnSpc>
              <a:spcBef>
                <a:spcPts val="533"/>
              </a:spcBef>
            </a:pPr>
            <a:r>
              <a:rPr lang="en-US" sz="1867" dirty="0">
                <a:solidFill>
                  <a:srgbClr val="231F20"/>
                </a:solidFill>
              </a:rPr>
              <a:t>Rescue offers:</a:t>
            </a:r>
          </a:p>
          <a:p>
            <a:pPr marL="380990" indent="-380990">
              <a:lnSpc>
                <a:spcPct val="95000"/>
              </a:lnSpc>
              <a:spcBef>
                <a:spcPts val="533"/>
              </a:spcBef>
              <a:buFont typeface="Arial" panose="020B0604020202020204" pitchFamily="34" charset="0"/>
              <a:buChar char="•"/>
            </a:pPr>
            <a:r>
              <a:rPr lang="en-US" sz="1867" dirty="0">
                <a:solidFill>
                  <a:srgbClr val="231F20"/>
                </a:solidFill>
              </a:rPr>
              <a:t>Product Change</a:t>
            </a:r>
          </a:p>
          <a:p>
            <a:pPr marL="380990" indent="-380990">
              <a:lnSpc>
                <a:spcPct val="95000"/>
              </a:lnSpc>
              <a:spcBef>
                <a:spcPts val="533"/>
              </a:spcBef>
              <a:buFont typeface="Arial" panose="020B0604020202020204" pitchFamily="34" charset="0"/>
              <a:buChar char="•"/>
            </a:pPr>
            <a:r>
              <a:rPr lang="en-US" sz="1867" dirty="0">
                <a:solidFill>
                  <a:srgbClr val="231F20"/>
                </a:solidFill>
              </a:rPr>
              <a:t>Set up Direct Deposit</a:t>
            </a:r>
          </a:p>
          <a:p>
            <a:pPr marL="380990" indent="-380990">
              <a:lnSpc>
                <a:spcPct val="95000"/>
              </a:lnSpc>
              <a:spcBef>
                <a:spcPts val="533"/>
              </a:spcBef>
              <a:buFont typeface="Arial" panose="020B0604020202020204" pitchFamily="34" charset="0"/>
              <a:buChar char="•"/>
            </a:pPr>
            <a:r>
              <a:rPr lang="en-US" sz="1867" dirty="0">
                <a:solidFill>
                  <a:srgbClr val="231F20"/>
                </a:solidFill>
              </a:rPr>
              <a:t>Extend Grace period</a:t>
            </a:r>
          </a:p>
        </p:txBody>
      </p:sp>
      <p:sp>
        <p:nvSpPr>
          <p:cNvPr id="32" name="Arc 31"/>
          <p:cNvSpPr/>
          <p:nvPr/>
        </p:nvSpPr>
        <p:spPr>
          <a:xfrm rot="11040000" flipV="1">
            <a:off x="1949073" y="3131507"/>
            <a:ext cx="3748400" cy="1361628"/>
          </a:xfrm>
          <a:prstGeom prst="arc">
            <a:avLst>
              <a:gd name="adj1" fmla="val 16200000"/>
              <a:gd name="adj2" fmla="val 49543"/>
            </a:avLst>
          </a:prstGeom>
          <a:ln w="19050">
            <a:solidFill>
              <a:srgbClr val="FF0000"/>
            </a:solidFill>
            <a:headEnd type="triangle" w="med" len="med"/>
            <a:tailEnd type="none" w="med" len="med"/>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3C3C3B"/>
              </a:solidFill>
            </a:endParaRPr>
          </a:p>
        </p:txBody>
      </p:sp>
      <p:sp>
        <p:nvSpPr>
          <p:cNvPr id="61" name="Arc 60"/>
          <p:cNvSpPr/>
          <p:nvPr/>
        </p:nvSpPr>
        <p:spPr>
          <a:xfrm rot="11040000" flipV="1">
            <a:off x="652542" y="4244527"/>
            <a:ext cx="822543" cy="1073764"/>
          </a:xfrm>
          <a:prstGeom prst="arc">
            <a:avLst>
              <a:gd name="adj1" fmla="val 16200000"/>
              <a:gd name="adj2" fmla="val 1753976"/>
            </a:avLst>
          </a:prstGeom>
          <a:ln w="19050">
            <a:solidFill>
              <a:srgbClr val="FF0000"/>
            </a:solidFill>
            <a:headEnd type="triangle" w="med" len="med"/>
            <a:tailEnd type="none" w="med" len="med"/>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3C3C3B"/>
              </a:solidFill>
            </a:endParaRPr>
          </a:p>
        </p:txBody>
      </p:sp>
      <p:sp>
        <p:nvSpPr>
          <p:cNvPr id="84" name="TextBox 83"/>
          <p:cNvSpPr txBox="1"/>
          <p:nvPr/>
        </p:nvSpPr>
        <p:spPr>
          <a:xfrm>
            <a:off x="3314162" y="4396923"/>
            <a:ext cx="2601353" cy="1039452"/>
          </a:xfrm>
          <a:prstGeom prst="rect">
            <a:avLst/>
          </a:prstGeom>
          <a:noFill/>
        </p:spPr>
        <p:txBody>
          <a:bodyPr wrap="none" rtlCol="0">
            <a:spAutoFit/>
          </a:bodyPr>
          <a:lstStyle/>
          <a:p>
            <a:pPr>
              <a:lnSpc>
                <a:spcPct val="95000"/>
              </a:lnSpc>
              <a:spcBef>
                <a:spcPts val="533"/>
              </a:spcBef>
            </a:pPr>
            <a:r>
              <a:rPr lang="en-US" sz="1867" dirty="0">
                <a:solidFill>
                  <a:srgbClr val="231F20"/>
                </a:solidFill>
              </a:rPr>
              <a:t>Detection Opportunities:</a:t>
            </a:r>
          </a:p>
          <a:p>
            <a:pPr marL="380990" indent="-380990">
              <a:lnSpc>
                <a:spcPct val="95000"/>
              </a:lnSpc>
              <a:spcBef>
                <a:spcPts val="533"/>
              </a:spcBef>
              <a:buFont typeface="Arial" panose="020B0604020202020204" pitchFamily="34" charset="0"/>
              <a:buChar char="•"/>
            </a:pPr>
            <a:r>
              <a:rPr lang="en-US" sz="1867" dirty="0">
                <a:solidFill>
                  <a:srgbClr val="231F20"/>
                </a:solidFill>
              </a:rPr>
              <a:t>Balance Too Low</a:t>
            </a:r>
          </a:p>
          <a:p>
            <a:pPr marL="380990" indent="-380990">
              <a:lnSpc>
                <a:spcPct val="95000"/>
              </a:lnSpc>
              <a:spcBef>
                <a:spcPts val="533"/>
              </a:spcBef>
              <a:buFont typeface="Arial" panose="020B0604020202020204" pitchFamily="34" charset="0"/>
              <a:buChar char="•"/>
            </a:pPr>
            <a:r>
              <a:rPr lang="en-US" sz="1867" dirty="0">
                <a:solidFill>
                  <a:srgbClr val="231F20"/>
                </a:solidFill>
              </a:rPr>
              <a:t>No Direct Deposit</a:t>
            </a:r>
          </a:p>
        </p:txBody>
      </p:sp>
      <p:cxnSp>
        <p:nvCxnSpPr>
          <p:cNvPr id="4" name="Straight Arrow Connector 3"/>
          <p:cNvCxnSpPr/>
          <p:nvPr/>
        </p:nvCxnSpPr>
        <p:spPr>
          <a:xfrm flipH="1">
            <a:off x="925817" y="4944813"/>
            <a:ext cx="2438400" cy="0"/>
          </a:xfrm>
          <a:prstGeom prst="straightConnector1">
            <a:avLst/>
          </a:prstGeom>
          <a:ln w="38100">
            <a:solidFill>
              <a:srgbClr val="17B34C"/>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219200" y="4114809"/>
            <a:ext cx="1930400" cy="666607"/>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1219200" y="4114809"/>
            <a:ext cx="1930400" cy="666607"/>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01081" y="3744892"/>
            <a:ext cx="4344979" cy="365293"/>
          </a:xfrm>
          <a:prstGeom prst="rect">
            <a:avLst/>
          </a:prstGeom>
          <a:noFill/>
        </p:spPr>
        <p:txBody>
          <a:bodyPr wrap="square" rtlCol="0">
            <a:spAutoFit/>
          </a:bodyPr>
          <a:lstStyle/>
          <a:p>
            <a:pPr>
              <a:lnSpc>
                <a:spcPct val="95000"/>
              </a:lnSpc>
              <a:spcBef>
                <a:spcPts val="533"/>
              </a:spcBef>
            </a:pPr>
            <a:r>
              <a:rPr lang="en-US" sz="1867" dirty="0">
                <a:solidFill>
                  <a:srgbClr val="231F20"/>
                </a:solidFill>
              </a:rPr>
              <a:t>Notify and Extend Grace period</a:t>
            </a:r>
          </a:p>
        </p:txBody>
      </p:sp>
      <p:sp>
        <p:nvSpPr>
          <p:cNvPr id="90" name="Rectangle 89"/>
          <p:cNvSpPr/>
          <p:nvPr/>
        </p:nvSpPr>
        <p:spPr>
          <a:xfrm>
            <a:off x="8864600" y="2298707"/>
            <a:ext cx="3454400" cy="404150"/>
          </a:xfrm>
          <a:prstGeom prst="rect">
            <a:avLst/>
          </a:prstGeom>
        </p:spPr>
        <p:txBody>
          <a:bodyPr wrap="square">
            <a:spAutoFit/>
          </a:bodyPr>
          <a:lstStyle/>
          <a:p>
            <a:pPr>
              <a:lnSpc>
                <a:spcPct val="95000"/>
              </a:lnSpc>
              <a:spcBef>
                <a:spcPts val="533"/>
              </a:spcBef>
            </a:pPr>
            <a:r>
              <a:rPr lang="en-US" sz="2133" dirty="0">
                <a:solidFill>
                  <a:srgbClr val="231F20"/>
                </a:solidFill>
              </a:rPr>
              <a:t>Opens credit card</a:t>
            </a:r>
          </a:p>
        </p:txBody>
      </p:sp>
      <p:pic>
        <p:nvPicPr>
          <p:cNvPr id="9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66200" y="1346200"/>
            <a:ext cx="2091504" cy="1045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2" name="Curved Connector 91"/>
          <p:cNvCxnSpPr>
            <a:endCxn id="91" idx="1"/>
          </p:cNvCxnSpPr>
          <p:nvPr/>
        </p:nvCxnSpPr>
        <p:spPr>
          <a:xfrm flipV="1">
            <a:off x="5511800" y="1869083"/>
            <a:ext cx="3454400" cy="1308367"/>
          </a:xfrm>
          <a:prstGeom prst="curved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8438671" y="940206"/>
            <a:ext cx="2653162" cy="858184"/>
          </a:xfrm>
          <a:prstGeom prst="rect">
            <a:avLst/>
          </a:prstGeom>
          <a:noFill/>
        </p:spPr>
        <p:txBody>
          <a:bodyPr wrap="none" rtlCol="0">
            <a:spAutoFit/>
          </a:bodyPr>
          <a:lstStyle/>
          <a:p>
            <a:pPr>
              <a:lnSpc>
                <a:spcPct val="95000"/>
              </a:lnSpc>
              <a:spcBef>
                <a:spcPts val="533"/>
              </a:spcBef>
            </a:pPr>
            <a:r>
              <a:rPr lang="en-US" sz="2400" b="1" dirty="0">
                <a:solidFill>
                  <a:srgbClr val="00B050"/>
                </a:solidFill>
              </a:rPr>
              <a:t>Improved cross-sell</a:t>
            </a:r>
          </a:p>
          <a:p>
            <a:pPr marL="380990" indent="-380990">
              <a:lnSpc>
                <a:spcPct val="95000"/>
              </a:lnSpc>
              <a:spcBef>
                <a:spcPts val="533"/>
              </a:spcBef>
              <a:buFont typeface="Arial" panose="020B0604020202020204" pitchFamily="34" charset="0"/>
              <a:buChar char="•"/>
            </a:pPr>
            <a:endParaRPr lang="en-US" sz="2400" dirty="0" err="1">
              <a:solidFill>
                <a:srgbClr val="00B050"/>
              </a:solidFill>
            </a:endParaRPr>
          </a:p>
        </p:txBody>
      </p:sp>
      <p:sp>
        <p:nvSpPr>
          <p:cNvPr id="94" name="TextBox 93"/>
          <p:cNvSpPr txBox="1"/>
          <p:nvPr/>
        </p:nvSpPr>
        <p:spPr>
          <a:xfrm>
            <a:off x="7015411" y="4024289"/>
            <a:ext cx="5176604" cy="2308324"/>
          </a:xfrm>
          <a:prstGeom prst="rect">
            <a:avLst/>
          </a:prstGeom>
          <a:noFill/>
        </p:spPr>
        <p:txBody>
          <a:bodyPr wrap="square" rtlCol="0">
            <a:spAutoFit/>
          </a:bodyPr>
          <a:lstStyle/>
          <a:p>
            <a:r>
              <a:rPr lang="en-US" sz="2400" b="1" i="1" dirty="0">
                <a:latin typeface="+mj-lt"/>
                <a:cs typeface="Calibri" panose="020F0502020204030204" pitchFamily="34" charset="0"/>
              </a:rPr>
              <a:t>Root Cause Opportunities:</a:t>
            </a:r>
          </a:p>
          <a:p>
            <a:pPr marL="152396" indent="-152396">
              <a:buFont typeface="Arial" panose="020B0604020202020204" pitchFamily="34" charset="0"/>
              <a:buChar char="•"/>
            </a:pPr>
            <a:r>
              <a:rPr lang="en-US" sz="2400" b="1" i="1" dirty="0">
                <a:latin typeface="+mj-lt"/>
                <a:cs typeface="Calibri" panose="020F0502020204030204" pitchFamily="34" charset="0"/>
              </a:rPr>
              <a:t>Where did breakdowns occur?</a:t>
            </a:r>
          </a:p>
          <a:p>
            <a:pPr marL="152396" indent="-152396">
              <a:buFont typeface="Arial" panose="020B0604020202020204" pitchFamily="34" charset="0"/>
              <a:buChar char="•"/>
            </a:pPr>
            <a:r>
              <a:rPr lang="en-US" sz="2400" b="1" i="1" dirty="0">
                <a:latin typeface="+mj-lt"/>
                <a:cs typeface="Calibri" panose="020F0502020204030204" pitchFamily="34" charset="0"/>
              </a:rPr>
              <a:t>What branches miss-fit? </a:t>
            </a:r>
          </a:p>
          <a:p>
            <a:pPr marL="152396" indent="-152396">
              <a:buFont typeface="Arial" panose="020B0604020202020204" pitchFamily="34" charset="0"/>
              <a:buChar char="•"/>
            </a:pPr>
            <a:r>
              <a:rPr lang="en-US" sz="2400" b="1" i="1" dirty="0">
                <a:latin typeface="+mj-lt"/>
                <a:cs typeface="Calibri" panose="020F0502020204030204" pitchFamily="34" charset="0"/>
              </a:rPr>
              <a:t>What products?</a:t>
            </a:r>
          </a:p>
          <a:p>
            <a:pPr marL="152396" indent="-152396">
              <a:buFont typeface="Arial" panose="020B0604020202020204" pitchFamily="34" charset="0"/>
              <a:buChar char="•"/>
            </a:pPr>
            <a:r>
              <a:rPr lang="en-US" sz="2400" b="1" i="1" dirty="0">
                <a:latin typeface="+mj-lt"/>
                <a:cs typeface="Calibri" panose="020F0502020204030204" pitchFamily="34" charset="0"/>
              </a:rPr>
              <a:t>At what volumes?</a:t>
            </a:r>
          </a:p>
          <a:p>
            <a:pPr marL="152396" indent="-152396">
              <a:buFont typeface="Arial" panose="020B0604020202020204" pitchFamily="34" charset="0"/>
              <a:buChar char="•"/>
            </a:pPr>
            <a:r>
              <a:rPr lang="en-US" sz="2400" b="1" i="1" dirty="0">
                <a:latin typeface="+mj-lt"/>
                <a:cs typeface="Calibri" panose="020F0502020204030204" pitchFamily="34" charset="0"/>
              </a:rPr>
              <a:t>Where did successes happen?</a:t>
            </a:r>
          </a:p>
        </p:txBody>
      </p:sp>
      <p:sp>
        <p:nvSpPr>
          <p:cNvPr id="2051" name="Rectangle 2050"/>
          <p:cNvSpPr/>
          <p:nvPr/>
        </p:nvSpPr>
        <p:spPr>
          <a:xfrm>
            <a:off x="8017806" y="2824735"/>
            <a:ext cx="3517117" cy="954300"/>
          </a:xfrm>
          <a:prstGeom prst="rect">
            <a:avLst/>
          </a:prstGeom>
        </p:spPr>
        <p:txBody>
          <a:bodyPr wrap="none">
            <a:spAutoFit/>
          </a:bodyPr>
          <a:lstStyle/>
          <a:p>
            <a:pPr algn="ctr"/>
            <a:r>
              <a:rPr lang="en-US" sz="1867" b="1" u="sng" dirty="0">
                <a:solidFill>
                  <a:srgbClr val="EC881D"/>
                </a:solidFill>
              </a:rPr>
              <a:t>Benefits:</a:t>
            </a:r>
          </a:p>
          <a:p>
            <a:r>
              <a:rPr lang="en-US" sz="1867" b="1" dirty="0">
                <a:solidFill>
                  <a:srgbClr val="EC881D"/>
                </a:solidFill>
              </a:rPr>
              <a:t>$40 - $120 per checking customer</a:t>
            </a:r>
          </a:p>
          <a:p>
            <a:r>
              <a:rPr lang="en-US" sz="1867" b="1" dirty="0">
                <a:solidFill>
                  <a:srgbClr val="EC881D"/>
                </a:solidFill>
              </a:rPr>
              <a:t>$80 - $600/year  for lending</a:t>
            </a:r>
          </a:p>
        </p:txBody>
      </p:sp>
    </p:spTree>
    <p:extLst>
      <p:ext uri="{BB962C8B-B14F-4D97-AF65-F5344CB8AC3E}">
        <p14:creationId xmlns:p14="http://schemas.microsoft.com/office/powerpoint/2010/main" val="37656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down)">
                                      <p:cBhvr>
                                        <p:cTn id="16" dur="500"/>
                                        <p:tgtEl>
                                          <p:spTgt spid="61"/>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500"/>
                                        <p:tgtEl>
                                          <p:spTgt spid="4"/>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wipe(right)">
                                      <p:cBhvr>
                                        <p:cTn id="38" dur="500"/>
                                        <p:tgtEl>
                                          <p:spTgt spid="8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wipe(left)">
                                      <p:cBhvr>
                                        <p:cTn id="41" dur="200"/>
                                        <p:tgtEl>
                                          <p:spTgt spid="8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down)">
                                      <p:cBhvr>
                                        <p:cTn id="46" dur="500"/>
                                        <p:tgtEl>
                                          <p:spTgt spid="32"/>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left)">
                                      <p:cBhvr>
                                        <p:cTn id="53" dur="2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92"/>
                                        </p:tgtEl>
                                        <p:attrNameLst>
                                          <p:attrName>style.visibility</p:attrName>
                                        </p:attrNameLst>
                                      </p:cBhvr>
                                      <p:to>
                                        <p:strVal val="visible"/>
                                      </p:to>
                                    </p:set>
                                    <p:animEffect transition="in" filter="wipe(down)">
                                      <p:cBhvr>
                                        <p:cTn id="58" dur="500"/>
                                        <p:tgtEl>
                                          <p:spTgt spid="92"/>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wipe(left)">
                                      <p:cBhvr>
                                        <p:cTn id="62" dur="500"/>
                                        <p:tgtEl>
                                          <p:spTgt spid="91"/>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90">
                                            <p:txEl>
                                              <p:pRg st="0" end="0"/>
                                            </p:txEl>
                                          </p:spTgt>
                                        </p:tgtEl>
                                        <p:attrNameLst>
                                          <p:attrName>style.visibility</p:attrName>
                                        </p:attrNameLst>
                                      </p:cBhvr>
                                      <p:to>
                                        <p:strVal val="visible"/>
                                      </p:to>
                                    </p:set>
                                    <p:animEffect transition="in" filter="wipe(left)">
                                      <p:cBhvr>
                                        <p:cTn id="66" dur="500"/>
                                        <p:tgtEl>
                                          <p:spTgt spid="90">
                                            <p:txEl>
                                              <p:pRg st="0" end="0"/>
                                            </p:txEl>
                                          </p:spTgt>
                                        </p:tgtEl>
                                      </p:cBhvr>
                                    </p:animEffect>
                                  </p:childTnLst>
                                </p:cTn>
                              </p:par>
                            </p:childTnLst>
                          </p:cTn>
                        </p:par>
                        <p:par>
                          <p:cTn id="67" fill="hold">
                            <p:stCondLst>
                              <p:cond delay="1500"/>
                            </p:stCondLst>
                            <p:childTnLst>
                              <p:par>
                                <p:cTn id="68" presetID="22" presetClass="entr" presetSubtype="1" fill="hold" grpId="0" nodeType="afterEffect">
                                  <p:stCondLst>
                                    <p:cond delay="0"/>
                                  </p:stCondLst>
                                  <p:childTnLst>
                                    <p:set>
                                      <p:cBhvr>
                                        <p:cTn id="69" dur="1" fill="hold">
                                          <p:stCondLst>
                                            <p:cond delay="0"/>
                                          </p:stCondLst>
                                        </p:cTn>
                                        <p:tgtEl>
                                          <p:spTgt spid="93"/>
                                        </p:tgtEl>
                                        <p:attrNameLst>
                                          <p:attrName>style.visibility</p:attrName>
                                        </p:attrNameLst>
                                      </p:cBhvr>
                                      <p:to>
                                        <p:strVal val="visible"/>
                                      </p:to>
                                    </p:set>
                                    <p:animEffect transition="in" filter="wipe(up)">
                                      <p:cBhvr>
                                        <p:cTn id="70" dur="500"/>
                                        <p:tgtEl>
                                          <p:spTgt spid="9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051">
                                            <p:txEl>
                                              <p:pRg st="0" end="0"/>
                                            </p:txEl>
                                          </p:spTgt>
                                        </p:tgtEl>
                                        <p:attrNameLst>
                                          <p:attrName>style.visibility</p:attrName>
                                        </p:attrNameLst>
                                      </p:cBhvr>
                                      <p:to>
                                        <p:strVal val="visible"/>
                                      </p:to>
                                    </p:set>
                                    <p:animEffect transition="in" filter="wipe(left)">
                                      <p:cBhvr>
                                        <p:cTn id="75" dur="500"/>
                                        <p:tgtEl>
                                          <p:spTgt spid="2051">
                                            <p:txEl>
                                              <p:pRg st="0" end="0"/>
                                            </p:txEl>
                                          </p:spTgt>
                                        </p:tgtEl>
                                      </p:cBhvr>
                                    </p:animEffect>
                                  </p:childTnLst>
                                </p:cTn>
                              </p:par>
                            </p:childTnLst>
                          </p:cTn>
                        </p:par>
                        <p:par>
                          <p:cTn id="76" fill="hold">
                            <p:stCondLst>
                              <p:cond delay="500"/>
                            </p:stCondLst>
                            <p:childTnLst>
                              <p:par>
                                <p:cTn id="77" presetID="22" presetClass="entr" presetSubtype="8" fill="hold" nodeType="afterEffect">
                                  <p:stCondLst>
                                    <p:cond delay="0"/>
                                  </p:stCondLst>
                                  <p:childTnLst>
                                    <p:set>
                                      <p:cBhvr>
                                        <p:cTn id="78" dur="1" fill="hold">
                                          <p:stCondLst>
                                            <p:cond delay="0"/>
                                          </p:stCondLst>
                                        </p:cTn>
                                        <p:tgtEl>
                                          <p:spTgt spid="2051">
                                            <p:txEl>
                                              <p:pRg st="1" end="1"/>
                                            </p:txEl>
                                          </p:spTgt>
                                        </p:tgtEl>
                                        <p:attrNameLst>
                                          <p:attrName>style.visibility</p:attrName>
                                        </p:attrNameLst>
                                      </p:cBhvr>
                                      <p:to>
                                        <p:strVal val="visible"/>
                                      </p:to>
                                    </p:set>
                                    <p:animEffect transition="in" filter="wipe(left)">
                                      <p:cBhvr>
                                        <p:cTn id="79" dur="500"/>
                                        <p:tgtEl>
                                          <p:spTgt spid="2051">
                                            <p:txEl>
                                              <p:pRg st="1" end="1"/>
                                            </p:txEl>
                                          </p:spTgt>
                                        </p:tgtEl>
                                      </p:cBhvr>
                                    </p:animEffect>
                                  </p:childTnLst>
                                </p:cTn>
                              </p:par>
                            </p:childTnLst>
                          </p:cTn>
                        </p:par>
                        <p:par>
                          <p:cTn id="80" fill="hold">
                            <p:stCondLst>
                              <p:cond delay="1000"/>
                            </p:stCondLst>
                            <p:childTnLst>
                              <p:par>
                                <p:cTn id="81" presetID="22" presetClass="entr" presetSubtype="8" fill="hold" nodeType="afterEffect">
                                  <p:stCondLst>
                                    <p:cond delay="0"/>
                                  </p:stCondLst>
                                  <p:childTnLst>
                                    <p:set>
                                      <p:cBhvr>
                                        <p:cTn id="82" dur="1" fill="hold">
                                          <p:stCondLst>
                                            <p:cond delay="0"/>
                                          </p:stCondLst>
                                        </p:cTn>
                                        <p:tgtEl>
                                          <p:spTgt spid="2051">
                                            <p:txEl>
                                              <p:pRg st="2" end="2"/>
                                            </p:txEl>
                                          </p:spTgt>
                                        </p:tgtEl>
                                        <p:attrNameLst>
                                          <p:attrName>style.visibility</p:attrName>
                                        </p:attrNameLst>
                                      </p:cBhvr>
                                      <p:to>
                                        <p:strVal val="visible"/>
                                      </p:to>
                                    </p:set>
                                    <p:animEffect transition="in" filter="wipe(left)">
                                      <p:cBhvr>
                                        <p:cTn id="83" dur="500"/>
                                        <p:tgtEl>
                                          <p:spTgt spid="2051">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wipe(up)">
                                      <p:cBhvr>
                                        <p:cTn id="8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p:bldP spid="29" grpId="0"/>
      <p:bldP spid="32" grpId="0" animBg="1"/>
      <p:bldP spid="61" grpId="0" animBg="1"/>
      <p:bldP spid="84" grpId="0"/>
      <p:bldP spid="89" grpId="0"/>
      <p:bldP spid="93" grpId="0"/>
      <p:bldP spid="9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765333F-00A7-4C95-B6D1-7361DF34421C}"/>
              </a:ext>
            </a:extLst>
          </p:cNvPr>
          <p:cNvSpPr>
            <a:spLocks noGrp="1"/>
          </p:cNvSpPr>
          <p:nvPr>
            <p:ph type="subTitle" idx="1"/>
          </p:nvPr>
        </p:nvSpPr>
        <p:spPr/>
        <p:txBody>
          <a:bodyPr/>
          <a:lstStyle/>
          <a:p>
            <a:endParaRPr lang="en-SG"/>
          </a:p>
        </p:txBody>
      </p:sp>
      <p:sp>
        <p:nvSpPr>
          <p:cNvPr id="6" name="Text Placeholder 5">
            <a:extLst>
              <a:ext uri="{FF2B5EF4-FFF2-40B4-BE49-F238E27FC236}">
                <a16:creationId xmlns:a16="http://schemas.microsoft.com/office/drawing/2014/main" id="{7754FA19-59C3-47F7-85F3-364267F53036}"/>
              </a:ext>
            </a:extLst>
          </p:cNvPr>
          <p:cNvSpPr>
            <a:spLocks noGrp="1"/>
          </p:cNvSpPr>
          <p:nvPr>
            <p:ph type="body" sz="quarter" idx="10"/>
          </p:nvPr>
        </p:nvSpPr>
        <p:spPr/>
        <p:txBody>
          <a:bodyPr/>
          <a:lstStyle/>
          <a:p>
            <a:r>
              <a:rPr lang="en-SG" dirty="0"/>
              <a:t>Path to Churn Prediction</a:t>
            </a:r>
          </a:p>
        </p:txBody>
      </p:sp>
    </p:spTree>
    <p:extLst>
      <p:ext uri="{BB962C8B-B14F-4D97-AF65-F5344CB8AC3E}">
        <p14:creationId xmlns:p14="http://schemas.microsoft.com/office/powerpoint/2010/main" val="47202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94C4-D30E-4C8D-AF0C-6CFDBCEB1D9A}"/>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D16E0C55-16CE-4BE9-81AE-ABDD301A577B}"/>
              </a:ext>
            </a:extLst>
          </p:cNvPr>
          <p:cNvSpPr>
            <a:spLocks noGrp="1"/>
          </p:cNvSpPr>
          <p:nvPr>
            <p:ph idx="1"/>
          </p:nvPr>
        </p:nvSpPr>
        <p:spPr>
          <a:xfrm>
            <a:off x="412536" y="1593802"/>
            <a:ext cx="11171830" cy="4351338"/>
          </a:xfrm>
        </p:spPr>
        <p:txBody>
          <a:bodyPr/>
          <a:lstStyle/>
          <a:p>
            <a:r>
              <a:rPr lang="en-US" sz="2000" dirty="0"/>
              <a:t>An</a:t>
            </a:r>
            <a:r>
              <a:rPr lang="en-US" sz="2000" b="1" dirty="0"/>
              <a:t> event</a:t>
            </a:r>
            <a:r>
              <a:rPr lang="en-US" sz="2000" dirty="0"/>
              <a:t> is anything that happens or takes place at a determinable time and location. In customer journey analysis, we analyze events which are related to customer.</a:t>
            </a:r>
          </a:p>
          <a:p>
            <a:pPr marL="457200" lvl="1" indent="0">
              <a:buNone/>
            </a:pPr>
            <a:r>
              <a:rPr lang="en-US" sz="1600" dirty="0"/>
              <a:t>In banking, events can be classified into 2 types:</a:t>
            </a:r>
            <a:endParaRPr lang="en-US" sz="1400" dirty="0"/>
          </a:p>
          <a:p>
            <a:pPr lvl="1"/>
            <a:r>
              <a:rPr lang="en-US" sz="1600" i="1" dirty="0"/>
              <a:t>Non-monetary events</a:t>
            </a:r>
            <a:r>
              <a:rPr lang="en-US" sz="1600" dirty="0"/>
              <a:t>, such as account opening, balance check, and customer service visit. </a:t>
            </a:r>
          </a:p>
          <a:p>
            <a:pPr lvl="1"/>
            <a:r>
              <a:rPr lang="en-US" sz="1600" i="1" dirty="0"/>
              <a:t>Monetary events</a:t>
            </a:r>
            <a:r>
              <a:rPr lang="en-US" sz="1600" dirty="0"/>
              <a:t>, such as cash withdrawal, funds transfer, and cash deposit.</a:t>
            </a:r>
          </a:p>
          <a:p>
            <a:r>
              <a:rPr lang="en-US" sz="2400" dirty="0"/>
              <a:t>Some events are specific to a channel and others may need to be mapped into a common omni-channel taxonomy for consolidation.</a:t>
            </a:r>
          </a:p>
          <a:p>
            <a:pPr lvl="1"/>
            <a:r>
              <a:rPr lang="en-US" sz="1600" dirty="0"/>
              <a:t>Withdraw funds is available via ATM and Branch but not Mobile; if the identifiers for the event are different, they have to first be consolidated to a more general classification.</a:t>
            </a:r>
          </a:p>
          <a:p>
            <a:pPr lvl="1"/>
            <a:r>
              <a:rPr lang="en-US" sz="1600" dirty="0"/>
              <a:t>Goal is to reduce thousands of discrete events to smaller group of typically 30-100 common, channel-independent events.</a:t>
            </a:r>
          </a:p>
          <a:p>
            <a:pPr lvl="1"/>
            <a:endParaRPr lang="en-US" sz="2000" dirty="0"/>
          </a:p>
          <a:p>
            <a:endParaRPr lang="en-US" sz="2000" dirty="0"/>
          </a:p>
        </p:txBody>
      </p:sp>
      <p:sp>
        <p:nvSpPr>
          <p:cNvPr id="4" name="Oval 3">
            <a:extLst>
              <a:ext uri="{FF2B5EF4-FFF2-40B4-BE49-F238E27FC236}">
                <a16:creationId xmlns:a16="http://schemas.microsoft.com/office/drawing/2014/main" id="{F2C40DFE-BF21-496D-8C06-7B8045E3FF0C}"/>
              </a:ext>
            </a:extLst>
          </p:cNvPr>
          <p:cNvSpPr>
            <a:spLocks noChangeAspect="1"/>
          </p:cNvSpPr>
          <p:nvPr/>
        </p:nvSpPr>
        <p:spPr>
          <a:xfrm>
            <a:off x="2020591" y="5409500"/>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A26A923-A318-466D-982E-135145CD33E4}"/>
              </a:ext>
            </a:extLst>
          </p:cNvPr>
          <p:cNvSpPr>
            <a:spLocks noChangeAspect="1"/>
          </p:cNvSpPr>
          <p:nvPr/>
        </p:nvSpPr>
        <p:spPr>
          <a:xfrm>
            <a:off x="2505559" y="5879662"/>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53EAE9-C22F-45EF-9FD3-2200E3C890F9}"/>
              </a:ext>
            </a:extLst>
          </p:cNvPr>
          <p:cNvSpPr>
            <a:spLocks noChangeAspect="1"/>
          </p:cNvSpPr>
          <p:nvPr/>
        </p:nvSpPr>
        <p:spPr>
          <a:xfrm>
            <a:off x="3088575" y="5399793"/>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85CC9BF-7F44-477F-8D8F-6B13D1B1A5AA}"/>
              </a:ext>
            </a:extLst>
          </p:cNvPr>
          <p:cNvSpPr>
            <a:spLocks noChangeAspect="1"/>
          </p:cNvSpPr>
          <p:nvPr/>
        </p:nvSpPr>
        <p:spPr>
          <a:xfrm>
            <a:off x="3718604" y="5747727"/>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7CB94DC-5269-468D-8408-FF0B84D9B72E}"/>
              </a:ext>
            </a:extLst>
          </p:cNvPr>
          <p:cNvSpPr>
            <a:spLocks noChangeAspect="1"/>
          </p:cNvSpPr>
          <p:nvPr/>
        </p:nvSpPr>
        <p:spPr>
          <a:xfrm>
            <a:off x="4394443" y="5334334"/>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518ED13-A25A-4BDE-B43A-013D16B3B613}"/>
              </a:ext>
            </a:extLst>
          </p:cNvPr>
          <p:cNvSpPr>
            <a:spLocks noChangeAspect="1"/>
          </p:cNvSpPr>
          <p:nvPr/>
        </p:nvSpPr>
        <p:spPr>
          <a:xfrm>
            <a:off x="5104201" y="5865345"/>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AD6A3DE-2C67-4583-A9AF-BCCD8162B90E}"/>
              </a:ext>
            </a:extLst>
          </p:cNvPr>
          <p:cNvSpPr>
            <a:spLocks noChangeAspect="1"/>
          </p:cNvSpPr>
          <p:nvPr/>
        </p:nvSpPr>
        <p:spPr>
          <a:xfrm>
            <a:off x="5656098" y="5352084"/>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ACF1021-705D-48A1-A8AC-FD29A279AE67}"/>
              </a:ext>
            </a:extLst>
          </p:cNvPr>
          <p:cNvSpPr>
            <a:spLocks noChangeAspect="1"/>
          </p:cNvSpPr>
          <p:nvPr/>
        </p:nvSpPr>
        <p:spPr>
          <a:xfrm>
            <a:off x="7499557" y="5365778"/>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AEAAA56-E606-4EEA-80B7-E26A15F74456}"/>
              </a:ext>
            </a:extLst>
          </p:cNvPr>
          <p:cNvSpPr>
            <a:spLocks noChangeAspect="1"/>
          </p:cNvSpPr>
          <p:nvPr/>
        </p:nvSpPr>
        <p:spPr>
          <a:xfrm>
            <a:off x="8392279" y="5709885"/>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670E01C-2E7D-4B99-A6BA-E8774E5C3751}"/>
              </a:ext>
            </a:extLst>
          </p:cNvPr>
          <p:cNvSpPr>
            <a:spLocks noChangeAspect="1"/>
          </p:cNvSpPr>
          <p:nvPr/>
        </p:nvSpPr>
        <p:spPr>
          <a:xfrm>
            <a:off x="9134400" y="5433030"/>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553AF5A-264B-4906-B06D-A8EC8DD94414}"/>
              </a:ext>
            </a:extLst>
          </p:cNvPr>
          <p:cNvSpPr>
            <a:spLocks noChangeAspect="1"/>
          </p:cNvSpPr>
          <p:nvPr/>
        </p:nvSpPr>
        <p:spPr>
          <a:xfrm>
            <a:off x="10092696" y="5629855"/>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4CD90F88-C0ED-4568-98E7-439502BF92C6}"/>
              </a:ext>
            </a:extLst>
          </p:cNvPr>
          <p:cNvCxnSpPr>
            <a:endCxn id="4" idx="3"/>
          </p:cNvCxnSpPr>
          <p:nvPr/>
        </p:nvCxnSpPr>
        <p:spPr>
          <a:xfrm flipV="1">
            <a:off x="993069" y="5593868"/>
            <a:ext cx="1059180" cy="698465"/>
          </a:xfrm>
          <a:prstGeom prst="line">
            <a:avLst/>
          </a:prstGeom>
          <a:ln w="28575">
            <a:solidFill>
              <a:schemeClr val="accent5">
                <a:lumMod val="50000"/>
              </a:schemeClr>
            </a:solidFill>
            <a:prstDash val="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76923EF-CBB5-41F1-A10B-6B1BC1388DA2}"/>
              </a:ext>
            </a:extLst>
          </p:cNvPr>
          <p:cNvCxnSpPr>
            <a:cxnSpLocks/>
            <a:stCxn id="4" idx="5"/>
            <a:endCxn id="5" idx="1"/>
          </p:cNvCxnSpPr>
          <p:nvPr/>
        </p:nvCxnSpPr>
        <p:spPr>
          <a:xfrm>
            <a:off x="2205108" y="5593868"/>
            <a:ext cx="332109" cy="317426"/>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EAC69E6-21C6-4F2E-BE9B-3B4503D0496F}"/>
              </a:ext>
            </a:extLst>
          </p:cNvPr>
          <p:cNvCxnSpPr>
            <a:stCxn id="5" idx="7"/>
            <a:endCxn id="6" idx="3"/>
          </p:cNvCxnSpPr>
          <p:nvPr/>
        </p:nvCxnSpPr>
        <p:spPr>
          <a:xfrm flipV="1">
            <a:off x="2690076" y="5584161"/>
            <a:ext cx="430157" cy="327133"/>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D815480-2F43-47F6-8A13-DC68ACA3F8A2}"/>
              </a:ext>
            </a:extLst>
          </p:cNvPr>
          <p:cNvCxnSpPr>
            <a:stCxn id="6" idx="5"/>
            <a:endCxn id="7" idx="1"/>
          </p:cNvCxnSpPr>
          <p:nvPr/>
        </p:nvCxnSpPr>
        <p:spPr>
          <a:xfrm>
            <a:off x="3273092" y="5584161"/>
            <a:ext cx="477170" cy="195198"/>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4306F9-5767-4A58-AB11-7B2927B53EA8}"/>
              </a:ext>
            </a:extLst>
          </p:cNvPr>
          <p:cNvCxnSpPr>
            <a:stCxn id="7" idx="7"/>
            <a:endCxn id="8" idx="3"/>
          </p:cNvCxnSpPr>
          <p:nvPr/>
        </p:nvCxnSpPr>
        <p:spPr>
          <a:xfrm flipV="1">
            <a:off x="3903121" y="5518702"/>
            <a:ext cx="522980" cy="260657"/>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40C4B49-6A76-48D1-925D-C3348ECB9225}"/>
              </a:ext>
            </a:extLst>
          </p:cNvPr>
          <p:cNvCxnSpPr>
            <a:stCxn id="8" idx="5"/>
            <a:endCxn id="9" idx="1"/>
          </p:cNvCxnSpPr>
          <p:nvPr/>
        </p:nvCxnSpPr>
        <p:spPr>
          <a:xfrm>
            <a:off x="4578960" y="5518702"/>
            <a:ext cx="556899" cy="378275"/>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F133EC-171F-44BA-83DB-07351AABC0B4}"/>
              </a:ext>
            </a:extLst>
          </p:cNvPr>
          <p:cNvCxnSpPr>
            <a:cxnSpLocks/>
            <a:stCxn id="9" idx="7"/>
            <a:endCxn id="10" idx="2"/>
          </p:cNvCxnSpPr>
          <p:nvPr/>
        </p:nvCxnSpPr>
        <p:spPr>
          <a:xfrm flipV="1">
            <a:off x="5288718" y="5460084"/>
            <a:ext cx="367380" cy="436893"/>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4657BEE-4976-403C-B14C-0AD016E23353}"/>
              </a:ext>
            </a:extLst>
          </p:cNvPr>
          <p:cNvCxnSpPr>
            <a:cxnSpLocks/>
            <a:stCxn id="10" idx="6"/>
            <a:endCxn id="11" idx="2"/>
          </p:cNvCxnSpPr>
          <p:nvPr/>
        </p:nvCxnSpPr>
        <p:spPr>
          <a:xfrm>
            <a:off x="5872273" y="5460084"/>
            <a:ext cx="1627284" cy="13694"/>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09058A-5B20-4BB4-B88E-F5D66E639B16}"/>
              </a:ext>
            </a:extLst>
          </p:cNvPr>
          <p:cNvCxnSpPr>
            <a:cxnSpLocks/>
            <a:stCxn id="11" idx="6"/>
            <a:endCxn id="12" idx="2"/>
          </p:cNvCxnSpPr>
          <p:nvPr/>
        </p:nvCxnSpPr>
        <p:spPr>
          <a:xfrm>
            <a:off x="7715732" y="5473778"/>
            <a:ext cx="676547" cy="344107"/>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BEA7AAC-0A0C-47DF-82ED-CCC0696548DC}"/>
              </a:ext>
            </a:extLst>
          </p:cNvPr>
          <p:cNvCxnSpPr>
            <a:cxnSpLocks/>
            <a:stCxn id="12" idx="6"/>
            <a:endCxn id="13" idx="2"/>
          </p:cNvCxnSpPr>
          <p:nvPr/>
        </p:nvCxnSpPr>
        <p:spPr>
          <a:xfrm flipV="1">
            <a:off x="8608454" y="5541030"/>
            <a:ext cx="525946" cy="276855"/>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781E6E-11BF-40BD-BE1D-1574E8D3E19D}"/>
              </a:ext>
            </a:extLst>
          </p:cNvPr>
          <p:cNvCxnSpPr>
            <a:stCxn id="13" idx="6"/>
            <a:endCxn id="14" idx="2"/>
          </p:cNvCxnSpPr>
          <p:nvPr/>
        </p:nvCxnSpPr>
        <p:spPr>
          <a:xfrm>
            <a:off x="9350575" y="5541030"/>
            <a:ext cx="742121" cy="196825"/>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2822919-3383-4726-9947-A49A878946A4}"/>
              </a:ext>
            </a:extLst>
          </p:cNvPr>
          <p:cNvCxnSpPr>
            <a:cxnSpLocks/>
            <a:stCxn id="14" idx="6"/>
          </p:cNvCxnSpPr>
          <p:nvPr/>
        </p:nvCxnSpPr>
        <p:spPr>
          <a:xfrm flipV="1">
            <a:off x="10308871" y="5683981"/>
            <a:ext cx="1044929" cy="53874"/>
          </a:xfrm>
          <a:prstGeom prst="line">
            <a:avLst/>
          </a:prstGeom>
          <a:ln w="28575">
            <a:solidFill>
              <a:schemeClr val="accent5">
                <a:lumMod val="50000"/>
              </a:schemeClr>
            </a:solidFill>
            <a:prstDash val="dashDot"/>
            <a:tailEnd type="triangle" w="lg" len="lg"/>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59D38564-6FE5-425D-A501-5DA74B2F2885}"/>
              </a:ext>
            </a:extLst>
          </p:cNvPr>
          <p:cNvSpPr txBox="1"/>
          <p:nvPr/>
        </p:nvSpPr>
        <p:spPr>
          <a:xfrm>
            <a:off x="1728083" y="5192808"/>
            <a:ext cx="897826" cy="307777"/>
          </a:xfrm>
          <a:prstGeom prst="rect">
            <a:avLst/>
          </a:prstGeom>
          <a:noFill/>
        </p:spPr>
        <p:txBody>
          <a:bodyPr wrap="square" rtlCol="0">
            <a:spAutoFit/>
          </a:bodyPr>
          <a:lstStyle/>
          <a:p>
            <a:pPr algn="ctr"/>
            <a:r>
              <a:rPr lang="en-US" sz="1400" dirty="0"/>
              <a:t>Event #1</a:t>
            </a:r>
          </a:p>
        </p:txBody>
      </p:sp>
      <p:sp>
        <p:nvSpPr>
          <p:cNvPr id="118" name="TextBox 117">
            <a:extLst>
              <a:ext uri="{FF2B5EF4-FFF2-40B4-BE49-F238E27FC236}">
                <a16:creationId xmlns:a16="http://schemas.microsoft.com/office/drawing/2014/main" id="{16025565-27FA-4087-9D47-C8B5861B0244}"/>
              </a:ext>
            </a:extLst>
          </p:cNvPr>
          <p:cNvSpPr txBox="1"/>
          <p:nvPr/>
        </p:nvSpPr>
        <p:spPr>
          <a:xfrm>
            <a:off x="2204380" y="6070906"/>
            <a:ext cx="897826" cy="307777"/>
          </a:xfrm>
          <a:prstGeom prst="rect">
            <a:avLst/>
          </a:prstGeom>
          <a:noFill/>
        </p:spPr>
        <p:txBody>
          <a:bodyPr wrap="square" rtlCol="0">
            <a:spAutoFit/>
          </a:bodyPr>
          <a:lstStyle/>
          <a:p>
            <a:pPr algn="ctr"/>
            <a:r>
              <a:rPr lang="en-US" sz="1400" dirty="0"/>
              <a:t>#2</a:t>
            </a:r>
          </a:p>
        </p:txBody>
      </p:sp>
      <p:sp>
        <p:nvSpPr>
          <p:cNvPr id="119" name="TextBox 118">
            <a:extLst>
              <a:ext uri="{FF2B5EF4-FFF2-40B4-BE49-F238E27FC236}">
                <a16:creationId xmlns:a16="http://schemas.microsoft.com/office/drawing/2014/main" id="{2963F9E9-C747-4DA4-B553-9344FE1E63A5}"/>
              </a:ext>
            </a:extLst>
          </p:cNvPr>
          <p:cNvSpPr txBox="1"/>
          <p:nvPr/>
        </p:nvSpPr>
        <p:spPr>
          <a:xfrm>
            <a:off x="2746951" y="5571885"/>
            <a:ext cx="897826" cy="307777"/>
          </a:xfrm>
          <a:prstGeom prst="rect">
            <a:avLst/>
          </a:prstGeom>
          <a:noFill/>
        </p:spPr>
        <p:txBody>
          <a:bodyPr wrap="square" rtlCol="0">
            <a:spAutoFit/>
          </a:bodyPr>
          <a:lstStyle/>
          <a:p>
            <a:pPr algn="ctr"/>
            <a:r>
              <a:rPr lang="en-US" sz="1400" dirty="0"/>
              <a:t>#3</a:t>
            </a:r>
          </a:p>
        </p:txBody>
      </p:sp>
      <p:sp>
        <p:nvSpPr>
          <p:cNvPr id="120" name="TextBox 119">
            <a:extLst>
              <a:ext uri="{FF2B5EF4-FFF2-40B4-BE49-F238E27FC236}">
                <a16:creationId xmlns:a16="http://schemas.microsoft.com/office/drawing/2014/main" id="{2ED1AE61-104B-4866-A36B-C9331119AE3B}"/>
              </a:ext>
            </a:extLst>
          </p:cNvPr>
          <p:cNvSpPr txBox="1"/>
          <p:nvPr/>
        </p:nvSpPr>
        <p:spPr>
          <a:xfrm>
            <a:off x="3418612" y="5935893"/>
            <a:ext cx="897826" cy="307777"/>
          </a:xfrm>
          <a:prstGeom prst="rect">
            <a:avLst/>
          </a:prstGeom>
          <a:noFill/>
        </p:spPr>
        <p:txBody>
          <a:bodyPr wrap="square" rtlCol="0">
            <a:spAutoFit/>
          </a:bodyPr>
          <a:lstStyle/>
          <a:p>
            <a:pPr algn="ctr"/>
            <a:r>
              <a:rPr lang="en-US" sz="1400" dirty="0"/>
              <a:t>#4</a:t>
            </a:r>
          </a:p>
        </p:txBody>
      </p:sp>
      <p:sp>
        <p:nvSpPr>
          <p:cNvPr id="121" name="TextBox 120">
            <a:extLst>
              <a:ext uri="{FF2B5EF4-FFF2-40B4-BE49-F238E27FC236}">
                <a16:creationId xmlns:a16="http://schemas.microsoft.com/office/drawing/2014/main" id="{F50F62AE-7488-4496-9DCF-B55049D527B2}"/>
              </a:ext>
            </a:extLst>
          </p:cNvPr>
          <p:cNvSpPr txBox="1"/>
          <p:nvPr/>
        </p:nvSpPr>
        <p:spPr>
          <a:xfrm>
            <a:off x="4056109" y="5530093"/>
            <a:ext cx="897826" cy="307777"/>
          </a:xfrm>
          <a:prstGeom prst="rect">
            <a:avLst/>
          </a:prstGeom>
          <a:noFill/>
        </p:spPr>
        <p:txBody>
          <a:bodyPr wrap="square" rtlCol="0">
            <a:spAutoFit/>
          </a:bodyPr>
          <a:lstStyle/>
          <a:p>
            <a:pPr algn="ctr"/>
            <a:r>
              <a:rPr lang="en-US" sz="1400" dirty="0"/>
              <a:t>#5</a:t>
            </a:r>
          </a:p>
        </p:txBody>
      </p:sp>
      <p:sp>
        <p:nvSpPr>
          <p:cNvPr id="122" name="TextBox 121">
            <a:extLst>
              <a:ext uri="{FF2B5EF4-FFF2-40B4-BE49-F238E27FC236}">
                <a16:creationId xmlns:a16="http://schemas.microsoft.com/office/drawing/2014/main" id="{231FB91E-DB8F-4483-A06A-82E57E528561}"/>
              </a:ext>
            </a:extLst>
          </p:cNvPr>
          <p:cNvSpPr txBox="1"/>
          <p:nvPr/>
        </p:nvSpPr>
        <p:spPr>
          <a:xfrm>
            <a:off x="4782554" y="6038039"/>
            <a:ext cx="897826" cy="307777"/>
          </a:xfrm>
          <a:prstGeom prst="rect">
            <a:avLst/>
          </a:prstGeom>
          <a:noFill/>
        </p:spPr>
        <p:txBody>
          <a:bodyPr wrap="square" rtlCol="0">
            <a:spAutoFit/>
          </a:bodyPr>
          <a:lstStyle/>
          <a:p>
            <a:pPr algn="ctr"/>
            <a:r>
              <a:rPr lang="en-US" sz="1400" dirty="0"/>
              <a:t>#6</a:t>
            </a:r>
          </a:p>
        </p:txBody>
      </p:sp>
      <p:sp>
        <p:nvSpPr>
          <p:cNvPr id="123" name="TextBox 122">
            <a:extLst>
              <a:ext uri="{FF2B5EF4-FFF2-40B4-BE49-F238E27FC236}">
                <a16:creationId xmlns:a16="http://schemas.microsoft.com/office/drawing/2014/main" id="{FD655CB7-9CD3-47BC-93EC-8FDA5E4D9FDD}"/>
              </a:ext>
            </a:extLst>
          </p:cNvPr>
          <p:cNvSpPr txBox="1"/>
          <p:nvPr/>
        </p:nvSpPr>
        <p:spPr>
          <a:xfrm>
            <a:off x="5337988" y="5522879"/>
            <a:ext cx="897826" cy="307777"/>
          </a:xfrm>
          <a:prstGeom prst="rect">
            <a:avLst/>
          </a:prstGeom>
          <a:noFill/>
        </p:spPr>
        <p:txBody>
          <a:bodyPr wrap="square" rtlCol="0">
            <a:spAutoFit/>
          </a:bodyPr>
          <a:lstStyle/>
          <a:p>
            <a:pPr algn="ctr"/>
            <a:r>
              <a:rPr lang="en-US" sz="1400" dirty="0"/>
              <a:t>#7</a:t>
            </a:r>
          </a:p>
        </p:txBody>
      </p:sp>
      <p:sp>
        <p:nvSpPr>
          <p:cNvPr id="124" name="TextBox 123">
            <a:extLst>
              <a:ext uri="{FF2B5EF4-FFF2-40B4-BE49-F238E27FC236}">
                <a16:creationId xmlns:a16="http://schemas.microsoft.com/office/drawing/2014/main" id="{21B5EBB5-C1EF-4890-BC3F-7AECABDB1B37}"/>
              </a:ext>
            </a:extLst>
          </p:cNvPr>
          <p:cNvSpPr txBox="1"/>
          <p:nvPr/>
        </p:nvSpPr>
        <p:spPr>
          <a:xfrm>
            <a:off x="7153628" y="5550334"/>
            <a:ext cx="897826" cy="307777"/>
          </a:xfrm>
          <a:prstGeom prst="rect">
            <a:avLst/>
          </a:prstGeom>
          <a:noFill/>
        </p:spPr>
        <p:txBody>
          <a:bodyPr wrap="square" rtlCol="0">
            <a:spAutoFit/>
          </a:bodyPr>
          <a:lstStyle/>
          <a:p>
            <a:pPr algn="ctr"/>
            <a:r>
              <a:rPr lang="en-US" sz="1400" dirty="0"/>
              <a:t>#8</a:t>
            </a:r>
          </a:p>
        </p:txBody>
      </p:sp>
      <p:sp>
        <p:nvSpPr>
          <p:cNvPr id="125" name="TextBox 124">
            <a:extLst>
              <a:ext uri="{FF2B5EF4-FFF2-40B4-BE49-F238E27FC236}">
                <a16:creationId xmlns:a16="http://schemas.microsoft.com/office/drawing/2014/main" id="{46924231-B1D1-4F75-99C2-103903172A34}"/>
              </a:ext>
            </a:extLst>
          </p:cNvPr>
          <p:cNvSpPr txBox="1"/>
          <p:nvPr/>
        </p:nvSpPr>
        <p:spPr>
          <a:xfrm>
            <a:off x="8083692" y="5938704"/>
            <a:ext cx="897826" cy="307777"/>
          </a:xfrm>
          <a:prstGeom prst="rect">
            <a:avLst/>
          </a:prstGeom>
          <a:noFill/>
        </p:spPr>
        <p:txBody>
          <a:bodyPr wrap="square" rtlCol="0">
            <a:spAutoFit/>
          </a:bodyPr>
          <a:lstStyle/>
          <a:p>
            <a:pPr algn="ctr"/>
            <a:r>
              <a:rPr lang="en-US" sz="1400" dirty="0"/>
              <a:t>#9</a:t>
            </a:r>
          </a:p>
        </p:txBody>
      </p:sp>
      <p:sp>
        <p:nvSpPr>
          <p:cNvPr id="126" name="TextBox 125">
            <a:extLst>
              <a:ext uri="{FF2B5EF4-FFF2-40B4-BE49-F238E27FC236}">
                <a16:creationId xmlns:a16="http://schemas.microsoft.com/office/drawing/2014/main" id="{25ADB79E-5B98-46BA-A2FE-5883668993FD}"/>
              </a:ext>
            </a:extLst>
          </p:cNvPr>
          <p:cNvSpPr txBox="1"/>
          <p:nvPr/>
        </p:nvSpPr>
        <p:spPr>
          <a:xfrm>
            <a:off x="8858804" y="5593868"/>
            <a:ext cx="897826" cy="307777"/>
          </a:xfrm>
          <a:prstGeom prst="rect">
            <a:avLst/>
          </a:prstGeom>
          <a:noFill/>
        </p:spPr>
        <p:txBody>
          <a:bodyPr wrap="square" rtlCol="0">
            <a:spAutoFit/>
          </a:bodyPr>
          <a:lstStyle/>
          <a:p>
            <a:pPr algn="ctr"/>
            <a:r>
              <a:rPr lang="en-US" sz="1400" dirty="0"/>
              <a:t>#10</a:t>
            </a:r>
          </a:p>
        </p:txBody>
      </p:sp>
      <p:sp>
        <p:nvSpPr>
          <p:cNvPr id="127" name="TextBox 126">
            <a:extLst>
              <a:ext uri="{FF2B5EF4-FFF2-40B4-BE49-F238E27FC236}">
                <a16:creationId xmlns:a16="http://schemas.microsoft.com/office/drawing/2014/main" id="{EAA88D1B-3ED8-403F-9F44-C5DDDFD40EEE}"/>
              </a:ext>
            </a:extLst>
          </p:cNvPr>
          <p:cNvSpPr txBox="1"/>
          <p:nvPr/>
        </p:nvSpPr>
        <p:spPr>
          <a:xfrm>
            <a:off x="9751870" y="5813581"/>
            <a:ext cx="897826" cy="307777"/>
          </a:xfrm>
          <a:prstGeom prst="rect">
            <a:avLst/>
          </a:prstGeom>
          <a:noFill/>
        </p:spPr>
        <p:txBody>
          <a:bodyPr wrap="square" rtlCol="0">
            <a:spAutoFit/>
          </a:bodyPr>
          <a:lstStyle/>
          <a:p>
            <a:pPr algn="ctr"/>
            <a:r>
              <a:rPr lang="en-US" sz="1400" dirty="0"/>
              <a:t>#11</a:t>
            </a:r>
          </a:p>
        </p:txBody>
      </p:sp>
      <p:sp>
        <p:nvSpPr>
          <p:cNvPr id="140" name="TextBox 139">
            <a:extLst>
              <a:ext uri="{FF2B5EF4-FFF2-40B4-BE49-F238E27FC236}">
                <a16:creationId xmlns:a16="http://schemas.microsoft.com/office/drawing/2014/main" id="{135729DD-9C9D-4155-AF80-57CDB2E6FA0C}"/>
              </a:ext>
            </a:extLst>
          </p:cNvPr>
          <p:cNvSpPr txBox="1"/>
          <p:nvPr/>
        </p:nvSpPr>
        <p:spPr>
          <a:xfrm>
            <a:off x="6190383" y="5432861"/>
            <a:ext cx="897826" cy="261610"/>
          </a:xfrm>
          <a:prstGeom prst="rect">
            <a:avLst/>
          </a:prstGeom>
          <a:noFill/>
        </p:spPr>
        <p:txBody>
          <a:bodyPr wrap="square" rtlCol="0">
            <a:spAutoFit/>
          </a:bodyPr>
          <a:lstStyle/>
          <a:p>
            <a:pPr algn="ctr"/>
            <a:r>
              <a:rPr lang="en-US" sz="1050" dirty="0"/>
              <a:t>Time Gap</a:t>
            </a:r>
          </a:p>
        </p:txBody>
      </p:sp>
      <p:sp>
        <p:nvSpPr>
          <p:cNvPr id="141" name="TextBox 140">
            <a:extLst>
              <a:ext uri="{FF2B5EF4-FFF2-40B4-BE49-F238E27FC236}">
                <a16:creationId xmlns:a16="http://schemas.microsoft.com/office/drawing/2014/main" id="{DFF19621-52B4-4D92-9633-28079C223632}"/>
              </a:ext>
            </a:extLst>
          </p:cNvPr>
          <p:cNvSpPr txBox="1"/>
          <p:nvPr/>
        </p:nvSpPr>
        <p:spPr>
          <a:xfrm>
            <a:off x="474937" y="6231834"/>
            <a:ext cx="897826" cy="307777"/>
          </a:xfrm>
          <a:prstGeom prst="rect">
            <a:avLst/>
          </a:prstGeom>
          <a:noFill/>
        </p:spPr>
        <p:txBody>
          <a:bodyPr wrap="square" rtlCol="0">
            <a:spAutoFit/>
          </a:bodyPr>
          <a:lstStyle/>
          <a:p>
            <a:pPr algn="ctr"/>
            <a:r>
              <a:rPr lang="en-US" sz="1400" dirty="0"/>
              <a:t>Customer </a:t>
            </a:r>
          </a:p>
        </p:txBody>
      </p:sp>
    </p:spTree>
    <p:extLst>
      <p:ext uri="{BB962C8B-B14F-4D97-AF65-F5344CB8AC3E}">
        <p14:creationId xmlns:p14="http://schemas.microsoft.com/office/powerpoint/2010/main" val="678944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94C4-D30E-4C8D-AF0C-6CFDBCEB1D9A}"/>
              </a:ext>
            </a:extLst>
          </p:cNvPr>
          <p:cNvSpPr>
            <a:spLocks noGrp="1"/>
          </p:cNvSpPr>
          <p:nvPr>
            <p:ph type="title"/>
          </p:nvPr>
        </p:nvSpPr>
        <p:spPr/>
        <p:txBody>
          <a:bodyPr/>
          <a:lstStyle/>
          <a:p>
            <a:r>
              <a:rPr lang="en-US" dirty="0"/>
              <a:t>Event Derivation</a:t>
            </a:r>
          </a:p>
        </p:txBody>
      </p:sp>
      <p:sp>
        <p:nvSpPr>
          <p:cNvPr id="3" name="Content Placeholder 2">
            <a:extLst>
              <a:ext uri="{FF2B5EF4-FFF2-40B4-BE49-F238E27FC236}">
                <a16:creationId xmlns:a16="http://schemas.microsoft.com/office/drawing/2014/main" id="{D16E0C55-16CE-4BE9-81AE-ABDD301A577B}"/>
              </a:ext>
            </a:extLst>
          </p:cNvPr>
          <p:cNvSpPr>
            <a:spLocks noGrp="1"/>
          </p:cNvSpPr>
          <p:nvPr>
            <p:ph idx="1"/>
          </p:nvPr>
        </p:nvSpPr>
        <p:spPr>
          <a:xfrm>
            <a:off x="797255" y="1995107"/>
            <a:ext cx="4170528" cy="2882853"/>
          </a:xfrm>
        </p:spPr>
        <p:txBody>
          <a:bodyPr>
            <a:normAutofit/>
          </a:bodyPr>
          <a:lstStyle/>
          <a:p>
            <a:r>
              <a:rPr lang="en-US" sz="1800" dirty="0"/>
              <a:t>Credit card, Loan, Mortgage Fees</a:t>
            </a:r>
          </a:p>
          <a:p>
            <a:r>
              <a:rPr lang="en-US" sz="1800" dirty="0"/>
              <a:t>Bill Payments</a:t>
            </a:r>
          </a:p>
          <a:p>
            <a:r>
              <a:rPr lang="en-US" sz="1800" dirty="0"/>
              <a:t>Fund transfers</a:t>
            </a:r>
          </a:p>
          <a:p>
            <a:r>
              <a:rPr lang="en-US" sz="1800" dirty="0"/>
              <a:t>Deposits</a:t>
            </a:r>
          </a:p>
          <a:p>
            <a:r>
              <a:rPr lang="en-US" sz="1800" dirty="0"/>
              <a:t>Penalties</a:t>
            </a:r>
          </a:p>
          <a:p>
            <a:pPr marL="0" indent="0">
              <a:buNone/>
            </a:pPr>
            <a:endParaRPr lang="en-US" dirty="0"/>
          </a:p>
          <a:p>
            <a:endParaRPr lang="en-US" dirty="0"/>
          </a:p>
        </p:txBody>
      </p:sp>
      <p:sp>
        <p:nvSpPr>
          <p:cNvPr id="4" name="Rectangle 3">
            <a:extLst>
              <a:ext uri="{FF2B5EF4-FFF2-40B4-BE49-F238E27FC236}">
                <a16:creationId xmlns:a16="http://schemas.microsoft.com/office/drawing/2014/main" id="{5ED90640-2BB2-456E-B0EF-5A48436E798C}"/>
              </a:ext>
            </a:extLst>
          </p:cNvPr>
          <p:cNvSpPr/>
          <p:nvPr/>
        </p:nvSpPr>
        <p:spPr>
          <a:xfrm>
            <a:off x="797256" y="4418060"/>
            <a:ext cx="2988860" cy="791570"/>
          </a:xfrm>
          <a:prstGeom prst="rect">
            <a:avLst/>
          </a:prstGeom>
          <a:solidFill>
            <a:schemeClr val="accent4">
              <a:lumMod val="75000"/>
            </a:schemeClr>
          </a:solidFill>
          <a:ln>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Transactions</a:t>
            </a:r>
            <a:endParaRPr lang="en-SG" dirty="0"/>
          </a:p>
        </p:txBody>
      </p:sp>
      <p:sp>
        <p:nvSpPr>
          <p:cNvPr id="5" name="Rectangle 4">
            <a:extLst>
              <a:ext uri="{FF2B5EF4-FFF2-40B4-BE49-F238E27FC236}">
                <a16:creationId xmlns:a16="http://schemas.microsoft.com/office/drawing/2014/main" id="{AA7F5E96-4D23-4C95-9290-75EFACF73058}"/>
              </a:ext>
            </a:extLst>
          </p:cNvPr>
          <p:cNvSpPr/>
          <p:nvPr/>
        </p:nvSpPr>
        <p:spPr>
          <a:xfrm>
            <a:off x="949656" y="4570460"/>
            <a:ext cx="2988860" cy="791570"/>
          </a:xfrm>
          <a:prstGeom prst="rect">
            <a:avLst/>
          </a:prstGeom>
          <a:solidFill>
            <a:schemeClr val="accent4">
              <a:lumMod val="75000"/>
            </a:schemeClr>
          </a:solidFill>
          <a:ln>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Transactions</a:t>
            </a:r>
            <a:endParaRPr lang="en-SG" dirty="0"/>
          </a:p>
        </p:txBody>
      </p:sp>
      <p:sp>
        <p:nvSpPr>
          <p:cNvPr id="6" name="Rectangle 5">
            <a:extLst>
              <a:ext uri="{FF2B5EF4-FFF2-40B4-BE49-F238E27FC236}">
                <a16:creationId xmlns:a16="http://schemas.microsoft.com/office/drawing/2014/main" id="{E9D59337-76D6-48DA-AD70-533ABAF36399}"/>
              </a:ext>
            </a:extLst>
          </p:cNvPr>
          <p:cNvSpPr/>
          <p:nvPr/>
        </p:nvSpPr>
        <p:spPr>
          <a:xfrm>
            <a:off x="1102056" y="4722860"/>
            <a:ext cx="2988860" cy="791570"/>
          </a:xfrm>
          <a:prstGeom prst="rect">
            <a:avLst/>
          </a:prstGeom>
          <a:solidFill>
            <a:schemeClr val="accent4">
              <a:lumMod val="75000"/>
            </a:schemeClr>
          </a:solidFill>
          <a:ln>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Financial Transactions</a:t>
            </a:r>
            <a:endParaRPr lang="en-SG" dirty="0"/>
          </a:p>
        </p:txBody>
      </p:sp>
      <p:sp>
        <p:nvSpPr>
          <p:cNvPr id="7" name="Oval 6">
            <a:extLst>
              <a:ext uri="{FF2B5EF4-FFF2-40B4-BE49-F238E27FC236}">
                <a16:creationId xmlns:a16="http://schemas.microsoft.com/office/drawing/2014/main" id="{E15343F3-1609-4D38-9C36-9BB4F1DFE862}"/>
              </a:ext>
            </a:extLst>
          </p:cNvPr>
          <p:cNvSpPr>
            <a:spLocks noChangeAspect="1"/>
          </p:cNvSpPr>
          <p:nvPr/>
        </p:nvSpPr>
        <p:spPr>
          <a:xfrm>
            <a:off x="689168" y="5979539"/>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5695FF6-62F5-4592-974D-C0156DD5201C}"/>
              </a:ext>
            </a:extLst>
          </p:cNvPr>
          <p:cNvCxnSpPr/>
          <p:nvPr/>
        </p:nvCxnSpPr>
        <p:spPr>
          <a:xfrm>
            <a:off x="797255" y="5209630"/>
            <a:ext cx="0" cy="65890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690A4AA-B25A-40B4-9309-A2A485B9CB79}"/>
              </a:ext>
            </a:extLst>
          </p:cNvPr>
          <p:cNvSpPr>
            <a:spLocks noChangeAspect="1"/>
          </p:cNvSpPr>
          <p:nvPr/>
        </p:nvSpPr>
        <p:spPr>
          <a:xfrm>
            <a:off x="913304" y="6200993"/>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8F43EA2-C09D-4B24-B63C-06700561EE0D}"/>
              </a:ext>
            </a:extLst>
          </p:cNvPr>
          <p:cNvCxnSpPr/>
          <p:nvPr/>
        </p:nvCxnSpPr>
        <p:spPr>
          <a:xfrm>
            <a:off x="1021391" y="5431084"/>
            <a:ext cx="0" cy="658908"/>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8E6F0E5-C5DD-43A7-981F-B6145B29B277}"/>
              </a:ext>
            </a:extLst>
          </p:cNvPr>
          <p:cNvSpPr>
            <a:spLocks noChangeAspect="1"/>
          </p:cNvSpPr>
          <p:nvPr/>
        </p:nvSpPr>
        <p:spPr>
          <a:xfrm>
            <a:off x="1137440" y="6375505"/>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B6A09F5-554D-401C-B2AB-2A2FA6F15159}"/>
              </a:ext>
            </a:extLst>
          </p:cNvPr>
          <p:cNvCxnSpPr/>
          <p:nvPr/>
        </p:nvCxnSpPr>
        <p:spPr>
          <a:xfrm>
            <a:off x="1245527" y="5605596"/>
            <a:ext cx="0" cy="65890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CF31DF1-1244-4D1D-868B-FBCBB3961AFD}"/>
              </a:ext>
            </a:extLst>
          </p:cNvPr>
          <p:cNvSpPr txBox="1"/>
          <p:nvPr/>
        </p:nvSpPr>
        <p:spPr>
          <a:xfrm>
            <a:off x="1709769" y="5610207"/>
            <a:ext cx="1773434" cy="369332"/>
          </a:xfrm>
          <a:prstGeom prst="rect">
            <a:avLst/>
          </a:prstGeom>
          <a:noFill/>
        </p:spPr>
        <p:txBody>
          <a:bodyPr wrap="none" rtlCol="0">
            <a:spAutoFit/>
          </a:bodyPr>
          <a:lstStyle/>
          <a:p>
            <a:r>
              <a:rPr lang="en-US" dirty="0"/>
              <a:t>Monetary Events</a:t>
            </a:r>
            <a:endParaRPr lang="en-SG" dirty="0"/>
          </a:p>
        </p:txBody>
      </p:sp>
      <p:sp>
        <p:nvSpPr>
          <p:cNvPr id="15" name="Content Placeholder 2">
            <a:extLst>
              <a:ext uri="{FF2B5EF4-FFF2-40B4-BE49-F238E27FC236}">
                <a16:creationId xmlns:a16="http://schemas.microsoft.com/office/drawing/2014/main" id="{3BDD19EF-E9F1-4B4D-90B1-ECAFEA49BEA8}"/>
              </a:ext>
            </a:extLst>
          </p:cNvPr>
          <p:cNvSpPr txBox="1">
            <a:spLocks/>
          </p:cNvSpPr>
          <p:nvPr/>
        </p:nvSpPr>
        <p:spPr>
          <a:xfrm>
            <a:off x="4967783" y="2026455"/>
            <a:ext cx="3875965" cy="2882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Credit scoring  &amp; Limits changes</a:t>
            </a:r>
          </a:p>
          <a:p>
            <a:r>
              <a:rPr lang="en-US" sz="1800" dirty="0"/>
              <a:t>Collections activity</a:t>
            </a:r>
          </a:p>
          <a:p>
            <a:r>
              <a:rPr lang="en-US" sz="1800" dirty="0"/>
              <a:t>CRM activity</a:t>
            </a:r>
          </a:p>
          <a:p>
            <a:r>
              <a:rPr lang="en-US" sz="1800" dirty="0"/>
              <a:t>Fraud indicators</a:t>
            </a:r>
          </a:p>
          <a:p>
            <a:r>
              <a:rPr lang="en-US" sz="1800" dirty="0"/>
              <a:t>Marketing campaigns &amp; responses</a:t>
            </a:r>
          </a:p>
          <a:p>
            <a:r>
              <a:rPr lang="en-US" sz="1800" dirty="0"/>
              <a:t>Logs &amp; clickstream activity</a:t>
            </a:r>
          </a:p>
          <a:p>
            <a:pPr marL="0" indent="0">
              <a:buFont typeface="Arial" panose="020B0604020202020204" pitchFamily="34" charset="0"/>
              <a:buNone/>
            </a:pPr>
            <a:endParaRPr lang="en-US" dirty="0"/>
          </a:p>
          <a:p>
            <a:endParaRPr lang="en-US" dirty="0"/>
          </a:p>
        </p:txBody>
      </p:sp>
      <p:sp>
        <p:nvSpPr>
          <p:cNvPr id="16" name="Content Placeholder 2">
            <a:extLst>
              <a:ext uri="{FF2B5EF4-FFF2-40B4-BE49-F238E27FC236}">
                <a16:creationId xmlns:a16="http://schemas.microsoft.com/office/drawing/2014/main" id="{FD8F613A-AABA-4DE6-804A-AF7A45669610}"/>
              </a:ext>
            </a:extLst>
          </p:cNvPr>
          <p:cNvSpPr txBox="1">
            <a:spLocks/>
          </p:cNvSpPr>
          <p:nvPr/>
        </p:nvSpPr>
        <p:spPr>
          <a:xfrm>
            <a:off x="9138312" y="2026455"/>
            <a:ext cx="2762536" cy="2882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Account Open Date</a:t>
            </a:r>
          </a:p>
          <a:p>
            <a:r>
              <a:rPr lang="en-US" sz="1800" dirty="0"/>
              <a:t>Account Close Date</a:t>
            </a:r>
          </a:p>
          <a:p>
            <a:r>
              <a:rPr lang="en-US" sz="1800" dirty="0"/>
              <a:t>Blacklist Date</a:t>
            </a:r>
          </a:p>
          <a:p>
            <a:r>
              <a:rPr lang="en-US" sz="1800" dirty="0"/>
              <a:t>Address Change</a:t>
            </a:r>
          </a:p>
          <a:p>
            <a:r>
              <a:rPr lang="en-US" sz="1800" dirty="0"/>
              <a:t>Authorized Party Change</a:t>
            </a:r>
          </a:p>
          <a:p>
            <a:r>
              <a:rPr lang="en-US" sz="1800" dirty="0"/>
              <a:t>Notification of Death</a:t>
            </a:r>
          </a:p>
        </p:txBody>
      </p:sp>
      <p:sp>
        <p:nvSpPr>
          <p:cNvPr id="17" name="TextBox 16">
            <a:extLst>
              <a:ext uri="{FF2B5EF4-FFF2-40B4-BE49-F238E27FC236}">
                <a16:creationId xmlns:a16="http://schemas.microsoft.com/office/drawing/2014/main" id="{F12D89EE-2BC0-4B7A-B3E1-321C0AE25F71}"/>
              </a:ext>
            </a:extLst>
          </p:cNvPr>
          <p:cNvSpPr txBox="1"/>
          <p:nvPr/>
        </p:nvSpPr>
        <p:spPr>
          <a:xfrm>
            <a:off x="1021391" y="1580927"/>
            <a:ext cx="2512676" cy="400110"/>
          </a:xfrm>
          <a:prstGeom prst="rect">
            <a:avLst/>
          </a:prstGeom>
          <a:noFill/>
        </p:spPr>
        <p:txBody>
          <a:bodyPr wrap="none" rtlCol="0">
            <a:spAutoFit/>
          </a:bodyPr>
          <a:lstStyle/>
          <a:p>
            <a:r>
              <a:rPr lang="en-US" sz="2000" b="1" u="sng" dirty="0"/>
              <a:t>Financial Transactions</a:t>
            </a:r>
            <a:endParaRPr lang="en-SG" sz="2000" b="1" u="sng" dirty="0"/>
          </a:p>
        </p:txBody>
      </p:sp>
      <p:sp>
        <p:nvSpPr>
          <p:cNvPr id="18" name="TextBox 17">
            <a:extLst>
              <a:ext uri="{FF2B5EF4-FFF2-40B4-BE49-F238E27FC236}">
                <a16:creationId xmlns:a16="http://schemas.microsoft.com/office/drawing/2014/main" id="{1B067ABC-D6FF-4C94-ADA4-91CDE8C3DAE5}"/>
              </a:ext>
            </a:extLst>
          </p:cNvPr>
          <p:cNvSpPr txBox="1"/>
          <p:nvPr/>
        </p:nvSpPr>
        <p:spPr>
          <a:xfrm>
            <a:off x="5131642" y="1594997"/>
            <a:ext cx="3035254" cy="400110"/>
          </a:xfrm>
          <a:prstGeom prst="rect">
            <a:avLst/>
          </a:prstGeom>
          <a:noFill/>
        </p:spPr>
        <p:txBody>
          <a:bodyPr wrap="none" rtlCol="0">
            <a:spAutoFit/>
          </a:bodyPr>
          <a:lstStyle/>
          <a:p>
            <a:r>
              <a:rPr lang="en-US" sz="2000" b="1" u="sng" dirty="0"/>
              <a:t>Non-Financial Transactions</a:t>
            </a:r>
            <a:endParaRPr lang="en-SG" sz="2000" b="1" u="sng" dirty="0"/>
          </a:p>
        </p:txBody>
      </p:sp>
      <p:sp>
        <p:nvSpPr>
          <p:cNvPr id="19" name="TextBox 18">
            <a:extLst>
              <a:ext uri="{FF2B5EF4-FFF2-40B4-BE49-F238E27FC236}">
                <a16:creationId xmlns:a16="http://schemas.microsoft.com/office/drawing/2014/main" id="{73C92A6E-C7EC-4A7D-82FA-02EA047D2882}"/>
              </a:ext>
            </a:extLst>
          </p:cNvPr>
          <p:cNvSpPr txBox="1"/>
          <p:nvPr/>
        </p:nvSpPr>
        <p:spPr>
          <a:xfrm>
            <a:off x="9364722" y="1580927"/>
            <a:ext cx="1705723" cy="400110"/>
          </a:xfrm>
          <a:prstGeom prst="rect">
            <a:avLst/>
          </a:prstGeom>
          <a:noFill/>
        </p:spPr>
        <p:txBody>
          <a:bodyPr wrap="none" rtlCol="0">
            <a:spAutoFit/>
          </a:bodyPr>
          <a:lstStyle/>
          <a:p>
            <a:r>
              <a:rPr lang="en-US" sz="2000" b="1" u="sng" dirty="0"/>
              <a:t>Other Records</a:t>
            </a:r>
            <a:endParaRPr lang="en-SG" sz="2000" b="1" u="sng" dirty="0"/>
          </a:p>
        </p:txBody>
      </p:sp>
      <p:sp>
        <p:nvSpPr>
          <p:cNvPr id="20" name="Rectangle 19">
            <a:extLst>
              <a:ext uri="{FF2B5EF4-FFF2-40B4-BE49-F238E27FC236}">
                <a16:creationId xmlns:a16="http://schemas.microsoft.com/office/drawing/2014/main" id="{95064A41-1628-4A74-9D6D-3A95A50B9EC4}"/>
              </a:ext>
            </a:extLst>
          </p:cNvPr>
          <p:cNvSpPr/>
          <p:nvPr/>
        </p:nvSpPr>
        <p:spPr>
          <a:xfrm>
            <a:off x="5206345" y="4487114"/>
            <a:ext cx="2988860" cy="791570"/>
          </a:xfrm>
          <a:prstGeom prst="rect">
            <a:avLst/>
          </a:prstGeom>
          <a:solidFill>
            <a:srgbClr val="7030A0"/>
          </a:solidFill>
          <a:ln>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Transactions</a:t>
            </a:r>
            <a:endParaRPr lang="en-SG" dirty="0"/>
          </a:p>
        </p:txBody>
      </p:sp>
      <p:sp>
        <p:nvSpPr>
          <p:cNvPr id="21" name="Rectangle 20">
            <a:extLst>
              <a:ext uri="{FF2B5EF4-FFF2-40B4-BE49-F238E27FC236}">
                <a16:creationId xmlns:a16="http://schemas.microsoft.com/office/drawing/2014/main" id="{E96ECCEB-26D1-436A-A5BA-2C1B4A1F1ABF}"/>
              </a:ext>
            </a:extLst>
          </p:cNvPr>
          <p:cNvSpPr/>
          <p:nvPr/>
        </p:nvSpPr>
        <p:spPr>
          <a:xfrm>
            <a:off x="5358745" y="4639514"/>
            <a:ext cx="2988860" cy="791570"/>
          </a:xfrm>
          <a:prstGeom prst="rect">
            <a:avLst/>
          </a:prstGeom>
          <a:solidFill>
            <a:srgbClr val="7030A0"/>
          </a:solidFill>
          <a:ln>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Transactions</a:t>
            </a:r>
            <a:endParaRPr lang="en-SG" dirty="0"/>
          </a:p>
        </p:txBody>
      </p:sp>
      <p:sp>
        <p:nvSpPr>
          <p:cNvPr id="22" name="Rectangle 21">
            <a:extLst>
              <a:ext uri="{FF2B5EF4-FFF2-40B4-BE49-F238E27FC236}">
                <a16:creationId xmlns:a16="http://schemas.microsoft.com/office/drawing/2014/main" id="{86C8B030-85DE-4D3B-8B3E-C1E9A1A6C158}"/>
              </a:ext>
            </a:extLst>
          </p:cNvPr>
          <p:cNvSpPr/>
          <p:nvPr/>
        </p:nvSpPr>
        <p:spPr>
          <a:xfrm>
            <a:off x="5511145" y="4791914"/>
            <a:ext cx="2988860" cy="791570"/>
          </a:xfrm>
          <a:prstGeom prst="rect">
            <a:avLst/>
          </a:prstGeom>
          <a:solidFill>
            <a:srgbClr val="7030A0"/>
          </a:solidFill>
          <a:ln>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Non-Financial Transactions</a:t>
            </a:r>
            <a:endParaRPr lang="en-SG" dirty="0"/>
          </a:p>
        </p:txBody>
      </p:sp>
      <p:sp>
        <p:nvSpPr>
          <p:cNvPr id="23" name="Oval 22">
            <a:extLst>
              <a:ext uri="{FF2B5EF4-FFF2-40B4-BE49-F238E27FC236}">
                <a16:creationId xmlns:a16="http://schemas.microsoft.com/office/drawing/2014/main" id="{A1E32211-F933-42E1-AD7C-3E1207B2630E}"/>
              </a:ext>
            </a:extLst>
          </p:cNvPr>
          <p:cNvSpPr>
            <a:spLocks noChangeAspect="1"/>
          </p:cNvSpPr>
          <p:nvPr/>
        </p:nvSpPr>
        <p:spPr>
          <a:xfrm>
            <a:off x="5098257" y="6048593"/>
            <a:ext cx="216175" cy="216000"/>
          </a:xfrm>
          <a:prstGeom prst="ellipse">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14097CB-4742-4D01-A9FF-47044533891B}"/>
              </a:ext>
            </a:extLst>
          </p:cNvPr>
          <p:cNvCxnSpPr/>
          <p:nvPr/>
        </p:nvCxnSpPr>
        <p:spPr>
          <a:xfrm>
            <a:off x="5206344" y="5278684"/>
            <a:ext cx="0" cy="658908"/>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A2F5DBD-6E81-492E-A820-16CB3743C89D}"/>
              </a:ext>
            </a:extLst>
          </p:cNvPr>
          <p:cNvSpPr>
            <a:spLocks noChangeAspect="1"/>
          </p:cNvSpPr>
          <p:nvPr/>
        </p:nvSpPr>
        <p:spPr>
          <a:xfrm>
            <a:off x="5322393" y="6270047"/>
            <a:ext cx="216175" cy="216000"/>
          </a:xfrm>
          <a:prstGeom prst="ellipse">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4C112550-5557-43BF-8FA7-3D3EBA52BC8A}"/>
              </a:ext>
            </a:extLst>
          </p:cNvPr>
          <p:cNvCxnSpPr/>
          <p:nvPr/>
        </p:nvCxnSpPr>
        <p:spPr>
          <a:xfrm>
            <a:off x="5430480" y="5500138"/>
            <a:ext cx="0" cy="658908"/>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6C5BDF6B-7176-48AE-B56A-30EFFC4296F3}"/>
              </a:ext>
            </a:extLst>
          </p:cNvPr>
          <p:cNvSpPr>
            <a:spLocks noChangeAspect="1"/>
          </p:cNvSpPr>
          <p:nvPr/>
        </p:nvSpPr>
        <p:spPr>
          <a:xfrm>
            <a:off x="5546529" y="6444559"/>
            <a:ext cx="216175" cy="216000"/>
          </a:xfrm>
          <a:prstGeom prst="ellipse">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71B5F0D2-55EB-4F64-8ED8-7712DF265D9F}"/>
              </a:ext>
            </a:extLst>
          </p:cNvPr>
          <p:cNvCxnSpPr/>
          <p:nvPr/>
        </p:nvCxnSpPr>
        <p:spPr>
          <a:xfrm>
            <a:off x="5654616" y="5674650"/>
            <a:ext cx="0" cy="658908"/>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A879F09-CE49-4B66-A426-C96115A49BC1}"/>
              </a:ext>
            </a:extLst>
          </p:cNvPr>
          <p:cNvSpPr txBox="1"/>
          <p:nvPr/>
        </p:nvSpPr>
        <p:spPr>
          <a:xfrm>
            <a:off x="5994801" y="5644689"/>
            <a:ext cx="2236703" cy="369332"/>
          </a:xfrm>
          <a:prstGeom prst="rect">
            <a:avLst/>
          </a:prstGeom>
          <a:noFill/>
        </p:spPr>
        <p:txBody>
          <a:bodyPr wrap="none" rtlCol="0">
            <a:spAutoFit/>
          </a:bodyPr>
          <a:lstStyle/>
          <a:p>
            <a:r>
              <a:rPr lang="en-US" dirty="0"/>
              <a:t>Non-Monetary Events</a:t>
            </a:r>
            <a:endParaRPr lang="en-SG" dirty="0"/>
          </a:p>
        </p:txBody>
      </p:sp>
      <p:cxnSp>
        <p:nvCxnSpPr>
          <p:cNvPr id="31" name="Straight Connector 30">
            <a:extLst>
              <a:ext uri="{FF2B5EF4-FFF2-40B4-BE49-F238E27FC236}">
                <a16:creationId xmlns:a16="http://schemas.microsoft.com/office/drawing/2014/main" id="{AB2A0E97-01FF-422C-9E96-93AB66AFFFAB}"/>
              </a:ext>
            </a:extLst>
          </p:cNvPr>
          <p:cNvCxnSpPr>
            <a:stCxn id="10" idx="7"/>
          </p:cNvCxnSpPr>
          <p:nvPr/>
        </p:nvCxnSpPr>
        <p:spPr>
          <a:xfrm>
            <a:off x="1097821" y="6232625"/>
            <a:ext cx="1072173" cy="122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CFBA4EB-BFA9-4C76-9BB8-E55565600782}"/>
              </a:ext>
            </a:extLst>
          </p:cNvPr>
          <p:cNvCxnSpPr>
            <a:cxnSpLocks/>
            <a:stCxn id="12" idx="6"/>
          </p:cNvCxnSpPr>
          <p:nvPr/>
        </p:nvCxnSpPr>
        <p:spPr>
          <a:xfrm flipV="1">
            <a:off x="1353615" y="6375505"/>
            <a:ext cx="775436" cy="1080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25ACB-C8D7-4F70-A967-182F6ED63385}"/>
              </a:ext>
            </a:extLst>
          </p:cNvPr>
          <p:cNvSpPr>
            <a:spLocks noChangeAspect="1"/>
          </p:cNvSpPr>
          <p:nvPr/>
        </p:nvSpPr>
        <p:spPr>
          <a:xfrm>
            <a:off x="2148007" y="6253549"/>
            <a:ext cx="216175" cy="216000"/>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E1664FF-41FB-440F-BA29-A747D9642BBC}"/>
              </a:ext>
            </a:extLst>
          </p:cNvPr>
          <p:cNvSpPr txBox="1"/>
          <p:nvPr/>
        </p:nvSpPr>
        <p:spPr>
          <a:xfrm>
            <a:off x="1981309" y="6118227"/>
            <a:ext cx="1840982" cy="646331"/>
          </a:xfrm>
          <a:prstGeom prst="rect">
            <a:avLst/>
          </a:prstGeom>
          <a:noFill/>
        </p:spPr>
        <p:txBody>
          <a:bodyPr wrap="square" rtlCol="0">
            <a:spAutoFit/>
          </a:bodyPr>
          <a:lstStyle/>
          <a:p>
            <a:pPr algn="ctr"/>
            <a:r>
              <a:rPr lang="en-US" sz="1200" dirty="0"/>
              <a:t>Consolidated </a:t>
            </a:r>
            <a:br>
              <a:rPr lang="en-US" sz="1200" dirty="0"/>
            </a:br>
            <a:r>
              <a:rPr lang="en-US" sz="1200" dirty="0"/>
              <a:t>Omni-Channel </a:t>
            </a:r>
            <a:br>
              <a:rPr lang="en-US" sz="1200" dirty="0"/>
            </a:br>
            <a:r>
              <a:rPr lang="en-US" sz="1200" dirty="0"/>
              <a:t>Event</a:t>
            </a:r>
            <a:endParaRPr lang="en-SG" sz="1200" dirty="0"/>
          </a:p>
        </p:txBody>
      </p:sp>
      <p:sp>
        <p:nvSpPr>
          <p:cNvPr id="37" name="TextBox 36">
            <a:extLst>
              <a:ext uri="{FF2B5EF4-FFF2-40B4-BE49-F238E27FC236}">
                <a16:creationId xmlns:a16="http://schemas.microsoft.com/office/drawing/2014/main" id="{8F96AA50-6BE8-41ED-81F2-CBADEA761D1A}"/>
              </a:ext>
            </a:extLst>
          </p:cNvPr>
          <p:cNvSpPr txBox="1"/>
          <p:nvPr/>
        </p:nvSpPr>
        <p:spPr>
          <a:xfrm>
            <a:off x="234911" y="6289790"/>
            <a:ext cx="692818" cy="461665"/>
          </a:xfrm>
          <a:prstGeom prst="rect">
            <a:avLst/>
          </a:prstGeom>
          <a:noFill/>
        </p:spPr>
        <p:txBody>
          <a:bodyPr wrap="none" rtlCol="0">
            <a:spAutoFit/>
          </a:bodyPr>
          <a:lstStyle/>
          <a:p>
            <a:pPr algn="ctr"/>
            <a:r>
              <a:rPr lang="en-US" sz="1200" dirty="0"/>
              <a:t>Channel</a:t>
            </a:r>
            <a:br>
              <a:rPr lang="en-US" sz="1200" dirty="0"/>
            </a:br>
            <a:r>
              <a:rPr lang="en-US" sz="1200" dirty="0"/>
              <a:t>Event</a:t>
            </a:r>
            <a:endParaRPr lang="en-SG" sz="1200" dirty="0"/>
          </a:p>
        </p:txBody>
      </p:sp>
      <p:cxnSp>
        <p:nvCxnSpPr>
          <p:cNvPr id="38" name="Straight Connector 37">
            <a:extLst>
              <a:ext uri="{FF2B5EF4-FFF2-40B4-BE49-F238E27FC236}">
                <a16:creationId xmlns:a16="http://schemas.microsoft.com/office/drawing/2014/main" id="{A0D13E4F-9736-46C4-B364-8BC0ADC7D9AA}"/>
              </a:ext>
            </a:extLst>
          </p:cNvPr>
          <p:cNvCxnSpPr/>
          <p:nvPr/>
        </p:nvCxnSpPr>
        <p:spPr>
          <a:xfrm>
            <a:off x="5507034" y="6309937"/>
            <a:ext cx="1072173" cy="122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BFA1C5-43FC-4E36-BCCF-60E8D7A2ED9D}"/>
              </a:ext>
            </a:extLst>
          </p:cNvPr>
          <p:cNvCxnSpPr>
            <a:cxnSpLocks/>
          </p:cNvCxnSpPr>
          <p:nvPr/>
        </p:nvCxnSpPr>
        <p:spPr>
          <a:xfrm flipV="1">
            <a:off x="5762828" y="6452817"/>
            <a:ext cx="775436" cy="1080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030F8AC-1880-4116-8962-591CF9548CB7}"/>
              </a:ext>
            </a:extLst>
          </p:cNvPr>
          <p:cNvSpPr txBox="1"/>
          <p:nvPr/>
        </p:nvSpPr>
        <p:spPr>
          <a:xfrm>
            <a:off x="6390522" y="6195539"/>
            <a:ext cx="1840982" cy="646331"/>
          </a:xfrm>
          <a:prstGeom prst="rect">
            <a:avLst/>
          </a:prstGeom>
          <a:noFill/>
        </p:spPr>
        <p:txBody>
          <a:bodyPr wrap="square" rtlCol="0">
            <a:spAutoFit/>
          </a:bodyPr>
          <a:lstStyle/>
          <a:p>
            <a:pPr algn="ctr"/>
            <a:r>
              <a:rPr lang="en-US" sz="1200" dirty="0"/>
              <a:t>Consolidated </a:t>
            </a:r>
            <a:br>
              <a:rPr lang="en-US" sz="1200" dirty="0"/>
            </a:br>
            <a:r>
              <a:rPr lang="en-US" sz="1200" dirty="0"/>
              <a:t>Omni-Channel </a:t>
            </a:r>
            <a:br>
              <a:rPr lang="en-US" sz="1200" dirty="0"/>
            </a:br>
            <a:r>
              <a:rPr lang="en-US" sz="1200" dirty="0"/>
              <a:t>Event</a:t>
            </a:r>
            <a:endParaRPr lang="en-SG" sz="1200" dirty="0"/>
          </a:p>
        </p:txBody>
      </p:sp>
      <p:sp>
        <p:nvSpPr>
          <p:cNvPr id="41" name="Oval 40">
            <a:extLst>
              <a:ext uri="{FF2B5EF4-FFF2-40B4-BE49-F238E27FC236}">
                <a16:creationId xmlns:a16="http://schemas.microsoft.com/office/drawing/2014/main" id="{25930D54-1024-4CCF-8150-60E706E97B45}"/>
              </a:ext>
            </a:extLst>
          </p:cNvPr>
          <p:cNvSpPr>
            <a:spLocks noChangeAspect="1"/>
          </p:cNvSpPr>
          <p:nvPr/>
        </p:nvSpPr>
        <p:spPr>
          <a:xfrm>
            <a:off x="6552862" y="6351424"/>
            <a:ext cx="216175" cy="216000"/>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49A41B-DC02-4FE7-8179-241127A77014}"/>
              </a:ext>
            </a:extLst>
          </p:cNvPr>
          <p:cNvSpPr/>
          <p:nvPr/>
        </p:nvSpPr>
        <p:spPr>
          <a:xfrm>
            <a:off x="9310400" y="4415806"/>
            <a:ext cx="2590448" cy="791570"/>
          </a:xfrm>
          <a:prstGeom prst="rect">
            <a:avLst/>
          </a:prstGeom>
          <a:ln>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Record</a:t>
            </a:r>
            <a:endParaRPr lang="en-SG" dirty="0"/>
          </a:p>
        </p:txBody>
      </p:sp>
      <p:sp>
        <p:nvSpPr>
          <p:cNvPr id="43" name="Oval 42">
            <a:extLst>
              <a:ext uri="{FF2B5EF4-FFF2-40B4-BE49-F238E27FC236}">
                <a16:creationId xmlns:a16="http://schemas.microsoft.com/office/drawing/2014/main" id="{68CE72A3-F55D-4E91-9C0C-0085FA90ACB8}"/>
              </a:ext>
            </a:extLst>
          </p:cNvPr>
          <p:cNvSpPr>
            <a:spLocks noChangeAspect="1"/>
          </p:cNvSpPr>
          <p:nvPr/>
        </p:nvSpPr>
        <p:spPr>
          <a:xfrm>
            <a:off x="9558504" y="6023939"/>
            <a:ext cx="216175" cy="216000"/>
          </a:xfrm>
          <a:prstGeom prst="ellipse">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9EBBFE91-5120-4B43-95F9-5FD0ED2F763E}"/>
              </a:ext>
            </a:extLst>
          </p:cNvPr>
          <p:cNvCxnSpPr/>
          <p:nvPr/>
        </p:nvCxnSpPr>
        <p:spPr>
          <a:xfrm>
            <a:off x="9666591" y="5254030"/>
            <a:ext cx="0" cy="658908"/>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B8815E6-1CBE-446A-8742-C0897B3F56F2}"/>
              </a:ext>
            </a:extLst>
          </p:cNvPr>
          <p:cNvSpPr txBox="1"/>
          <p:nvPr/>
        </p:nvSpPr>
        <p:spPr>
          <a:xfrm>
            <a:off x="9809513" y="5909704"/>
            <a:ext cx="654345" cy="461665"/>
          </a:xfrm>
          <a:prstGeom prst="rect">
            <a:avLst/>
          </a:prstGeom>
          <a:noFill/>
        </p:spPr>
        <p:txBody>
          <a:bodyPr wrap="none" rtlCol="0">
            <a:spAutoFit/>
          </a:bodyPr>
          <a:lstStyle/>
          <a:p>
            <a:pPr algn="ctr"/>
            <a:r>
              <a:rPr lang="en-US" sz="1200" dirty="0"/>
              <a:t>Implied</a:t>
            </a:r>
            <a:br>
              <a:rPr lang="en-US" sz="1200" dirty="0"/>
            </a:br>
            <a:r>
              <a:rPr lang="en-US" sz="1200" dirty="0"/>
              <a:t>Event</a:t>
            </a:r>
            <a:endParaRPr lang="en-SG" sz="1200" dirty="0"/>
          </a:p>
        </p:txBody>
      </p:sp>
      <p:sp>
        <p:nvSpPr>
          <p:cNvPr id="46" name="TextBox 45">
            <a:extLst>
              <a:ext uri="{FF2B5EF4-FFF2-40B4-BE49-F238E27FC236}">
                <a16:creationId xmlns:a16="http://schemas.microsoft.com/office/drawing/2014/main" id="{1B86B941-619E-4956-A697-B96D6080F35A}"/>
              </a:ext>
            </a:extLst>
          </p:cNvPr>
          <p:cNvSpPr txBox="1"/>
          <p:nvPr/>
        </p:nvSpPr>
        <p:spPr>
          <a:xfrm>
            <a:off x="4646252" y="6292425"/>
            <a:ext cx="530851" cy="276999"/>
          </a:xfrm>
          <a:prstGeom prst="rect">
            <a:avLst/>
          </a:prstGeom>
          <a:noFill/>
        </p:spPr>
        <p:txBody>
          <a:bodyPr wrap="none" rtlCol="0">
            <a:spAutoFit/>
          </a:bodyPr>
          <a:lstStyle/>
          <a:p>
            <a:pPr algn="ctr"/>
            <a:r>
              <a:rPr lang="en-US" sz="1200" dirty="0"/>
              <a:t>Event</a:t>
            </a:r>
            <a:endParaRPr lang="en-SG" sz="1200" dirty="0"/>
          </a:p>
        </p:txBody>
      </p:sp>
      <p:sp>
        <p:nvSpPr>
          <p:cNvPr id="47" name="TextBox 46">
            <a:extLst>
              <a:ext uri="{FF2B5EF4-FFF2-40B4-BE49-F238E27FC236}">
                <a16:creationId xmlns:a16="http://schemas.microsoft.com/office/drawing/2014/main" id="{2268AC40-0FE4-4957-9C73-4CECA3375495}"/>
              </a:ext>
            </a:extLst>
          </p:cNvPr>
          <p:cNvSpPr txBox="1"/>
          <p:nvPr/>
        </p:nvSpPr>
        <p:spPr>
          <a:xfrm>
            <a:off x="8347605" y="212725"/>
            <a:ext cx="3600409" cy="369332"/>
          </a:xfrm>
          <a:prstGeom prst="rect">
            <a:avLst/>
          </a:prstGeom>
          <a:noFill/>
        </p:spPr>
        <p:txBody>
          <a:bodyPr wrap="none" rtlCol="0">
            <a:spAutoFit/>
          </a:bodyPr>
          <a:lstStyle/>
          <a:p>
            <a:r>
              <a:rPr lang="en-US" i="1" dirty="0"/>
              <a:t>List of samples only – not-exhaustive</a:t>
            </a:r>
          </a:p>
        </p:txBody>
      </p:sp>
    </p:spTree>
    <p:extLst>
      <p:ext uri="{BB962C8B-B14F-4D97-AF65-F5344CB8AC3E}">
        <p14:creationId xmlns:p14="http://schemas.microsoft.com/office/powerpoint/2010/main" val="3268064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07D4-3A96-4599-A0FE-FE5BFBD314F5}"/>
              </a:ext>
            </a:extLst>
          </p:cNvPr>
          <p:cNvSpPr>
            <a:spLocks noGrp="1"/>
          </p:cNvSpPr>
          <p:nvPr>
            <p:ph type="title"/>
          </p:nvPr>
        </p:nvSpPr>
        <p:spPr/>
        <p:txBody>
          <a:bodyPr/>
          <a:lstStyle/>
          <a:p>
            <a:r>
              <a:rPr lang="en-US" dirty="0"/>
              <a:t>Complex Events and Account Qualification</a:t>
            </a:r>
            <a:endParaRPr lang="en-SG" dirty="0"/>
          </a:p>
        </p:txBody>
      </p:sp>
      <p:sp>
        <p:nvSpPr>
          <p:cNvPr id="3" name="Content Placeholder 2">
            <a:extLst>
              <a:ext uri="{FF2B5EF4-FFF2-40B4-BE49-F238E27FC236}">
                <a16:creationId xmlns:a16="http://schemas.microsoft.com/office/drawing/2014/main" id="{042B9A24-36AC-43E3-924F-B6C7F13BBFE6}"/>
              </a:ext>
            </a:extLst>
          </p:cNvPr>
          <p:cNvSpPr>
            <a:spLocks noGrp="1"/>
          </p:cNvSpPr>
          <p:nvPr>
            <p:ph idx="1"/>
          </p:nvPr>
        </p:nvSpPr>
        <p:spPr/>
        <p:txBody>
          <a:bodyPr>
            <a:normAutofit lnSpcReduction="10000"/>
          </a:bodyPr>
          <a:lstStyle/>
          <a:p>
            <a:r>
              <a:rPr lang="en-US" sz="2400" dirty="0"/>
              <a:t>Some key events require timeseries analysis such as:</a:t>
            </a:r>
          </a:p>
          <a:p>
            <a:pPr lvl="1"/>
            <a:r>
              <a:rPr lang="en-US" sz="2000" dirty="0"/>
              <a:t>Account becomes dormant or resume activity after a period of dormancy</a:t>
            </a:r>
          </a:p>
          <a:p>
            <a:r>
              <a:rPr lang="en-US" sz="2400" dirty="0"/>
              <a:t>Equivalent states may need to be mapped for consolidation</a:t>
            </a:r>
          </a:p>
          <a:p>
            <a:pPr lvl="1"/>
            <a:r>
              <a:rPr lang="en-US" sz="2000" dirty="0"/>
              <a:t>A dormant account with a low balance can be treated as a churn event just like a closed account</a:t>
            </a:r>
          </a:p>
          <a:p>
            <a:r>
              <a:rPr lang="en-US" sz="2400" dirty="0"/>
              <a:t>Accounts may require a minimum duration or amount of activity to qualify for analysis</a:t>
            </a:r>
          </a:p>
          <a:p>
            <a:pPr lvl="1"/>
            <a:r>
              <a:rPr lang="en-US" sz="2000" dirty="0"/>
              <a:t>Exclude accounts without customer initiated activity within a time window</a:t>
            </a:r>
          </a:p>
          <a:p>
            <a:pPr lvl="1"/>
            <a:r>
              <a:rPr lang="en-US" sz="2000" dirty="0"/>
              <a:t>Exclude accounts where the reason the account was closed is not churn related such as death of the customer</a:t>
            </a:r>
          </a:p>
          <a:p>
            <a:pPr lvl="1"/>
            <a:r>
              <a:rPr lang="en-US" sz="2000" dirty="0"/>
              <a:t>Exclude accounts that have been open less than N Days</a:t>
            </a:r>
          </a:p>
          <a:p>
            <a:pPr lvl="1"/>
            <a:r>
              <a:rPr lang="en-US" sz="2000" dirty="0"/>
              <a:t>Exclude accounts with less than a minimum number of events (e.g. about 30)</a:t>
            </a:r>
            <a:endParaRPr lang="en-SG" sz="2000" dirty="0"/>
          </a:p>
        </p:txBody>
      </p:sp>
    </p:spTree>
    <p:extLst>
      <p:ext uri="{BB962C8B-B14F-4D97-AF65-F5344CB8AC3E}">
        <p14:creationId xmlns:p14="http://schemas.microsoft.com/office/powerpoint/2010/main" val="1354821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ylinder 16">
            <a:extLst>
              <a:ext uri="{FF2B5EF4-FFF2-40B4-BE49-F238E27FC236}">
                <a16:creationId xmlns:a16="http://schemas.microsoft.com/office/drawing/2014/main" id="{6047AAB0-6CBD-4F2F-A1CC-09FC289E1BDF}"/>
              </a:ext>
            </a:extLst>
          </p:cNvPr>
          <p:cNvSpPr/>
          <p:nvPr/>
        </p:nvSpPr>
        <p:spPr>
          <a:xfrm>
            <a:off x="7480231" y="4286792"/>
            <a:ext cx="1478867" cy="1928235"/>
          </a:xfrm>
          <a:prstGeom prst="ca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Customer Enrichment</a:t>
            </a:r>
          </a:p>
          <a:p>
            <a:pPr algn="ctr"/>
            <a:r>
              <a:rPr lang="en-US" sz="1600" dirty="0"/>
              <a:t>(Churn Score, Segment, Cluster, etc.)</a:t>
            </a:r>
            <a:endParaRPr lang="en-SG" sz="1600" dirty="0"/>
          </a:p>
        </p:txBody>
      </p:sp>
      <p:sp>
        <p:nvSpPr>
          <p:cNvPr id="2" name="Title 1">
            <a:extLst>
              <a:ext uri="{FF2B5EF4-FFF2-40B4-BE49-F238E27FC236}">
                <a16:creationId xmlns:a16="http://schemas.microsoft.com/office/drawing/2014/main" id="{12D19F34-5877-4FD8-8BC2-18DC184B2870}"/>
              </a:ext>
            </a:extLst>
          </p:cNvPr>
          <p:cNvSpPr>
            <a:spLocks noGrp="1"/>
          </p:cNvSpPr>
          <p:nvPr>
            <p:ph type="title"/>
          </p:nvPr>
        </p:nvSpPr>
        <p:spPr>
          <a:xfrm>
            <a:off x="541017" y="178754"/>
            <a:ext cx="10515600" cy="696157"/>
          </a:xfrm>
        </p:spPr>
        <p:txBody>
          <a:bodyPr/>
          <a:lstStyle/>
          <a:p>
            <a:r>
              <a:rPr lang="en-US" dirty="0"/>
              <a:t>Build an Event Registry</a:t>
            </a:r>
            <a:endParaRPr lang="en-SG" dirty="0"/>
          </a:p>
        </p:txBody>
      </p:sp>
      <p:sp>
        <p:nvSpPr>
          <p:cNvPr id="4" name="Rectangle 3">
            <a:extLst>
              <a:ext uri="{FF2B5EF4-FFF2-40B4-BE49-F238E27FC236}">
                <a16:creationId xmlns:a16="http://schemas.microsoft.com/office/drawing/2014/main" id="{28739BCC-D46C-4D8D-8144-84174BACE21F}"/>
              </a:ext>
            </a:extLst>
          </p:cNvPr>
          <p:cNvSpPr/>
          <p:nvPr/>
        </p:nvSpPr>
        <p:spPr>
          <a:xfrm>
            <a:off x="2588462" y="2429077"/>
            <a:ext cx="2786361" cy="604911"/>
          </a:xfrm>
          <a:prstGeom prst="rect">
            <a:avLst/>
          </a:prstGeom>
          <a:solidFill>
            <a:schemeClr val="accent6"/>
          </a:solidFill>
          <a:ln>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Campaign Events &amp; Responses</a:t>
            </a:r>
            <a:endParaRPr lang="en-SG" b="1" dirty="0"/>
          </a:p>
        </p:txBody>
      </p:sp>
      <p:sp>
        <p:nvSpPr>
          <p:cNvPr id="5" name="Rectangle 4">
            <a:extLst>
              <a:ext uri="{FF2B5EF4-FFF2-40B4-BE49-F238E27FC236}">
                <a16:creationId xmlns:a16="http://schemas.microsoft.com/office/drawing/2014/main" id="{86B5ED64-1B11-42C8-8E1B-1BB07307ED2B}"/>
              </a:ext>
            </a:extLst>
          </p:cNvPr>
          <p:cNvSpPr/>
          <p:nvPr/>
        </p:nvSpPr>
        <p:spPr>
          <a:xfrm>
            <a:off x="2588462" y="3172100"/>
            <a:ext cx="2786361" cy="604911"/>
          </a:xfrm>
          <a:prstGeom prst="rect">
            <a:avLst/>
          </a:prstGeom>
          <a:solidFill>
            <a:schemeClr val="accent4">
              <a:lumMod val="75000"/>
            </a:schemeClr>
          </a:solidFill>
          <a:ln>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Monetary Events</a:t>
            </a:r>
            <a:endParaRPr lang="en-SG" b="1" dirty="0"/>
          </a:p>
        </p:txBody>
      </p:sp>
      <p:sp>
        <p:nvSpPr>
          <p:cNvPr id="6" name="Rectangle 5">
            <a:extLst>
              <a:ext uri="{FF2B5EF4-FFF2-40B4-BE49-F238E27FC236}">
                <a16:creationId xmlns:a16="http://schemas.microsoft.com/office/drawing/2014/main" id="{F2C62559-8744-4B07-B856-3B72B99358A2}"/>
              </a:ext>
            </a:extLst>
          </p:cNvPr>
          <p:cNvSpPr/>
          <p:nvPr/>
        </p:nvSpPr>
        <p:spPr>
          <a:xfrm>
            <a:off x="2588462" y="3905524"/>
            <a:ext cx="2786361" cy="604911"/>
          </a:xfrm>
          <a:prstGeom prst="rect">
            <a:avLst/>
          </a:prstGeom>
          <a:solidFill>
            <a:srgbClr val="7030A0"/>
          </a:solidFill>
          <a:ln>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Non-Monetary Events</a:t>
            </a:r>
            <a:endParaRPr lang="en-SG" b="1" dirty="0"/>
          </a:p>
        </p:txBody>
      </p:sp>
      <p:sp>
        <p:nvSpPr>
          <p:cNvPr id="7" name="Rectangle 6">
            <a:extLst>
              <a:ext uri="{FF2B5EF4-FFF2-40B4-BE49-F238E27FC236}">
                <a16:creationId xmlns:a16="http://schemas.microsoft.com/office/drawing/2014/main" id="{7945C3A1-8DB8-4FF6-9197-4493C53ACE72}"/>
              </a:ext>
            </a:extLst>
          </p:cNvPr>
          <p:cNvSpPr/>
          <p:nvPr/>
        </p:nvSpPr>
        <p:spPr>
          <a:xfrm>
            <a:off x="2588462" y="4638948"/>
            <a:ext cx="2786361" cy="604911"/>
          </a:xfrm>
          <a:prstGeom prst="rect">
            <a:avLst/>
          </a:prstGeom>
          <a:solidFill>
            <a:schemeClr val="accent1"/>
          </a:solidFill>
          <a:ln>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Other Events</a:t>
            </a:r>
            <a:endParaRPr lang="en-SG" b="1" dirty="0"/>
          </a:p>
        </p:txBody>
      </p:sp>
      <p:sp>
        <p:nvSpPr>
          <p:cNvPr id="8" name="Arrow: Right 7">
            <a:extLst>
              <a:ext uri="{FF2B5EF4-FFF2-40B4-BE49-F238E27FC236}">
                <a16:creationId xmlns:a16="http://schemas.microsoft.com/office/drawing/2014/main" id="{6C695838-A3E6-4826-8C28-CAA9A119862D}"/>
              </a:ext>
            </a:extLst>
          </p:cNvPr>
          <p:cNvSpPr/>
          <p:nvPr/>
        </p:nvSpPr>
        <p:spPr>
          <a:xfrm>
            <a:off x="6372671" y="1490848"/>
            <a:ext cx="1016390" cy="4666005"/>
          </a:xfrm>
          <a:prstGeom prst="rightArrow">
            <a:avLst>
              <a:gd name="adj1" fmla="val 60854"/>
              <a:gd name="adj2" fmla="val 50000"/>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Cylinder 8">
            <a:extLst>
              <a:ext uri="{FF2B5EF4-FFF2-40B4-BE49-F238E27FC236}">
                <a16:creationId xmlns:a16="http://schemas.microsoft.com/office/drawing/2014/main" id="{C46E8FE7-573E-4DC7-A407-1422BA6107C1}"/>
              </a:ext>
            </a:extLst>
          </p:cNvPr>
          <p:cNvSpPr/>
          <p:nvPr/>
        </p:nvSpPr>
        <p:spPr>
          <a:xfrm>
            <a:off x="7480231" y="2910497"/>
            <a:ext cx="1478867" cy="1604174"/>
          </a:xfrm>
          <a:prstGeom prst="ca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Event</a:t>
            </a:r>
          </a:p>
          <a:p>
            <a:pPr algn="ctr"/>
            <a:r>
              <a:rPr lang="en-US" sz="1600" b="1" dirty="0"/>
              <a:t>Registry</a:t>
            </a:r>
            <a:endParaRPr lang="en-SG" sz="1600" b="1" dirty="0"/>
          </a:p>
        </p:txBody>
      </p:sp>
      <p:sp>
        <p:nvSpPr>
          <p:cNvPr id="10" name="Arrow: Right 9">
            <a:extLst>
              <a:ext uri="{FF2B5EF4-FFF2-40B4-BE49-F238E27FC236}">
                <a16:creationId xmlns:a16="http://schemas.microsoft.com/office/drawing/2014/main" id="{FD3C0B8A-3F43-4BD6-8D57-2184DDC2985E}"/>
              </a:ext>
            </a:extLst>
          </p:cNvPr>
          <p:cNvSpPr/>
          <p:nvPr/>
        </p:nvSpPr>
        <p:spPr>
          <a:xfrm>
            <a:off x="9144000" y="1490848"/>
            <a:ext cx="1016390" cy="4666005"/>
          </a:xfrm>
          <a:prstGeom prst="rightArrow">
            <a:avLst>
              <a:gd name="adj1" fmla="val 60854"/>
              <a:gd name="adj2" fmla="val 50000"/>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Multidocument 10">
            <a:extLst>
              <a:ext uri="{FF2B5EF4-FFF2-40B4-BE49-F238E27FC236}">
                <a16:creationId xmlns:a16="http://schemas.microsoft.com/office/drawing/2014/main" id="{01ACC6BF-3559-44E6-8A80-6596D4E02602}"/>
              </a:ext>
            </a:extLst>
          </p:cNvPr>
          <p:cNvSpPr/>
          <p:nvPr/>
        </p:nvSpPr>
        <p:spPr>
          <a:xfrm>
            <a:off x="10318064" y="3241655"/>
            <a:ext cx="1477107" cy="116439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Campaigns</a:t>
            </a:r>
            <a:endParaRPr lang="en-SG" sz="1400" b="1" dirty="0"/>
          </a:p>
        </p:txBody>
      </p:sp>
      <p:sp>
        <p:nvSpPr>
          <p:cNvPr id="12" name="TextBox 11">
            <a:extLst>
              <a:ext uri="{FF2B5EF4-FFF2-40B4-BE49-F238E27FC236}">
                <a16:creationId xmlns:a16="http://schemas.microsoft.com/office/drawing/2014/main" id="{0B05057A-BD1A-4EC8-AFD3-D2935A834087}"/>
              </a:ext>
            </a:extLst>
          </p:cNvPr>
          <p:cNvSpPr txBox="1"/>
          <p:nvPr/>
        </p:nvSpPr>
        <p:spPr>
          <a:xfrm>
            <a:off x="484758" y="2642247"/>
            <a:ext cx="2011680" cy="307777"/>
          </a:xfrm>
          <a:prstGeom prst="rect">
            <a:avLst/>
          </a:prstGeom>
          <a:noFill/>
        </p:spPr>
        <p:txBody>
          <a:bodyPr wrap="square" rtlCol="0">
            <a:spAutoFit/>
          </a:bodyPr>
          <a:lstStyle/>
          <a:p>
            <a:pPr algn="r"/>
            <a:r>
              <a:rPr lang="en-US" sz="1400" dirty="0"/>
              <a:t>Already Existing</a:t>
            </a:r>
            <a:endParaRPr lang="en-SG" sz="1400" dirty="0"/>
          </a:p>
        </p:txBody>
      </p:sp>
      <p:sp>
        <p:nvSpPr>
          <p:cNvPr id="13" name="TextBox 12">
            <a:extLst>
              <a:ext uri="{FF2B5EF4-FFF2-40B4-BE49-F238E27FC236}">
                <a16:creationId xmlns:a16="http://schemas.microsoft.com/office/drawing/2014/main" id="{6BBBA8D3-1A92-4A24-BD00-6B365886FA52}"/>
              </a:ext>
            </a:extLst>
          </p:cNvPr>
          <p:cNvSpPr txBox="1"/>
          <p:nvPr/>
        </p:nvSpPr>
        <p:spPr>
          <a:xfrm>
            <a:off x="256149" y="3241655"/>
            <a:ext cx="2277806" cy="523220"/>
          </a:xfrm>
          <a:prstGeom prst="rect">
            <a:avLst/>
          </a:prstGeom>
          <a:noFill/>
        </p:spPr>
        <p:txBody>
          <a:bodyPr wrap="square" rtlCol="0">
            <a:spAutoFit/>
          </a:bodyPr>
          <a:lstStyle/>
          <a:p>
            <a:pPr algn="r"/>
            <a:r>
              <a:rPr lang="en-US" sz="1400" dirty="0"/>
              <a:t>Needed for Segmentation and Hidden SME Use Cases</a:t>
            </a:r>
            <a:endParaRPr lang="en-SG" sz="1400" dirty="0"/>
          </a:p>
        </p:txBody>
      </p:sp>
      <p:sp>
        <p:nvSpPr>
          <p:cNvPr id="14" name="TextBox 13">
            <a:extLst>
              <a:ext uri="{FF2B5EF4-FFF2-40B4-BE49-F238E27FC236}">
                <a16:creationId xmlns:a16="http://schemas.microsoft.com/office/drawing/2014/main" id="{869BB85F-58E9-4DA3-A7EF-9866C3084781}"/>
              </a:ext>
            </a:extLst>
          </p:cNvPr>
          <p:cNvSpPr txBox="1"/>
          <p:nvPr/>
        </p:nvSpPr>
        <p:spPr>
          <a:xfrm>
            <a:off x="-30759" y="4380812"/>
            <a:ext cx="2277806" cy="523220"/>
          </a:xfrm>
          <a:prstGeom prst="rect">
            <a:avLst/>
          </a:prstGeom>
          <a:noFill/>
        </p:spPr>
        <p:txBody>
          <a:bodyPr wrap="square" rtlCol="0">
            <a:spAutoFit/>
          </a:bodyPr>
          <a:lstStyle/>
          <a:p>
            <a:pPr algn="r"/>
            <a:r>
              <a:rPr lang="en-US" sz="1400" dirty="0"/>
              <a:t>Needed for Churn and Retention Use Cases</a:t>
            </a:r>
            <a:endParaRPr lang="en-SG" sz="1400" dirty="0"/>
          </a:p>
        </p:txBody>
      </p:sp>
      <p:sp>
        <p:nvSpPr>
          <p:cNvPr id="15" name="Left Brace 14">
            <a:extLst>
              <a:ext uri="{FF2B5EF4-FFF2-40B4-BE49-F238E27FC236}">
                <a16:creationId xmlns:a16="http://schemas.microsoft.com/office/drawing/2014/main" id="{AF3BFA8A-7863-4217-8DB5-200BFAB1EF05}"/>
              </a:ext>
            </a:extLst>
          </p:cNvPr>
          <p:cNvSpPr/>
          <p:nvPr/>
        </p:nvSpPr>
        <p:spPr>
          <a:xfrm>
            <a:off x="2247047" y="3882025"/>
            <a:ext cx="439025" cy="15481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6" name="Cylinder 15">
            <a:extLst>
              <a:ext uri="{FF2B5EF4-FFF2-40B4-BE49-F238E27FC236}">
                <a16:creationId xmlns:a16="http://schemas.microsoft.com/office/drawing/2014/main" id="{29724F6B-EFA9-406D-9775-DB46B83D58AE}"/>
              </a:ext>
            </a:extLst>
          </p:cNvPr>
          <p:cNvSpPr/>
          <p:nvPr/>
        </p:nvSpPr>
        <p:spPr>
          <a:xfrm>
            <a:off x="7480231" y="1795075"/>
            <a:ext cx="1478867" cy="1343300"/>
          </a:xfrm>
          <a:prstGeom prst="ca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Customer Profile</a:t>
            </a:r>
            <a:endParaRPr lang="en-SG" sz="1600" b="1" dirty="0"/>
          </a:p>
        </p:txBody>
      </p:sp>
      <p:cxnSp>
        <p:nvCxnSpPr>
          <p:cNvPr id="19" name="Connector: Elbow 18">
            <a:extLst>
              <a:ext uri="{FF2B5EF4-FFF2-40B4-BE49-F238E27FC236}">
                <a16:creationId xmlns:a16="http://schemas.microsoft.com/office/drawing/2014/main" id="{35022B7E-EA0B-4A36-B21E-2AD2367426CF}"/>
              </a:ext>
            </a:extLst>
          </p:cNvPr>
          <p:cNvCxnSpPr>
            <a:cxnSpLocks/>
            <a:stCxn id="11" idx="0"/>
            <a:endCxn id="4" idx="0"/>
          </p:cNvCxnSpPr>
          <p:nvPr/>
        </p:nvCxnSpPr>
        <p:spPr>
          <a:xfrm rot="16200000" flipV="1">
            <a:off x="7163651" y="-752931"/>
            <a:ext cx="812578" cy="7176594"/>
          </a:xfrm>
          <a:prstGeom prst="bentConnector3">
            <a:avLst>
              <a:gd name="adj1" fmla="val 25371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0B5546-04A0-40C8-AA51-11678CC599DF}"/>
              </a:ext>
            </a:extLst>
          </p:cNvPr>
          <p:cNvSpPr txBox="1"/>
          <p:nvPr/>
        </p:nvSpPr>
        <p:spPr>
          <a:xfrm>
            <a:off x="10271336" y="4479962"/>
            <a:ext cx="1692899" cy="1477328"/>
          </a:xfrm>
          <a:prstGeom prst="rect">
            <a:avLst/>
          </a:prstGeom>
          <a:noFill/>
        </p:spPr>
        <p:txBody>
          <a:bodyPr wrap="none" rtlCol="0">
            <a:spAutoFit/>
          </a:bodyPr>
          <a:lstStyle/>
          <a:p>
            <a:pPr algn="ctr"/>
            <a:r>
              <a:rPr lang="en-US" dirty="0"/>
              <a:t>Drive new types</a:t>
            </a:r>
            <a:br>
              <a:rPr lang="en-US" dirty="0"/>
            </a:br>
            <a:r>
              <a:rPr lang="en-US" dirty="0"/>
              <a:t>of campaigns</a:t>
            </a:r>
            <a:br>
              <a:rPr lang="en-US" dirty="0"/>
            </a:br>
            <a:r>
              <a:rPr lang="en-US" dirty="0"/>
              <a:t>and centralize</a:t>
            </a:r>
            <a:br>
              <a:rPr lang="en-US" dirty="0"/>
            </a:br>
            <a:r>
              <a:rPr lang="en-US" dirty="0"/>
              <a:t>Customer data</a:t>
            </a:r>
            <a:br>
              <a:rPr lang="en-US" dirty="0"/>
            </a:br>
            <a:r>
              <a:rPr lang="en-US" dirty="0"/>
              <a:t>in Teradata</a:t>
            </a:r>
            <a:endParaRPr lang="en-SG" dirty="0"/>
          </a:p>
        </p:txBody>
      </p:sp>
      <p:sp>
        <p:nvSpPr>
          <p:cNvPr id="24" name="Rectangle 23">
            <a:extLst>
              <a:ext uri="{FF2B5EF4-FFF2-40B4-BE49-F238E27FC236}">
                <a16:creationId xmlns:a16="http://schemas.microsoft.com/office/drawing/2014/main" id="{5438B81B-AF66-44CB-A598-9FC318E3783C}"/>
              </a:ext>
            </a:extLst>
          </p:cNvPr>
          <p:cNvSpPr/>
          <p:nvPr/>
        </p:nvSpPr>
        <p:spPr>
          <a:xfrm rot="16200000">
            <a:off x="4483843" y="3432594"/>
            <a:ext cx="2786361" cy="782509"/>
          </a:xfrm>
          <a:prstGeom prst="rect">
            <a:avLst/>
          </a:prstGeom>
          <a:solidFill>
            <a:srgbClr val="C00000"/>
          </a:solidFill>
          <a:ln>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Sessionization</a:t>
            </a:r>
            <a:endParaRPr lang="en-SG" b="1" dirty="0"/>
          </a:p>
        </p:txBody>
      </p:sp>
    </p:spTree>
    <p:extLst>
      <p:ext uri="{BB962C8B-B14F-4D97-AF65-F5344CB8AC3E}">
        <p14:creationId xmlns:p14="http://schemas.microsoft.com/office/powerpoint/2010/main" val="3486564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Arrow: Right 115">
            <a:extLst>
              <a:ext uri="{FF2B5EF4-FFF2-40B4-BE49-F238E27FC236}">
                <a16:creationId xmlns:a16="http://schemas.microsoft.com/office/drawing/2014/main" id="{2323F6D0-C4DE-4417-BB4A-51FB3DE59317}"/>
              </a:ext>
            </a:extLst>
          </p:cNvPr>
          <p:cNvSpPr/>
          <p:nvPr/>
        </p:nvSpPr>
        <p:spPr>
          <a:xfrm>
            <a:off x="6047541" y="3154012"/>
            <a:ext cx="4568278" cy="268363"/>
          </a:xfrm>
          <a:prstGeom prst="right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Arrow: Right 112">
            <a:extLst>
              <a:ext uri="{FF2B5EF4-FFF2-40B4-BE49-F238E27FC236}">
                <a16:creationId xmlns:a16="http://schemas.microsoft.com/office/drawing/2014/main" id="{CD903D0F-3CD8-471B-94D4-3561006B4CAF}"/>
              </a:ext>
            </a:extLst>
          </p:cNvPr>
          <p:cNvSpPr/>
          <p:nvPr/>
        </p:nvSpPr>
        <p:spPr>
          <a:xfrm>
            <a:off x="1100750" y="3155677"/>
            <a:ext cx="5173786" cy="260391"/>
          </a:xfrm>
          <a:prstGeom prst="right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594C4-D30E-4C8D-AF0C-6CFDBCEB1D9A}"/>
              </a:ext>
            </a:extLst>
          </p:cNvPr>
          <p:cNvSpPr>
            <a:spLocks noGrp="1"/>
          </p:cNvSpPr>
          <p:nvPr>
            <p:ph type="title"/>
          </p:nvPr>
        </p:nvSpPr>
        <p:spPr/>
        <p:txBody>
          <a:bodyPr/>
          <a:lstStyle/>
          <a:p>
            <a:r>
              <a:rPr lang="en-US" dirty="0"/>
              <a:t>Sessions</a:t>
            </a:r>
          </a:p>
        </p:txBody>
      </p:sp>
      <p:sp>
        <p:nvSpPr>
          <p:cNvPr id="3" name="Content Placeholder 2">
            <a:extLst>
              <a:ext uri="{FF2B5EF4-FFF2-40B4-BE49-F238E27FC236}">
                <a16:creationId xmlns:a16="http://schemas.microsoft.com/office/drawing/2014/main" id="{D16E0C55-16CE-4BE9-81AE-ABDD301A577B}"/>
              </a:ext>
            </a:extLst>
          </p:cNvPr>
          <p:cNvSpPr>
            <a:spLocks noGrp="1"/>
          </p:cNvSpPr>
          <p:nvPr>
            <p:ph idx="1"/>
          </p:nvPr>
        </p:nvSpPr>
        <p:spPr>
          <a:xfrm>
            <a:off x="838200" y="1825625"/>
            <a:ext cx="10515600" cy="4351338"/>
          </a:xfrm>
        </p:spPr>
        <p:txBody>
          <a:bodyPr/>
          <a:lstStyle/>
          <a:p>
            <a:r>
              <a:rPr lang="en-US" sz="2400" dirty="0"/>
              <a:t>A</a:t>
            </a:r>
            <a:r>
              <a:rPr lang="en-US" sz="2400" b="1" dirty="0"/>
              <a:t> </a:t>
            </a:r>
            <a:r>
              <a:rPr lang="en-US" b="1" dirty="0"/>
              <a:t>session</a:t>
            </a:r>
            <a:r>
              <a:rPr lang="en-US" sz="2400" dirty="0"/>
              <a:t> is a set of events that are separated by at most n numbers of time unit. </a:t>
            </a:r>
          </a:p>
          <a:p>
            <a:endParaRPr lang="en-US" dirty="0"/>
          </a:p>
        </p:txBody>
      </p:sp>
      <p:sp>
        <p:nvSpPr>
          <p:cNvPr id="4" name="Oval 3">
            <a:extLst>
              <a:ext uri="{FF2B5EF4-FFF2-40B4-BE49-F238E27FC236}">
                <a16:creationId xmlns:a16="http://schemas.microsoft.com/office/drawing/2014/main" id="{F2C40DFE-BF21-496D-8C06-7B8045E3FF0C}"/>
              </a:ext>
            </a:extLst>
          </p:cNvPr>
          <p:cNvSpPr>
            <a:spLocks noChangeAspect="1"/>
          </p:cNvSpPr>
          <p:nvPr/>
        </p:nvSpPr>
        <p:spPr>
          <a:xfrm>
            <a:off x="1748578" y="3503156"/>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A26A923-A318-466D-982E-135145CD33E4}"/>
              </a:ext>
            </a:extLst>
          </p:cNvPr>
          <p:cNvSpPr>
            <a:spLocks noChangeAspect="1"/>
          </p:cNvSpPr>
          <p:nvPr/>
        </p:nvSpPr>
        <p:spPr>
          <a:xfrm>
            <a:off x="2233546" y="3973318"/>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53EAE9-C22F-45EF-9FD3-2200E3C890F9}"/>
              </a:ext>
            </a:extLst>
          </p:cNvPr>
          <p:cNvSpPr>
            <a:spLocks noChangeAspect="1"/>
          </p:cNvSpPr>
          <p:nvPr/>
        </p:nvSpPr>
        <p:spPr>
          <a:xfrm>
            <a:off x="2816562" y="3493449"/>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85CC9BF-7F44-477F-8D8F-6B13D1B1A5AA}"/>
              </a:ext>
            </a:extLst>
          </p:cNvPr>
          <p:cNvSpPr>
            <a:spLocks noChangeAspect="1"/>
          </p:cNvSpPr>
          <p:nvPr/>
        </p:nvSpPr>
        <p:spPr>
          <a:xfrm>
            <a:off x="3446591" y="3841383"/>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7CB94DC-5269-468D-8408-FF0B84D9B72E}"/>
              </a:ext>
            </a:extLst>
          </p:cNvPr>
          <p:cNvSpPr>
            <a:spLocks noChangeAspect="1"/>
          </p:cNvSpPr>
          <p:nvPr/>
        </p:nvSpPr>
        <p:spPr>
          <a:xfrm>
            <a:off x="4122430" y="3427990"/>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518ED13-A25A-4BDE-B43A-013D16B3B613}"/>
              </a:ext>
            </a:extLst>
          </p:cNvPr>
          <p:cNvSpPr>
            <a:spLocks noChangeAspect="1"/>
          </p:cNvSpPr>
          <p:nvPr/>
        </p:nvSpPr>
        <p:spPr>
          <a:xfrm>
            <a:off x="4832188" y="3959001"/>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AD6A3DE-2C67-4583-A9AF-BCCD8162B90E}"/>
              </a:ext>
            </a:extLst>
          </p:cNvPr>
          <p:cNvSpPr>
            <a:spLocks noChangeAspect="1"/>
          </p:cNvSpPr>
          <p:nvPr/>
        </p:nvSpPr>
        <p:spPr>
          <a:xfrm>
            <a:off x="5384085" y="3445740"/>
            <a:ext cx="216175" cy="216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ACF1021-705D-48A1-A8AC-FD29A279AE67}"/>
              </a:ext>
            </a:extLst>
          </p:cNvPr>
          <p:cNvSpPr>
            <a:spLocks noChangeAspect="1"/>
          </p:cNvSpPr>
          <p:nvPr/>
        </p:nvSpPr>
        <p:spPr>
          <a:xfrm>
            <a:off x="7227544" y="3459434"/>
            <a:ext cx="216175" cy="216000"/>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AEAAA56-E606-4EEA-80B7-E26A15F74456}"/>
              </a:ext>
            </a:extLst>
          </p:cNvPr>
          <p:cNvSpPr>
            <a:spLocks noChangeAspect="1"/>
          </p:cNvSpPr>
          <p:nvPr/>
        </p:nvSpPr>
        <p:spPr>
          <a:xfrm>
            <a:off x="8120266" y="3803541"/>
            <a:ext cx="216175" cy="216000"/>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670E01C-2E7D-4B99-A6BA-E8774E5C3751}"/>
              </a:ext>
            </a:extLst>
          </p:cNvPr>
          <p:cNvSpPr>
            <a:spLocks noChangeAspect="1"/>
          </p:cNvSpPr>
          <p:nvPr/>
        </p:nvSpPr>
        <p:spPr>
          <a:xfrm>
            <a:off x="8862387" y="3526686"/>
            <a:ext cx="216175" cy="216000"/>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553AF5A-264B-4906-B06D-A8EC8DD94414}"/>
              </a:ext>
            </a:extLst>
          </p:cNvPr>
          <p:cNvSpPr>
            <a:spLocks noChangeAspect="1"/>
          </p:cNvSpPr>
          <p:nvPr/>
        </p:nvSpPr>
        <p:spPr>
          <a:xfrm>
            <a:off x="9820683" y="3723511"/>
            <a:ext cx="216175" cy="216000"/>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4CD90F88-C0ED-4568-98E7-439502BF92C6}"/>
              </a:ext>
            </a:extLst>
          </p:cNvPr>
          <p:cNvCxnSpPr>
            <a:endCxn id="4" idx="3"/>
          </p:cNvCxnSpPr>
          <p:nvPr/>
        </p:nvCxnSpPr>
        <p:spPr>
          <a:xfrm flipV="1">
            <a:off x="721056" y="3687524"/>
            <a:ext cx="1059180" cy="698465"/>
          </a:xfrm>
          <a:prstGeom prst="line">
            <a:avLst/>
          </a:prstGeom>
          <a:ln w="28575">
            <a:solidFill>
              <a:schemeClr val="accent5">
                <a:lumMod val="50000"/>
              </a:schemeClr>
            </a:solidFill>
            <a:prstDash val="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76923EF-CBB5-41F1-A10B-6B1BC1388DA2}"/>
              </a:ext>
            </a:extLst>
          </p:cNvPr>
          <p:cNvCxnSpPr>
            <a:cxnSpLocks/>
            <a:stCxn id="4" idx="5"/>
            <a:endCxn id="5" idx="1"/>
          </p:cNvCxnSpPr>
          <p:nvPr/>
        </p:nvCxnSpPr>
        <p:spPr>
          <a:xfrm>
            <a:off x="1933095" y="3687524"/>
            <a:ext cx="332109" cy="317426"/>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EAC69E6-21C6-4F2E-BE9B-3B4503D0496F}"/>
              </a:ext>
            </a:extLst>
          </p:cNvPr>
          <p:cNvCxnSpPr>
            <a:stCxn id="5" idx="7"/>
            <a:endCxn id="6" idx="3"/>
          </p:cNvCxnSpPr>
          <p:nvPr/>
        </p:nvCxnSpPr>
        <p:spPr>
          <a:xfrm flipV="1">
            <a:off x="2418063" y="3677817"/>
            <a:ext cx="430157" cy="327133"/>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D815480-2F43-47F6-8A13-DC68ACA3F8A2}"/>
              </a:ext>
            </a:extLst>
          </p:cNvPr>
          <p:cNvCxnSpPr>
            <a:stCxn id="6" idx="5"/>
            <a:endCxn id="7" idx="1"/>
          </p:cNvCxnSpPr>
          <p:nvPr/>
        </p:nvCxnSpPr>
        <p:spPr>
          <a:xfrm>
            <a:off x="3001079" y="3677817"/>
            <a:ext cx="477170" cy="195198"/>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4306F9-5767-4A58-AB11-7B2927B53EA8}"/>
              </a:ext>
            </a:extLst>
          </p:cNvPr>
          <p:cNvCxnSpPr>
            <a:stCxn id="7" idx="7"/>
            <a:endCxn id="8" idx="3"/>
          </p:cNvCxnSpPr>
          <p:nvPr/>
        </p:nvCxnSpPr>
        <p:spPr>
          <a:xfrm flipV="1">
            <a:off x="3631108" y="3612358"/>
            <a:ext cx="522980" cy="260657"/>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40C4B49-6A76-48D1-925D-C3348ECB9225}"/>
              </a:ext>
            </a:extLst>
          </p:cNvPr>
          <p:cNvCxnSpPr>
            <a:stCxn id="8" idx="5"/>
            <a:endCxn id="9" idx="1"/>
          </p:cNvCxnSpPr>
          <p:nvPr/>
        </p:nvCxnSpPr>
        <p:spPr>
          <a:xfrm>
            <a:off x="4306947" y="3612358"/>
            <a:ext cx="556899" cy="378275"/>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F133EC-171F-44BA-83DB-07351AABC0B4}"/>
              </a:ext>
            </a:extLst>
          </p:cNvPr>
          <p:cNvCxnSpPr>
            <a:cxnSpLocks/>
            <a:stCxn id="9" idx="7"/>
            <a:endCxn id="10" idx="2"/>
          </p:cNvCxnSpPr>
          <p:nvPr/>
        </p:nvCxnSpPr>
        <p:spPr>
          <a:xfrm flipV="1">
            <a:off x="5016705" y="3553740"/>
            <a:ext cx="367380" cy="436893"/>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4657BEE-4976-403C-B14C-0AD016E23353}"/>
              </a:ext>
            </a:extLst>
          </p:cNvPr>
          <p:cNvCxnSpPr>
            <a:cxnSpLocks/>
            <a:stCxn id="10" idx="6"/>
            <a:endCxn id="11" idx="2"/>
          </p:cNvCxnSpPr>
          <p:nvPr/>
        </p:nvCxnSpPr>
        <p:spPr>
          <a:xfrm>
            <a:off x="5600260" y="3553740"/>
            <a:ext cx="1627284" cy="13694"/>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09058A-5B20-4BB4-B88E-F5D66E639B16}"/>
              </a:ext>
            </a:extLst>
          </p:cNvPr>
          <p:cNvCxnSpPr>
            <a:cxnSpLocks/>
            <a:stCxn id="11" idx="6"/>
            <a:endCxn id="12" idx="2"/>
          </p:cNvCxnSpPr>
          <p:nvPr/>
        </p:nvCxnSpPr>
        <p:spPr>
          <a:xfrm>
            <a:off x="7443719" y="3567434"/>
            <a:ext cx="676547" cy="344107"/>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BEA7AAC-0A0C-47DF-82ED-CCC0696548DC}"/>
              </a:ext>
            </a:extLst>
          </p:cNvPr>
          <p:cNvCxnSpPr>
            <a:cxnSpLocks/>
            <a:stCxn id="12" idx="6"/>
            <a:endCxn id="13" idx="2"/>
          </p:cNvCxnSpPr>
          <p:nvPr/>
        </p:nvCxnSpPr>
        <p:spPr>
          <a:xfrm flipV="1">
            <a:off x="8336441" y="3634686"/>
            <a:ext cx="525946" cy="276855"/>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781E6E-11BF-40BD-BE1D-1574E8D3E19D}"/>
              </a:ext>
            </a:extLst>
          </p:cNvPr>
          <p:cNvCxnSpPr>
            <a:stCxn id="13" idx="6"/>
            <a:endCxn id="14" idx="2"/>
          </p:cNvCxnSpPr>
          <p:nvPr/>
        </p:nvCxnSpPr>
        <p:spPr>
          <a:xfrm>
            <a:off x="9078562" y="3634686"/>
            <a:ext cx="742121" cy="196825"/>
          </a:xfrm>
          <a:prstGeom prst="line">
            <a:avLst/>
          </a:prstGeom>
          <a:ln w="28575">
            <a:solidFill>
              <a:schemeClr val="accent5">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2822919-3383-4726-9947-A49A878946A4}"/>
              </a:ext>
            </a:extLst>
          </p:cNvPr>
          <p:cNvCxnSpPr>
            <a:cxnSpLocks/>
            <a:stCxn id="14" idx="6"/>
          </p:cNvCxnSpPr>
          <p:nvPr/>
        </p:nvCxnSpPr>
        <p:spPr>
          <a:xfrm flipV="1">
            <a:off x="10036858" y="3777637"/>
            <a:ext cx="1044929" cy="53874"/>
          </a:xfrm>
          <a:prstGeom prst="line">
            <a:avLst/>
          </a:prstGeom>
          <a:ln w="28575">
            <a:solidFill>
              <a:schemeClr val="accent5">
                <a:lumMod val="50000"/>
              </a:schemeClr>
            </a:solidFill>
            <a:prstDash val="dashDot"/>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12" name="Table 111">
            <a:extLst>
              <a:ext uri="{FF2B5EF4-FFF2-40B4-BE49-F238E27FC236}">
                <a16:creationId xmlns:a16="http://schemas.microsoft.com/office/drawing/2014/main" id="{94ACBDED-EE0F-4394-99D6-96312915C8B7}"/>
              </a:ext>
            </a:extLst>
          </p:cNvPr>
          <p:cNvGraphicFramePr>
            <a:graphicFrameLocks noGrp="1"/>
          </p:cNvGraphicFramePr>
          <p:nvPr>
            <p:extLst/>
          </p:nvPr>
        </p:nvGraphicFramePr>
        <p:xfrm>
          <a:off x="1578572" y="3099673"/>
          <a:ext cx="9415760" cy="370840"/>
        </p:xfrm>
        <a:graphic>
          <a:graphicData uri="http://schemas.openxmlformats.org/drawingml/2006/table">
            <a:tbl>
              <a:tblPr firstRow="1" bandRow="1">
                <a:tableStyleId>{5C22544A-7EE6-4342-B048-85BDC9FD1C3A}</a:tableStyleId>
              </a:tblPr>
              <a:tblGrid>
                <a:gridCol w="941576">
                  <a:extLst>
                    <a:ext uri="{9D8B030D-6E8A-4147-A177-3AD203B41FA5}">
                      <a16:colId xmlns:a16="http://schemas.microsoft.com/office/drawing/2014/main" val="109396628"/>
                    </a:ext>
                  </a:extLst>
                </a:gridCol>
                <a:gridCol w="941576">
                  <a:extLst>
                    <a:ext uri="{9D8B030D-6E8A-4147-A177-3AD203B41FA5}">
                      <a16:colId xmlns:a16="http://schemas.microsoft.com/office/drawing/2014/main" val="4291262216"/>
                    </a:ext>
                  </a:extLst>
                </a:gridCol>
                <a:gridCol w="941576">
                  <a:extLst>
                    <a:ext uri="{9D8B030D-6E8A-4147-A177-3AD203B41FA5}">
                      <a16:colId xmlns:a16="http://schemas.microsoft.com/office/drawing/2014/main" val="860043020"/>
                    </a:ext>
                  </a:extLst>
                </a:gridCol>
                <a:gridCol w="941576">
                  <a:extLst>
                    <a:ext uri="{9D8B030D-6E8A-4147-A177-3AD203B41FA5}">
                      <a16:colId xmlns:a16="http://schemas.microsoft.com/office/drawing/2014/main" val="3318255606"/>
                    </a:ext>
                  </a:extLst>
                </a:gridCol>
                <a:gridCol w="941576">
                  <a:extLst>
                    <a:ext uri="{9D8B030D-6E8A-4147-A177-3AD203B41FA5}">
                      <a16:colId xmlns:a16="http://schemas.microsoft.com/office/drawing/2014/main" val="335323260"/>
                    </a:ext>
                  </a:extLst>
                </a:gridCol>
                <a:gridCol w="941576">
                  <a:extLst>
                    <a:ext uri="{9D8B030D-6E8A-4147-A177-3AD203B41FA5}">
                      <a16:colId xmlns:a16="http://schemas.microsoft.com/office/drawing/2014/main" val="807945179"/>
                    </a:ext>
                  </a:extLst>
                </a:gridCol>
                <a:gridCol w="941576">
                  <a:extLst>
                    <a:ext uri="{9D8B030D-6E8A-4147-A177-3AD203B41FA5}">
                      <a16:colId xmlns:a16="http://schemas.microsoft.com/office/drawing/2014/main" val="1035756604"/>
                    </a:ext>
                  </a:extLst>
                </a:gridCol>
                <a:gridCol w="941576">
                  <a:extLst>
                    <a:ext uri="{9D8B030D-6E8A-4147-A177-3AD203B41FA5}">
                      <a16:colId xmlns:a16="http://schemas.microsoft.com/office/drawing/2014/main" val="3683891251"/>
                    </a:ext>
                  </a:extLst>
                </a:gridCol>
                <a:gridCol w="941576">
                  <a:extLst>
                    <a:ext uri="{9D8B030D-6E8A-4147-A177-3AD203B41FA5}">
                      <a16:colId xmlns:a16="http://schemas.microsoft.com/office/drawing/2014/main" val="240391190"/>
                    </a:ext>
                  </a:extLst>
                </a:gridCol>
                <a:gridCol w="941576">
                  <a:extLst>
                    <a:ext uri="{9D8B030D-6E8A-4147-A177-3AD203B41FA5}">
                      <a16:colId xmlns:a16="http://schemas.microsoft.com/office/drawing/2014/main" val="3754179466"/>
                    </a:ext>
                  </a:extLst>
                </a:gridCol>
              </a:tblGrid>
              <a:tr h="370840">
                <a:tc>
                  <a:txBody>
                    <a:bodyPr/>
                    <a:lstStyle/>
                    <a:p>
                      <a:endParaRPr lang="en-US" dirty="0">
                        <a:ln>
                          <a:solidFill>
                            <a:sysClr val="windowText" lastClr="000000"/>
                          </a:solidFill>
                        </a:ln>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a:solidFill>
                            <a:sysClr val="windowText" lastClr="000000"/>
                          </a:solidFill>
                        </a:ln>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a:solidFill>
                            <a:sysClr val="windowText" lastClr="000000"/>
                          </a:solidFill>
                        </a:ln>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a:solidFill>
                            <a:sysClr val="windowText" lastClr="000000"/>
                          </a:solidFill>
                        </a:ln>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a:solidFill>
                            <a:sysClr val="windowText" lastClr="000000"/>
                          </a:solidFill>
                        </a:ln>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a:solidFill>
                            <a:sysClr val="windowText" lastClr="000000"/>
                          </a:solidFill>
                        </a:ln>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a:solidFill>
                            <a:sysClr val="windowText" lastClr="000000"/>
                          </a:solidFill>
                        </a:ln>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a:solidFill>
                            <a:sysClr val="windowText" lastClr="000000"/>
                          </a:solidFill>
                        </a:ln>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a:solidFill>
                            <a:sysClr val="windowText" lastClr="000000"/>
                          </a:solidFill>
                        </a:ln>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a:solidFill>
                            <a:sysClr val="windowText" lastClr="000000"/>
                          </a:solidFill>
                        </a:ln>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0621471"/>
                  </a:ext>
                </a:extLst>
              </a:tr>
            </a:tbl>
          </a:graphicData>
        </a:graphic>
      </p:graphicFrame>
      <p:sp>
        <p:nvSpPr>
          <p:cNvPr id="114" name="TextBox 113">
            <a:extLst>
              <a:ext uri="{FF2B5EF4-FFF2-40B4-BE49-F238E27FC236}">
                <a16:creationId xmlns:a16="http://schemas.microsoft.com/office/drawing/2014/main" id="{59D38564-6FE5-425D-A501-5DA74B2F2885}"/>
              </a:ext>
            </a:extLst>
          </p:cNvPr>
          <p:cNvSpPr txBox="1"/>
          <p:nvPr/>
        </p:nvSpPr>
        <p:spPr>
          <a:xfrm>
            <a:off x="1456070" y="3286464"/>
            <a:ext cx="897826" cy="307777"/>
          </a:xfrm>
          <a:prstGeom prst="rect">
            <a:avLst/>
          </a:prstGeom>
          <a:noFill/>
        </p:spPr>
        <p:txBody>
          <a:bodyPr wrap="square" rtlCol="0">
            <a:spAutoFit/>
          </a:bodyPr>
          <a:lstStyle/>
          <a:p>
            <a:pPr algn="ctr"/>
            <a:r>
              <a:rPr lang="en-US" sz="1400" dirty="0"/>
              <a:t>Event #1</a:t>
            </a:r>
          </a:p>
        </p:txBody>
      </p:sp>
      <p:sp>
        <p:nvSpPr>
          <p:cNvPr id="115" name="TextBox 114">
            <a:extLst>
              <a:ext uri="{FF2B5EF4-FFF2-40B4-BE49-F238E27FC236}">
                <a16:creationId xmlns:a16="http://schemas.microsoft.com/office/drawing/2014/main" id="{3C346B0F-84F0-4347-8E0B-C76D79116096}"/>
              </a:ext>
            </a:extLst>
          </p:cNvPr>
          <p:cNvSpPr txBox="1"/>
          <p:nvPr/>
        </p:nvSpPr>
        <p:spPr>
          <a:xfrm>
            <a:off x="2978959" y="3160917"/>
            <a:ext cx="1730827" cy="261610"/>
          </a:xfrm>
          <a:prstGeom prst="rect">
            <a:avLst/>
          </a:prstGeom>
          <a:noFill/>
        </p:spPr>
        <p:txBody>
          <a:bodyPr wrap="square" rtlCol="0">
            <a:spAutoFit/>
          </a:bodyPr>
          <a:lstStyle/>
          <a:p>
            <a:pPr algn="ctr"/>
            <a:r>
              <a:rPr lang="en-US" sz="1100" dirty="0"/>
              <a:t>Session 1</a:t>
            </a:r>
          </a:p>
        </p:txBody>
      </p:sp>
      <p:sp>
        <p:nvSpPr>
          <p:cNvPr id="117" name="TextBox 116">
            <a:extLst>
              <a:ext uri="{FF2B5EF4-FFF2-40B4-BE49-F238E27FC236}">
                <a16:creationId xmlns:a16="http://schemas.microsoft.com/office/drawing/2014/main" id="{305617B7-8BDB-49AD-BF73-331B58ED253F}"/>
              </a:ext>
            </a:extLst>
          </p:cNvPr>
          <p:cNvSpPr txBox="1"/>
          <p:nvPr/>
        </p:nvSpPr>
        <p:spPr>
          <a:xfrm>
            <a:off x="7755901" y="3152621"/>
            <a:ext cx="1730827" cy="261610"/>
          </a:xfrm>
          <a:prstGeom prst="rect">
            <a:avLst/>
          </a:prstGeom>
          <a:noFill/>
        </p:spPr>
        <p:txBody>
          <a:bodyPr wrap="square" rtlCol="0">
            <a:spAutoFit/>
          </a:bodyPr>
          <a:lstStyle/>
          <a:p>
            <a:pPr algn="ctr"/>
            <a:r>
              <a:rPr lang="en-US" sz="1100" dirty="0"/>
              <a:t>Session 2</a:t>
            </a:r>
          </a:p>
        </p:txBody>
      </p:sp>
      <p:sp>
        <p:nvSpPr>
          <p:cNvPr id="118" name="TextBox 117">
            <a:extLst>
              <a:ext uri="{FF2B5EF4-FFF2-40B4-BE49-F238E27FC236}">
                <a16:creationId xmlns:a16="http://schemas.microsoft.com/office/drawing/2014/main" id="{16025565-27FA-4087-9D47-C8B5861B0244}"/>
              </a:ext>
            </a:extLst>
          </p:cNvPr>
          <p:cNvSpPr txBox="1"/>
          <p:nvPr/>
        </p:nvSpPr>
        <p:spPr>
          <a:xfrm>
            <a:off x="1932367" y="4164562"/>
            <a:ext cx="897826" cy="307777"/>
          </a:xfrm>
          <a:prstGeom prst="rect">
            <a:avLst/>
          </a:prstGeom>
          <a:noFill/>
        </p:spPr>
        <p:txBody>
          <a:bodyPr wrap="square" rtlCol="0">
            <a:spAutoFit/>
          </a:bodyPr>
          <a:lstStyle/>
          <a:p>
            <a:pPr algn="ctr"/>
            <a:r>
              <a:rPr lang="en-US" sz="1400" dirty="0"/>
              <a:t>#2</a:t>
            </a:r>
          </a:p>
        </p:txBody>
      </p:sp>
      <p:sp>
        <p:nvSpPr>
          <p:cNvPr id="119" name="TextBox 118">
            <a:extLst>
              <a:ext uri="{FF2B5EF4-FFF2-40B4-BE49-F238E27FC236}">
                <a16:creationId xmlns:a16="http://schemas.microsoft.com/office/drawing/2014/main" id="{2963F9E9-C747-4DA4-B553-9344FE1E63A5}"/>
              </a:ext>
            </a:extLst>
          </p:cNvPr>
          <p:cNvSpPr txBox="1"/>
          <p:nvPr/>
        </p:nvSpPr>
        <p:spPr>
          <a:xfrm>
            <a:off x="2474938" y="3665541"/>
            <a:ext cx="897826" cy="307777"/>
          </a:xfrm>
          <a:prstGeom prst="rect">
            <a:avLst/>
          </a:prstGeom>
          <a:noFill/>
        </p:spPr>
        <p:txBody>
          <a:bodyPr wrap="square" rtlCol="0">
            <a:spAutoFit/>
          </a:bodyPr>
          <a:lstStyle/>
          <a:p>
            <a:pPr algn="ctr"/>
            <a:r>
              <a:rPr lang="en-US" sz="1400" dirty="0"/>
              <a:t>#3</a:t>
            </a:r>
          </a:p>
        </p:txBody>
      </p:sp>
      <p:sp>
        <p:nvSpPr>
          <p:cNvPr id="120" name="TextBox 119">
            <a:extLst>
              <a:ext uri="{FF2B5EF4-FFF2-40B4-BE49-F238E27FC236}">
                <a16:creationId xmlns:a16="http://schemas.microsoft.com/office/drawing/2014/main" id="{2ED1AE61-104B-4866-A36B-C9331119AE3B}"/>
              </a:ext>
            </a:extLst>
          </p:cNvPr>
          <p:cNvSpPr txBox="1"/>
          <p:nvPr/>
        </p:nvSpPr>
        <p:spPr>
          <a:xfrm>
            <a:off x="3146599" y="4029549"/>
            <a:ext cx="897826" cy="307777"/>
          </a:xfrm>
          <a:prstGeom prst="rect">
            <a:avLst/>
          </a:prstGeom>
          <a:noFill/>
        </p:spPr>
        <p:txBody>
          <a:bodyPr wrap="square" rtlCol="0">
            <a:spAutoFit/>
          </a:bodyPr>
          <a:lstStyle/>
          <a:p>
            <a:pPr algn="ctr"/>
            <a:r>
              <a:rPr lang="en-US" sz="1400" dirty="0"/>
              <a:t>#4</a:t>
            </a:r>
          </a:p>
        </p:txBody>
      </p:sp>
      <p:sp>
        <p:nvSpPr>
          <p:cNvPr id="121" name="TextBox 120">
            <a:extLst>
              <a:ext uri="{FF2B5EF4-FFF2-40B4-BE49-F238E27FC236}">
                <a16:creationId xmlns:a16="http://schemas.microsoft.com/office/drawing/2014/main" id="{F50F62AE-7488-4496-9DCF-B55049D527B2}"/>
              </a:ext>
            </a:extLst>
          </p:cNvPr>
          <p:cNvSpPr txBox="1"/>
          <p:nvPr/>
        </p:nvSpPr>
        <p:spPr>
          <a:xfrm>
            <a:off x="3784096" y="3623749"/>
            <a:ext cx="897826" cy="307777"/>
          </a:xfrm>
          <a:prstGeom prst="rect">
            <a:avLst/>
          </a:prstGeom>
          <a:noFill/>
        </p:spPr>
        <p:txBody>
          <a:bodyPr wrap="square" rtlCol="0">
            <a:spAutoFit/>
          </a:bodyPr>
          <a:lstStyle/>
          <a:p>
            <a:pPr algn="ctr"/>
            <a:r>
              <a:rPr lang="en-US" sz="1400" dirty="0"/>
              <a:t>#5</a:t>
            </a:r>
          </a:p>
        </p:txBody>
      </p:sp>
      <p:sp>
        <p:nvSpPr>
          <p:cNvPr id="122" name="TextBox 121">
            <a:extLst>
              <a:ext uri="{FF2B5EF4-FFF2-40B4-BE49-F238E27FC236}">
                <a16:creationId xmlns:a16="http://schemas.microsoft.com/office/drawing/2014/main" id="{231FB91E-DB8F-4483-A06A-82E57E528561}"/>
              </a:ext>
            </a:extLst>
          </p:cNvPr>
          <p:cNvSpPr txBox="1"/>
          <p:nvPr/>
        </p:nvSpPr>
        <p:spPr>
          <a:xfrm>
            <a:off x="4510541" y="4131695"/>
            <a:ext cx="897826" cy="307777"/>
          </a:xfrm>
          <a:prstGeom prst="rect">
            <a:avLst/>
          </a:prstGeom>
          <a:noFill/>
        </p:spPr>
        <p:txBody>
          <a:bodyPr wrap="square" rtlCol="0">
            <a:spAutoFit/>
          </a:bodyPr>
          <a:lstStyle/>
          <a:p>
            <a:pPr algn="ctr"/>
            <a:r>
              <a:rPr lang="en-US" sz="1400" dirty="0"/>
              <a:t>#6</a:t>
            </a:r>
          </a:p>
        </p:txBody>
      </p:sp>
      <p:sp>
        <p:nvSpPr>
          <p:cNvPr id="123" name="TextBox 122">
            <a:extLst>
              <a:ext uri="{FF2B5EF4-FFF2-40B4-BE49-F238E27FC236}">
                <a16:creationId xmlns:a16="http://schemas.microsoft.com/office/drawing/2014/main" id="{FD655CB7-9CD3-47BC-93EC-8FDA5E4D9FDD}"/>
              </a:ext>
            </a:extLst>
          </p:cNvPr>
          <p:cNvSpPr txBox="1"/>
          <p:nvPr/>
        </p:nvSpPr>
        <p:spPr>
          <a:xfrm>
            <a:off x="5065975" y="3616535"/>
            <a:ext cx="897826" cy="307777"/>
          </a:xfrm>
          <a:prstGeom prst="rect">
            <a:avLst/>
          </a:prstGeom>
          <a:noFill/>
        </p:spPr>
        <p:txBody>
          <a:bodyPr wrap="square" rtlCol="0">
            <a:spAutoFit/>
          </a:bodyPr>
          <a:lstStyle/>
          <a:p>
            <a:pPr algn="ctr"/>
            <a:r>
              <a:rPr lang="en-US" sz="1400" dirty="0"/>
              <a:t>#7</a:t>
            </a:r>
          </a:p>
        </p:txBody>
      </p:sp>
      <p:sp>
        <p:nvSpPr>
          <p:cNvPr id="124" name="TextBox 123">
            <a:extLst>
              <a:ext uri="{FF2B5EF4-FFF2-40B4-BE49-F238E27FC236}">
                <a16:creationId xmlns:a16="http://schemas.microsoft.com/office/drawing/2014/main" id="{21B5EBB5-C1EF-4890-BC3F-7AECABDB1B37}"/>
              </a:ext>
            </a:extLst>
          </p:cNvPr>
          <p:cNvSpPr txBox="1"/>
          <p:nvPr/>
        </p:nvSpPr>
        <p:spPr>
          <a:xfrm>
            <a:off x="6881615" y="3643990"/>
            <a:ext cx="897826" cy="307777"/>
          </a:xfrm>
          <a:prstGeom prst="rect">
            <a:avLst/>
          </a:prstGeom>
          <a:noFill/>
        </p:spPr>
        <p:txBody>
          <a:bodyPr wrap="square" rtlCol="0">
            <a:spAutoFit/>
          </a:bodyPr>
          <a:lstStyle/>
          <a:p>
            <a:pPr algn="ctr"/>
            <a:r>
              <a:rPr lang="en-US" sz="1400" dirty="0"/>
              <a:t>#8</a:t>
            </a:r>
          </a:p>
        </p:txBody>
      </p:sp>
      <p:sp>
        <p:nvSpPr>
          <p:cNvPr id="125" name="TextBox 124">
            <a:extLst>
              <a:ext uri="{FF2B5EF4-FFF2-40B4-BE49-F238E27FC236}">
                <a16:creationId xmlns:a16="http://schemas.microsoft.com/office/drawing/2014/main" id="{46924231-B1D1-4F75-99C2-103903172A34}"/>
              </a:ext>
            </a:extLst>
          </p:cNvPr>
          <p:cNvSpPr txBox="1"/>
          <p:nvPr/>
        </p:nvSpPr>
        <p:spPr>
          <a:xfrm>
            <a:off x="7811679" y="4032360"/>
            <a:ext cx="897826" cy="307777"/>
          </a:xfrm>
          <a:prstGeom prst="rect">
            <a:avLst/>
          </a:prstGeom>
          <a:noFill/>
        </p:spPr>
        <p:txBody>
          <a:bodyPr wrap="square" rtlCol="0">
            <a:spAutoFit/>
          </a:bodyPr>
          <a:lstStyle/>
          <a:p>
            <a:pPr algn="ctr"/>
            <a:r>
              <a:rPr lang="en-US" sz="1400" dirty="0"/>
              <a:t>#9</a:t>
            </a:r>
          </a:p>
        </p:txBody>
      </p:sp>
      <p:sp>
        <p:nvSpPr>
          <p:cNvPr id="126" name="TextBox 125">
            <a:extLst>
              <a:ext uri="{FF2B5EF4-FFF2-40B4-BE49-F238E27FC236}">
                <a16:creationId xmlns:a16="http://schemas.microsoft.com/office/drawing/2014/main" id="{25ADB79E-5B98-46BA-A2FE-5883668993FD}"/>
              </a:ext>
            </a:extLst>
          </p:cNvPr>
          <p:cNvSpPr txBox="1"/>
          <p:nvPr/>
        </p:nvSpPr>
        <p:spPr>
          <a:xfrm>
            <a:off x="8586791" y="3687524"/>
            <a:ext cx="897826" cy="307777"/>
          </a:xfrm>
          <a:prstGeom prst="rect">
            <a:avLst/>
          </a:prstGeom>
          <a:noFill/>
        </p:spPr>
        <p:txBody>
          <a:bodyPr wrap="square" rtlCol="0">
            <a:spAutoFit/>
          </a:bodyPr>
          <a:lstStyle/>
          <a:p>
            <a:pPr algn="ctr"/>
            <a:r>
              <a:rPr lang="en-US" sz="1400" dirty="0"/>
              <a:t>#10</a:t>
            </a:r>
          </a:p>
        </p:txBody>
      </p:sp>
      <p:sp>
        <p:nvSpPr>
          <p:cNvPr id="127" name="TextBox 126">
            <a:extLst>
              <a:ext uri="{FF2B5EF4-FFF2-40B4-BE49-F238E27FC236}">
                <a16:creationId xmlns:a16="http://schemas.microsoft.com/office/drawing/2014/main" id="{EAA88D1B-3ED8-403F-9F44-C5DDDFD40EEE}"/>
              </a:ext>
            </a:extLst>
          </p:cNvPr>
          <p:cNvSpPr txBox="1"/>
          <p:nvPr/>
        </p:nvSpPr>
        <p:spPr>
          <a:xfrm>
            <a:off x="9479857" y="3907237"/>
            <a:ext cx="897826" cy="307777"/>
          </a:xfrm>
          <a:prstGeom prst="rect">
            <a:avLst/>
          </a:prstGeom>
          <a:noFill/>
        </p:spPr>
        <p:txBody>
          <a:bodyPr wrap="square" rtlCol="0">
            <a:spAutoFit/>
          </a:bodyPr>
          <a:lstStyle/>
          <a:p>
            <a:pPr algn="ctr"/>
            <a:r>
              <a:rPr lang="en-US" sz="1400" dirty="0"/>
              <a:t>#11</a:t>
            </a:r>
          </a:p>
        </p:txBody>
      </p:sp>
      <p:sp>
        <p:nvSpPr>
          <p:cNvPr id="140" name="TextBox 139">
            <a:extLst>
              <a:ext uri="{FF2B5EF4-FFF2-40B4-BE49-F238E27FC236}">
                <a16:creationId xmlns:a16="http://schemas.microsoft.com/office/drawing/2014/main" id="{135729DD-9C9D-4155-AF80-57CDB2E6FA0C}"/>
              </a:ext>
            </a:extLst>
          </p:cNvPr>
          <p:cNvSpPr txBox="1"/>
          <p:nvPr/>
        </p:nvSpPr>
        <p:spPr>
          <a:xfrm>
            <a:off x="5918370" y="3526517"/>
            <a:ext cx="897826" cy="261610"/>
          </a:xfrm>
          <a:prstGeom prst="rect">
            <a:avLst/>
          </a:prstGeom>
          <a:noFill/>
        </p:spPr>
        <p:txBody>
          <a:bodyPr wrap="square" rtlCol="0">
            <a:spAutoFit/>
          </a:bodyPr>
          <a:lstStyle/>
          <a:p>
            <a:pPr algn="ctr"/>
            <a:r>
              <a:rPr lang="en-US" sz="1050" dirty="0"/>
              <a:t>Time Gap</a:t>
            </a:r>
          </a:p>
        </p:txBody>
      </p:sp>
      <p:sp>
        <p:nvSpPr>
          <p:cNvPr id="141" name="TextBox 140">
            <a:extLst>
              <a:ext uri="{FF2B5EF4-FFF2-40B4-BE49-F238E27FC236}">
                <a16:creationId xmlns:a16="http://schemas.microsoft.com/office/drawing/2014/main" id="{DFF19621-52B4-4D92-9633-28079C223632}"/>
              </a:ext>
            </a:extLst>
          </p:cNvPr>
          <p:cNvSpPr txBox="1"/>
          <p:nvPr/>
        </p:nvSpPr>
        <p:spPr>
          <a:xfrm>
            <a:off x="202924" y="4325490"/>
            <a:ext cx="897826" cy="307777"/>
          </a:xfrm>
          <a:prstGeom prst="rect">
            <a:avLst/>
          </a:prstGeom>
          <a:noFill/>
        </p:spPr>
        <p:txBody>
          <a:bodyPr wrap="square" rtlCol="0">
            <a:spAutoFit/>
          </a:bodyPr>
          <a:lstStyle/>
          <a:p>
            <a:pPr algn="ctr"/>
            <a:r>
              <a:rPr lang="en-US" sz="1400" dirty="0"/>
              <a:t>Customer </a:t>
            </a:r>
          </a:p>
        </p:txBody>
      </p:sp>
      <p:sp>
        <p:nvSpPr>
          <p:cNvPr id="15" name="TextBox 14">
            <a:extLst>
              <a:ext uri="{FF2B5EF4-FFF2-40B4-BE49-F238E27FC236}">
                <a16:creationId xmlns:a16="http://schemas.microsoft.com/office/drawing/2014/main" id="{DAAEB07F-E6AE-4391-87E6-66BA26E7D5AB}"/>
              </a:ext>
            </a:extLst>
          </p:cNvPr>
          <p:cNvSpPr txBox="1"/>
          <p:nvPr/>
        </p:nvSpPr>
        <p:spPr>
          <a:xfrm>
            <a:off x="988686" y="4872823"/>
            <a:ext cx="10117710" cy="646331"/>
          </a:xfrm>
          <a:prstGeom prst="rect">
            <a:avLst/>
          </a:prstGeom>
          <a:noFill/>
        </p:spPr>
        <p:txBody>
          <a:bodyPr wrap="square" rtlCol="0">
            <a:spAutoFit/>
          </a:bodyPr>
          <a:lstStyle/>
          <a:p>
            <a:pPr algn="ctr"/>
            <a:r>
              <a:rPr lang="en-US" i="1" dirty="0"/>
              <a:t>For customer churn/retention analysis, we typically use longer sessions such as a week, because the events that lead up to a decision to close a bank account usually occur across multiple days and channels. </a:t>
            </a:r>
            <a:endParaRPr lang="en-SG" i="1" dirty="0"/>
          </a:p>
        </p:txBody>
      </p:sp>
    </p:spTree>
    <p:extLst>
      <p:ext uri="{BB962C8B-B14F-4D97-AF65-F5344CB8AC3E}">
        <p14:creationId xmlns:p14="http://schemas.microsoft.com/office/powerpoint/2010/main" val="3206716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xfrm>
            <a:off x="4821239" y="6473825"/>
            <a:ext cx="2549525" cy="141288"/>
          </a:xfrm>
        </p:spPr>
        <p:txBody>
          <a:bodyPr/>
          <a:lstStyle/>
          <a:p>
            <a:pPr fontAlgn="auto">
              <a:defRPr/>
            </a:pPr>
            <a:endParaRPr/>
          </a:p>
        </p:txBody>
      </p:sp>
      <p:graphicFrame>
        <p:nvGraphicFramePr>
          <p:cNvPr id="16" name="Table 15"/>
          <p:cNvGraphicFramePr>
            <a:graphicFrameLocks noGrp="1"/>
          </p:cNvGraphicFramePr>
          <p:nvPr>
            <p:extLst/>
          </p:nvPr>
        </p:nvGraphicFramePr>
        <p:xfrm>
          <a:off x="1125625" y="2497667"/>
          <a:ext cx="1896534" cy="3350534"/>
        </p:xfrm>
        <a:graphic>
          <a:graphicData uri="http://schemas.openxmlformats.org/drawingml/2006/table">
            <a:tbl>
              <a:tblPr firstRow="1" bandRow="1">
                <a:tableStyleId>{21E4AEA4-8DFA-4A89-87EB-49C32662AFE0}</a:tableStyleId>
              </a:tblPr>
              <a:tblGrid>
                <a:gridCol w="1896534">
                  <a:extLst>
                    <a:ext uri="{9D8B030D-6E8A-4147-A177-3AD203B41FA5}">
                      <a16:colId xmlns:a16="http://schemas.microsoft.com/office/drawing/2014/main" val="20000"/>
                    </a:ext>
                  </a:extLst>
                </a:gridCol>
              </a:tblGrid>
              <a:tr h="330302">
                <a:tc>
                  <a:txBody>
                    <a:bodyPr/>
                    <a:lstStyle/>
                    <a:p>
                      <a:r>
                        <a:rPr lang="en-US" sz="900" dirty="0">
                          <a:solidFill>
                            <a:srgbClr val="009900"/>
                          </a:solidFill>
                        </a:rPr>
                        <a:t>Interaction</a:t>
                      </a:r>
                      <a:r>
                        <a:rPr lang="en-US" sz="900" baseline="0" dirty="0">
                          <a:solidFill>
                            <a:srgbClr val="009900"/>
                          </a:solidFill>
                        </a:rPr>
                        <a:t> events</a:t>
                      </a:r>
                      <a:endParaRPr lang="en-US" sz="900" dirty="0">
                        <a:solidFill>
                          <a:srgbClr val="009900"/>
                        </a:solidFill>
                      </a:endParaRPr>
                    </a:p>
                  </a:txBody>
                  <a:tcPr>
                    <a:solidFill>
                      <a:schemeClr val="bg1">
                        <a:lumMod val="85000"/>
                      </a:schemeClr>
                    </a:solidFill>
                  </a:tcPr>
                </a:tc>
                <a:extLst>
                  <a:ext uri="{0D108BD9-81ED-4DB2-BD59-A6C34878D82A}">
                    <a16:rowId xmlns:a16="http://schemas.microsoft.com/office/drawing/2014/main" val="10000"/>
                  </a:ext>
                </a:extLst>
              </a:tr>
              <a:tr h="297072">
                <a:tc>
                  <a:txBody>
                    <a:bodyPr/>
                    <a:lstStyle/>
                    <a:p>
                      <a:r>
                        <a:rPr lang="en-US" sz="900" dirty="0"/>
                        <a:t>View Account</a:t>
                      </a:r>
                      <a:r>
                        <a:rPr lang="en-US" sz="900" baseline="0" dirty="0"/>
                        <a:t> Summary</a:t>
                      </a:r>
                      <a:endParaRPr lang="en-US" sz="900" dirty="0"/>
                    </a:p>
                  </a:txBody>
                  <a:tcPr/>
                </a:tc>
                <a:extLst>
                  <a:ext uri="{0D108BD9-81ED-4DB2-BD59-A6C34878D82A}">
                    <a16:rowId xmlns:a16="http://schemas.microsoft.com/office/drawing/2014/main" val="10001"/>
                  </a:ext>
                </a:extLst>
              </a:tr>
              <a:tr h="247560">
                <a:tc>
                  <a:txBody>
                    <a:bodyPr/>
                    <a:lstStyle/>
                    <a:p>
                      <a:r>
                        <a:rPr lang="en-US" sz="900" dirty="0"/>
                        <a:t>Money</a:t>
                      </a:r>
                      <a:r>
                        <a:rPr lang="en-US" sz="900" baseline="0" dirty="0"/>
                        <a:t> Transfer</a:t>
                      </a:r>
                      <a:endParaRPr lang="en-US" sz="900" dirty="0"/>
                    </a:p>
                  </a:txBody>
                  <a:tcPr/>
                </a:tc>
                <a:extLst>
                  <a:ext uri="{0D108BD9-81ED-4DB2-BD59-A6C34878D82A}">
                    <a16:rowId xmlns:a16="http://schemas.microsoft.com/office/drawing/2014/main" val="10002"/>
                  </a:ext>
                </a:extLst>
              </a:tr>
              <a:tr h="247560">
                <a:tc>
                  <a:txBody>
                    <a:bodyPr/>
                    <a:lstStyle/>
                    <a:p>
                      <a:r>
                        <a:rPr lang="en-US" sz="900" dirty="0"/>
                        <a:t>Pay Bill</a:t>
                      </a:r>
                    </a:p>
                  </a:txBody>
                  <a:tcPr/>
                </a:tc>
                <a:extLst>
                  <a:ext uri="{0D108BD9-81ED-4DB2-BD59-A6C34878D82A}">
                    <a16:rowId xmlns:a16="http://schemas.microsoft.com/office/drawing/2014/main" val="10003"/>
                  </a:ext>
                </a:extLst>
              </a:tr>
              <a:tr h="247560">
                <a:tc>
                  <a:txBody>
                    <a:bodyPr/>
                    <a:lstStyle/>
                    <a:p>
                      <a:r>
                        <a:rPr lang="en-US" sz="900" dirty="0"/>
                        <a:t>Pay Bill</a:t>
                      </a:r>
                    </a:p>
                  </a:txBody>
                  <a:tcPr/>
                </a:tc>
                <a:extLst>
                  <a:ext uri="{0D108BD9-81ED-4DB2-BD59-A6C34878D82A}">
                    <a16:rowId xmlns:a16="http://schemas.microsoft.com/office/drawing/2014/main" val="10004"/>
                  </a:ext>
                </a:extLst>
              </a:tr>
              <a:tr h="247560">
                <a:tc>
                  <a:txBody>
                    <a:bodyPr/>
                    <a:lstStyle/>
                    <a:p>
                      <a:r>
                        <a:rPr lang="en-US" sz="900" dirty="0"/>
                        <a:t>View Account summary</a:t>
                      </a:r>
                    </a:p>
                  </a:txBody>
                  <a:tcPr/>
                </a:tc>
                <a:extLst>
                  <a:ext uri="{0D108BD9-81ED-4DB2-BD59-A6C34878D82A}">
                    <a16:rowId xmlns:a16="http://schemas.microsoft.com/office/drawing/2014/main" val="10005"/>
                  </a:ext>
                </a:extLst>
              </a:tr>
              <a:tr h="247560">
                <a:tc>
                  <a:txBody>
                    <a:bodyPr/>
                    <a:lstStyle/>
                    <a:p>
                      <a:r>
                        <a:rPr lang="en-US" sz="900" dirty="0"/>
                        <a:t>Transfer to Savings</a:t>
                      </a:r>
                    </a:p>
                  </a:txBody>
                  <a:tcPr/>
                </a:tc>
                <a:extLst>
                  <a:ext uri="{0D108BD9-81ED-4DB2-BD59-A6C34878D82A}">
                    <a16:rowId xmlns:a16="http://schemas.microsoft.com/office/drawing/2014/main" val="10006"/>
                  </a:ext>
                </a:extLst>
              </a:tr>
              <a:tr h="247560">
                <a:tc>
                  <a:txBody>
                    <a:bodyPr/>
                    <a:lstStyle/>
                    <a:p>
                      <a:r>
                        <a:rPr lang="en-US" sz="900" dirty="0"/>
                        <a:t>Pay Credit card</a:t>
                      </a:r>
                    </a:p>
                  </a:txBody>
                  <a:tcPr/>
                </a:tc>
                <a:extLst>
                  <a:ext uri="{0D108BD9-81ED-4DB2-BD59-A6C34878D82A}">
                    <a16:rowId xmlns:a16="http://schemas.microsoft.com/office/drawing/2014/main" val="10007"/>
                  </a:ext>
                </a:extLst>
              </a:tr>
              <a:tr h="247560">
                <a:tc>
                  <a:txBody>
                    <a:bodyPr/>
                    <a:lstStyle/>
                    <a:p>
                      <a:r>
                        <a:rPr lang="en-US" sz="900" dirty="0"/>
                        <a:t>Transfer</a:t>
                      </a:r>
                      <a:r>
                        <a:rPr lang="en-US" sz="900" baseline="0" dirty="0"/>
                        <a:t> to External</a:t>
                      </a:r>
                      <a:endParaRPr lang="en-US" sz="900" dirty="0"/>
                    </a:p>
                  </a:txBody>
                  <a:tcPr/>
                </a:tc>
                <a:extLst>
                  <a:ext uri="{0D108BD9-81ED-4DB2-BD59-A6C34878D82A}">
                    <a16:rowId xmlns:a16="http://schemas.microsoft.com/office/drawing/2014/main" val="10008"/>
                  </a:ext>
                </a:extLst>
              </a:tr>
              <a:tr h="247560">
                <a:tc>
                  <a:txBody>
                    <a:bodyPr/>
                    <a:lstStyle/>
                    <a:p>
                      <a:r>
                        <a:rPr lang="en-US" sz="900" dirty="0"/>
                        <a:t>Contact Support</a:t>
                      </a:r>
                    </a:p>
                  </a:txBody>
                  <a:tcPr/>
                </a:tc>
                <a:extLst>
                  <a:ext uri="{0D108BD9-81ED-4DB2-BD59-A6C34878D82A}">
                    <a16:rowId xmlns:a16="http://schemas.microsoft.com/office/drawing/2014/main" val="10009"/>
                  </a:ext>
                </a:extLst>
              </a:tr>
              <a:tr h="247560">
                <a:tc>
                  <a:txBody>
                    <a:bodyPr/>
                    <a:lstStyle/>
                    <a:p>
                      <a:r>
                        <a:rPr lang="en-US" sz="900" dirty="0"/>
                        <a:t>View products &amp;</a:t>
                      </a:r>
                      <a:r>
                        <a:rPr lang="en-US" sz="900" baseline="0" dirty="0"/>
                        <a:t> offers</a:t>
                      </a:r>
                      <a:endParaRPr lang="en-US" sz="900" dirty="0"/>
                    </a:p>
                  </a:txBody>
                  <a:tcPr/>
                </a:tc>
                <a:extLst>
                  <a:ext uri="{0D108BD9-81ED-4DB2-BD59-A6C34878D82A}">
                    <a16:rowId xmlns:a16="http://schemas.microsoft.com/office/drawing/2014/main" val="10010"/>
                  </a:ext>
                </a:extLst>
              </a:tr>
              <a:tr h="247560">
                <a:tc>
                  <a:txBody>
                    <a:bodyPr/>
                    <a:lstStyle/>
                    <a:p>
                      <a:r>
                        <a:rPr lang="en-US" sz="900" dirty="0"/>
                        <a:t>View products &amp; offers</a:t>
                      </a:r>
                      <a:endParaRPr lang="en-US" sz="900" b="1" dirty="0"/>
                    </a:p>
                  </a:txBody>
                  <a:tcPr/>
                </a:tc>
                <a:extLst>
                  <a:ext uri="{0D108BD9-81ED-4DB2-BD59-A6C34878D82A}">
                    <a16:rowId xmlns:a16="http://schemas.microsoft.com/office/drawing/2014/main" val="10011"/>
                  </a:ext>
                </a:extLst>
              </a:tr>
              <a:tr h="247560">
                <a:tc>
                  <a:txBody>
                    <a:bodyPr/>
                    <a:lstStyle/>
                    <a:p>
                      <a:r>
                        <a:rPr lang="en-US" sz="900" b="0" dirty="0"/>
                        <a:t>Logout</a:t>
                      </a:r>
                    </a:p>
                  </a:txBody>
                  <a:tcPr/>
                </a:tc>
                <a:extLst>
                  <a:ext uri="{0D108BD9-81ED-4DB2-BD59-A6C34878D82A}">
                    <a16:rowId xmlns:a16="http://schemas.microsoft.com/office/drawing/2014/main" val="10012"/>
                  </a:ext>
                </a:extLst>
              </a:tr>
            </a:tbl>
          </a:graphicData>
        </a:graphic>
      </p:graphicFrame>
      <p:cxnSp>
        <p:nvCxnSpPr>
          <p:cNvPr id="22562" name="Straight Arrow Connector 4"/>
          <p:cNvCxnSpPr>
            <a:cxnSpLocks noChangeShapeType="1"/>
          </p:cNvCxnSpPr>
          <p:nvPr/>
        </p:nvCxnSpPr>
        <p:spPr bwMode="auto">
          <a:xfrm>
            <a:off x="2939625" y="6048956"/>
            <a:ext cx="6858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18" name="Table 17"/>
          <p:cNvGraphicFramePr>
            <a:graphicFrameLocks noGrp="1"/>
          </p:cNvGraphicFramePr>
          <p:nvPr>
            <p:extLst/>
          </p:nvPr>
        </p:nvGraphicFramePr>
        <p:xfrm>
          <a:off x="4167011" y="2501638"/>
          <a:ext cx="1447800" cy="3117747"/>
        </p:xfrm>
        <a:graphic>
          <a:graphicData uri="http://schemas.openxmlformats.org/drawingml/2006/table">
            <a:tbl>
              <a:tblPr firstRow="1" bandRow="1">
                <a:tableStyleId>{21E4AEA4-8DFA-4A89-87EB-49C32662AFE0}</a:tableStyleId>
              </a:tblPr>
              <a:tblGrid>
                <a:gridCol w="1447800">
                  <a:extLst>
                    <a:ext uri="{9D8B030D-6E8A-4147-A177-3AD203B41FA5}">
                      <a16:colId xmlns:a16="http://schemas.microsoft.com/office/drawing/2014/main" val="20000"/>
                    </a:ext>
                  </a:extLst>
                </a:gridCol>
              </a:tblGrid>
              <a:tr h="341220">
                <a:tc>
                  <a:txBody>
                    <a:bodyPr/>
                    <a:lstStyle/>
                    <a:p>
                      <a:r>
                        <a:rPr lang="en-US" sz="900" dirty="0"/>
                        <a:t>Events</a:t>
                      </a:r>
                      <a:r>
                        <a:rPr lang="en-US" sz="900" baseline="0" dirty="0"/>
                        <a:t> that lead to  Account Closure </a:t>
                      </a:r>
                      <a:endParaRPr lang="en-US" sz="900" dirty="0"/>
                    </a:p>
                  </a:txBody>
                  <a:tcPr marT="45731" marB="45731">
                    <a:solidFill>
                      <a:srgbClr val="FF0000"/>
                    </a:solidFill>
                  </a:tcPr>
                </a:tc>
                <a:extLst>
                  <a:ext uri="{0D108BD9-81ED-4DB2-BD59-A6C34878D82A}">
                    <a16:rowId xmlns:a16="http://schemas.microsoft.com/office/drawing/2014/main" val="10000"/>
                  </a:ext>
                </a:extLst>
              </a:tr>
              <a:tr h="327633">
                <a:tc>
                  <a:txBody>
                    <a:bodyPr/>
                    <a:lstStyle/>
                    <a:p>
                      <a:r>
                        <a:rPr lang="en-US" sz="900" dirty="0"/>
                        <a:t>View</a:t>
                      </a:r>
                      <a:r>
                        <a:rPr lang="en-US" sz="900" baseline="0" dirty="0"/>
                        <a:t> Account Summary</a:t>
                      </a:r>
                      <a:endParaRPr lang="en-US" sz="900" dirty="0"/>
                    </a:p>
                  </a:txBody>
                  <a:tcPr marT="45731" marB="45731"/>
                </a:tc>
                <a:extLst>
                  <a:ext uri="{0D108BD9-81ED-4DB2-BD59-A6C34878D82A}">
                    <a16:rowId xmlns:a16="http://schemas.microsoft.com/office/drawing/2014/main" val="10001"/>
                  </a:ext>
                </a:extLst>
              </a:tr>
              <a:tr h="273027">
                <a:tc>
                  <a:txBody>
                    <a:bodyPr/>
                    <a:lstStyle/>
                    <a:p>
                      <a:r>
                        <a:rPr lang="en-US" sz="900" dirty="0"/>
                        <a:t>Money Transfer</a:t>
                      </a:r>
                    </a:p>
                  </a:txBody>
                  <a:tcPr marT="45731" marB="45731"/>
                </a:tc>
                <a:extLst>
                  <a:ext uri="{0D108BD9-81ED-4DB2-BD59-A6C34878D82A}">
                    <a16:rowId xmlns:a16="http://schemas.microsoft.com/office/drawing/2014/main" val="10002"/>
                  </a:ext>
                </a:extLst>
              </a:tr>
              <a:tr h="273027">
                <a:tc>
                  <a:txBody>
                    <a:bodyPr/>
                    <a:lstStyle/>
                    <a:p>
                      <a:r>
                        <a:rPr lang="en-US" sz="900" dirty="0"/>
                        <a:t>Money Transfer</a:t>
                      </a:r>
                    </a:p>
                  </a:txBody>
                  <a:tcPr marT="45731" marB="45731"/>
                </a:tc>
                <a:extLst>
                  <a:ext uri="{0D108BD9-81ED-4DB2-BD59-A6C34878D82A}">
                    <a16:rowId xmlns:a16="http://schemas.microsoft.com/office/drawing/2014/main" val="10003"/>
                  </a:ext>
                </a:extLst>
              </a:tr>
              <a:tr h="273027">
                <a:tc>
                  <a:txBody>
                    <a:bodyPr/>
                    <a:lstStyle/>
                    <a:p>
                      <a:r>
                        <a:rPr lang="en-US" sz="900" dirty="0"/>
                        <a:t>Fee Reversal Request</a:t>
                      </a:r>
                    </a:p>
                  </a:txBody>
                  <a:tcPr marT="45731" marB="45731"/>
                </a:tc>
                <a:extLst>
                  <a:ext uri="{0D108BD9-81ED-4DB2-BD59-A6C34878D82A}">
                    <a16:rowId xmlns:a16="http://schemas.microsoft.com/office/drawing/2014/main" val="10004"/>
                  </a:ext>
                </a:extLst>
              </a:tr>
              <a:tr h="327587">
                <a:tc>
                  <a:txBody>
                    <a:bodyPr/>
                    <a:lstStyle/>
                    <a:p>
                      <a:r>
                        <a:rPr lang="en-US" sz="900" dirty="0"/>
                        <a:t>View Products Rates &amp; Offers</a:t>
                      </a:r>
                    </a:p>
                  </a:txBody>
                  <a:tcPr marT="45731" marB="45731"/>
                </a:tc>
                <a:extLst>
                  <a:ext uri="{0D108BD9-81ED-4DB2-BD59-A6C34878D82A}">
                    <a16:rowId xmlns:a16="http://schemas.microsoft.com/office/drawing/2014/main" val="10005"/>
                  </a:ext>
                </a:extLst>
              </a:tr>
              <a:tr h="327633">
                <a:tc>
                  <a:txBody>
                    <a:bodyPr/>
                    <a:lstStyle/>
                    <a:p>
                      <a:r>
                        <a:rPr lang="en-US" sz="900" dirty="0"/>
                        <a:t>View Account Summary</a:t>
                      </a:r>
                    </a:p>
                  </a:txBody>
                  <a:tcPr marT="45731" marB="45731"/>
                </a:tc>
                <a:extLst>
                  <a:ext uri="{0D108BD9-81ED-4DB2-BD59-A6C34878D82A}">
                    <a16:rowId xmlns:a16="http://schemas.microsoft.com/office/drawing/2014/main" val="10006"/>
                  </a:ext>
                </a:extLst>
              </a:tr>
              <a:tr h="273027">
                <a:tc>
                  <a:txBody>
                    <a:bodyPr/>
                    <a:lstStyle/>
                    <a:p>
                      <a:r>
                        <a:rPr lang="en-US" sz="900" dirty="0"/>
                        <a:t>Fee Reversal Request</a:t>
                      </a:r>
                    </a:p>
                  </a:txBody>
                  <a:tcPr marT="45731" marB="45731"/>
                </a:tc>
                <a:extLst>
                  <a:ext uri="{0D108BD9-81ED-4DB2-BD59-A6C34878D82A}">
                    <a16:rowId xmlns:a16="http://schemas.microsoft.com/office/drawing/2014/main" val="10007"/>
                  </a:ext>
                </a:extLst>
              </a:tr>
              <a:tr h="327587">
                <a:tc>
                  <a:txBody>
                    <a:bodyPr/>
                    <a:lstStyle/>
                    <a:p>
                      <a:r>
                        <a:rPr lang="en-US" sz="900" dirty="0"/>
                        <a:t>View Products Rates &amp; Offers</a:t>
                      </a:r>
                    </a:p>
                  </a:txBody>
                  <a:tcPr marT="45731" marB="45731"/>
                </a:tc>
                <a:extLst>
                  <a:ext uri="{0D108BD9-81ED-4DB2-BD59-A6C34878D82A}">
                    <a16:rowId xmlns:a16="http://schemas.microsoft.com/office/drawing/2014/main" val="10008"/>
                  </a:ext>
                </a:extLst>
              </a:tr>
              <a:tr h="273027">
                <a:tc>
                  <a:txBody>
                    <a:bodyPr/>
                    <a:lstStyle/>
                    <a:p>
                      <a:r>
                        <a:rPr lang="en-US" sz="900" b="1" dirty="0">
                          <a:solidFill>
                            <a:srgbClr val="FF0000"/>
                          </a:solidFill>
                        </a:rPr>
                        <a:t>Acct Closed</a:t>
                      </a:r>
                    </a:p>
                  </a:txBody>
                  <a:tcPr marT="45731" marB="45731"/>
                </a:tc>
                <a:extLst>
                  <a:ext uri="{0D108BD9-81ED-4DB2-BD59-A6C34878D82A}">
                    <a16:rowId xmlns:a16="http://schemas.microsoft.com/office/drawing/2014/main" val="10009"/>
                  </a:ext>
                </a:extLst>
              </a:tr>
            </a:tbl>
          </a:graphicData>
        </a:graphic>
      </p:graphicFrame>
      <p:sp>
        <p:nvSpPr>
          <p:cNvPr id="22587" name="TextBox 6"/>
          <p:cNvSpPr txBox="1">
            <a:spLocks noChangeArrowheads="1"/>
          </p:cNvSpPr>
          <p:nvPr/>
        </p:nvSpPr>
        <p:spPr bwMode="auto">
          <a:xfrm>
            <a:off x="3625425" y="5818768"/>
            <a:ext cx="390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 charset="-128"/>
              </a:defRPr>
            </a:lvl1pPr>
            <a:lvl2pPr marL="742950" indent="-285750" eaLnBrk="0" hangingPunct="0">
              <a:defRPr sz="2400">
                <a:solidFill>
                  <a:schemeClr val="tx1"/>
                </a:solidFill>
                <a:latin typeface="Arial" charset="0"/>
                <a:ea typeface="ＭＳ Ｐゴシック" pitchFamily="11" charset="-128"/>
              </a:defRPr>
            </a:lvl2pPr>
            <a:lvl3pPr marL="1143000" indent="-228600" eaLnBrk="0" hangingPunct="0">
              <a:defRPr sz="2400">
                <a:solidFill>
                  <a:schemeClr val="tx1"/>
                </a:solidFill>
                <a:latin typeface="Arial" charset="0"/>
                <a:ea typeface="ＭＳ Ｐゴシック" pitchFamily="11" charset="-128"/>
              </a:defRPr>
            </a:lvl3pPr>
            <a:lvl4pPr marL="1600200" indent="-228600" eaLnBrk="0" hangingPunct="0">
              <a:defRPr sz="2400">
                <a:solidFill>
                  <a:schemeClr val="tx1"/>
                </a:solidFill>
                <a:latin typeface="Arial" charset="0"/>
                <a:ea typeface="ＭＳ Ｐゴシック" pitchFamily="11" charset="-128"/>
              </a:defRPr>
            </a:lvl4pPr>
            <a:lvl5pPr marL="2057400" indent="-228600" eaLnBrk="0" hangingPunct="0">
              <a:defRPr sz="2400">
                <a:solidFill>
                  <a:schemeClr val="tx1"/>
                </a:solidFill>
                <a:latin typeface="Arial" charset="0"/>
                <a:ea typeface="ＭＳ Ｐゴシック" pitchFamily="1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 charset="-128"/>
              </a:defRPr>
            </a:lvl9pPr>
          </a:lstStyle>
          <a:p>
            <a:pPr eaLnBrk="1" hangingPunct="1"/>
            <a:r>
              <a:rPr lang="en-US" altLang="en-US" dirty="0">
                <a:solidFill>
                  <a:srgbClr val="FF0000"/>
                </a:solidFill>
              </a:rPr>
              <a:t>X</a:t>
            </a:r>
          </a:p>
        </p:txBody>
      </p:sp>
      <p:cxnSp>
        <p:nvCxnSpPr>
          <p:cNvPr id="22588" name="Straight Arrow Connector 9"/>
          <p:cNvCxnSpPr>
            <a:cxnSpLocks noChangeShapeType="1"/>
          </p:cNvCxnSpPr>
          <p:nvPr/>
        </p:nvCxnSpPr>
        <p:spPr bwMode="auto">
          <a:xfrm>
            <a:off x="5410200" y="5474350"/>
            <a:ext cx="6858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2589" name="TextBox 11"/>
          <p:cNvSpPr txBox="1">
            <a:spLocks noChangeArrowheads="1"/>
          </p:cNvSpPr>
          <p:nvPr/>
        </p:nvSpPr>
        <p:spPr bwMode="auto">
          <a:xfrm>
            <a:off x="6097364" y="5244163"/>
            <a:ext cx="492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 charset="-128"/>
              </a:defRPr>
            </a:lvl1pPr>
            <a:lvl2pPr marL="742950" indent="-285750" eaLnBrk="0" hangingPunct="0">
              <a:defRPr sz="2400">
                <a:solidFill>
                  <a:schemeClr val="tx1"/>
                </a:solidFill>
                <a:latin typeface="Arial" charset="0"/>
                <a:ea typeface="ＭＳ Ｐゴシック" pitchFamily="11" charset="-128"/>
              </a:defRPr>
            </a:lvl2pPr>
            <a:lvl3pPr marL="1143000" indent="-228600" eaLnBrk="0" hangingPunct="0">
              <a:defRPr sz="2400">
                <a:solidFill>
                  <a:schemeClr val="tx1"/>
                </a:solidFill>
                <a:latin typeface="Arial" charset="0"/>
                <a:ea typeface="ＭＳ Ｐゴシック" pitchFamily="11" charset="-128"/>
              </a:defRPr>
            </a:lvl3pPr>
            <a:lvl4pPr marL="1600200" indent="-228600" eaLnBrk="0" hangingPunct="0">
              <a:defRPr sz="2400">
                <a:solidFill>
                  <a:schemeClr val="tx1"/>
                </a:solidFill>
                <a:latin typeface="Arial" charset="0"/>
                <a:ea typeface="ＭＳ Ｐゴシック" pitchFamily="11" charset="-128"/>
              </a:defRPr>
            </a:lvl4pPr>
            <a:lvl5pPr marL="2057400" indent="-228600" eaLnBrk="0" hangingPunct="0">
              <a:defRPr sz="2400">
                <a:solidFill>
                  <a:schemeClr val="tx1"/>
                </a:solidFill>
                <a:latin typeface="Arial" charset="0"/>
                <a:ea typeface="ＭＳ Ｐゴシック" pitchFamily="1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1" charset="-128"/>
              </a:defRPr>
            </a:lvl9pPr>
          </a:lstStyle>
          <a:p>
            <a:pPr eaLnBrk="1" hangingPunct="1"/>
            <a:r>
              <a:rPr lang="en-US" altLang="en-US" dirty="0">
                <a:solidFill>
                  <a:srgbClr val="009900"/>
                </a:solidFill>
              </a:rPr>
              <a:t>✓</a:t>
            </a:r>
          </a:p>
        </p:txBody>
      </p:sp>
      <p:sp>
        <p:nvSpPr>
          <p:cNvPr id="11" name="Title 1">
            <a:extLst>
              <a:ext uri="{FF2B5EF4-FFF2-40B4-BE49-F238E27FC236}">
                <a16:creationId xmlns:a16="http://schemas.microsoft.com/office/drawing/2014/main" id="{3126A447-BA02-41D4-A4D1-959787C96E9E}"/>
              </a:ext>
            </a:extLst>
          </p:cNvPr>
          <p:cNvSpPr txBox="1">
            <a:spLocks/>
          </p:cNvSpPr>
          <p:nvPr/>
        </p:nvSpPr>
        <p:spPr bwMode="gray">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Path to Churn using Markov Chain</a:t>
            </a:r>
          </a:p>
        </p:txBody>
      </p:sp>
      <p:sp>
        <p:nvSpPr>
          <p:cNvPr id="2" name="Rectangle 1">
            <a:extLst>
              <a:ext uri="{FF2B5EF4-FFF2-40B4-BE49-F238E27FC236}">
                <a16:creationId xmlns:a16="http://schemas.microsoft.com/office/drawing/2014/main" id="{066335D6-CE9C-4A1C-A2D4-3E26F0FA7205}"/>
              </a:ext>
            </a:extLst>
          </p:cNvPr>
          <p:cNvSpPr/>
          <p:nvPr/>
        </p:nvSpPr>
        <p:spPr>
          <a:xfrm>
            <a:off x="1016688" y="1628008"/>
            <a:ext cx="10794312" cy="369332"/>
          </a:xfrm>
          <a:prstGeom prst="rect">
            <a:avLst/>
          </a:prstGeom>
        </p:spPr>
        <p:txBody>
          <a:bodyPr wrap="square">
            <a:spAutoFit/>
          </a:bodyPr>
          <a:lstStyle/>
          <a:p>
            <a:r>
              <a:rPr lang="en-US" altLang="en-US" dirty="0">
                <a:ea typeface="Geneva" pitchFamily="11" charset="0"/>
                <a:cs typeface="Geneva" pitchFamily="11" charset="0"/>
              </a:rPr>
              <a:t>Online Banking Clickstream session - Account closure (Churn/No-Churn)</a:t>
            </a:r>
            <a:endParaRPr lang="en-US" dirty="0"/>
          </a:p>
        </p:txBody>
      </p:sp>
      <p:sp>
        <p:nvSpPr>
          <p:cNvPr id="12" name="Rectangle 11">
            <a:extLst>
              <a:ext uri="{FF2B5EF4-FFF2-40B4-BE49-F238E27FC236}">
                <a16:creationId xmlns:a16="http://schemas.microsoft.com/office/drawing/2014/main" id="{AB4436F2-0D72-4725-B276-0F8336241EF0}"/>
              </a:ext>
            </a:extLst>
          </p:cNvPr>
          <p:cNvSpPr/>
          <p:nvPr/>
        </p:nvSpPr>
        <p:spPr>
          <a:xfrm>
            <a:off x="1125625" y="2128335"/>
            <a:ext cx="1517666" cy="369332"/>
          </a:xfrm>
          <a:prstGeom prst="rect">
            <a:avLst/>
          </a:prstGeom>
        </p:spPr>
        <p:txBody>
          <a:bodyPr wrap="square">
            <a:spAutoFit/>
          </a:bodyPr>
          <a:lstStyle/>
          <a:p>
            <a:r>
              <a:rPr lang="en-US" altLang="en-US" dirty="0">
                <a:ea typeface="Geneva" pitchFamily="11" charset="0"/>
                <a:cs typeface="Geneva" pitchFamily="11" charset="0"/>
              </a:rPr>
              <a:t>Customer A</a:t>
            </a:r>
            <a:endParaRPr lang="en-US" dirty="0"/>
          </a:p>
        </p:txBody>
      </p:sp>
      <p:sp>
        <p:nvSpPr>
          <p:cNvPr id="13" name="Rectangle 12">
            <a:extLst>
              <a:ext uri="{FF2B5EF4-FFF2-40B4-BE49-F238E27FC236}">
                <a16:creationId xmlns:a16="http://schemas.microsoft.com/office/drawing/2014/main" id="{1C957CE9-6F66-40D8-A561-97707E3D199F}"/>
              </a:ext>
            </a:extLst>
          </p:cNvPr>
          <p:cNvSpPr/>
          <p:nvPr/>
        </p:nvSpPr>
        <p:spPr>
          <a:xfrm>
            <a:off x="4097145" y="2128335"/>
            <a:ext cx="1517666" cy="369332"/>
          </a:xfrm>
          <a:prstGeom prst="rect">
            <a:avLst/>
          </a:prstGeom>
        </p:spPr>
        <p:txBody>
          <a:bodyPr wrap="square">
            <a:spAutoFit/>
          </a:bodyPr>
          <a:lstStyle/>
          <a:p>
            <a:r>
              <a:rPr lang="en-US" altLang="en-US" dirty="0">
                <a:ea typeface="Geneva" pitchFamily="11" charset="0"/>
                <a:cs typeface="Geneva" pitchFamily="11" charset="0"/>
              </a:rPr>
              <a:t>Customer B</a:t>
            </a:r>
            <a:endParaRPr lang="en-US" dirty="0"/>
          </a:p>
        </p:txBody>
      </p:sp>
      <p:sp>
        <p:nvSpPr>
          <p:cNvPr id="14" name="Rectangle 13">
            <a:extLst>
              <a:ext uri="{FF2B5EF4-FFF2-40B4-BE49-F238E27FC236}">
                <a16:creationId xmlns:a16="http://schemas.microsoft.com/office/drawing/2014/main" id="{79946B0D-91D7-4443-8940-58178901E081}"/>
              </a:ext>
            </a:extLst>
          </p:cNvPr>
          <p:cNvSpPr>
            <a:spLocks/>
          </p:cNvSpPr>
          <p:nvPr/>
        </p:nvSpPr>
        <p:spPr>
          <a:xfrm>
            <a:off x="6963919" y="2175982"/>
            <a:ext cx="4697993" cy="3505767"/>
          </a:xfrm>
          <a:prstGeom prst="rect">
            <a:avLst/>
          </a:prstGeom>
          <a:noFill/>
        </p:spPr>
        <p:txBody>
          <a:bodyPr wrap="square">
            <a:noAutofit/>
          </a:bodyPr>
          <a:lstStyle/>
          <a:p>
            <a:r>
              <a:rPr lang="en-US" altLang="en-US" dirty="0">
                <a:ea typeface="Geneva" pitchFamily="11" charset="0"/>
                <a:cs typeface="Geneva" pitchFamily="11" charset="0"/>
              </a:rPr>
              <a:t>Customer A goes through a series of events and does not end the session with account closure. On the contrary, customer B indicates events that end up in account closure. </a:t>
            </a:r>
          </a:p>
          <a:p>
            <a:endParaRPr lang="en-US" dirty="0"/>
          </a:p>
          <a:p>
            <a:r>
              <a:rPr lang="en-US" dirty="0"/>
              <a:t>We can use Markov Chain to analyze pattern in their behavior and predict the odd of someone new end up in account closure based on his/her behavior pattern.</a:t>
            </a:r>
          </a:p>
        </p:txBody>
      </p:sp>
      <p:sp>
        <p:nvSpPr>
          <p:cNvPr id="3" name="Rectangle 2">
            <a:extLst>
              <a:ext uri="{FF2B5EF4-FFF2-40B4-BE49-F238E27FC236}">
                <a16:creationId xmlns:a16="http://schemas.microsoft.com/office/drawing/2014/main" id="{E2364E3F-425B-4DD1-920F-A3D3D6D69920}"/>
              </a:ext>
            </a:extLst>
          </p:cNvPr>
          <p:cNvSpPr/>
          <p:nvPr/>
        </p:nvSpPr>
        <p:spPr>
          <a:xfrm>
            <a:off x="6976264" y="5012685"/>
            <a:ext cx="4389881" cy="923330"/>
          </a:xfrm>
          <a:prstGeom prst="rect">
            <a:avLst/>
          </a:prstGeom>
        </p:spPr>
        <p:txBody>
          <a:bodyPr wrap="square">
            <a:spAutoFit/>
          </a:bodyPr>
          <a:lstStyle/>
          <a:p>
            <a:pPr>
              <a:defRPr/>
            </a:pPr>
            <a:r>
              <a:rPr lang="en-US" b="1" i="1" dirty="0"/>
              <a:t>Billions of sessions and 1000s of events in your event stream but typically less than 5% lead to interesting outcomes (SIGNAL)</a:t>
            </a:r>
          </a:p>
        </p:txBody>
      </p:sp>
    </p:spTree>
    <p:extLst>
      <p:ext uri="{BB962C8B-B14F-4D97-AF65-F5344CB8AC3E}">
        <p14:creationId xmlns:p14="http://schemas.microsoft.com/office/powerpoint/2010/main" val="250854423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65029"/>
            <a:ext cx="10972800" cy="4385777"/>
          </a:xfrm>
        </p:spPr>
        <p:txBody>
          <a:bodyPr>
            <a:normAutofit/>
          </a:bodyPr>
          <a:lstStyle/>
          <a:p>
            <a:pPr marL="0" indent="0">
              <a:buNone/>
            </a:pPr>
            <a:r>
              <a:rPr lang="en-US" sz="2800" b="1" dirty="0"/>
              <a:t>Step 1: </a:t>
            </a:r>
            <a:r>
              <a:rPr lang="en-US" sz="2800" b="1" dirty="0" err="1"/>
              <a:t>sessionization</a:t>
            </a:r>
            <a:endParaRPr lang="en-US" sz="2800" b="1" dirty="0"/>
          </a:p>
          <a:p>
            <a:pPr marL="0" indent="0">
              <a:buNone/>
            </a:pPr>
            <a:r>
              <a:rPr lang="en-US" sz="2000" dirty="0"/>
              <a:t>We explore all possible data sources to build trains of events happened to our customers sorting them into sequential order. We then separate each train into sessions based on time gaps.  After that, we indicate sessions which end with the event of interest and which sessions did not. </a:t>
            </a:r>
          </a:p>
          <a:p>
            <a:pPr marL="0" indent="0">
              <a:buNone/>
            </a:pPr>
            <a:endParaRPr lang="en-US" sz="2000" dirty="0"/>
          </a:p>
          <a:p>
            <a:pPr marL="0" indent="0">
              <a:buNone/>
            </a:pPr>
            <a:endParaRPr lang="en-US" sz="2000" dirty="0"/>
          </a:p>
          <a:p>
            <a:pPr marL="0" indent="0">
              <a:buNone/>
            </a:pPr>
            <a:r>
              <a:rPr lang="en-US" sz="2000" dirty="0"/>
              <a:t> </a:t>
            </a:r>
          </a:p>
        </p:txBody>
      </p:sp>
      <p:sp>
        <p:nvSpPr>
          <p:cNvPr id="4" name="Rectangle 3"/>
          <p:cNvSpPr/>
          <p:nvPr/>
        </p:nvSpPr>
        <p:spPr>
          <a:xfrm>
            <a:off x="1485164" y="3464027"/>
            <a:ext cx="1309407" cy="679277"/>
          </a:xfrm>
          <a:prstGeom prst="rect">
            <a:avLst/>
          </a:prstGeom>
          <a:solidFill>
            <a:srgbClr val="0079DB"/>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prstClr val="white"/>
                </a:solidFill>
              </a:rPr>
              <a:t>View Account Summary</a:t>
            </a:r>
          </a:p>
        </p:txBody>
      </p:sp>
      <p:sp>
        <p:nvSpPr>
          <p:cNvPr id="7" name="Rectangle 6"/>
          <p:cNvSpPr/>
          <p:nvPr/>
        </p:nvSpPr>
        <p:spPr>
          <a:xfrm>
            <a:off x="3007616" y="3464027"/>
            <a:ext cx="1319252" cy="679277"/>
          </a:xfrm>
          <a:prstGeom prst="rect">
            <a:avLst/>
          </a:prstGeom>
          <a:solidFill>
            <a:schemeClr val="accent6"/>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prstClr val="white"/>
                </a:solidFill>
              </a:rPr>
              <a:t>View Deposit Details</a:t>
            </a:r>
          </a:p>
        </p:txBody>
      </p:sp>
      <p:sp>
        <p:nvSpPr>
          <p:cNvPr id="8" name="Rectangle 7"/>
          <p:cNvSpPr/>
          <p:nvPr/>
        </p:nvSpPr>
        <p:spPr>
          <a:xfrm>
            <a:off x="4494235" y="3470335"/>
            <a:ext cx="1319252" cy="679277"/>
          </a:xfrm>
          <a:prstGeom prst="rect">
            <a:avLst/>
          </a:prstGeom>
          <a:solidFill>
            <a:schemeClr val="accent4">
              <a:lumMod val="40000"/>
              <a:lumOff val="60000"/>
            </a:schemeClr>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t>FAQ</a:t>
            </a:r>
          </a:p>
        </p:txBody>
      </p:sp>
      <p:sp>
        <p:nvSpPr>
          <p:cNvPr id="9" name="Rectangle 8"/>
          <p:cNvSpPr/>
          <p:nvPr/>
        </p:nvSpPr>
        <p:spPr>
          <a:xfrm>
            <a:off x="6026532" y="3464027"/>
            <a:ext cx="1319252" cy="679277"/>
          </a:xfrm>
          <a:prstGeom prst="rect">
            <a:avLst/>
          </a:prstGeom>
          <a:solidFill>
            <a:schemeClr val="accent1">
              <a:lumMod val="75000"/>
            </a:schemeClr>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schemeClr val="bg1"/>
                </a:solidFill>
              </a:rPr>
              <a:t>Account History</a:t>
            </a:r>
          </a:p>
        </p:txBody>
      </p:sp>
      <p:sp>
        <p:nvSpPr>
          <p:cNvPr id="10" name="Rectangle 9"/>
          <p:cNvSpPr/>
          <p:nvPr/>
        </p:nvSpPr>
        <p:spPr>
          <a:xfrm>
            <a:off x="7558829" y="3450645"/>
            <a:ext cx="1319252" cy="679277"/>
          </a:xfrm>
          <a:prstGeom prst="rect">
            <a:avLst/>
          </a:prstGeom>
          <a:solidFill>
            <a:schemeClr val="accent1">
              <a:lumMod val="75000"/>
            </a:schemeClr>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schemeClr val="bg1"/>
                </a:solidFill>
              </a:rPr>
              <a:t>Account History</a:t>
            </a:r>
          </a:p>
        </p:txBody>
      </p:sp>
      <p:sp>
        <p:nvSpPr>
          <p:cNvPr id="11" name="Rectangle 10"/>
          <p:cNvSpPr/>
          <p:nvPr/>
        </p:nvSpPr>
        <p:spPr>
          <a:xfrm>
            <a:off x="9091127" y="3455568"/>
            <a:ext cx="1309407" cy="679277"/>
          </a:xfrm>
          <a:prstGeom prst="rect">
            <a:avLst/>
          </a:prstGeom>
          <a:solidFill>
            <a:srgbClr val="0079DB"/>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prstClr val="white"/>
                </a:solidFill>
              </a:rPr>
              <a:t>View Account Summary</a:t>
            </a:r>
          </a:p>
        </p:txBody>
      </p:sp>
      <p:cxnSp>
        <p:nvCxnSpPr>
          <p:cNvPr id="12" name="Straight Arrow Connector 11"/>
          <p:cNvCxnSpPr/>
          <p:nvPr/>
        </p:nvCxnSpPr>
        <p:spPr>
          <a:xfrm>
            <a:off x="2794570" y="3788898"/>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26868" y="3788898"/>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813486" y="3788898"/>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345784" y="3775517"/>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878081" y="3795206"/>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0400533" y="3811360"/>
            <a:ext cx="752579"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511152" y="4674912"/>
            <a:ext cx="1319252" cy="679277"/>
          </a:xfrm>
          <a:prstGeom prst="rect">
            <a:avLst/>
          </a:prstGeom>
          <a:solidFill>
            <a:schemeClr val="accent1">
              <a:lumMod val="75000"/>
            </a:schemeClr>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schemeClr val="bg1"/>
                </a:solidFill>
              </a:rPr>
              <a:t>Account History</a:t>
            </a:r>
          </a:p>
        </p:txBody>
      </p:sp>
      <p:sp>
        <p:nvSpPr>
          <p:cNvPr id="20" name="Rectangle 19"/>
          <p:cNvSpPr/>
          <p:nvPr/>
        </p:nvSpPr>
        <p:spPr>
          <a:xfrm>
            <a:off x="3043449" y="4674912"/>
            <a:ext cx="1309407" cy="679277"/>
          </a:xfrm>
          <a:prstGeom prst="rect">
            <a:avLst/>
          </a:prstGeom>
          <a:solidFill>
            <a:srgbClr val="FF0000"/>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prstClr val="white"/>
                </a:solidFill>
              </a:rPr>
              <a:t>Raise Complaint Ticket</a:t>
            </a:r>
          </a:p>
        </p:txBody>
      </p:sp>
      <p:sp>
        <p:nvSpPr>
          <p:cNvPr id="21" name="Rectangle 20"/>
          <p:cNvSpPr/>
          <p:nvPr/>
        </p:nvSpPr>
        <p:spPr>
          <a:xfrm>
            <a:off x="4565901" y="4671376"/>
            <a:ext cx="1319252" cy="679277"/>
          </a:xfrm>
          <a:prstGeom prst="rect">
            <a:avLst/>
          </a:prstGeom>
          <a:solidFill>
            <a:srgbClr val="FFFF99"/>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t>Fund Transfer</a:t>
            </a:r>
          </a:p>
        </p:txBody>
      </p:sp>
      <p:sp>
        <p:nvSpPr>
          <p:cNvPr id="22" name="Rectangle 21"/>
          <p:cNvSpPr/>
          <p:nvPr/>
        </p:nvSpPr>
        <p:spPr>
          <a:xfrm>
            <a:off x="6088353" y="4674912"/>
            <a:ext cx="1319252" cy="679277"/>
          </a:xfrm>
          <a:prstGeom prst="rect">
            <a:avLst/>
          </a:prstGeom>
          <a:solidFill>
            <a:srgbClr val="FFFF99"/>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t>Fund Transfer</a:t>
            </a:r>
          </a:p>
        </p:txBody>
      </p:sp>
      <p:cxnSp>
        <p:nvCxnSpPr>
          <p:cNvPr id="23" name="Straight Arrow Connector 22"/>
          <p:cNvCxnSpPr/>
          <p:nvPr/>
        </p:nvCxnSpPr>
        <p:spPr>
          <a:xfrm>
            <a:off x="2830404" y="5019473"/>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352856" y="5015937"/>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875308" y="5002556"/>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594663" y="4679835"/>
            <a:ext cx="1309407" cy="679277"/>
          </a:xfrm>
          <a:prstGeom prst="rect">
            <a:avLst/>
          </a:prstGeom>
          <a:solidFill>
            <a:srgbClr val="660066"/>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prstClr val="white"/>
                </a:solidFill>
              </a:rPr>
              <a:t>Call Customer Service</a:t>
            </a:r>
          </a:p>
        </p:txBody>
      </p:sp>
      <p:cxnSp>
        <p:nvCxnSpPr>
          <p:cNvPr id="27" name="Straight Arrow Connector 26"/>
          <p:cNvCxnSpPr/>
          <p:nvPr/>
        </p:nvCxnSpPr>
        <p:spPr>
          <a:xfrm>
            <a:off x="7407605" y="5005328"/>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9" idx="1"/>
          </p:cNvCxnSpPr>
          <p:nvPr/>
        </p:nvCxnSpPr>
        <p:spPr>
          <a:xfrm>
            <a:off x="8904069" y="5015937"/>
            <a:ext cx="321341" cy="3536"/>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225411" y="4679835"/>
            <a:ext cx="1309407" cy="679277"/>
          </a:xfrm>
          <a:prstGeom prst="rect">
            <a:avLst/>
          </a:prstGeom>
          <a:solidFill>
            <a:schemeClr val="accent4"/>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prstClr val="white"/>
                </a:solidFill>
              </a:rPr>
              <a:t>Account Closure</a:t>
            </a:r>
          </a:p>
        </p:txBody>
      </p:sp>
      <p:cxnSp>
        <p:nvCxnSpPr>
          <p:cNvPr id="31" name="Straight Arrow Connector 30"/>
          <p:cNvCxnSpPr/>
          <p:nvPr/>
        </p:nvCxnSpPr>
        <p:spPr>
          <a:xfrm>
            <a:off x="753649" y="3774753"/>
            <a:ext cx="752579"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508829" y="5025017"/>
            <a:ext cx="752579"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32585" y="5002556"/>
            <a:ext cx="752579"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p:cNvCxnSpPr>
          <p:nvPr/>
        </p:nvCxnSpPr>
        <p:spPr>
          <a:xfrm flipV="1">
            <a:off x="9420363" y="5577496"/>
            <a:ext cx="0" cy="384818"/>
          </a:xfrm>
          <a:prstGeom prst="straightConnector1">
            <a:avLst/>
          </a:prstGeom>
          <a:ln w="28575" cmpd="sng">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570034" y="6008506"/>
            <a:ext cx="1700658" cy="355482"/>
          </a:xfrm>
          <a:prstGeom prst="rect">
            <a:avLst/>
          </a:prstGeom>
          <a:noFill/>
        </p:spPr>
        <p:txBody>
          <a:bodyPr wrap="none" rtlCol="0">
            <a:spAutoFit/>
          </a:bodyPr>
          <a:lstStyle/>
          <a:p>
            <a:pPr>
              <a:lnSpc>
                <a:spcPct val="95000"/>
              </a:lnSpc>
              <a:spcBef>
                <a:spcPts val="533"/>
              </a:spcBef>
            </a:pPr>
            <a:r>
              <a:rPr lang="en-US" i="1">
                <a:solidFill>
                  <a:srgbClr val="231F20"/>
                </a:solidFill>
              </a:rPr>
              <a:t>Event of interest</a:t>
            </a:r>
            <a:endParaRPr lang="en-US" i="1" dirty="0">
              <a:solidFill>
                <a:srgbClr val="231F20"/>
              </a:solidFill>
            </a:endParaRPr>
          </a:p>
        </p:txBody>
      </p:sp>
      <p:sp>
        <p:nvSpPr>
          <p:cNvPr id="34" name="Title 1">
            <a:extLst>
              <a:ext uri="{FF2B5EF4-FFF2-40B4-BE49-F238E27FC236}">
                <a16:creationId xmlns:a16="http://schemas.microsoft.com/office/drawing/2014/main" id="{5987C761-C1F4-4510-A7F0-DB7BB88BBE97}"/>
              </a:ext>
            </a:extLst>
          </p:cNvPr>
          <p:cNvSpPr txBox="1">
            <a:spLocks/>
          </p:cNvSpPr>
          <p:nvPr/>
        </p:nvSpPr>
        <p:spPr bwMode="gray">
          <a:xfrm>
            <a:off x="838200" y="365125"/>
            <a:ext cx="10515600" cy="1325563"/>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4400">
                <a:latin typeface="+mj-lt"/>
                <a:ea typeface="+mj-ea"/>
                <a:cs typeface="+mj-cs"/>
              </a:defRPr>
            </a:lvl1pPr>
          </a:lstStyle>
          <a:p>
            <a:r>
              <a:rPr lang="en-US" dirty="0"/>
              <a:t>Markov Chain Methodology – Step 1</a:t>
            </a:r>
          </a:p>
        </p:txBody>
      </p:sp>
      <p:sp>
        <p:nvSpPr>
          <p:cNvPr id="37" name="TextBox 36">
            <a:extLst>
              <a:ext uri="{FF2B5EF4-FFF2-40B4-BE49-F238E27FC236}">
                <a16:creationId xmlns:a16="http://schemas.microsoft.com/office/drawing/2014/main" id="{310141F7-E1BF-4A62-844E-BC654C0E6613}"/>
              </a:ext>
            </a:extLst>
          </p:cNvPr>
          <p:cNvSpPr txBox="1"/>
          <p:nvPr/>
        </p:nvSpPr>
        <p:spPr>
          <a:xfrm>
            <a:off x="732585" y="5344850"/>
            <a:ext cx="1517660" cy="326243"/>
          </a:xfrm>
          <a:prstGeom prst="rect">
            <a:avLst/>
          </a:prstGeom>
          <a:noFill/>
        </p:spPr>
        <p:txBody>
          <a:bodyPr wrap="none" rtlCol="0">
            <a:spAutoFit/>
          </a:bodyPr>
          <a:lstStyle/>
          <a:p>
            <a:pPr>
              <a:lnSpc>
                <a:spcPct val="95000"/>
              </a:lnSpc>
              <a:spcBef>
                <a:spcPts val="533"/>
              </a:spcBef>
            </a:pPr>
            <a:r>
              <a:rPr lang="en-US" sz="1600" dirty="0">
                <a:solidFill>
                  <a:srgbClr val="231F20"/>
                </a:solidFill>
              </a:rPr>
              <a:t>Eventful session</a:t>
            </a:r>
          </a:p>
        </p:txBody>
      </p:sp>
      <p:sp>
        <p:nvSpPr>
          <p:cNvPr id="38" name="TextBox 37">
            <a:extLst>
              <a:ext uri="{FF2B5EF4-FFF2-40B4-BE49-F238E27FC236}">
                <a16:creationId xmlns:a16="http://schemas.microsoft.com/office/drawing/2014/main" id="{BFFA3409-75FB-486E-8BA5-37F3C68DACFD}"/>
              </a:ext>
            </a:extLst>
          </p:cNvPr>
          <p:cNvSpPr txBox="1"/>
          <p:nvPr/>
        </p:nvSpPr>
        <p:spPr>
          <a:xfrm>
            <a:off x="718732" y="4082864"/>
            <a:ext cx="1761893" cy="326243"/>
          </a:xfrm>
          <a:prstGeom prst="rect">
            <a:avLst/>
          </a:prstGeom>
          <a:noFill/>
        </p:spPr>
        <p:txBody>
          <a:bodyPr wrap="none" rtlCol="0">
            <a:spAutoFit/>
          </a:bodyPr>
          <a:lstStyle/>
          <a:p>
            <a:pPr>
              <a:lnSpc>
                <a:spcPct val="95000"/>
              </a:lnSpc>
              <a:spcBef>
                <a:spcPts val="533"/>
              </a:spcBef>
            </a:pPr>
            <a:r>
              <a:rPr lang="en-US" sz="1600" dirty="0">
                <a:solidFill>
                  <a:srgbClr val="231F20"/>
                </a:solidFill>
              </a:rPr>
              <a:t>Uneventful session</a:t>
            </a:r>
          </a:p>
        </p:txBody>
      </p:sp>
      <p:sp>
        <p:nvSpPr>
          <p:cNvPr id="3" name="Rectangle 2">
            <a:extLst>
              <a:ext uri="{FF2B5EF4-FFF2-40B4-BE49-F238E27FC236}">
                <a16:creationId xmlns:a16="http://schemas.microsoft.com/office/drawing/2014/main" id="{EAB15FFD-CC88-43C4-BA2B-02E69B152458}"/>
              </a:ext>
            </a:extLst>
          </p:cNvPr>
          <p:cNvSpPr/>
          <p:nvPr/>
        </p:nvSpPr>
        <p:spPr>
          <a:xfrm>
            <a:off x="2267212" y="5589141"/>
            <a:ext cx="5664485" cy="923330"/>
          </a:xfrm>
          <a:prstGeom prst="rect">
            <a:avLst/>
          </a:prstGeom>
        </p:spPr>
        <p:txBody>
          <a:bodyPr wrap="square">
            <a:spAutoFit/>
          </a:bodyPr>
          <a:lstStyle/>
          <a:p>
            <a:pPr algn="ctr"/>
            <a:r>
              <a:rPr lang="en-US" i="1" dirty="0">
                <a:cs typeface="ＭＳ Ｐゴシック" pitchFamily="34" charset="-128"/>
              </a:rPr>
              <a:t>The transition between a smaller number of sequential events is more statistically significant for prediction than a long sequence of events that leads to an outcome</a:t>
            </a:r>
            <a:endParaRPr lang="en-SG" i="1" dirty="0"/>
          </a:p>
        </p:txBody>
      </p:sp>
    </p:spTree>
    <p:extLst>
      <p:ext uri="{BB962C8B-B14F-4D97-AF65-F5344CB8AC3E}">
        <p14:creationId xmlns:p14="http://schemas.microsoft.com/office/powerpoint/2010/main" val="2531349334"/>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0574" y="1281210"/>
            <a:ext cx="11290852" cy="4385777"/>
          </a:xfrm>
        </p:spPr>
        <p:txBody>
          <a:bodyPr>
            <a:normAutofit/>
          </a:bodyPr>
          <a:lstStyle/>
          <a:p>
            <a:r>
              <a:rPr lang="en-SG" sz="2000" dirty="0"/>
              <a:t>If you look at all pairs of events next to each other across millions of events</a:t>
            </a:r>
          </a:p>
          <a:p>
            <a:pPr lvl="1"/>
            <a:r>
              <a:rPr lang="en-SG" sz="1400" dirty="0"/>
              <a:t>There are a set of pairs that are more likely to occur in sessions with interesting outcomes than the sessions without an interesting outcome</a:t>
            </a:r>
          </a:p>
          <a:p>
            <a:r>
              <a:rPr lang="en-SG" sz="2000" dirty="0"/>
              <a:t>The simplicity of Markov process starts with 2 event transitions</a:t>
            </a:r>
          </a:p>
          <a:p>
            <a:pPr lvl="1"/>
            <a:r>
              <a:rPr lang="en-SG" sz="1400" dirty="0"/>
              <a:t>Can easily extend to 3, 4 or 5 events that occur together</a:t>
            </a:r>
          </a:p>
          <a:p>
            <a:pPr lvl="1"/>
            <a:r>
              <a:rPr lang="en-SG" sz="1400" dirty="0"/>
              <a:t>Also called as 2nd, 3rd, 4th etc., ORDER MARKOV CHAINS</a:t>
            </a:r>
          </a:p>
          <a:p>
            <a:endParaRPr lang="en-US" sz="2000" dirty="0"/>
          </a:p>
        </p:txBody>
      </p:sp>
      <p:sp>
        <p:nvSpPr>
          <p:cNvPr id="19" name="Rectangle 18"/>
          <p:cNvSpPr/>
          <p:nvPr/>
        </p:nvSpPr>
        <p:spPr>
          <a:xfrm>
            <a:off x="1802698" y="4321457"/>
            <a:ext cx="1319252" cy="679277"/>
          </a:xfrm>
          <a:prstGeom prst="rect">
            <a:avLst/>
          </a:prstGeom>
          <a:solidFill>
            <a:schemeClr val="accent1">
              <a:lumMod val="75000"/>
            </a:schemeClr>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schemeClr val="bg1"/>
                </a:solidFill>
              </a:rPr>
              <a:t>Account History</a:t>
            </a:r>
          </a:p>
        </p:txBody>
      </p:sp>
      <p:sp>
        <p:nvSpPr>
          <p:cNvPr id="20" name="Rectangle 19"/>
          <p:cNvSpPr/>
          <p:nvPr/>
        </p:nvSpPr>
        <p:spPr>
          <a:xfrm>
            <a:off x="3334995" y="4321457"/>
            <a:ext cx="1309407" cy="679277"/>
          </a:xfrm>
          <a:prstGeom prst="rect">
            <a:avLst/>
          </a:prstGeom>
          <a:solidFill>
            <a:srgbClr val="FF0000"/>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prstClr val="white"/>
                </a:solidFill>
              </a:rPr>
              <a:t>Raise Complaint Ticket</a:t>
            </a:r>
          </a:p>
        </p:txBody>
      </p:sp>
      <p:sp>
        <p:nvSpPr>
          <p:cNvPr id="21" name="Rectangle 20"/>
          <p:cNvSpPr/>
          <p:nvPr/>
        </p:nvSpPr>
        <p:spPr>
          <a:xfrm>
            <a:off x="4857447" y="4317921"/>
            <a:ext cx="1319252" cy="679277"/>
          </a:xfrm>
          <a:prstGeom prst="rect">
            <a:avLst/>
          </a:prstGeom>
          <a:solidFill>
            <a:srgbClr val="FFFF99"/>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t>Fund Transfer</a:t>
            </a:r>
          </a:p>
        </p:txBody>
      </p:sp>
      <p:sp>
        <p:nvSpPr>
          <p:cNvPr id="22" name="Rectangle 21"/>
          <p:cNvSpPr/>
          <p:nvPr/>
        </p:nvSpPr>
        <p:spPr>
          <a:xfrm>
            <a:off x="6379899" y="4321457"/>
            <a:ext cx="1319252" cy="679277"/>
          </a:xfrm>
          <a:prstGeom prst="rect">
            <a:avLst/>
          </a:prstGeom>
          <a:solidFill>
            <a:srgbClr val="FFFF99"/>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t>Fund Transfer</a:t>
            </a:r>
          </a:p>
        </p:txBody>
      </p:sp>
      <p:cxnSp>
        <p:nvCxnSpPr>
          <p:cNvPr id="23" name="Straight Arrow Connector 22"/>
          <p:cNvCxnSpPr/>
          <p:nvPr/>
        </p:nvCxnSpPr>
        <p:spPr>
          <a:xfrm>
            <a:off x="3121950" y="4666018"/>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644402" y="4662482"/>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166854" y="4649101"/>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886209" y="4326380"/>
            <a:ext cx="1309407" cy="679277"/>
          </a:xfrm>
          <a:prstGeom prst="rect">
            <a:avLst/>
          </a:prstGeom>
          <a:solidFill>
            <a:srgbClr val="660066"/>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prstClr val="white"/>
                </a:solidFill>
              </a:rPr>
              <a:t>Call Customer Service</a:t>
            </a:r>
          </a:p>
        </p:txBody>
      </p:sp>
      <p:cxnSp>
        <p:nvCxnSpPr>
          <p:cNvPr id="27" name="Straight Arrow Connector 26"/>
          <p:cNvCxnSpPr/>
          <p:nvPr/>
        </p:nvCxnSpPr>
        <p:spPr>
          <a:xfrm>
            <a:off x="7699151" y="4651873"/>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9" idx="1"/>
          </p:cNvCxnSpPr>
          <p:nvPr/>
        </p:nvCxnSpPr>
        <p:spPr>
          <a:xfrm>
            <a:off x="9195615" y="4662482"/>
            <a:ext cx="321341" cy="3536"/>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16957" y="4326380"/>
            <a:ext cx="1309407" cy="679277"/>
          </a:xfrm>
          <a:prstGeom prst="rect">
            <a:avLst/>
          </a:prstGeom>
          <a:solidFill>
            <a:schemeClr val="accent4"/>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prstClr val="white"/>
                </a:solidFill>
              </a:rPr>
              <a:t>Account Closure</a:t>
            </a:r>
          </a:p>
        </p:txBody>
      </p:sp>
      <p:cxnSp>
        <p:nvCxnSpPr>
          <p:cNvPr id="32" name="Straight Arrow Connector 31"/>
          <p:cNvCxnSpPr/>
          <p:nvPr/>
        </p:nvCxnSpPr>
        <p:spPr>
          <a:xfrm>
            <a:off x="10800375" y="4671562"/>
            <a:ext cx="752579"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024131" y="4649101"/>
            <a:ext cx="752579"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5987C761-C1F4-4510-A7F0-DB7BB88BBE97}"/>
              </a:ext>
            </a:extLst>
          </p:cNvPr>
          <p:cNvSpPr txBox="1">
            <a:spLocks/>
          </p:cNvSpPr>
          <p:nvPr/>
        </p:nvSpPr>
        <p:spPr bwMode="gray">
          <a:xfrm>
            <a:off x="850553" y="64463"/>
            <a:ext cx="10515600" cy="1325563"/>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4400">
                <a:latin typeface="+mj-lt"/>
                <a:ea typeface="+mj-ea"/>
                <a:cs typeface="+mj-cs"/>
              </a:defRPr>
            </a:lvl1pPr>
          </a:lstStyle>
          <a:p>
            <a:r>
              <a:rPr lang="en-US" dirty="0"/>
              <a:t>Markov Chain – Event Transitions</a:t>
            </a:r>
          </a:p>
        </p:txBody>
      </p:sp>
      <p:sp>
        <p:nvSpPr>
          <p:cNvPr id="37" name="TextBox 36">
            <a:extLst>
              <a:ext uri="{FF2B5EF4-FFF2-40B4-BE49-F238E27FC236}">
                <a16:creationId xmlns:a16="http://schemas.microsoft.com/office/drawing/2014/main" id="{310141F7-E1BF-4A62-844E-BC654C0E6613}"/>
              </a:ext>
            </a:extLst>
          </p:cNvPr>
          <p:cNvSpPr txBox="1"/>
          <p:nvPr/>
        </p:nvSpPr>
        <p:spPr>
          <a:xfrm>
            <a:off x="927826" y="4685523"/>
            <a:ext cx="805029" cy="326243"/>
          </a:xfrm>
          <a:prstGeom prst="rect">
            <a:avLst/>
          </a:prstGeom>
          <a:noFill/>
        </p:spPr>
        <p:txBody>
          <a:bodyPr wrap="none" rtlCol="0">
            <a:spAutoFit/>
          </a:bodyPr>
          <a:lstStyle/>
          <a:p>
            <a:pPr>
              <a:lnSpc>
                <a:spcPct val="95000"/>
              </a:lnSpc>
              <a:spcBef>
                <a:spcPts val="533"/>
              </a:spcBef>
            </a:pPr>
            <a:r>
              <a:rPr lang="en-US" sz="1600" dirty="0">
                <a:solidFill>
                  <a:srgbClr val="231F20"/>
                </a:solidFill>
              </a:rPr>
              <a:t>Session</a:t>
            </a:r>
          </a:p>
        </p:txBody>
      </p:sp>
      <p:sp>
        <p:nvSpPr>
          <p:cNvPr id="6" name="Rectangle 5">
            <a:extLst>
              <a:ext uri="{FF2B5EF4-FFF2-40B4-BE49-F238E27FC236}">
                <a16:creationId xmlns:a16="http://schemas.microsoft.com/office/drawing/2014/main" id="{13EEFFA5-2C46-41D3-A2B8-0FC3FEA2851D}"/>
              </a:ext>
            </a:extLst>
          </p:cNvPr>
          <p:cNvSpPr/>
          <p:nvPr/>
        </p:nvSpPr>
        <p:spPr>
          <a:xfrm>
            <a:off x="1812542" y="3850452"/>
            <a:ext cx="2831859" cy="366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t>
            </a:r>
            <a:endParaRPr lang="en-SG" dirty="0"/>
          </a:p>
        </p:txBody>
      </p:sp>
      <p:sp>
        <p:nvSpPr>
          <p:cNvPr id="41" name="Rectangle 40">
            <a:extLst>
              <a:ext uri="{FF2B5EF4-FFF2-40B4-BE49-F238E27FC236}">
                <a16:creationId xmlns:a16="http://schemas.microsoft.com/office/drawing/2014/main" id="{B62B03E2-24F7-4FDC-B66D-26089900F30B}"/>
              </a:ext>
            </a:extLst>
          </p:cNvPr>
          <p:cNvSpPr/>
          <p:nvPr/>
        </p:nvSpPr>
        <p:spPr>
          <a:xfrm>
            <a:off x="3357092" y="3393519"/>
            <a:ext cx="2831859" cy="366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B.C</a:t>
            </a:r>
            <a:endParaRPr lang="en-SG" dirty="0"/>
          </a:p>
        </p:txBody>
      </p:sp>
      <p:sp>
        <p:nvSpPr>
          <p:cNvPr id="42" name="Rectangle 41">
            <a:extLst>
              <a:ext uri="{FF2B5EF4-FFF2-40B4-BE49-F238E27FC236}">
                <a16:creationId xmlns:a16="http://schemas.microsoft.com/office/drawing/2014/main" id="{7D1504D2-19E8-4E93-8210-341A9D411D92}"/>
              </a:ext>
            </a:extLst>
          </p:cNvPr>
          <p:cNvSpPr/>
          <p:nvPr/>
        </p:nvSpPr>
        <p:spPr>
          <a:xfrm>
            <a:off x="4867292" y="3843809"/>
            <a:ext cx="2831859" cy="366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a:t>
            </a:r>
            <a:endParaRPr lang="en-SG" dirty="0"/>
          </a:p>
        </p:txBody>
      </p:sp>
      <p:sp>
        <p:nvSpPr>
          <p:cNvPr id="43" name="Rectangle 42">
            <a:extLst>
              <a:ext uri="{FF2B5EF4-FFF2-40B4-BE49-F238E27FC236}">
                <a16:creationId xmlns:a16="http://schemas.microsoft.com/office/drawing/2014/main" id="{9DB91D62-4159-4A50-B7B1-E23FAAAAAC27}"/>
              </a:ext>
            </a:extLst>
          </p:cNvPr>
          <p:cNvSpPr/>
          <p:nvPr/>
        </p:nvSpPr>
        <p:spPr>
          <a:xfrm>
            <a:off x="6392151" y="3393519"/>
            <a:ext cx="2831859" cy="366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a:t>
            </a:r>
            <a:endParaRPr lang="en-SG" dirty="0"/>
          </a:p>
        </p:txBody>
      </p:sp>
      <p:sp>
        <p:nvSpPr>
          <p:cNvPr id="44" name="Rectangle 43">
            <a:extLst>
              <a:ext uri="{FF2B5EF4-FFF2-40B4-BE49-F238E27FC236}">
                <a16:creationId xmlns:a16="http://schemas.microsoft.com/office/drawing/2014/main" id="{49DF0FB8-FDE8-4B43-B5A8-C45C646FCFEC}"/>
              </a:ext>
            </a:extLst>
          </p:cNvPr>
          <p:cNvSpPr/>
          <p:nvPr/>
        </p:nvSpPr>
        <p:spPr>
          <a:xfrm>
            <a:off x="7929312" y="3841175"/>
            <a:ext cx="2831859" cy="366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a:t>
            </a:r>
            <a:endParaRPr lang="en-SG" dirty="0"/>
          </a:p>
        </p:txBody>
      </p:sp>
      <p:sp>
        <p:nvSpPr>
          <p:cNvPr id="30" name="Oval 29">
            <a:extLst>
              <a:ext uri="{FF2B5EF4-FFF2-40B4-BE49-F238E27FC236}">
                <a16:creationId xmlns:a16="http://schemas.microsoft.com/office/drawing/2014/main" id="{B1361183-A40F-4AFF-B6AE-918F2001AFCD}"/>
              </a:ext>
            </a:extLst>
          </p:cNvPr>
          <p:cNvSpPr/>
          <p:nvPr/>
        </p:nvSpPr>
        <p:spPr>
          <a:xfrm>
            <a:off x="2764388" y="4727237"/>
            <a:ext cx="477078" cy="4770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SG" dirty="0"/>
          </a:p>
        </p:txBody>
      </p:sp>
      <p:sp>
        <p:nvSpPr>
          <p:cNvPr id="45" name="Oval 44">
            <a:extLst>
              <a:ext uri="{FF2B5EF4-FFF2-40B4-BE49-F238E27FC236}">
                <a16:creationId xmlns:a16="http://schemas.microsoft.com/office/drawing/2014/main" id="{7C4DFA74-70C5-4830-93A6-5C0DD43A89E4}"/>
              </a:ext>
            </a:extLst>
          </p:cNvPr>
          <p:cNvSpPr/>
          <p:nvPr/>
        </p:nvSpPr>
        <p:spPr>
          <a:xfrm>
            <a:off x="4295944" y="4739906"/>
            <a:ext cx="477078" cy="4770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SG" dirty="0"/>
          </a:p>
        </p:txBody>
      </p:sp>
      <p:sp>
        <p:nvSpPr>
          <p:cNvPr id="46" name="Oval 45">
            <a:extLst>
              <a:ext uri="{FF2B5EF4-FFF2-40B4-BE49-F238E27FC236}">
                <a16:creationId xmlns:a16="http://schemas.microsoft.com/office/drawing/2014/main" id="{0B22A507-E886-47AB-94F2-0A1528646932}"/>
              </a:ext>
            </a:extLst>
          </p:cNvPr>
          <p:cNvSpPr/>
          <p:nvPr/>
        </p:nvSpPr>
        <p:spPr>
          <a:xfrm>
            <a:off x="5759325" y="4783583"/>
            <a:ext cx="477078" cy="4770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47" name="Oval 46">
            <a:extLst>
              <a:ext uri="{FF2B5EF4-FFF2-40B4-BE49-F238E27FC236}">
                <a16:creationId xmlns:a16="http://schemas.microsoft.com/office/drawing/2014/main" id="{3612BA65-C3C8-42FF-A6AC-03EB222EC7DB}"/>
              </a:ext>
            </a:extLst>
          </p:cNvPr>
          <p:cNvSpPr/>
          <p:nvPr/>
        </p:nvSpPr>
        <p:spPr>
          <a:xfrm>
            <a:off x="7277089" y="4805999"/>
            <a:ext cx="477078" cy="4770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48" name="Oval 47">
            <a:extLst>
              <a:ext uri="{FF2B5EF4-FFF2-40B4-BE49-F238E27FC236}">
                <a16:creationId xmlns:a16="http://schemas.microsoft.com/office/drawing/2014/main" id="{E62BB6A3-6DB1-414E-94EE-A1A3184EBD41}"/>
              </a:ext>
            </a:extLst>
          </p:cNvPr>
          <p:cNvSpPr/>
          <p:nvPr/>
        </p:nvSpPr>
        <p:spPr>
          <a:xfrm>
            <a:off x="8803032" y="4840560"/>
            <a:ext cx="477078" cy="4770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49" name="Oval 48">
            <a:extLst>
              <a:ext uri="{FF2B5EF4-FFF2-40B4-BE49-F238E27FC236}">
                <a16:creationId xmlns:a16="http://schemas.microsoft.com/office/drawing/2014/main" id="{308718D9-0CCC-4A18-B249-339D956B79A9}"/>
              </a:ext>
            </a:extLst>
          </p:cNvPr>
          <p:cNvSpPr/>
          <p:nvPr/>
        </p:nvSpPr>
        <p:spPr>
          <a:xfrm>
            <a:off x="10522632" y="4805543"/>
            <a:ext cx="477078" cy="4770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SG" dirty="0"/>
          </a:p>
        </p:txBody>
      </p:sp>
      <p:sp>
        <p:nvSpPr>
          <p:cNvPr id="50" name="Rectangle 49">
            <a:extLst>
              <a:ext uri="{FF2B5EF4-FFF2-40B4-BE49-F238E27FC236}">
                <a16:creationId xmlns:a16="http://schemas.microsoft.com/office/drawing/2014/main" id="{14F65F4F-419D-48C9-B8D6-7B3855D7D83F}"/>
              </a:ext>
            </a:extLst>
          </p:cNvPr>
          <p:cNvSpPr/>
          <p:nvPr/>
        </p:nvSpPr>
        <p:spPr>
          <a:xfrm>
            <a:off x="1802698" y="5341759"/>
            <a:ext cx="4364156" cy="366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A.B.C</a:t>
            </a:r>
            <a:endParaRPr lang="en-SG" dirty="0"/>
          </a:p>
        </p:txBody>
      </p:sp>
      <p:sp>
        <p:nvSpPr>
          <p:cNvPr id="51" name="Rectangle 50">
            <a:extLst>
              <a:ext uri="{FF2B5EF4-FFF2-40B4-BE49-F238E27FC236}">
                <a16:creationId xmlns:a16="http://schemas.microsoft.com/office/drawing/2014/main" id="{ECA575BB-30D5-4B2F-8C72-C806F501EF48}"/>
              </a:ext>
            </a:extLst>
          </p:cNvPr>
          <p:cNvSpPr/>
          <p:nvPr/>
        </p:nvSpPr>
        <p:spPr>
          <a:xfrm>
            <a:off x="3404731" y="5796016"/>
            <a:ext cx="4294420" cy="366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B.C.C</a:t>
            </a:r>
            <a:endParaRPr lang="en-SG" dirty="0"/>
          </a:p>
        </p:txBody>
      </p:sp>
      <p:sp>
        <p:nvSpPr>
          <p:cNvPr id="52" name="Rectangle 51">
            <a:extLst>
              <a:ext uri="{FF2B5EF4-FFF2-40B4-BE49-F238E27FC236}">
                <a16:creationId xmlns:a16="http://schemas.microsoft.com/office/drawing/2014/main" id="{48B14055-F5E0-4EBE-8A2E-D40B622AAED6}"/>
              </a:ext>
            </a:extLst>
          </p:cNvPr>
          <p:cNvSpPr/>
          <p:nvPr/>
        </p:nvSpPr>
        <p:spPr>
          <a:xfrm>
            <a:off x="4867292" y="6249718"/>
            <a:ext cx="4294420" cy="366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C.C.D</a:t>
            </a:r>
            <a:endParaRPr lang="en-SG" dirty="0"/>
          </a:p>
        </p:txBody>
      </p:sp>
      <p:sp>
        <p:nvSpPr>
          <p:cNvPr id="53" name="Rectangle 52">
            <a:extLst>
              <a:ext uri="{FF2B5EF4-FFF2-40B4-BE49-F238E27FC236}">
                <a16:creationId xmlns:a16="http://schemas.microsoft.com/office/drawing/2014/main" id="{030D4C59-1C08-4D01-BD90-CC5D8A191503}"/>
              </a:ext>
            </a:extLst>
          </p:cNvPr>
          <p:cNvSpPr/>
          <p:nvPr/>
        </p:nvSpPr>
        <p:spPr>
          <a:xfrm>
            <a:off x="6393702" y="5326631"/>
            <a:ext cx="4294420" cy="366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a:t>
            </a:r>
            <a:endParaRPr lang="en-SG" dirty="0"/>
          </a:p>
        </p:txBody>
      </p:sp>
      <p:sp>
        <p:nvSpPr>
          <p:cNvPr id="54" name="TextBox 53">
            <a:extLst>
              <a:ext uri="{FF2B5EF4-FFF2-40B4-BE49-F238E27FC236}">
                <a16:creationId xmlns:a16="http://schemas.microsoft.com/office/drawing/2014/main" id="{3C50917A-8B24-4316-8090-859B422563F7}"/>
              </a:ext>
            </a:extLst>
          </p:cNvPr>
          <p:cNvSpPr txBox="1"/>
          <p:nvPr/>
        </p:nvSpPr>
        <p:spPr>
          <a:xfrm>
            <a:off x="518255" y="3601666"/>
            <a:ext cx="1011752" cy="369332"/>
          </a:xfrm>
          <a:prstGeom prst="rect">
            <a:avLst/>
          </a:prstGeom>
          <a:noFill/>
        </p:spPr>
        <p:txBody>
          <a:bodyPr wrap="none" rtlCol="0">
            <a:spAutoFit/>
          </a:bodyPr>
          <a:lstStyle/>
          <a:p>
            <a:r>
              <a:rPr lang="en-US" dirty="0"/>
              <a:t>1</a:t>
            </a:r>
            <a:r>
              <a:rPr lang="en-US" baseline="30000" dirty="0"/>
              <a:t>st</a:t>
            </a:r>
            <a:r>
              <a:rPr lang="en-US" dirty="0"/>
              <a:t> Order</a:t>
            </a:r>
            <a:endParaRPr lang="en-SG" dirty="0"/>
          </a:p>
        </p:txBody>
      </p:sp>
      <p:sp>
        <p:nvSpPr>
          <p:cNvPr id="55" name="TextBox 54">
            <a:extLst>
              <a:ext uri="{FF2B5EF4-FFF2-40B4-BE49-F238E27FC236}">
                <a16:creationId xmlns:a16="http://schemas.microsoft.com/office/drawing/2014/main" id="{C53A58BC-F600-4243-9C93-D32E23DB9A59}"/>
              </a:ext>
            </a:extLst>
          </p:cNvPr>
          <p:cNvSpPr txBox="1"/>
          <p:nvPr/>
        </p:nvSpPr>
        <p:spPr>
          <a:xfrm>
            <a:off x="468434" y="5720842"/>
            <a:ext cx="1061573" cy="369332"/>
          </a:xfrm>
          <a:prstGeom prst="rect">
            <a:avLst/>
          </a:prstGeom>
          <a:noFill/>
        </p:spPr>
        <p:txBody>
          <a:bodyPr wrap="none" rtlCol="0">
            <a:spAutoFit/>
          </a:bodyPr>
          <a:lstStyle/>
          <a:p>
            <a:r>
              <a:rPr lang="en-US" dirty="0"/>
              <a:t>2</a:t>
            </a:r>
            <a:r>
              <a:rPr lang="en-US" baseline="30000" dirty="0"/>
              <a:t>nd</a:t>
            </a:r>
            <a:r>
              <a:rPr lang="en-US" dirty="0"/>
              <a:t> Order</a:t>
            </a:r>
            <a:endParaRPr lang="en-SG" dirty="0"/>
          </a:p>
        </p:txBody>
      </p:sp>
      <p:sp>
        <p:nvSpPr>
          <p:cNvPr id="56" name="Left Brace 55">
            <a:extLst>
              <a:ext uri="{FF2B5EF4-FFF2-40B4-BE49-F238E27FC236}">
                <a16:creationId xmlns:a16="http://schemas.microsoft.com/office/drawing/2014/main" id="{EEDEE962-C062-4DD8-BEA7-B499C52A1C5F}"/>
              </a:ext>
            </a:extLst>
          </p:cNvPr>
          <p:cNvSpPr/>
          <p:nvPr/>
        </p:nvSpPr>
        <p:spPr>
          <a:xfrm>
            <a:off x="1539028" y="3389631"/>
            <a:ext cx="316867" cy="8708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7" name="Left Brace 56">
            <a:extLst>
              <a:ext uri="{FF2B5EF4-FFF2-40B4-BE49-F238E27FC236}">
                <a16:creationId xmlns:a16="http://schemas.microsoft.com/office/drawing/2014/main" id="{98C54DBF-3713-4110-9C74-C041F3224832}"/>
              </a:ext>
            </a:extLst>
          </p:cNvPr>
          <p:cNvSpPr/>
          <p:nvPr/>
        </p:nvSpPr>
        <p:spPr>
          <a:xfrm>
            <a:off x="1547979" y="5278215"/>
            <a:ext cx="264564" cy="13377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79322357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9917F06-7694-4AD7-9E0B-2335A2D75BF7}"/>
              </a:ext>
            </a:extLst>
          </p:cNvPr>
          <p:cNvSpPr>
            <a:spLocks noGrp="1"/>
          </p:cNvSpPr>
          <p:nvPr>
            <p:ph sz="quarter" idx="16"/>
          </p:nvPr>
        </p:nvSpPr>
        <p:spPr/>
        <p:txBody>
          <a:bodyPr/>
          <a:lstStyle/>
          <a:p>
            <a:r>
              <a:rPr lang="en-SG" dirty="0"/>
              <a:t>Customer Churn &amp; Retention</a:t>
            </a:r>
          </a:p>
          <a:p>
            <a:r>
              <a:rPr lang="en-SG" dirty="0"/>
              <a:t>Path to Churn Prediction</a:t>
            </a:r>
          </a:p>
          <a:p>
            <a:r>
              <a:rPr lang="en-US" dirty="0"/>
              <a:t>S</a:t>
            </a:r>
            <a:r>
              <a:rPr lang="en-SG" dirty="0" err="1"/>
              <a:t>chedule</a:t>
            </a:r>
            <a:r>
              <a:rPr lang="en-SG" dirty="0"/>
              <a:t> &amp; Price</a:t>
            </a:r>
          </a:p>
          <a:p>
            <a:endParaRPr lang="en-SG" dirty="0"/>
          </a:p>
        </p:txBody>
      </p:sp>
      <p:sp>
        <p:nvSpPr>
          <p:cNvPr id="2" name="Title 1">
            <a:extLst>
              <a:ext uri="{FF2B5EF4-FFF2-40B4-BE49-F238E27FC236}">
                <a16:creationId xmlns:a16="http://schemas.microsoft.com/office/drawing/2014/main" id="{F41133F3-EF80-4DA4-841E-33FF78DD3936}"/>
              </a:ext>
            </a:extLst>
          </p:cNvPr>
          <p:cNvSpPr>
            <a:spLocks noGrp="1"/>
          </p:cNvSpPr>
          <p:nvPr>
            <p:ph type="title"/>
          </p:nvPr>
        </p:nvSpPr>
        <p:spPr/>
        <p:txBody>
          <a:bodyPr/>
          <a:lstStyle/>
          <a:p>
            <a:r>
              <a:rPr lang="en-US" dirty="0"/>
              <a:t>Agenda</a:t>
            </a:r>
            <a:endParaRPr lang="en-SG" dirty="0"/>
          </a:p>
        </p:txBody>
      </p:sp>
      <p:sp>
        <p:nvSpPr>
          <p:cNvPr id="3" name="Text Placeholder 2">
            <a:extLst>
              <a:ext uri="{FF2B5EF4-FFF2-40B4-BE49-F238E27FC236}">
                <a16:creationId xmlns:a16="http://schemas.microsoft.com/office/drawing/2014/main" id="{878A4769-E16B-4E98-9001-3F2B765F961D}"/>
              </a:ext>
            </a:extLst>
          </p:cNvPr>
          <p:cNvSpPr>
            <a:spLocks noGrp="1"/>
          </p:cNvSpPr>
          <p:nvPr>
            <p:ph type="body" sz="quarter" idx="11"/>
          </p:nvPr>
        </p:nvSpPr>
        <p:spPr/>
        <p:txBody>
          <a:bodyPr/>
          <a:lstStyle/>
          <a:p>
            <a:endParaRPr lang="en-SG"/>
          </a:p>
        </p:txBody>
      </p:sp>
    </p:spTree>
    <p:extLst>
      <p:ext uri="{BB962C8B-B14F-4D97-AF65-F5344CB8AC3E}">
        <p14:creationId xmlns:p14="http://schemas.microsoft.com/office/powerpoint/2010/main" val="3691640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6FEA58A-94B6-4F60-A660-97C90E7E117A}"/>
              </a:ext>
            </a:extLst>
          </p:cNvPr>
          <p:cNvSpPr>
            <a:spLocks noGrp="1"/>
          </p:cNvSpPr>
          <p:nvPr>
            <p:ph type="body" sz="quarter" idx="15"/>
          </p:nvPr>
        </p:nvSpPr>
        <p:spPr/>
        <p:txBody>
          <a:bodyPr/>
          <a:lstStyle/>
          <a:p>
            <a:endParaRPr lang="en-US"/>
          </a:p>
        </p:txBody>
      </p:sp>
      <p:pic>
        <p:nvPicPr>
          <p:cNvPr id="5" name="Picture 4" descr="Screen Shot 2017-04-07 at 7.37.23 PM.png">
            <a:extLst>
              <a:ext uri="{FF2B5EF4-FFF2-40B4-BE49-F238E27FC236}">
                <a16:creationId xmlns:a16="http://schemas.microsoft.com/office/drawing/2014/main" id="{77BC5BF8-CDC7-49A9-8DA0-033F4D7D59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8122" y="2897362"/>
            <a:ext cx="2306843" cy="2955543"/>
          </a:xfrm>
          <a:prstGeom prst="rect">
            <a:avLst/>
          </a:prstGeom>
        </p:spPr>
      </p:pic>
      <p:graphicFrame>
        <p:nvGraphicFramePr>
          <p:cNvPr id="6" name="Table 5">
            <a:extLst>
              <a:ext uri="{FF2B5EF4-FFF2-40B4-BE49-F238E27FC236}">
                <a16:creationId xmlns:a16="http://schemas.microsoft.com/office/drawing/2014/main" id="{9FF02DDA-4DC3-49BA-AC36-E8B9EF6B80AA}"/>
              </a:ext>
            </a:extLst>
          </p:cNvPr>
          <p:cNvGraphicFramePr>
            <a:graphicFrameLocks noGrp="1"/>
          </p:cNvGraphicFramePr>
          <p:nvPr>
            <p:extLst>
              <p:ext uri="{D42A27DB-BD31-4B8C-83A1-F6EECF244321}">
                <p14:modId xmlns:p14="http://schemas.microsoft.com/office/powerpoint/2010/main" val="1647431644"/>
              </p:ext>
            </p:extLst>
          </p:nvPr>
        </p:nvGraphicFramePr>
        <p:xfrm>
          <a:off x="4930177" y="2683847"/>
          <a:ext cx="6248396" cy="3352800"/>
        </p:xfrm>
        <a:graphic>
          <a:graphicData uri="http://schemas.openxmlformats.org/drawingml/2006/table">
            <a:tbl>
              <a:tblPr firstRow="1" bandRow="1">
                <a:tableStyleId>{2D5ABB26-0587-4C30-8999-92F81FD0307C}</a:tableStyleId>
              </a:tblPr>
              <a:tblGrid>
                <a:gridCol w="568036">
                  <a:extLst>
                    <a:ext uri="{9D8B030D-6E8A-4147-A177-3AD203B41FA5}">
                      <a16:colId xmlns:a16="http://schemas.microsoft.com/office/drawing/2014/main" val="20000"/>
                    </a:ext>
                  </a:extLst>
                </a:gridCol>
                <a:gridCol w="568036">
                  <a:extLst>
                    <a:ext uri="{9D8B030D-6E8A-4147-A177-3AD203B41FA5}">
                      <a16:colId xmlns:a16="http://schemas.microsoft.com/office/drawing/2014/main" val="20001"/>
                    </a:ext>
                  </a:extLst>
                </a:gridCol>
                <a:gridCol w="568036">
                  <a:extLst>
                    <a:ext uri="{9D8B030D-6E8A-4147-A177-3AD203B41FA5}">
                      <a16:colId xmlns:a16="http://schemas.microsoft.com/office/drawing/2014/main" val="20002"/>
                    </a:ext>
                  </a:extLst>
                </a:gridCol>
                <a:gridCol w="568036">
                  <a:extLst>
                    <a:ext uri="{9D8B030D-6E8A-4147-A177-3AD203B41FA5}">
                      <a16:colId xmlns:a16="http://schemas.microsoft.com/office/drawing/2014/main" val="20003"/>
                    </a:ext>
                  </a:extLst>
                </a:gridCol>
                <a:gridCol w="568036">
                  <a:extLst>
                    <a:ext uri="{9D8B030D-6E8A-4147-A177-3AD203B41FA5}">
                      <a16:colId xmlns:a16="http://schemas.microsoft.com/office/drawing/2014/main" val="20004"/>
                    </a:ext>
                  </a:extLst>
                </a:gridCol>
                <a:gridCol w="568036">
                  <a:extLst>
                    <a:ext uri="{9D8B030D-6E8A-4147-A177-3AD203B41FA5}">
                      <a16:colId xmlns:a16="http://schemas.microsoft.com/office/drawing/2014/main" val="20005"/>
                    </a:ext>
                  </a:extLst>
                </a:gridCol>
                <a:gridCol w="568036">
                  <a:extLst>
                    <a:ext uri="{9D8B030D-6E8A-4147-A177-3AD203B41FA5}">
                      <a16:colId xmlns:a16="http://schemas.microsoft.com/office/drawing/2014/main" val="20006"/>
                    </a:ext>
                  </a:extLst>
                </a:gridCol>
                <a:gridCol w="568036">
                  <a:extLst>
                    <a:ext uri="{9D8B030D-6E8A-4147-A177-3AD203B41FA5}">
                      <a16:colId xmlns:a16="http://schemas.microsoft.com/office/drawing/2014/main" val="20007"/>
                    </a:ext>
                  </a:extLst>
                </a:gridCol>
                <a:gridCol w="568036">
                  <a:extLst>
                    <a:ext uri="{9D8B030D-6E8A-4147-A177-3AD203B41FA5}">
                      <a16:colId xmlns:a16="http://schemas.microsoft.com/office/drawing/2014/main" val="20008"/>
                    </a:ext>
                  </a:extLst>
                </a:gridCol>
                <a:gridCol w="568036">
                  <a:extLst>
                    <a:ext uri="{9D8B030D-6E8A-4147-A177-3AD203B41FA5}">
                      <a16:colId xmlns:a16="http://schemas.microsoft.com/office/drawing/2014/main" val="20009"/>
                    </a:ext>
                  </a:extLst>
                </a:gridCol>
                <a:gridCol w="568036">
                  <a:extLst>
                    <a:ext uri="{9D8B030D-6E8A-4147-A177-3AD203B41FA5}">
                      <a16:colId xmlns:a16="http://schemas.microsoft.com/office/drawing/2014/main" val="20010"/>
                    </a:ext>
                  </a:extLst>
                </a:gridCol>
              </a:tblGrid>
              <a:tr h="293982">
                <a:tc>
                  <a:txBody>
                    <a:bodyPr/>
                    <a:lstStyle/>
                    <a:p>
                      <a:endParaRPr lang="en-US" sz="1400" dirty="0">
                        <a:solidFill>
                          <a:schemeClr val="tx1"/>
                        </a:solidFill>
                      </a:endParaRPr>
                    </a:p>
                  </a:txBody>
                  <a:tcPr>
                    <a:solidFill>
                      <a:srgbClr val="EC881D"/>
                    </a:solidFill>
                  </a:tcPr>
                </a:tc>
                <a:tc>
                  <a:txBody>
                    <a:bodyPr/>
                    <a:lstStyle/>
                    <a:p>
                      <a:r>
                        <a:rPr lang="en-US" sz="1400" b="1" dirty="0">
                          <a:solidFill>
                            <a:schemeClr val="tx1"/>
                          </a:solidFill>
                        </a:rPr>
                        <a:t>AH</a:t>
                      </a:r>
                    </a:p>
                  </a:txBody>
                  <a:tcPr>
                    <a:solidFill>
                      <a:srgbClr val="EC881D"/>
                    </a:solidFill>
                  </a:tcPr>
                </a:tc>
                <a:tc>
                  <a:txBody>
                    <a:bodyPr/>
                    <a:lstStyle/>
                    <a:p>
                      <a:r>
                        <a:rPr lang="en-US" sz="1400" b="1" dirty="0">
                          <a:solidFill>
                            <a:schemeClr val="tx1"/>
                          </a:solidFill>
                        </a:rPr>
                        <a:t>AS</a:t>
                      </a:r>
                    </a:p>
                  </a:txBody>
                  <a:tcPr>
                    <a:solidFill>
                      <a:srgbClr val="EC881D"/>
                    </a:solidFill>
                  </a:tcPr>
                </a:tc>
                <a:tc>
                  <a:txBody>
                    <a:bodyPr/>
                    <a:lstStyle/>
                    <a:p>
                      <a:r>
                        <a:rPr lang="en-US" sz="1400" b="1" dirty="0">
                          <a:solidFill>
                            <a:schemeClr val="tx1"/>
                          </a:solidFill>
                        </a:rPr>
                        <a:t>BPF</a:t>
                      </a:r>
                    </a:p>
                  </a:txBody>
                  <a:tcPr>
                    <a:solidFill>
                      <a:srgbClr val="EC881D"/>
                    </a:solidFill>
                  </a:tcPr>
                </a:tc>
                <a:tc>
                  <a:txBody>
                    <a:bodyPr/>
                    <a:lstStyle/>
                    <a:p>
                      <a:r>
                        <a:rPr lang="en-US" sz="1400" b="1" dirty="0">
                          <a:solidFill>
                            <a:schemeClr val="tx1"/>
                          </a:solidFill>
                        </a:rPr>
                        <a:t>BPI</a:t>
                      </a:r>
                    </a:p>
                  </a:txBody>
                  <a:tcPr>
                    <a:solidFill>
                      <a:srgbClr val="EC881D"/>
                    </a:solidFill>
                  </a:tcPr>
                </a:tc>
                <a:tc>
                  <a:txBody>
                    <a:bodyPr/>
                    <a:lstStyle/>
                    <a:p>
                      <a:r>
                        <a:rPr lang="en-US" sz="1400" b="1" dirty="0">
                          <a:solidFill>
                            <a:schemeClr val="tx1"/>
                          </a:solidFill>
                        </a:rPr>
                        <a:t>CS</a:t>
                      </a:r>
                    </a:p>
                  </a:txBody>
                  <a:tcPr>
                    <a:solidFill>
                      <a:srgbClr val="EC881D"/>
                    </a:solidFill>
                  </a:tcPr>
                </a:tc>
                <a:tc>
                  <a:txBody>
                    <a:bodyPr/>
                    <a:lstStyle/>
                    <a:p>
                      <a:r>
                        <a:rPr lang="en-US" sz="1400" b="1" dirty="0">
                          <a:solidFill>
                            <a:schemeClr val="tx1"/>
                          </a:solidFill>
                        </a:rPr>
                        <a:t>FAQ</a:t>
                      </a:r>
                    </a:p>
                  </a:txBody>
                  <a:tcPr>
                    <a:solidFill>
                      <a:srgbClr val="EC881D"/>
                    </a:solidFill>
                  </a:tcPr>
                </a:tc>
                <a:tc>
                  <a:txBody>
                    <a:bodyPr/>
                    <a:lstStyle/>
                    <a:p>
                      <a:r>
                        <a:rPr lang="en-US" sz="1400" b="1" dirty="0">
                          <a:solidFill>
                            <a:schemeClr val="tx1"/>
                          </a:solidFill>
                        </a:rPr>
                        <a:t>FT</a:t>
                      </a:r>
                    </a:p>
                  </a:txBody>
                  <a:tcPr>
                    <a:solidFill>
                      <a:srgbClr val="EC881D"/>
                    </a:solidFill>
                  </a:tcPr>
                </a:tc>
                <a:tc>
                  <a:txBody>
                    <a:bodyPr/>
                    <a:lstStyle/>
                    <a:p>
                      <a:r>
                        <a:rPr lang="en-US" sz="1400" b="1" dirty="0">
                          <a:solidFill>
                            <a:schemeClr val="tx1"/>
                          </a:solidFill>
                        </a:rPr>
                        <a:t>OSE</a:t>
                      </a:r>
                    </a:p>
                  </a:txBody>
                  <a:tcPr>
                    <a:solidFill>
                      <a:srgbClr val="EC881D"/>
                    </a:solidFill>
                  </a:tcPr>
                </a:tc>
                <a:tc>
                  <a:txBody>
                    <a:bodyPr/>
                    <a:lstStyle/>
                    <a:p>
                      <a:r>
                        <a:rPr lang="en-US" sz="1400" b="1" dirty="0">
                          <a:solidFill>
                            <a:schemeClr val="tx1"/>
                          </a:solidFill>
                        </a:rPr>
                        <a:t>PU</a:t>
                      </a:r>
                    </a:p>
                  </a:txBody>
                  <a:tcPr>
                    <a:solidFill>
                      <a:srgbClr val="EC881D"/>
                    </a:solidFill>
                  </a:tcPr>
                </a:tc>
                <a:tc>
                  <a:txBody>
                    <a:bodyPr/>
                    <a:lstStyle/>
                    <a:p>
                      <a:r>
                        <a:rPr lang="en-US" sz="1400" b="1" dirty="0">
                          <a:solidFill>
                            <a:schemeClr val="tx1"/>
                          </a:solidFill>
                        </a:rPr>
                        <a:t>VDD</a:t>
                      </a:r>
                    </a:p>
                  </a:txBody>
                  <a:tcPr>
                    <a:solidFill>
                      <a:srgbClr val="EC881D"/>
                    </a:solidFill>
                  </a:tcPr>
                </a:tc>
                <a:extLst>
                  <a:ext uri="{0D108BD9-81ED-4DB2-BD59-A6C34878D82A}">
                    <a16:rowId xmlns:a16="http://schemas.microsoft.com/office/drawing/2014/main" val="10000"/>
                  </a:ext>
                </a:extLst>
              </a:tr>
              <a:tr h="293982">
                <a:tc>
                  <a:txBody>
                    <a:bodyPr/>
                    <a:lstStyle/>
                    <a:p>
                      <a:r>
                        <a:rPr lang="en-US" sz="1400" b="1" dirty="0">
                          <a:solidFill>
                            <a:schemeClr val="tx1"/>
                          </a:solidFill>
                        </a:rPr>
                        <a:t>AH</a:t>
                      </a:r>
                    </a:p>
                  </a:txBody>
                  <a:tcPr>
                    <a:solidFill>
                      <a:schemeClr val="accent1"/>
                    </a:solidFill>
                  </a:tcPr>
                </a:tc>
                <a:tc>
                  <a:txBody>
                    <a:bodyPr/>
                    <a:lstStyle/>
                    <a:p>
                      <a:r>
                        <a:rPr lang="en-US" sz="1200" dirty="0">
                          <a:solidFill>
                            <a:schemeClr val="tx1"/>
                          </a:solidFill>
                        </a:rPr>
                        <a:t>0.012</a:t>
                      </a:r>
                    </a:p>
                  </a:txBody>
                  <a:tcPr/>
                </a:tc>
                <a:tc>
                  <a:txBody>
                    <a:bodyPr/>
                    <a:lstStyle/>
                    <a:p>
                      <a:r>
                        <a:rPr lang="en-US" sz="1200" dirty="0">
                          <a:solidFill>
                            <a:schemeClr val="tx1"/>
                          </a:solidFill>
                        </a:rPr>
                        <a:t>0.016</a:t>
                      </a:r>
                    </a:p>
                  </a:txBody>
                  <a:tcPr/>
                </a:tc>
                <a:tc>
                  <a:txBody>
                    <a:bodyPr/>
                    <a:lstStyle/>
                    <a:p>
                      <a:r>
                        <a:rPr lang="en-US" sz="1200" dirty="0">
                          <a:solidFill>
                            <a:schemeClr val="tx1"/>
                          </a:solidFill>
                        </a:rPr>
                        <a:t>0.02</a:t>
                      </a:r>
                    </a:p>
                  </a:txBody>
                  <a:tcPr/>
                </a:tc>
                <a:tc>
                  <a:txBody>
                    <a:bodyPr/>
                    <a:lstStyle/>
                    <a:p>
                      <a:r>
                        <a:rPr lang="en-US" sz="1200" dirty="0">
                          <a:solidFill>
                            <a:schemeClr val="tx1"/>
                          </a:solidFill>
                        </a:rPr>
                        <a:t>0.007</a:t>
                      </a:r>
                    </a:p>
                  </a:txBody>
                  <a:tcPr/>
                </a:tc>
                <a:tc>
                  <a:txBody>
                    <a:bodyPr/>
                    <a:lstStyle/>
                    <a:p>
                      <a:r>
                        <a:rPr lang="en-US" sz="1200" dirty="0">
                          <a:solidFill>
                            <a:schemeClr val="tx1"/>
                          </a:solidFill>
                        </a:rPr>
                        <a:t>0.005</a:t>
                      </a:r>
                    </a:p>
                  </a:txBody>
                  <a:tcPr/>
                </a:tc>
                <a:tc>
                  <a:txBody>
                    <a:bodyPr/>
                    <a:lstStyle/>
                    <a:p>
                      <a:r>
                        <a:rPr lang="en-US" sz="1200" dirty="0">
                          <a:solidFill>
                            <a:schemeClr val="tx1"/>
                          </a:solidFill>
                        </a:rPr>
                        <a:t>0.014</a:t>
                      </a:r>
                    </a:p>
                  </a:txBody>
                  <a:tcPr/>
                </a:tc>
                <a:tc>
                  <a:txBody>
                    <a:bodyPr/>
                    <a:lstStyle/>
                    <a:p>
                      <a:r>
                        <a:rPr lang="en-US" sz="1200" dirty="0">
                          <a:solidFill>
                            <a:schemeClr val="tx1"/>
                          </a:solidFill>
                        </a:rPr>
                        <a:t>0.011</a:t>
                      </a:r>
                    </a:p>
                  </a:txBody>
                  <a:tcPr/>
                </a:tc>
                <a:tc>
                  <a:txBody>
                    <a:bodyPr/>
                    <a:lstStyle/>
                    <a:p>
                      <a:r>
                        <a:rPr lang="en-US" sz="1200" dirty="0">
                          <a:solidFill>
                            <a:schemeClr val="tx1"/>
                          </a:solidFill>
                        </a:rPr>
                        <a:t>0.008</a:t>
                      </a:r>
                    </a:p>
                  </a:txBody>
                  <a:tcPr/>
                </a:tc>
                <a:tc>
                  <a:txBody>
                    <a:bodyPr/>
                    <a:lstStyle/>
                    <a:p>
                      <a:r>
                        <a:rPr lang="en-US" sz="1200" dirty="0">
                          <a:solidFill>
                            <a:schemeClr val="tx1"/>
                          </a:solidFill>
                        </a:rPr>
                        <a:t>0.001</a:t>
                      </a:r>
                    </a:p>
                  </a:txBody>
                  <a:tcPr/>
                </a:tc>
                <a:tc>
                  <a:txBody>
                    <a:bodyPr/>
                    <a:lstStyle/>
                    <a:p>
                      <a:r>
                        <a:rPr lang="en-US" sz="1200" dirty="0">
                          <a:solidFill>
                            <a:schemeClr val="tx1"/>
                          </a:solidFill>
                        </a:rPr>
                        <a:t>0.016</a:t>
                      </a:r>
                    </a:p>
                  </a:txBody>
                  <a:tcPr/>
                </a:tc>
                <a:extLst>
                  <a:ext uri="{0D108BD9-81ED-4DB2-BD59-A6C34878D82A}">
                    <a16:rowId xmlns:a16="http://schemas.microsoft.com/office/drawing/2014/main" val="10001"/>
                  </a:ext>
                </a:extLst>
              </a:tr>
              <a:tr h="293982">
                <a:tc>
                  <a:txBody>
                    <a:bodyPr/>
                    <a:lstStyle/>
                    <a:p>
                      <a:r>
                        <a:rPr lang="en-US" sz="1400" b="1" dirty="0">
                          <a:solidFill>
                            <a:schemeClr val="tx1"/>
                          </a:solidFill>
                        </a:rPr>
                        <a:t>AS</a:t>
                      </a:r>
                    </a:p>
                  </a:txBody>
                  <a:tcPr>
                    <a:solidFill>
                      <a:schemeClr val="accent1"/>
                    </a:solidFill>
                  </a:tcPr>
                </a:tc>
                <a:tc>
                  <a:txBody>
                    <a:bodyPr/>
                    <a:lstStyle/>
                    <a:p>
                      <a:r>
                        <a:rPr lang="en-US" sz="1200" dirty="0">
                          <a:solidFill>
                            <a:schemeClr val="tx1"/>
                          </a:solidFill>
                        </a:rPr>
                        <a:t>0.036</a:t>
                      </a:r>
                    </a:p>
                  </a:txBody>
                  <a:tcPr/>
                </a:tc>
                <a:tc>
                  <a:txBody>
                    <a:bodyPr/>
                    <a:lstStyle/>
                    <a:p>
                      <a:r>
                        <a:rPr lang="en-US" sz="1200" dirty="0">
                          <a:solidFill>
                            <a:schemeClr val="tx1"/>
                          </a:solidFill>
                        </a:rPr>
                        <a:t>0.038</a:t>
                      </a:r>
                    </a:p>
                  </a:txBody>
                  <a:tcPr/>
                </a:tc>
                <a:tc>
                  <a:txBody>
                    <a:bodyPr/>
                    <a:lstStyle/>
                    <a:p>
                      <a:r>
                        <a:rPr lang="en-US" sz="1200" dirty="0">
                          <a:solidFill>
                            <a:schemeClr val="tx1"/>
                          </a:solidFill>
                        </a:rPr>
                        <a:t>0.057</a:t>
                      </a:r>
                    </a:p>
                  </a:txBody>
                  <a:tcPr/>
                </a:tc>
                <a:tc>
                  <a:txBody>
                    <a:bodyPr/>
                    <a:lstStyle/>
                    <a:p>
                      <a:r>
                        <a:rPr lang="en-US" sz="1200" dirty="0">
                          <a:solidFill>
                            <a:schemeClr val="tx1"/>
                          </a:solidFill>
                        </a:rPr>
                        <a:t>0.010</a:t>
                      </a:r>
                    </a:p>
                  </a:txBody>
                  <a:tcPr/>
                </a:tc>
                <a:tc>
                  <a:txBody>
                    <a:bodyPr/>
                    <a:lstStyle/>
                    <a:p>
                      <a:r>
                        <a:rPr lang="en-US" sz="1200" dirty="0">
                          <a:solidFill>
                            <a:schemeClr val="tx1"/>
                          </a:solidFill>
                        </a:rPr>
                        <a:t>0.020</a:t>
                      </a:r>
                    </a:p>
                  </a:txBody>
                  <a:tcPr/>
                </a:tc>
                <a:tc>
                  <a:txBody>
                    <a:bodyPr/>
                    <a:lstStyle/>
                    <a:p>
                      <a:r>
                        <a:rPr lang="en-US" sz="1200" dirty="0">
                          <a:solidFill>
                            <a:schemeClr val="tx1"/>
                          </a:solidFill>
                        </a:rPr>
                        <a:t>0.030</a:t>
                      </a:r>
                    </a:p>
                  </a:txBody>
                  <a:tcPr/>
                </a:tc>
                <a:tc>
                  <a:txBody>
                    <a:bodyPr/>
                    <a:lstStyle/>
                    <a:p>
                      <a:r>
                        <a:rPr lang="en-US" sz="1200" dirty="0">
                          <a:solidFill>
                            <a:schemeClr val="tx1"/>
                          </a:solidFill>
                        </a:rPr>
                        <a:t>0.038</a:t>
                      </a:r>
                    </a:p>
                  </a:txBody>
                  <a:tcPr/>
                </a:tc>
                <a:tc>
                  <a:txBody>
                    <a:bodyPr/>
                    <a:lstStyle/>
                    <a:p>
                      <a:r>
                        <a:rPr lang="en-US" sz="1200" dirty="0">
                          <a:solidFill>
                            <a:schemeClr val="tx1"/>
                          </a:solidFill>
                        </a:rPr>
                        <a:t>0.008</a:t>
                      </a:r>
                    </a:p>
                  </a:txBody>
                  <a:tcPr/>
                </a:tc>
                <a:tc>
                  <a:txBody>
                    <a:bodyPr/>
                    <a:lstStyle/>
                    <a:p>
                      <a:r>
                        <a:rPr lang="en-US" sz="1200" dirty="0">
                          <a:solidFill>
                            <a:schemeClr val="tx1"/>
                          </a:solidFill>
                        </a:rPr>
                        <a:t>0.016</a:t>
                      </a:r>
                    </a:p>
                  </a:txBody>
                  <a:tcPr/>
                </a:tc>
                <a:tc>
                  <a:txBody>
                    <a:bodyPr/>
                    <a:lstStyle/>
                    <a:p>
                      <a:r>
                        <a:rPr lang="en-US" sz="1200" dirty="0">
                          <a:solidFill>
                            <a:schemeClr val="tx1"/>
                          </a:solidFill>
                        </a:rPr>
                        <a:t>0.040</a:t>
                      </a:r>
                    </a:p>
                  </a:txBody>
                  <a:tcPr/>
                </a:tc>
                <a:extLst>
                  <a:ext uri="{0D108BD9-81ED-4DB2-BD59-A6C34878D82A}">
                    <a16:rowId xmlns:a16="http://schemas.microsoft.com/office/drawing/2014/main" val="10002"/>
                  </a:ext>
                </a:extLst>
              </a:tr>
              <a:tr h="293982">
                <a:tc>
                  <a:txBody>
                    <a:bodyPr/>
                    <a:lstStyle/>
                    <a:p>
                      <a:r>
                        <a:rPr lang="en-US" sz="1400" b="1" dirty="0">
                          <a:solidFill>
                            <a:schemeClr val="tx1"/>
                          </a:solidFill>
                        </a:rPr>
                        <a:t>BPF</a:t>
                      </a:r>
                    </a:p>
                  </a:txBody>
                  <a:tcPr>
                    <a:solidFill>
                      <a:schemeClr val="accent1"/>
                    </a:solidFill>
                  </a:tcPr>
                </a:tc>
                <a:tc>
                  <a:txBody>
                    <a:bodyPr/>
                    <a:lstStyle/>
                    <a:p>
                      <a:r>
                        <a:rPr lang="en-US" sz="1200" dirty="0">
                          <a:solidFill>
                            <a:schemeClr val="tx1"/>
                          </a:solidFill>
                        </a:rPr>
                        <a:t>0.001</a:t>
                      </a:r>
                    </a:p>
                  </a:txBody>
                  <a:tcPr/>
                </a:tc>
                <a:tc>
                  <a:txBody>
                    <a:bodyPr/>
                    <a:lstStyle/>
                    <a:p>
                      <a:r>
                        <a:rPr lang="en-US" sz="1200" dirty="0">
                          <a:solidFill>
                            <a:schemeClr val="tx1"/>
                          </a:solidFill>
                        </a:rPr>
                        <a:t>0.004</a:t>
                      </a:r>
                    </a:p>
                  </a:txBody>
                  <a:tcPr/>
                </a:tc>
                <a:tc>
                  <a:txBody>
                    <a:bodyPr/>
                    <a:lstStyle/>
                    <a:p>
                      <a:r>
                        <a:rPr lang="en-US" sz="1200" dirty="0">
                          <a:solidFill>
                            <a:schemeClr val="tx1"/>
                          </a:solidFill>
                        </a:rPr>
                        <a:t>0.007</a:t>
                      </a:r>
                    </a:p>
                  </a:txBody>
                  <a:tcPr/>
                </a:tc>
                <a:tc>
                  <a:txBody>
                    <a:bodyPr/>
                    <a:lstStyle/>
                    <a:p>
                      <a:r>
                        <a:rPr lang="en-US" sz="1200" dirty="0">
                          <a:solidFill>
                            <a:schemeClr val="tx1"/>
                          </a:solidFill>
                        </a:rPr>
                        <a:t>0.000</a:t>
                      </a:r>
                    </a:p>
                  </a:txBody>
                  <a:tcPr/>
                </a:tc>
                <a:tc>
                  <a:txBody>
                    <a:bodyPr/>
                    <a:lstStyle/>
                    <a:p>
                      <a:r>
                        <a:rPr lang="en-US" sz="1200" dirty="0">
                          <a:solidFill>
                            <a:schemeClr val="tx1"/>
                          </a:solidFill>
                        </a:rPr>
                        <a:t>0.007</a:t>
                      </a:r>
                    </a:p>
                  </a:txBody>
                  <a:tcPr/>
                </a:tc>
                <a:tc>
                  <a:txBody>
                    <a:bodyPr/>
                    <a:lstStyle/>
                    <a:p>
                      <a:r>
                        <a:rPr lang="en-US" sz="1200" dirty="0">
                          <a:solidFill>
                            <a:schemeClr val="tx1"/>
                          </a:solidFill>
                        </a:rPr>
                        <a:t>0.002</a:t>
                      </a:r>
                    </a:p>
                  </a:txBody>
                  <a:tcPr/>
                </a:tc>
                <a:tc>
                  <a:txBody>
                    <a:bodyPr/>
                    <a:lstStyle/>
                    <a:p>
                      <a:r>
                        <a:rPr lang="en-US" sz="1200" dirty="0">
                          <a:solidFill>
                            <a:schemeClr val="tx1"/>
                          </a:solidFill>
                        </a:rPr>
                        <a:t>0.004</a:t>
                      </a:r>
                    </a:p>
                  </a:txBody>
                  <a:tcPr/>
                </a:tc>
                <a:tc>
                  <a:txBody>
                    <a:bodyPr/>
                    <a:lstStyle/>
                    <a:p>
                      <a:r>
                        <a:rPr lang="en-US" sz="1200" dirty="0">
                          <a:solidFill>
                            <a:schemeClr val="tx1"/>
                          </a:solidFill>
                        </a:rPr>
                        <a:t>0.002</a:t>
                      </a:r>
                    </a:p>
                  </a:txBody>
                  <a:tcPr/>
                </a:tc>
                <a:tc>
                  <a:txBody>
                    <a:bodyPr/>
                    <a:lstStyle/>
                    <a:p>
                      <a:r>
                        <a:rPr lang="en-US" sz="1200" dirty="0">
                          <a:solidFill>
                            <a:schemeClr val="tx1"/>
                          </a:solidFill>
                        </a:rPr>
                        <a:t>0.000</a:t>
                      </a:r>
                    </a:p>
                  </a:txBody>
                  <a:tcPr/>
                </a:tc>
                <a:tc>
                  <a:txBody>
                    <a:bodyPr/>
                    <a:lstStyle/>
                    <a:p>
                      <a:r>
                        <a:rPr lang="en-US" sz="1200" dirty="0">
                          <a:solidFill>
                            <a:schemeClr val="tx1"/>
                          </a:solidFill>
                        </a:rPr>
                        <a:t>0.002</a:t>
                      </a:r>
                    </a:p>
                  </a:txBody>
                  <a:tcPr/>
                </a:tc>
                <a:extLst>
                  <a:ext uri="{0D108BD9-81ED-4DB2-BD59-A6C34878D82A}">
                    <a16:rowId xmlns:a16="http://schemas.microsoft.com/office/drawing/2014/main" val="10003"/>
                  </a:ext>
                </a:extLst>
              </a:tr>
              <a:tr h="293982">
                <a:tc>
                  <a:txBody>
                    <a:bodyPr/>
                    <a:lstStyle/>
                    <a:p>
                      <a:r>
                        <a:rPr lang="en-US" sz="1400" b="1" dirty="0">
                          <a:solidFill>
                            <a:schemeClr val="tx1"/>
                          </a:solidFill>
                        </a:rPr>
                        <a:t>BPI</a:t>
                      </a:r>
                    </a:p>
                  </a:txBody>
                  <a:tcPr>
                    <a:solidFill>
                      <a:schemeClr val="accent1"/>
                    </a:solidFill>
                  </a:tcPr>
                </a:tc>
                <a:tc>
                  <a:txBody>
                    <a:bodyPr/>
                    <a:lstStyle/>
                    <a:p>
                      <a:r>
                        <a:rPr lang="en-US" sz="1200" dirty="0">
                          <a:solidFill>
                            <a:schemeClr val="tx1"/>
                          </a:solidFill>
                        </a:rPr>
                        <a:t>0.006</a:t>
                      </a:r>
                    </a:p>
                  </a:txBody>
                  <a:tcPr/>
                </a:tc>
                <a:tc>
                  <a:txBody>
                    <a:bodyPr/>
                    <a:lstStyle/>
                    <a:p>
                      <a:r>
                        <a:rPr lang="en-US" sz="1200" dirty="0">
                          <a:solidFill>
                            <a:schemeClr val="tx1"/>
                          </a:solidFill>
                        </a:rPr>
                        <a:t>0.005</a:t>
                      </a:r>
                    </a:p>
                  </a:txBody>
                  <a:tcPr/>
                </a:tc>
                <a:tc>
                  <a:txBody>
                    <a:bodyPr/>
                    <a:lstStyle/>
                    <a:p>
                      <a:r>
                        <a:rPr lang="en-US" sz="1200" dirty="0">
                          <a:solidFill>
                            <a:schemeClr val="tx1"/>
                          </a:solidFill>
                        </a:rPr>
                        <a:t>0.000</a:t>
                      </a:r>
                    </a:p>
                  </a:txBody>
                  <a:tcPr/>
                </a:tc>
                <a:tc>
                  <a:txBody>
                    <a:bodyPr/>
                    <a:lstStyle/>
                    <a:p>
                      <a:r>
                        <a:rPr lang="en-US" sz="1200" dirty="0">
                          <a:solidFill>
                            <a:schemeClr val="tx1"/>
                          </a:solidFill>
                        </a:rPr>
                        <a:t>0.012</a:t>
                      </a:r>
                    </a:p>
                  </a:txBody>
                  <a:tcPr/>
                </a:tc>
                <a:tc>
                  <a:txBody>
                    <a:bodyPr/>
                    <a:lstStyle/>
                    <a:p>
                      <a:r>
                        <a:rPr lang="en-US" sz="1200" dirty="0">
                          <a:solidFill>
                            <a:schemeClr val="tx1"/>
                          </a:solidFill>
                        </a:rPr>
                        <a:t>0.001</a:t>
                      </a:r>
                    </a:p>
                  </a:txBody>
                  <a:tcPr/>
                </a:tc>
                <a:tc>
                  <a:txBody>
                    <a:bodyPr/>
                    <a:lstStyle/>
                    <a:p>
                      <a:r>
                        <a:rPr lang="en-US" sz="1200" dirty="0">
                          <a:solidFill>
                            <a:schemeClr val="tx1"/>
                          </a:solidFill>
                        </a:rPr>
                        <a:t>0.005</a:t>
                      </a:r>
                    </a:p>
                  </a:txBody>
                  <a:tcPr/>
                </a:tc>
                <a:tc>
                  <a:txBody>
                    <a:bodyPr/>
                    <a:lstStyle/>
                    <a:p>
                      <a:r>
                        <a:rPr lang="en-US" sz="1200" dirty="0">
                          <a:solidFill>
                            <a:schemeClr val="tx1"/>
                          </a:solidFill>
                        </a:rPr>
                        <a:t>0.008</a:t>
                      </a:r>
                    </a:p>
                  </a:txBody>
                  <a:tcPr/>
                </a:tc>
                <a:tc>
                  <a:txBody>
                    <a:bodyPr/>
                    <a:lstStyle/>
                    <a:p>
                      <a:r>
                        <a:rPr lang="en-US" sz="1200" dirty="0">
                          <a:solidFill>
                            <a:schemeClr val="tx1"/>
                          </a:solidFill>
                        </a:rPr>
                        <a:t>0.004</a:t>
                      </a:r>
                    </a:p>
                  </a:txBody>
                  <a:tcPr/>
                </a:tc>
                <a:tc>
                  <a:txBody>
                    <a:bodyPr/>
                    <a:lstStyle/>
                    <a:p>
                      <a:r>
                        <a:rPr lang="en-US" sz="1200" dirty="0">
                          <a:solidFill>
                            <a:schemeClr val="tx1"/>
                          </a:solidFill>
                        </a:rPr>
                        <a:t>0.001</a:t>
                      </a:r>
                    </a:p>
                  </a:txBody>
                  <a:tcPr/>
                </a:tc>
                <a:tc>
                  <a:txBody>
                    <a:bodyPr/>
                    <a:lstStyle/>
                    <a:p>
                      <a:r>
                        <a:rPr lang="en-US" sz="1200" dirty="0">
                          <a:solidFill>
                            <a:schemeClr val="tx1"/>
                          </a:solidFill>
                        </a:rPr>
                        <a:t>0.012</a:t>
                      </a:r>
                    </a:p>
                  </a:txBody>
                  <a:tcPr/>
                </a:tc>
                <a:extLst>
                  <a:ext uri="{0D108BD9-81ED-4DB2-BD59-A6C34878D82A}">
                    <a16:rowId xmlns:a16="http://schemas.microsoft.com/office/drawing/2014/main" val="10004"/>
                  </a:ext>
                </a:extLst>
              </a:tr>
              <a:tr h="293982">
                <a:tc>
                  <a:txBody>
                    <a:bodyPr/>
                    <a:lstStyle/>
                    <a:p>
                      <a:r>
                        <a:rPr lang="en-US" sz="1400" b="1" dirty="0">
                          <a:solidFill>
                            <a:schemeClr val="tx1"/>
                          </a:solidFill>
                        </a:rPr>
                        <a:t>CS</a:t>
                      </a:r>
                    </a:p>
                  </a:txBody>
                  <a:tcPr>
                    <a:solidFill>
                      <a:schemeClr val="accent1"/>
                    </a:solidFill>
                  </a:tcPr>
                </a:tc>
                <a:tc>
                  <a:txBody>
                    <a:bodyPr/>
                    <a:lstStyle/>
                    <a:p>
                      <a:r>
                        <a:rPr lang="en-US" sz="1200" dirty="0">
                          <a:solidFill>
                            <a:schemeClr val="tx1"/>
                          </a:solidFill>
                        </a:rPr>
                        <a:t>0.007</a:t>
                      </a:r>
                    </a:p>
                  </a:txBody>
                  <a:tcPr/>
                </a:tc>
                <a:tc>
                  <a:txBody>
                    <a:bodyPr/>
                    <a:lstStyle/>
                    <a:p>
                      <a:r>
                        <a:rPr lang="en-US" sz="1200" dirty="0">
                          <a:solidFill>
                            <a:schemeClr val="tx1"/>
                          </a:solidFill>
                        </a:rPr>
                        <a:t>0.007</a:t>
                      </a:r>
                    </a:p>
                  </a:txBody>
                  <a:tcPr/>
                </a:tc>
                <a:tc>
                  <a:txBody>
                    <a:bodyPr/>
                    <a:lstStyle/>
                    <a:p>
                      <a:r>
                        <a:rPr lang="en-US" sz="1200" dirty="0">
                          <a:solidFill>
                            <a:schemeClr val="tx1"/>
                          </a:solidFill>
                        </a:rPr>
                        <a:t>0.012</a:t>
                      </a:r>
                    </a:p>
                  </a:txBody>
                  <a:tcPr/>
                </a:tc>
                <a:tc>
                  <a:txBody>
                    <a:bodyPr/>
                    <a:lstStyle/>
                    <a:p>
                      <a:r>
                        <a:rPr lang="en-US" sz="1200" dirty="0">
                          <a:solidFill>
                            <a:schemeClr val="tx1"/>
                          </a:solidFill>
                        </a:rPr>
                        <a:t>0.006</a:t>
                      </a:r>
                    </a:p>
                  </a:txBody>
                  <a:tcPr/>
                </a:tc>
                <a:tc>
                  <a:txBody>
                    <a:bodyPr/>
                    <a:lstStyle/>
                    <a:p>
                      <a:r>
                        <a:rPr lang="en-US" sz="1200" dirty="0">
                          <a:solidFill>
                            <a:schemeClr val="tx1"/>
                          </a:solidFill>
                        </a:rPr>
                        <a:t>0.000</a:t>
                      </a:r>
                    </a:p>
                  </a:txBody>
                  <a:tcPr/>
                </a:tc>
                <a:tc>
                  <a:txBody>
                    <a:bodyPr/>
                    <a:lstStyle/>
                    <a:p>
                      <a:r>
                        <a:rPr lang="en-US" sz="1200" dirty="0">
                          <a:solidFill>
                            <a:schemeClr val="tx1"/>
                          </a:solidFill>
                        </a:rPr>
                        <a:t>0.007</a:t>
                      </a:r>
                    </a:p>
                  </a:txBody>
                  <a:tcPr/>
                </a:tc>
                <a:tc>
                  <a:txBody>
                    <a:bodyPr/>
                    <a:lstStyle/>
                    <a:p>
                      <a:r>
                        <a:rPr lang="en-US" sz="1200" dirty="0">
                          <a:solidFill>
                            <a:schemeClr val="tx1"/>
                          </a:solidFill>
                        </a:rPr>
                        <a:t>0.004</a:t>
                      </a:r>
                    </a:p>
                  </a:txBody>
                  <a:tcPr/>
                </a:tc>
                <a:tc>
                  <a:txBody>
                    <a:bodyPr/>
                    <a:lstStyle/>
                    <a:p>
                      <a:r>
                        <a:rPr lang="en-US" sz="1200" dirty="0">
                          <a:solidFill>
                            <a:schemeClr val="tx1"/>
                          </a:solidFill>
                        </a:rPr>
                        <a:t>0.007</a:t>
                      </a:r>
                    </a:p>
                  </a:txBody>
                  <a:tcPr/>
                </a:tc>
                <a:tc>
                  <a:txBody>
                    <a:bodyPr/>
                    <a:lstStyle/>
                    <a:p>
                      <a:r>
                        <a:rPr lang="en-US" sz="1200" dirty="0">
                          <a:solidFill>
                            <a:schemeClr val="tx1"/>
                          </a:solidFill>
                        </a:rPr>
                        <a:t>0.002</a:t>
                      </a:r>
                    </a:p>
                  </a:txBody>
                  <a:tcPr/>
                </a:tc>
                <a:tc>
                  <a:txBody>
                    <a:bodyPr/>
                    <a:lstStyle/>
                    <a:p>
                      <a:r>
                        <a:rPr lang="en-US" sz="1200" dirty="0">
                          <a:solidFill>
                            <a:schemeClr val="tx1"/>
                          </a:solidFill>
                        </a:rPr>
                        <a:t>0.006</a:t>
                      </a:r>
                    </a:p>
                  </a:txBody>
                  <a:tcPr/>
                </a:tc>
                <a:extLst>
                  <a:ext uri="{0D108BD9-81ED-4DB2-BD59-A6C34878D82A}">
                    <a16:rowId xmlns:a16="http://schemas.microsoft.com/office/drawing/2014/main" val="10005"/>
                  </a:ext>
                </a:extLst>
              </a:tr>
              <a:tr h="293982">
                <a:tc>
                  <a:txBody>
                    <a:bodyPr/>
                    <a:lstStyle/>
                    <a:p>
                      <a:r>
                        <a:rPr lang="en-US" sz="1400" b="1" dirty="0">
                          <a:solidFill>
                            <a:schemeClr val="tx1"/>
                          </a:solidFill>
                        </a:rPr>
                        <a:t>FAQ</a:t>
                      </a:r>
                    </a:p>
                  </a:txBody>
                  <a:tcPr>
                    <a:solidFill>
                      <a:schemeClr val="accent1"/>
                    </a:solidFill>
                  </a:tcPr>
                </a:tc>
                <a:tc>
                  <a:txBody>
                    <a:bodyPr/>
                    <a:lstStyle/>
                    <a:p>
                      <a:r>
                        <a:rPr lang="en-US" sz="1200" dirty="0">
                          <a:solidFill>
                            <a:schemeClr val="tx1"/>
                          </a:solidFill>
                        </a:rPr>
                        <a:t>0.011</a:t>
                      </a:r>
                    </a:p>
                  </a:txBody>
                  <a:tcPr/>
                </a:tc>
                <a:tc>
                  <a:txBody>
                    <a:bodyPr/>
                    <a:lstStyle/>
                    <a:p>
                      <a:r>
                        <a:rPr lang="en-US" sz="1200" dirty="0">
                          <a:solidFill>
                            <a:schemeClr val="tx1"/>
                          </a:solidFill>
                        </a:rPr>
                        <a:t>0.018</a:t>
                      </a:r>
                    </a:p>
                  </a:txBody>
                  <a:tcPr/>
                </a:tc>
                <a:tc>
                  <a:txBody>
                    <a:bodyPr/>
                    <a:lstStyle/>
                    <a:p>
                      <a:r>
                        <a:rPr lang="en-US" sz="1200" dirty="0">
                          <a:solidFill>
                            <a:schemeClr val="tx1"/>
                          </a:solidFill>
                        </a:rPr>
                        <a:t>0.028</a:t>
                      </a:r>
                    </a:p>
                  </a:txBody>
                  <a:tcPr/>
                </a:tc>
                <a:tc>
                  <a:txBody>
                    <a:bodyPr/>
                    <a:lstStyle/>
                    <a:p>
                      <a:r>
                        <a:rPr lang="en-US" sz="1200" dirty="0">
                          <a:solidFill>
                            <a:schemeClr val="tx1"/>
                          </a:solidFill>
                        </a:rPr>
                        <a:t>0.005</a:t>
                      </a:r>
                    </a:p>
                  </a:txBody>
                  <a:tcPr/>
                </a:tc>
                <a:tc>
                  <a:txBody>
                    <a:bodyPr/>
                    <a:lstStyle/>
                    <a:p>
                      <a:r>
                        <a:rPr lang="en-US" sz="1200" dirty="0">
                          <a:solidFill>
                            <a:schemeClr val="tx1"/>
                          </a:solidFill>
                        </a:rPr>
                        <a:t>0.005</a:t>
                      </a:r>
                    </a:p>
                  </a:txBody>
                  <a:tcPr/>
                </a:tc>
                <a:tc>
                  <a:txBody>
                    <a:bodyPr/>
                    <a:lstStyle/>
                    <a:p>
                      <a:r>
                        <a:rPr lang="en-US" sz="1200" dirty="0">
                          <a:solidFill>
                            <a:schemeClr val="tx1"/>
                          </a:solidFill>
                        </a:rPr>
                        <a:t>0.018</a:t>
                      </a:r>
                    </a:p>
                  </a:txBody>
                  <a:tcPr/>
                </a:tc>
                <a:tc>
                  <a:txBody>
                    <a:bodyPr/>
                    <a:lstStyle/>
                    <a:p>
                      <a:r>
                        <a:rPr lang="en-US" sz="1200" dirty="0">
                          <a:solidFill>
                            <a:schemeClr val="tx1"/>
                          </a:solidFill>
                        </a:rPr>
                        <a:t>0.013</a:t>
                      </a:r>
                    </a:p>
                  </a:txBody>
                  <a:tcPr/>
                </a:tc>
                <a:tc>
                  <a:txBody>
                    <a:bodyPr/>
                    <a:lstStyle/>
                    <a:p>
                      <a:r>
                        <a:rPr lang="en-US" sz="1200" dirty="0">
                          <a:solidFill>
                            <a:schemeClr val="tx1"/>
                          </a:solidFill>
                        </a:rPr>
                        <a:t>0.004</a:t>
                      </a:r>
                    </a:p>
                  </a:txBody>
                  <a:tcPr/>
                </a:tc>
                <a:tc>
                  <a:txBody>
                    <a:bodyPr/>
                    <a:lstStyle/>
                    <a:p>
                      <a:r>
                        <a:rPr lang="en-US" sz="1200" dirty="0">
                          <a:solidFill>
                            <a:schemeClr val="tx1"/>
                          </a:solidFill>
                        </a:rPr>
                        <a:t>0.002</a:t>
                      </a:r>
                    </a:p>
                  </a:txBody>
                  <a:tcPr/>
                </a:tc>
                <a:tc>
                  <a:txBody>
                    <a:bodyPr/>
                    <a:lstStyle/>
                    <a:p>
                      <a:r>
                        <a:rPr lang="en-US" sz="1200" dirty="0">
                          <a:solidFill>
                            <a:schemeClr val="tx1"/>
                          </a:solidFill>
                        </a:rPr>
                        <a:t>0.018</a:t>
                      </a:r>
                    </a:p>
                  </a:txBody>
                  <a:tcPr/>
                </a:tc>
                <a:extLst>
                  <a:ext uri="{0D108BD9-81ED-4DB2-BD59-A6C34878D82A}">
                    <a16:rowId xmlns:a16="http://schemas.microsoft.com/office/drawing/2014/main" val="10006"/>
                  </a:ext>
                </a:extLst>
              </a:tr>
              <a:tr h="293982">
                <a:tc>
                  <a:txBody>
                    <a:bodyPr/>
                    <a:lstStyle/>
                    <a:p>
                      <a:r>
                        <a:rPr lang="en-US" sz="1400" b="1" dirty="0">
                          <a:solidFill>
                            <a:schemeClr val="tx1"/>
                          </a:solidFill>
                        </a:rPr>
                        <a:t>FT</a:t>
                      </a:r>
                    </a:p>
                  </a:txBody>
                  <a:tcPr>
                    <a:solidFill>
                      <a:schemeClr val="accent1"/>
                    </a:solidFill>
                  </a:tcPr>
                </a:tc>
                <a:tc>
                  <a:txBody>
                    <a:bodyPr/>
                    <a:lstStyle/>
                    <a:p>
                      <a:r>
                        <a:rPr lang="en-US" sz="1200" dirty="0">
                          <a:solidFill>
                            <a:schemeClr val="tx1"/>
                          </a:solidFill>
                        </a:rPr>
                        <a:t>0.011</a:t>
                      </a:r>
                    </a:p>
                  </a:txBody>
                  <a:tcPr/>
                </a:tc>
                <a:tc>
                  <a:txBody>
                    <a:bodyPr/>
                    <a:lstStyle/>
                    <a:p>
                      <a:r>
                        <a:rPr lang="en-US" sz="1200" dirty="0">
                          <a:solidFill>
                            <a:schemeClr val="tx1"/>
                          </a:solidFill>
                        </a:rPr>
                        <a:t>0.016</a:t>
                      </a:r>
                    </a:p>
                  </a:txBody>
                  <a:tcPr/>
                </a:tc>
                <a:tc>
                  <a:txBody>
                    <a:bodyPr/>
                    <a:lstStyle/>
                    <a:p>
                      <a:r>
                        <a:rPr lang="en-US" sz="1200" dirty="0">
                          <a:solidFill>
                            <a:schemeClr val="tx1"/>
                          </a:solidFill>
                        </a:rPr>
                        <a:t>0.024</a:t>
                      </a:r>
                    </a:p>
                  </a:txBody>
                  <a:tcPr/>
                </a:tc>
                <a:tc>
                  <a:txBody>
                    <a:bodyPr/>
                    <a:lstStyle/>
                    <a:p>
                      <a:r>
                        <a:rPr lang="en-US" sz="1200" dirty="0">
                          <a:solidFill>
                            <a:schemeClr val="tx1"/>
                          </a:solidFill>
                        </a:rPr>
                        <a:t>0.005</a:t>
                      </a:r>
                    </a:p>
                  </a:txBody>
                  <a:tcPr/>
                </a:tc>
                <a:tc>
                  <a:txBody>
                    <a:bodyPr/>
                    <a:lstStyle/>
                    <a:p>
                      <a:r>
                        <a:rPr lang="en-US" sz="1200" dirty="0">
                          <a:solidFill>
                            <a:schemeClr val="tx1"/>
                          </a:solidFill>
                        </a:rPr>
                        <a:t>0.005</a:t>
                      </a:r>
                    </a:p>
                  </a:txBody>
                  <a:tcPr/>
                </a:tc>
                <a:tc>
                  <a:txBody>
                    <a:bodyPr/>
                    <a:lstStyle/>
                    <a:p>
                      <a:r>
                        <a:rPr lang="en-US" sz="1200" dirty="0">
                          <a:solidFill>
                            <a:schemeClr val="tx1"/>
                          </a:solidFill>
                        </a:rPr>
                        <a:t>0.014</a:t>
                      </a:r>
                    </a:p>
                  </a:txBody>
                  <a:tcPr/>
                </a:tc>
                <a:tc>
                  <a:txBody>
                    <a:bodyPr/>
                    <a:lstStyle/>
                    <a:p>
                      <a:r>
                        <a:rPr lang="en-US" sz="1200" dirty="0">
                          <a:solidFill>
                            <a:schemeClr val="tx1"/>
                          </a:solidFill>
                        </a:rPr>
                        <a:t>0.013</a:t>
                      </a:r>
                    </a:p>
                  </a:txBody>
                  <a:tcPr/>
                </a:tc>
                <a:tc>
                  <a:txBody>
                    <a:bodyPr/>
                    <a:lstStyle/>
                    <a:p>
                      <a:r>
                        <a:rPr lang="en-US" sz="1200" dirty="0">
                          <a:solidFill>
                            <a:schemeClr val="tx1"/>
                          </a:solidFill>
                        </a:rPr>
                        <a:t>0.006</a:t>
                      </a:r>
                    </a:p>
                  </a:txBody>
                  <a:tcPr/>
                </a:tc>
                <a:tc>
                  <a:txBody>
                    <a:bodyPr/>
                    <a:lstStyle/>
                    <a:p>
                      <a:r>
                        <a:rPr lang="en-US" sz="1200" dirty="0">
                          <a:solidFill>
                            <a:schemeClr val="tx1"/>
                          </a:solidFill>
                        </a:rPr>
                        <a:t>0.010</a:t>
                      </a:r>
                    </a:p>
                  </a:txBody>
                  <a:tcPr/>
                </a:tc>
                <a:tc>
                  <a:txBody>
                    <a:bodyPr/>
                    <a:lstStyle/>
                    <a:p>
                      <a:r>
                        <a:rPr lang="en-US" sz="1200" dirty="0">
                          <a:solidFill>
                            <a:schemeClr val="tx1"/>
                          </a:solidFill>
                        </a:rPr>
                        <a:t>0.016</a:t>
                      </a:r>
                    </a:p>
                  </a:txBody>
                  <a:tcPr/>
                </a:tc>
                <a:extLst>
                  <a:ext uri="{0D108BD9-81ED-4DB2-BD59-A6C34878D82A}">
                    <a16:rowId xmlns:a16="http://schemas.microsoft.com/office/drawing/2014/main" val="10007"/>
                  </a:ext>
                </a:extLst>
              </a:tr>
              <a:tr h="293982">
                <a:tc>
                  <a:txBody>
                    <a:bodyPr/>
                    <a:lstStyle/>
                    <a:p>
                      <a:r>
                        <a:rPr lang="en-US" sz="1400" b="1" dirty="0">
                          <a:solidFill>
                            <a:schemeClr val="tx1"/>
                          </a:solidFill>
                        </a:rPr>
                        <a:t>OSE</a:t>
                      </a:r>
                    </a:p>
                  </a:txBody>
                  <a:tcPr>
                    <a:solidFill>
                      <a:schemeClr val="accent1"/>
                    </a:solidFill>
                  </a:tcPr>
                </a:tc>
                <a:tc>
                  <a:txBody>
                    <a:bodyPr/>
                    <a:lstStyle/>
                    <a:p>
                      <a:r>
                        <a:rPr lang="en-US" sz="1200" dirty="0">
                          <a:solidFill>
                            <a:schemeClr val="tx1"/>
                          </a:solidFill>
                        </a:rPr>
                        <a:t>0.006</a:t>
                      </a:r>
                    </a:p>
                  </a:txBody>
                  <a:tcPr/>
                </a:tc>
                <a:tc>
                  <a:txBody>
                    <a:bodyPr/>
                    <a:lstStyle/>
                    <a:p>
                      <a:r>
                        <a:rPr lang="en-US" sz="1200" dirty="0">
                          <a:solidFill>
                            <a:schemeClr val="tx1"/>
                          </a:solidFill>
                        </a:rPr>
                        <a:t>0.010</a:t>
                      </a:r>
                    </a:p>
                  </a:txBody>
                  <a:tcPr/>
                </a:tc>
                <a:tc>
                  <a:txBody>
                    <a:bodyPr/>
                    <a:lstStyle/>
                    <a:p>
                      <a:r>
                        <a:rPr lang="en-US" sz="1200" dirty="0">
                          <a:solidFill>
                            <a:schemeClr val="tx1"/>
                          </a:solidFill>
                        </a:rPr>
                        <a:t>0.007</a:t>
                      </a:r>
                    </a:p>
                  </a:txBody>
                  <a:tcPr/>
                </a:tc>
                <a:tc>
                  <a:txBody>
                    <a:bodyPr/>
                    <a:lstStyle/>
                    <a:p>
                      <a:r>
                        <a:rPr lang="en-US" sz="1200" dirty="0">
                          <a:solidFill>
                            <a:schemeClr val="tx1"/>
                          </a:solidFill>
                        </a:rPr>
                        <a:t>0.004</a:t>
                      </a:r>
                    </a:p>
                  </a:txBody>
                  <a:tcPr/>
                </a:tc>
                <a:tc>
                  <a:txBody>
                    <a:bodyPr/>
                    <a:lstStyle/>
                    <a:p>
                      <a:r>
                        <a:rPr lang="en-US" sz="1200" dirty="0">
                          <a:solidFill>
                            <a:schemeClr val="tx1"/>
                          </a:solidFill>
                        </a:rPr>
                        <a:t>0.004</a:t>
                      </a:r>
                    </a:p>
                  </a:txBody>
                  <a:tcPr/>
                </a:tc>
                <a:tc>
                  <a:txBody>
                    <a:bodyPr/>
                    <a:lstStyle/>
                    <a:p>
                      <a:r>
                        <a:rPr lang="en-US" sz="1200" dirty="0">
                          <a:solidFill>
                            <a:schemeClr val="tx1"/>
                          </a:solidFill>
                        </a:rPr>
                        <a:t>0.010</a:t>
                      </a:r>
                    </a:p>
                  </a:txBody>
                  <a:tcPr/>
                </a:tc>
                <a:tc>
                  <a:txBody>
                    <a:bodyPr/>
                    <a:lstStyle/>
                    <a:p>
                      <a:r>
                        <a:rPr lang="en-US" sz="1200" dirty="0">
                          <a:solidFill>
                            <a:schemeClr val="tx1"/>
                          </a:solidFill>
                        </a:rPr>
                        <a:t>0.004</a:t>
                      </a:r>
                    </a:p>
                  </a:txBody>
                  <a:tcPr/>
                </a:tc>
                <a:tc>
                  <a:txBody>
                    <a:bodyPr/>
                    <a:lstStyle/>
                    <a:p>
                      <a:r>
                        <a:rPr lang="en-US" sz="1200" dirty="0">
                          <a:solidFill>
                            <a:schemeClr val="tx1"/>
                          </a:solidFill>
                        </a:rPr>
                        <a:t>0.000</a:t>
                      </a:r>
                    </a:p>
                  </a:txBody>
                  <a:tcPr/>
                </a:tc>
                <a:tc>
                  <a:txBody>
                    <a:bodyPr/>
                    <a:lstStyle/>
                    <a:p>
                      <a:r>
                        <a:rPr lang="en-US" sz="1200" dirty="0">
                          <a:solidFill>
                            <a:schemeClr val="tx1"/>
                          </a:solidFill>
                        </a:rPr>
                        <a:t>0.002</a:t>
                      </a:r>
                    </a:p>
                  </a:txBody>
                  <a:tcPr/>
                </a:tc>
                <a:tc>
                  <a:txBody>
                    <a:bodyPr/>
                    <a:lstStyle/>
                    <a:p>
                      <a:r>
                        <a:rPr lang="en-US" sz="1200" dirty="0">
                          <a:solidFill>
                            <a:schemeClr val="tx1"/>
                          </a:solidFill>
                        </a:rPr>
                        <a:t>0.005</a:t>
                      </a:r>
                    </a:p>
                  </a:txBody>
                  <a:tcPr/>
                </a:tc>
                <a:extLst>
                  <a:ext uri="{0D108BD9-81ED-4DB2-BD59-A6C34878D82A}">
                    <a16:rowId xmlns:a16="http://schemas.microsoft.com/office/drawing/2014/main" val="10008"/>
                  </a:ext>
                </a:extLst>
              </a:tr>
              <a:tr h="293982">
                <a:tc>
                  <a:txBody>
                    <a:bodyPr/>
                    <a:lstStyle/>
                    <a:p>
                      <a:r>
                        <a:rPr lang="en-US" sz="1400" b="1" dirty="0">
                          <a:solidFill>
                            <a:schemeClr val="tx1"/>
                          </a:solidFill>
                        </a:rPr>
                        <a:t>PU</a:t>
                      </a:r>
                    </a:p>
                  </a:txBody>
                  <a:tcPr>
                    <a:solidFill>
                      <a:schemeClr val="accent1"/>
                    </a:solidFill>
                  </a:tcPr>
                </a:tc>
                <a:tc>
                  <a:txBody>
                    <a:bodyPr/>
                    <a:lstStyle/>
                    <a:p>
                      <a:r>
                        <a:rPr lang="en-US" sz="1200" dirty="0">
                          <a:solidFill>
                            <a:schemeClr val="tx1"/>
                          </a:solidFill>
                        </a:rPr>
                        <a:t>0.007</a:t>
                      </a:r>
                    </a:p>
                  </a:txBody>
                  <a:tcPr/>
                </a:tc>
                <a:tc>
                  <a:txBody>
                    <a:bodyPr/>
                    <a:lstStyle/>
                    <a:p>
                      <a:r>
                        <a:rPr lang="en-US" sz="1200" dirty="0">
                          <a:solidFill>
                            <a:schemeClr val="tx1"/>
                          </a:solidFill>
                        </a:rPr>
                        <a:t>0.001</a:t>
                      </a:r>
                    </a:p>
                  </a:txBody>
                  <a:tcPr/>
                </a:tc>
                <a:tc>
                  <a:txBody>
                    <a:bodyPr/>
                    <a:lstStyle/>
                    <a:p>
                      <a:r>
                        <a:rPr lang="en-US" sz="1200" dirty="0">
                          <a:solidFill>
                            <a:schemeClr val="tx1"/>
                          </a:solidFill>
                        </a:rPr>
                        <a:t>0.006</a:t>
                      </a:r>
                    </a:p>
                  </a:txBody>
                  <a:tcPr/>
                </a:tc>
                <a:tc>
                  <a:txBody>
                    <a:bodyPr/>
                    <a:lstStyle/>
                    <a:p>
                      <a:r>
                        <a:rPr lang="en-US" sz="1200" dirty="0">
                          <a:solidFill>
                            <a:schemeClr val="tx1"/>
                          </a:solidFill>
                        </a:rPr>
                        <a:t>0.000</a:t>
                      </a:r>
                    </a:p>
                  </a:txBody>
                  <a:tcPr/>
                </a:tc>
                <a:tc>
                  <a:txBody>
                    <a:bodyPr/>
                    <a:lstStyle/>
                    <a:p>
                      <a:r>
                        <a:rPr lang="en-US" sz="1200" dirty="0">
                          <a:solidFill>
                            <a:schemeClr val="tx1"/>
                          </a:solidFill>
                        </a:rPr>
                        <a:t>0.006</a:t>
                      </a:r>
                    </a:p>
                  </a:txBody>
                  <a:tcPr/>
                </a:tc>
                <a:tc>
                  <a:txBody>
                    <a:bodyPr/>
                    <a:lstStyle/>
                    <a:p>
                      <a:r>
                        <a:rPr lang="en-US" sz="1200" dirty="0">
                          <a:solidFill>
                            <a:schemeClr val="tx1"/>
                          </a:solidFill>
                        </a:rPr>
                        <a:t>0.002</a:t>
                      </a:r>
                    </a:p>
                  </a:txBody>
                  <a:tcPr/>
                </a:tc>
                <a:tc>
                  <a:txBody>
                    <a:bodyPr/>
                    <a:lstStyle/>
                    <a:p>
                      <a:r>
                        <a:rPr lang="en-US" sz="1200" dirty="0">
                          <a:solidFill>
                            <a:schemeClr val="tx1"/>
                          </a:solidFill>
                        </a:rPr>
                        <a:t>0.007</a:t>
                      </a:r>
                    </a:p>
                  </a:txBody>
                  <a:tcPr/>
                </a:tc>
                <a:tc>
                  <a:txBody>
                    <a:bodyPr/>
                    <a:lstStyle/>
                    <a:p>
                      <a:r>
                        <a:rPr lang="en-US" sz="1200" dirty="0">
                          <a:solidFill>
                            <a:schemeClr val="tx1"/>
                          </a:solidFill>
                        </a:rPr>
                        <a:t>0.002</a:t>
                      </a:r>
                    </a:p>
                  </a:txBody>
                  <a:tcPr/>
                </a:tc>
                <a:tc>
                  <a:txBody>
                    <a:bodyPr/>
                    <a:lstStyle/>
                    <a:p>
                      <a:r>
                        <a:rPr lang="en-US" sz="1200" dirty="0">
                          <a:solidFill>
                            <a:schemeClr val="tx1"/>
                          </a:solidFill>
                        </a:rPr>
                        <a:t>0.000</a:t>
                      </a:r>
                    </a:p>
                  </a:txBody>
                  <a:tcPr/>
                </a:tc>
                <a:tc>
                  <a:txBody>
                    <a:bodyPr/>
                    <a:lstStyle/>
                    <a:p>
                      <a:r>
                        <a:rPr lang="en-US" sz="1200" dirty="0">
                          <a:solidFill>
                            <a:schemeClr val="tx1"/>
                          </a:solidFill>
                        </a:rPr>
                        <a:t>0.006</a:t>
                      </a:r>
                    </a:p>
                  </a:txBody>
                  <a:tcPr/>
                </a:tc>
                <a:extLst>
                  <a:ext uri="{0D108BD9-81ED-4DB2-BD59-A6C34878D82A}">
                    <a16:rowId xmlns:a16="http://schemas.microsoft.com/office/drawing/2014/main" val="10009"/>
                  </a:ext>
                </a:extLst>
              </a:tr>
              <a:tr h="293982">
                <a:tc>
                  <a:txBody>
                    <a:bodyPr/>
                    <a:lstStyle/>
                    <a:p>
                      <a:r>
                        <a:rPr lang="en-US" sz="1400" b="1" dirty="0">
                          <a:solidFill>
                            <a:schemeClr val="tx1"/>
                          </a:solidFill>
                        </a:rPr>
                        <a:t>VDD</a:t>
                      </a:r>
                    </a:p>
                  </a:txBody>
                  <a:tcPr>
                    <a:solidFill>
                      <a:schemeClr val="accent1"/>
                    </a:solidFill>
                  </a:tcPr>
                </a:tc>
                <a:tc>
                  <a:txBody>
                    <a:bodyPr/>
                    <a:lstStyle/>
                    <a:p>
                      <a:r>
                        <a:rPr lang="en-US" sz="1200" dirty="0">
                          <a:solidFill>
                            <a:schemeClr val="tx1"/>
                          </a:solidFill>
                        </a:rPr>
                        <a:t>0.018</a:t>
                      </a:r>
                    </a:p>
                  </a:txBody>
                  <a:tcPr/>
                </a:tc>
                <a:tc>
                  <a:txBody>
                    <a:bodyPr/>
                    <a:lstStyle/>
                    <a:p>
                      <a:r>
                        <a:rPr lang="en-US" sz="1200" dirty="0">
                          <a:solidFill>
                            <a:schemeClr val="tx1"/>
                          </a:solidFill>
                        </a:rPr>
                        <a:t>0.016</a:t>
                      </a:r>
                    </a:p>
                  </a:txBody>
                  <a:tcPr/>
                </a:tc>
                <a:tc>
                  <a:txBody>
                    <a:bodyPr/>
                    <a:lstStyle/>
                    <a:p>
                      <a:r>
                        <a:rPr lang="en-US" sz="1200" dirty="0">
                          <a:solidFill>
                            <a:schemeClr val="tx1"/>
                          </a:solidFill>
                        </a:rPr>
                        <a:t>0.029</a:t>
                      </a:r>
                    </a:p>
                  </a:txBody>
                  <a:tcPr/>
                </a:tc>
                <a:tc>
                  <a:txBody>
                    <a:bodyPr/>
                    <a:lstStyle/>
                    <a:p>
                      <a:r>
                        <a:rPr lang="en-US" sz="1200" dirty="0">
                          <a:solidFill>
                            <a:schemeClr val="tx1"/>
                          </a:solidFill>
                        </a:rPr>
                        <a:t>0.007</a:t>
                      </a:r>
                    </a:p>
                  </a:txBody>
                  <a:tcPr/>
                </a:tc>
                <a:tc>
                  <a:txBody>
                    <a:bodyPr/>
                    <a:lstStyle/>
                    <a:p>
                      <a:r>
                        <a:rPr lang="en-US" sz="1200" dirty="0">
                          <a:solidFill>
                            <a:schemeClr val="tx1"/>
                          </a:solidFill>
                        </a:rPr>
                        <a:t>0.004</a:t>
                      </a:r>
                    </a:p>
                  </a:txBody>
                  <a:tcPr/>
                </a:tc>
                <a:tc>
                  <a:txBody>
                    <a:bodyPr/>
                    <a:lstStyle/>
                    <a:p>
                      <a:r>
                        <a:rPr lang="en-US" sz="1200" dirty="0">
                          <a:solidFill>
                            <a:schemeClr val="tx1"/>
                          </a:solidFill>
                        </a:rPr>
                        <a:t>0.017</a:t>
                      </a:r>
                    </a:p>
                  </a:txBody>
                  <a:tcPr/>
                </a:tc>
                <a:tc>
                  <a:txBody>
                    <a:bodyPr/>
                    <a:lstStyle/>
                    <a:p>
                      <a:r>
                        <a:rPr lang="en-US" sz="1200" dirty="0">
                          <a:solidFill>
                            <a:schemeClr val="tx1"/>
                          </a:solidFill>
                        </a:rPr>
                        <a:t>0.012</a:t>
                      </a:r>
                    </a:p>
                  </a:txBody>
                  <a:tcPr/>
                </a:tc>
                <a:tc>
                  <a:txBody>
                    <a:bodyPr/>
                    <a:lstStyle/>
                    <a:p>
                      <a:r>
                        <a:rPr lang="en-US" sz="1200" dirty="0">
                          <a:solidFill>
                            <a:schemeClr val="tx1"/>
                          </a:solidFill>
                        </a:rPr>
                        <a:t>0.007</a:t>
                      </a:r>
                    </a:p>
                  </a:txBody>
                  <a:tcPr/>
                </a:tc>
                <a:tc>
                  <a:txBody>
                    <a:bodyPr/>
                    <a:lstStyle/>
                    <a:p>
                      <a:r>
                        <a:rPr lang="en-US" sz="1200" dirty="0">
                          <a:solidFill>
                            <a:schemeClr val="tx1"/>
                          </a:solidFill>
                        </a:rPr>
                        <a:t>0.005</a:t>
                      </a:r>
                    </a:p>
                  </a:txBody>
                  <a:tcPr/>
                </a:tc>
                <a:tc>
                  <a:txBody>
                    <a:bodyPr/>
                    <a:lstStyle/>
                    <a:p>
                      <a:r>
                        <a:rPr lang="en-US" sz="1200" dirty="0">
                          <a:solidFill>
                            <a:schemeClr val="tx1"/>
                          </a:solidFill>
                        </a:rPr>
                        <a:t>0.012</a:t>
                      </a:r>
                    </a:p>
                  </a:txBody>
                  <a:tcPr/>
                </a:tc>
                <a:extLst>
                  <a:ext uri="{0D108BD9-81ED-4DB2-BD59-A6C34878D82A}">
                    <a16:rowId xmlns:a16="http://schemas.microsoft.com/office/drawing/2014/main" val="10010"/>
                  </a:ext>
                </a:extLst>
              </a:tr>
            </a:tbl>
          </a:graphicData>
        </a:graphic>
      </p:graphicFrame>
      <p:sp>
        <p:nvSpPr>
          <p:cNvPr id="7" name="Content Placeholder 1">
            <a:extLst>
              <a:ext uri="{FF2B5EF4-FFF2-40B4-BE49-F238E27FC236}">
                <a16:creationId xmlns:a16="http://schemas.microsoft.com/office/drawing/2014/main" id="{0D203986-CE38-4B42-89A5-F0394955A73B}"/>
              </a:ext>
            </a:extLst>
          </p:cNvPr>
          <p:cNvSpPr>
            <a:spLocks noGrp="1"/>
          </p:cNvSpPr>
          <p:nvPr>
            <p:ph idx="1"/>
          </p:nvPr>
        </p:nvSpPr>
        <p:spPr>
          <a:xfrm>
            <a:off x="609600" y="1358284"/>
            <a:ext cx="10972800" cy="1163308"/>
          </a:xfrm>
        </p:spPr>
        <p:txBody>
          <a:bodyPr>
            <a:normAutofit fontScale="92500" lnSpcReduction="20000"/>
          </a:bodyPr>
          <a:lstStyle/>
          <a:p>
            <a:pPr marL="0" indent="0">
              <a:buNone/>
            </a:pPr>
            <a:r>
              <a:rPr lang="en-US" sz="2800" b="1" dirty="0"/>
              <a:t>Step 2: Build transition matrices</a:t>
            </a:r>
            <a:endParaRPr lang="en-US" sz="2800" dirty="0"/>
          </a:p>
          <a:p>
            <a:pPr marL="0" indent="0">
              <a:buNone/>
            </a:pPr>
            <a:r>
              <a:rPr lang="en-US" dirty="0"/>
              <a:t>Transition matrix indicates the </a:t>
            </a:r>
            <a:r>
              <a:rPr lang="en-US" b="1" dirty="0"/>
              <a:t>probability of occurrence of two adjacent events</a:t>
            </a:r>
            <a:r>
              <a:rPr lang="en-US" dirty="0"/>
              <a:t>. For our analysis, we need to build two transition matrices, for eventful session and for uneventful session. </a:t>
            </a:r>
          </a:p>
        </p:txBody>
      </p:sp>
      <p:sp>
        <p:nvSpPr>
          <p:cNvPr id="8" name="TextBox 7">
            <a:extLst>
              <a:ext uri="{FF2B5EF4-FFF2-40B4-BE49-F238E27FC236}">
                <a16:creationId xmlns:a16="http://schemas.microsoft.com/office/drawing/2014/main" id="{EEF072DD-1DC5-40E9-AFBC-34458AA6B978}"/>
              </a:ext>
            </a:extLst>
          </p:cNvPr>
          <p:cNvSpPr txBox="1"/>
          <p:nvPr/>
        </p:nvSpPr>
        <p:spPr>
          <a:xfrm>
            <a:off x="1962849" y="6003048"/>
            <a:ext cx="1722010" cy="326243"/>
          </a:xfrm>
          <a:prstGeom prst="rect">
            <a:avLst/>
          </a:prstGeom>
          <a:noFill/>
        </p:spPr>
        <p:txBody>
          <a:bodyPr wrap="none" rtlCol="0">
            <a:spAutoFit/>
          </a:bodyPr>
          <a:lstStyle/>
          <a:p>
            <a:pPr>
              <a:lnSpc>
                <a:spcPct val="95000"/>
              </a:lnSpc>
              <a:spcBef>
                <a:spcPts val="533"/>
              </a:spcBef>
            </a:pPr>
            <a:r>
              <a:rPr lang="en-US" sz="1600" dirty="0">
                <a:solidFill>
                  <a:srgbClr val="231F20"/>
                </a:solidFill>
              </a:rPr>
              <a:t>Network of events</a:t>
            </a:r>
          </a:p>
        </p:txBody>
      </p:sp>
      <p:sp>
        <p:nvSpPr>
          <p:cNvPr id="9" name="TextBox 8">
            <a:extLst>
              <a:ext uri="{FF2B5EF4-FFF2-40B4-BE49-F238E27FC236}">
                <a16:creationId xmlns:a16="http://schemas.microsoft.com/office/drawing/2014/main" id="{5A970D6E-3B46-444D-9F5B-2773B6840E4E}"/>
              </a:ext>
            </a:extLst>
          </p:cNvPr>
          <p:cNvSpPr txBox="1"/>
          <p:nvPr/>
        </p:nvSpPr>
        <p:spPr>
          <a:xfrm>
            <a:off x="7091771" y="5996795"/>
            <a:ext cx="1584473" cy="326243"/>
          </a:xfrm>
          <a:prstGeom prst="rect">
            <a:avLst/>
          </a:prstGeom>
          <a:noFill/>
        </p:spPr>
        <p:txBody>
          <a:bodyPr wrap="none" rtlCol="0">
            <a:spAutoFit/>
          </a:bodyPr>
          <a:lstStyle/>
          <a:p>
            <a:pPr>
              <a:lnSpc>
                <a:spcPct val="95000"/>
              </a:lnSpc>
              <a:spcBef>
                <a:spcPts val="533"/>
              </a:spcBef>
            </a:pPr>
            <a:r>
              <a:rPr lang="en-US" sz="1600" dirty="0">
                <a:solidFill>
                  <a:srgbClr val="231F20"/>
                </a:solidFill>
              </a:rPr>
              <a:t>Transition matrix</a:t>
            </a:r>
          </a:p>
        </p:txBody>
      </p:sp>
      <p:sp>
        <p:nvSpPr>
          <p:cNvPr id="12" name="Title 1">
            <a:extLst>
              <a:ext uri="{FF2B5EF4-FFF2-40B4-BE49-F238E27FC236}">
                <a16:creationId xmlns:a16="http://schemas.microsoft.com/office/drawing/2014/main" id="{53D020A9-FEDB-4B47-B29A-8CF2E87EBAEF}"/>
              </a:ext>
            </a:extLst>
          </p:cNvPr>
          <p:cNvSpPr txBox="1">
            <a:spLocks/>
          </p:cNvSpPr>
          <p:nvPr/>
        </p:nvSpPr>
        <p:spPr bwMode="gray">
          <a:xfrm>
            <a:off x="838200" y="219353"/>
            <a:ext cx="10515600" cy="1325563"/>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4400">
                <a:latin typeface="+mj-lt"/>
                <a:ea typeface="+mj-ea"/>
                <a:cs typeface="+mj-cs"/>
              </a:defRPr>
            </a:lvl1pPr>
          </a:lstStyle>
          <a:p>
            <a:r>
              <a:rPr lang="en-US" dirty="0"/>
              <a:t>Markov Chain Methodology – Step 2</a:t>
            </a:r>
          </a:p>
        </p:txBody>
      </p:sp>
    </p:spTree>
    <p:extLst>
      <p:ext uri="{BB962C8B-B14F-4D97-AF65-F5344CB8AC3E}">
        <p14:creationId xmlns:p14="http://schemas.microsoft.com/office/powerpoint/2010/main" val="288233998"/>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1883" y="1109328"/>
            <a:ext cx="10972800" cy="4555859"/>
          </a:xfrm>
        </p:spPr>
        <p:txBody>
          <a:bodyPr>
            <a:normAutofit/>
          </a:bodyPr>
          <a:lstStyle/>
          <a:p>
            <a:pPr marL="0" indent="0">
              <a:buNone/>
            </a:pPr>
            <a:r>
              <a:rPr lang="en-US" sz="2800" b="1" dirty="0"/>
              <a:t>Step 3: Score the behavior of customers</a:t>
            </a:r>
          </a:p>
          <a:p>
            <a:pPr marL="0" indent="0">
              <a:buNone/>
            </a:pPr>
            <a:r>
              <a:rPr lang="en-US" sz="2000" dirty="0"/>
              <a:t>Calculate the </a:t>
            </a:r>
            <a:r>
              <a:rPr lang="en-US" sz="2000" b="1" dirty="0"/>
              <a:t>sum of log odds ratio </a:t>
            </a:r>
            <a:r>
              <a:rPr lang="en-US" sz="2000" dirty="0"/>
              <a:t>for customers to know the likelihood of them closing their account.</a:t>
            </a:r>
          </a:p>
        </p:txBody>
      </p:sp>
      <p:sp>
        <p:nvSpPr>
          <p:cNvPr id="4" name="Rectangle 3"/>
          <p:cNvSpPr/>
          <p:nvPr/>
        </p:nvSpPr>
        <p:spPr>
          <a:xfrm>
            <a:off x="1067113" y="2602135"/>
            <a:ext cx="1309407" cy="679277"/>
          </a:xfrm>
          <a:prstGeom prst="rect">
            <a:avLst/>
          </a:prstGeom>
          <a:solidFill>
            <a:srgbClr val="0079DB"/>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prstClr val="white"/>
                </a:solidFill>
              </a:rPr>
              <a:t>View Account Summary</a:t>
            </a:r>
          </a:p>
        </p:txBody>
      </p:sp>
      <p:sp>
        <p:nvSpPr>
          <p:cNvPr id="7" name="Rectangle 6"/>
          <p:cNvSpPr/>
          <p:nvPr/>
        </p:nvSpPr>
        <p:spPr>
          <a:xfrm>
            <a:off x="2589565" y="2602135"/>
            <a:ext cx="1319252" cy="679277"/>
          </a:xfrm>
          <a:prstGeom prst="rect">
            <a:avLst/>
          </a:prstGeom>
          <a:solidFill>
            <a:schemeClr val="accent6"/>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prstClr val="white"/>
                </a:solidFill>
              </a:rPr>
              <a:t>View Deposit Details</a:t>
            </a:r>
          </a:p>
        </p:txBody>
      </p:sp>
      <p:sp>
        <p:nvSpPr>
          <p:cNvPr id="8" name="Rectangle 7"/>
          <p:cNvSpPr/>
          <p:nvPr/>
        </p:nvSpPr>
        <p:spPr>
          <a:xfrm>
            <a:off x="4076183" y="2608443"/>
            <a:ext cx="1319252" cy="679277"/>
          </a:xfrm>
          <a:prstGeom prst="rect">
            <a:avLst/>
          </a:prstGeom>
          <a:solidFill>
            <a:schemeClr val="accent4">
              <a:lumMod val="40000"/>
              <a:lumOff val="60000"/>
            </a:schemeClr>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t>FAQ</a:t>
            </a:r>
          </a:p>
        </p:txBody>
      </p:sp>
      <p:sp>
        <p:nvSpPr>
          <p:cNvPr id="9" name="Rectangle 8"/>
          <p:cNvSpPr/>
          <p:nvPr/>
        </p:nvSpPr>
        <p:spPr>
          <a:xfrm>
            <a:off x="5608481" y="2602135"/>
            <a:ext cx="1319252" cy="679277"/>
          </a:xfrm>
          <a:prstGeom prst="rect">
            <a:avLst/>
          </a:prstGeom>
          <a:solidFill>
            <a:schemeClr val="accent1">
              <a:lumMod val="75000"/>
            </a:schemeClr>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schemeClr val="bg1"/>
                </a:solidFill>
              </a:rPr>
              <a:t>Account History</a:t>
            </a:r>
          </a:p>
        </p:txBody>
      </p:sp>
      <p:sp>
        <p:nvSpPr>
          <p:cNvPr id="11" name="Rectangle 10"/>
          <p:cNvSpPr/>
          <p:nvPr/>
        </p:nvSpPr>
        <p:spPr>
          <a:xfrm>
            <a:off x="8673075" y="2593676"/>
            <a:ext cx="1309407" cy="679277"/>
          </a:xfrm>
          <a:prstGeom prst="rect">
            <a:avLst/>
          </a:prstGeom>
          <a:solidFill>
            <a:srgbClr val="0079DB"/>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prstClr val="white"/>
                </a:solidFill>
              </a:rPr>
              <a:t>View Account Summary</a:t>
            </a:r>
          </a:p>
        </p:txBody>
      </p:sp>
      <p:cxnSp>
        <p:nvCxnSpPr>
          <p:cNvPr id="12" name="Straight Arrow Connector 11"/>
          <p:cNvCxnSpPr/>
          <p:nvPr/>
        </p:nvCxnSpPr>
        <p:spPr>
          <a:xfrm>
            <a:off x="2376519" y="2927007"/>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08816" y="2927007"/>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95435" y="2927007"/>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927732" y="2913625"/>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460030" y="2933315"/>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982481" y="2939304"/>
            <a:ext cx="752579"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9600" y="2960556"/>
            <a:ext cx="457512"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140778" y="2608443"/>
            <a:ext cx="1319252" cy="679277"/>
          </a:xfrm>
          <a:prstGeom prst="rect">
            <a:avLst/>
          </a:prstGeom>
          <a:solidFill>
            <a:srgbClr val="FFFF99"/>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t>Fund Transfer</a:t>
            </a:r>
          </a:p>
        </p:txBody>
      </p:sp>
      <p:sp>
        <p:nvSpPr>
          <p:cNvPr id="37" name="Rectangle 36"/>
          <p:cNvSpPr/>
          <p:nvPr/>
        </p:nvSpPr>
        <p:spPr>
          <a:xfrm>
            <a:off x="1067113" y="4829422"/>
            <a:ext cx="1309407" cy="679277"/>
          </a:xfrm>
          <a:prstGeom prst="rect">
            <a:avLst/>
          </a:prstGeom>
          <a:solidFill>
            <a:srgbClr val="0079DB"/>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prstClr val="white"/>
                </a:solidFill>
              </a:rPr>
              <a:t>View Account Summary</a:t>
            </a:r>
          </a:p>
        </p:txBody>
      </p:sp>
      <p:sp>
        <p:nvSpPr>
          <p:cNvPr id="41" name="Rectangle 40"/>
          <p:cNvSpPr/>
          <p:nvPr/>
        </p:nvSpPr>
        <p:spPr>
          <a:xfrm>
            <a:off x="8663230" y="4837116"/>
            <a:ext cx="1319252" cy="679277"/>
          </a:xfrm>
          <a:prstGeom prst="rect">
            <a:avLst/>
          </a:prstGeom>
          <a:solidFill>
            <a:schemeClr val="accent1">
              <a:lumMod val="75000"/>
            </a:schemeClr>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schemeClr val="bg1"/>
                </a:solidFill>
              </a:rPr>
              <a:t>Account History</a:t>
            </a:r>
          </a:p>
        </p:txBody>
      </p:sp>
      <p:cxnSp>
        <p:nvCxnSpPr>
          <p:cNvPr id="43" name="Straight Arrow Connector 42"/>
          <p:cNvCxnSpPr/>
          <p:nvPr/>
        </p:nvCxnSpPr>
        <p:spPr>
          <a:xfrm>
            <a:off x="2376519" y="5154293"/>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431268" y="5175369"/>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917887" y="5175369"/>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450184" y="5161988"/>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982481" y="5181677"/>
            <a:ext cx="752579"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09600" y="5133299"/>
            <a:ext cx="418051"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589565" y="4837116"/>
            <a:ext cx="1319252" cy="679277"/>
          </a:xfrm>
          <a:prstGeom prst="rect">
            <a:avLst/>
          </a:prstGeom>
          <a:solidFill>
            <a:srgbClr val="FFFF99"/>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t>Fund Transfer</a:t>
            </a:r>
          </a:p>
        </p:txBody>
      </p:sp>
      <p:sp>
        <p:nvSpPr>
          <p:cNvPr id="51" name="Rectangle 50"/>
          <p:cNvSpPr/>
          <p:nvPr/>
        </p:nvSpPr>
        <p:spPr>
          <a:xfrm>
            <a:off x="5598635" y="4821586"/>
            <a:ext cx="1319252" cy="679277"/>
          </a:xfrm>
          <a:prstGeom prst="rect">
            <a:avLst/>
          </a:prstGeom>
          <a:solidFill>
            <a:schemeClr val="accent6"/>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prstClr val="white"/>
                </a:solidFill>
              </a:rPr>
              <a:t>View Deposit Details</a:t>
            </a:r>
          </a:p>
        </p:txBody>
      </p:sp>
      <p:sp>
        <p:nvSpPr>
          <p:cNvPr id="52" name="Rectangle 51"/>
          <p:cNvSpPr/>
          <p:nvPr/>
        </p:nvSpPr>
        <p:spPr>
          <a:xfrm>
            <a:off x="7130933" y="4850498"/>
            <a:ext cx="1309407" cy="679277"/>
          </a:xfrm>
          <a:prstGeom prst="rect">
            <a:avLst/>
          </a:prstGeom>
          <a:solidFill>
            <a:srgbClr val="660066"/>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prstClr val="white"/>
                </a:solidFill>
              </a:rPr>
              <a:t>Bill Pay Form</a:t>
            </a:r>
          </a:p>
        </p:txBody>
      </p:sp>
      <p:sp>
        <p:nvSpPr>
          <p:cNvPr id="53" name="Rectangle 52"/>
          <p:cNvSpPr/>
          <p:nvPr/>
        </p:nvSpPr>
        <p:spPr>
          <a:xfrm>
            <a:off x="4076183" y="4793660"/>
            <a:ext cx="1319252" cy="679277"/>
          </a:xfrm>
          <a:prstGeom prst="rect">
            <a:avLst/>
          </a:prstGeom>
          <a:solidFill>
            <a:schemeClr val="accent4">
              <a:lumMod val="40000"/>
              <a:lumOff val="60000"/>
            </a:schemeClr>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t>FAQ</a:t>
            </a:r>
          </a:p>
        </p:txBody>
      </p:sp>
      <p:cxnSp>
        <p:nvCxnSpPr>
          <p:cNvPr id="54" name="Straight Arrow Connector 53"/>
          <p:cNvCxnSpPr/>
          <p:nvPr/>
        </p:nvCxnSpPr>
        <p:spPr>
          <a:xfrm>
            <a:off x="3863138" y="5154293"/>
            <a:ext cx="213045" cy="0"/>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0080357" y="3559743"/>
            <a:ext cx="1502044" cy="1008469"/>
          </a:xfrm>
          <a:prstGeom prst="rect">
            <a:avLst/>
          </a:prstGeom>
          <a:solidFill>
            <a:schemeClr val="accent4"/>
          </a:solidFill>
          <a:ln w="9525">
            <a:noFill/>
            <a:miter lim="800000"/>
            <a:headEnd/>
            <a:tailEnd/>
          </a:ln>
          <a:effectLst/>
        </p:spPr>
        <p:txBody>
          <a:bodyPr wrap="square" tIns="121920" bIns="121920" rtlCol="0" anchor="t">
            <a:prstTxWarp prst="textNoShape">
              <a:avLst/>
            </a:prstTxWarp>
            <a:noAutofit/>
          </a:bodyPr>
          <a:lstStyle/>
          <a:p>
            <a:pPr algn="ctr"/>
            <a:r>
              <a:rPr lang="en-US" sz="1200" kern="0" dirty="0">
                <a:solidFill>
                  <a:prstClr val="white"/>
                </a:solidFill>
              </a:rPr>
              <a:t>Account Closure</a:t>
            </a:r>
          </a:p>
          <a:p>
            <a:pPr algn="ctr"/>
            <a:r>
              <a:rPr lang="en-US" sz="1200" kern="0" dirty="0">
                <a:solidFill>
                  <a:prstClr val="white"/>
                </a:solidFill>
              </a:rPr>
              <a:t>???</a:t>
            </a:r>
          </a:p>
        </p:txBody>
      </p:sp>
      <p:pic>
        <p:nvPicPr>
          <p:cNvPr id="5" name="Picture 4" descr="Screen Shot 2017-04-24 at 8.28.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313" y="3559743"/>
            <a:ext cx="1283419" cy="1033684"/>
          </a:xfrm>
          <a:prstGeom prst="rect">
            <a:avLst/>
          </a:prstGeom>
        </p:spPr>
      </p:pic>
      <p:pic>
        <p:nvPicPr>
          <p:cNvPr id="10" name="Picture 9" descr="Screen Shot 2017-04-24 at 8.28.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7822" y="3559742"/>
            <a:ext cx="1306711" cy="1048045"/>
          </a:xfrm>
          <a:prstGeom prst="rect">
            <a:avLst/>
          </a:prstGeom>
        </p:spPr>
      </p:pic>
      <p:sp>
        <p:nvSpPr>
          <p:cNvPr id="18" name="TextBox 17"/>
          <p:cNvSpPr txBox="1"/>
          <p:nvPr/>
        </p:nvSpPr>
        <p:spPr>
          <a:xfrm>
            <a:off x="818625" y="3695169"/>
            <a:ext cx="4562002" cy="945900"/>
          </a:xfrm>
          <a:prstGeom prst="rect">
            <a:avLst/>
          </a:prstGeom>
          <a:noFill/>
        </p:spPr>
        <p:txBody>
          <a:bodyPr wrap="square" rtlCol="0">
            <a:spAutoFit/>
          </a:bodyPr>
          <a:lstStyle/>
          <a:p>
            <a:pPr>
              <a:lnSpc>
                <a:spcPct val="95000"/>
              </a:lnSpc>
              <a:spcBef>
                <a:spcPts val="533"/>
              </a:spcBef>
            </a:pPr>
            <a:r>
              <a:rPr lang="en-US" i="1" dirty="0">
                <a:solidFill>
                  <a:srgbClr val="231F20"/>
                </a:solidFill>
              </a:rPr>
              <a:t>Log Odds Ratio =  SUM(LOG(P[X</a:t>
            </a:r>
            <a:r>
              <a:rPr lang="en-US" i="1" baseline="-25000" dirty="0">
                <a:solidFill>
                  <a:srgbClr val="231F20"/>
                </a:solidFill>
              </a:rPr>
              <a:t>i</a:t>
            </a:r>
            <a:r>
              <a:rPr lang="en-US" i="1" dirty="0">
                <a:solidFill>
                  <a:srgbClr val="231F20"/>
                </a:solidFill>
              </a:rPr>
              <a:t>|X</a:t>
            </a:r>
            <a:r>
              <a:rPr lang="en-US" i="1" baseline="-25000" dirty="0">
                <a:solidFill>
                  <a:srgbClr val="231F20"/>
                </a:solidFill>
              </a:rPr>
              <a:t>i-1</a:t>
            </a:r>
            <a:r>
              <a:rPr lang="en-US" i="1" dirty="0">
                <a:solidFill>
                  <a:srgbClr val="231F20"/>
                </a:solidFill>
              </a:rPr>
              <a:t>] for BPF) – SUM(LOG(P[X</a:t>
            </a:r>
            <a:r>
              <a:rPr lang="en-US" i="1" baseline="-25000" dirty="0">
                <a:solidFill>
                  <a:srgbClr val="231F20"/>
                </a:solidFill>
              </a:rPr>
              <a:t>i</a:t>
            </a:r>
            <a:r>
              <a:rPr lang="en-US" i="1" dirty="0">
                <a:solidFill>
                  <a:srgbClr val="231F20"/>
                </a:solidFill>
              </a:rPr>
              <a:t>|X</a:t>
            </a:r>
            <a:r>
              <a:rPr lang="en-US" i="1" baseline="-25000" dirty="0">
                <a:solidFill>
                  <a:srgbClr val="231F20"/>
                </a:solidFill>
              </a:rPr>
              <a:t>i-1</a:t>
            </a:r>
            <a:r>
              <a:rPr lang="en-US" i="1" dirty="0">
                <a:solidFill>
                  <a:srgbClr val="231F20"/>
                </a:solidFill>
              </a:rPr>
              <a:t>] for NOT BPF)</a:t>
            </a:r>
          </a:p>
          <a:p>
            <a:pPr>
              <a:lnSpc>
                <a:spcPct val="95000"/>
              </a:lnSpc>
              <a:spcBef>
                <a:spcPts val="533"/>
              </a:spcBef>
            </a:pPr>
            <a:r>
              <a:rPr lang="en-US" baseline="-25000" dirty="0">
                <a:solidFill>
                  <a:srgbClr val="231F20"/>
                </a:solidFill>
              </a:rPr>
              <a:t>			 </a:t>
            </a:r>
            <a:r>
              <a:rPr lang="en-US" dirty="0" err="1">
                <a:solidFill>
                  <a:srgbClr val="231F20"/>
                </a:solidFill>
              </a:rPr>
              <a:t>i</a:t>
            </a:r>
            <a:r>
              <a:rPr lang="en-US" dirty="0">
                <a:solidFill>
                  <a:srgbClr val="231F20"/>
                </a:solidFill>
              </a:rPr>
              <a:t> &gt; 1</a:t>
            </a:r>
          </a:p>
        </p:txBody>
      </p:sp>
      <p:sp>
        <p:nvSpPr>
          <p:cNvPr id="19" name="TextBox 18"/>
          <p:cNvSpPr txBox="1"/>
          <p:nvPr/>
        </p:nvSpPr>
        <p:spPr>
          <a:xfrm>
            <a:off x="10776406" y="2675099"/>
            <a:ext cx="827471" cy="443198"/>
          </a:xfrm>
          <a:prstGeom prst="rect">
            <a:avLst/>
          </a:prstGeom>
          <a:noFill/>
        </p:spPr>
        <p:txBody>
          <a:bodyPr wrap="none" rtlCol="0">
            <a:spAutoFit/>
          </a:bodyPr>
          <a:lstStyle/>
          <a:p>
            <a:pPr>
              <a:lnSpc>
                <a:spcPct val="95000"/>
              </a:lnSpc>
              <a:spcBef>
                <a:spcPts val="533"/>
              </a:spcBef>
            </a:pPr>
            <a:r>
              <a:rPr lang="en-US" sz="2400" dirty="0">
                <a:solidFill>
                  <a:srgbClr val="231F20"/>
                </a:solidFill>
              </a:rPr>
              <a:t>-</a:t>
            </a:r>
            <a:r>
              <a:rPr lang="en-US" sz="2400" b="1" dirty="0">
                <a:solidFill>
                  <a:srgbClr val="CD391F"/>
                </a:solidFill>
              </a:rPr>
              <a:t>1.35</a:t>
            </a:r>
          </a:p>
        </p:txBody>
      </p:sp>
      <p:sp>
        <p:nvSpPr>
          <p:cNvPr id="36" name="TextBox 35"/>
          <p:cNvSpPr txBox="1"/>
          <p:nvPr/>
        </p:nvSpPr>
        <p:spPr>
          <a:xfrm>
            <a:off x="10853750" y="4936843"/>
            <a:ext cx="732893" cy="443198"/>
          </a:xfrm>
          <a:prstGeom prst="rect">
            <a:avLst/>
          </a:prstGeom>
          <a:noFill/>
        </p:spPr>
        <p:txBody>
          <a:bodyPr wrap="none" rtlCol="0">
            <a:spAutoFit/>
          </a:bodyPr>
          <a:lstStyle/>
          <a:p>
            <a:pPr>
              <a:lnSpc>
                <a:spcPct val="95000"/>
              </a:lnSpc>
              <a:spcBef>
                <a:spcPts val="533"/>
              </a:spcBef>
            </a:pPr>
            <a:r>
              <a:rPr lang="en-US" sz="2400" b="1" dirty="0"/>
              <a:t>4.80</a:t>
            </a:r>
          </a:p>
        </p:txBody>
      </p:sp>
      <p:pic>
        <p:nvPicPr>
          <p:cNvPr id="20" name="Picture 19" descr="Screen Shot 2017-04-24 at 9.15.4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80509" y="5024150"/>
            <a:ext cx="385137" cy="317172"/>
          </a:xfrm>
          <a:prstGeom prst="rect">
            <a:avLst/>
          </a:prstGeom>
        </p:spPr>
      </p:pic>
      <p:sp>
        <p:nvSpPr>
          <p:cNvPr id="38" name="TextBox 37">
            <a:extLst>
              <a:ext uri="{FF2B5EF4-FFF2-40B4-BE49-F238E27FC236}">
                <a16:creationId xmlns:a16="http://schemas.microsoft.com/office/drawing/2014/main" id="{0156FF7E-F8B4-4672-B6E3-1713CA219ADB}"/>
              </a:ext>
            </a:extLst>
          </p:cNvPr>
          <p:cNvSpPr txBox="1"/>
          <p:nvPr/>
        </p:nvSpPr>
        <p:spPr>
          <a:xfrm>
            <a:off x="10207006" y="5393190"/>
            <a:ext cx="2026379" cy="355482"/>
          </a:xfrm>
          <a:prstGeom prst="rect">
            <a:avLst/>
          </a:prstGeom>
          <a:noFill/>
        </p:spPr>
        <p:txBody>
          <a:bodyPr wrap="square" rtlCol="0">
            <a:spAutoFit/>
          </a:bodyPr>
          <a:lstStyle/>
          <a:p>
            <a:pPr>
              <a:lnSpc>
                <a:spcPct val="95000"/>
              </a:lnSpc>
              <a:spcBef>
                <a:spcPts val="533"/>
              </a:spcBef>
            </a:pPr>
            <a:r>
              <a:rPr lang="en-US" i="1" dirty="0">
                <a:solidFill>
                  <a:srgbClr val="231F20"/>
                </a:solidFill>
              </a:rPr>
              <a:t>More likely to churn</a:t>
            </a:r>
            <a:endParaRPr lang="en-US" dirty="0">
              <a:solidFill>
                <a:srgbClr val="231F20"/>
              </a:solidFill>
            </a:endParaRPr>
          </a:p>
        </p:txBody>
      </p:sp>
      <p:sp>
        <p:nvSpPr>
          <p:cNvPr id="40" name="Title 1">
            <a:extLst>
              <a:ext uri="{FF2B5EF4-FFF2-40B4-BE49-F238E27FC236}">
                <a16:creationId xmlns:a16="http://schemas.microsoft.com/office/drawing/2014/main" id="{1336FC0D-588F-4BE1-87CE-1033163D627D}"/>
              </a:ext>
            </a:extLst>
          </p:cNvPr>
          <p:cNvSpPr txBox="1">
            <a:spLocks/>
          </p:cNvSpPr>
          <p:nvPr/>
        </p:nvSpPr>
        <p:spPr bwMode="gray">
          <a:xfrm>
            <a:off x="818625" y="7109"/>
            <a:ext cx="10515600" cy="1325563"/>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4400">
                <a:latin typeface="+mj-lt"/>
                <a:ea typeface="+mj-ea"/>
                <a:cs typeface="+mj-cs"/>
              </a:defRPr>
            </a:lvl1pPr>
          </a:lstStyle>
          <a:p>
            <a:r>
              <a:rPr lang="en-US" dirty="0"/>
              <a:t>Markov Chain Methodology – Step 3</a:t>
            </a:r>
          </a:p>
        </p:txBody>
      </p:sp>
      <p:sp>
        <p:nvSpPr>
          <p:cNvPr id="3" name="TextBox 2">
            <a:extLst>
              <a:ext uri="{FF2B5EF4-FFF2-40B4-BE49-F238E27FC236}">
                <a16:creationId xmlns:a16="http://schemas.microsoft.com/office/drawing/2014/main" id="{2F8B0364-AE22-4577-B43C-E0C2E93F95FA}"/>
              </a:ext>
            </a:extLst>
          </p:cNvPr>
          <p:cNvSpPr txBox="1"/>
          <p:nvPr/>
        </p:nvSpPr>
        <p:spPr>
          <a:xfrm>
            <a:off x="507062" y="5656488"/>
            <a:ext cx="10382971"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a:t>Use all available data for selected customers to train while reserving a subset of customers for validation</a:t>
            </a:r>
          </a:p>
          <a:p>
            <a:pPr marL="285750" indent="-285750">
              <a:buFont typeface="Arial" panose="020B0604020202020204" pitchFamily="34" charset="0"/>
              <a:buChar char="•"/>
            </a:pPr>
            <a:r>
              <a:rPr lang="en-US" sz="1400" dirty="0"/>
              <a:t>Sampling should be for customers only, not a subset of events</a:t>
            </a:r>
          </a:p>
          <a:p>
            <a:pPr marL="285750" indent="-285750">
              <a:buFont typeface="Arial" panose="020B0604020202020204" pitchFamily="34" charset="0"/>
              <a:buChar char="•"/>
            </a:pPr>
            <a:r>
              <a:rPr lang="en-US" sz="1400" dirty="0"/>
              <a:t>Consolidation to a low cardinality set of events (30-100) and </a:t>
            </a:r>
            <a:r>
              <a:rPr lang="en-US" sz="1400" dirty="0" err="1"/>
              <a:t>sessionization</a:t>
            </a:r>
            <a:r>
              <a:rPr lang="en-US" sz="1400" dirty="0"/>
              <a:t> with the right time window can be iteratively tuned</a:t>
            </a:r>
          </a:p>
        </p:txBody>
      </p:sp>
    </p:spTree>
    <p:extLst>
      <p:ext uri="{BB962C8B-B14F-4D97-AF65-F5344CB8AC3E}">
        <p14:creationId xmlns:p14="http://schemas.microsoft.com/office/powerpoint/2010/main" val="1566581131"/>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E08DBD-532B-462A-ADA6-6F72DCEAE8D8}"/>
              </a:ext>
            </a:extLst>
          </p:cNvPr>
          <p:cNvSpPr>
            <a:spLocks noGrp="1"/>
          </p:cNvSpPr>
          <p:nvPr>
            <p:ph type="title"/>
          </p:nvPr>
        </p:nvSpPr>
        <p:spPr/>
        <p:txBody>
          <a:bodyPr/>
          <a:lstStyle/>
          <a:p>
            <a:r>
              <a:rPr lang="en-SG" dirty="0"/>
              <a:t>Distribution of log odds ratio</a:t>
            </a:r>
          </a:p>
        </p:txBody>
      </p:sp>
      <p:sp>
        <p:nvSpPr>
          <p:cNvPr id="20" name="Content Placeholder 19">
            <a:extLst>
              <a:ext uri="{FF2B5EF4-FFF2-40B4-BE49-F238E27FC236}">
                <a16:creationId xmlns:a16="http://schemas.microsoft.com/office/drawing/2014/main" id="{3249A89C-579E-4C5E-AF49-8704994F3708}"/>
              </a:ext>
            </a:extLst>
          </p:cNvPr>
          <p:cNvSpPr>
            <a:spLocks noGrp="1"/>
          </p:cNvSpPr>
          <p:nvPr>
            <p:ph idx="1"/>
          </p:nvPr>
        </p:nvSpPr>
        <p:spPr>
          <a:xfrm>
            <a:off x="8083204" y="1754060"/>
            <a:ext cx="3499195" cy="4458711"/>
          </a:xfrm>
        </p:spPr>
        <p:txBody>
          <a:bodyPr>
            <a:normAutofit fontScale="70000" lnSpcReduction="20000"/>
          </a:bodyPr>
          <a:lstStyle/>
          <a:p>
            <a:r>
              <a:rPr lang="en-SG" sz="2400" dirty="0"/>
              <a:t>Instead of building Markov transitions for all customers, try building on known customer segments</a:t>
            </a:r>
          </a:p>
          <a:p>
            <a:r>
              <a:rPr lang="en-SG" sz="2400" dirty="0"/>
              <a:t>Ignore short sessions and other outliers because short sessions create a lot of noise and are really not useful for training. Pick sessions with at-least X # of events or at-most Y# of events</a:t>
            </a:r>
          </a:p>
          <a:p>
            <a:r>
              <a:rPr lang="en-SG" sz="2400" dirty="0"/>
              <a:t>Try 3rd or 4th order Transition matrix changing pattern from A.B to A.B.C or A.B.C.D </a:t>
            </a:r>
          </a:p>
          <a:p>
            <a:endParaRPr lang="en-SG" sz="2400" dirty="0"/>
          </a:p>
        </p:txBody>
      </p:sp>
      <p:sp>
        <p:nvSpPr>
          <p:cNvPr id="21" name="Text Placeholder 20">
            <a:extLst>
              <a:ext uri="{FF2B5EF4-FFF2-40B4-BE49-F238E27FC236}">
                <a16:creationId xmlns:a16="http://schemas.microsoft.com/office/drawing/2014/main" id="{F2DD6D12-C27C-459D-946B-15DF1717651C}"/>
              </a:ext>
            </a:extLst>
          </p:cNvPr>
          <p:cNvSpPr>
            <a:spLocks noGrp="1"/>
          </p:cNvSpPr>
          <p:nvPr>
            <p:ph type="body" sz="quarter" idx="15"/>
          </p:nvPr>
        </p:nvSpPr>
        <p:spPr/>
        <p:txBody>
          <a:bodyPr/>
          <a:lstStyle/>
          <a:p>
            <a:endParaRPr lang="en-SG"/>
          </a:p>
        </p:txBody>
      </p:sp>
      <p:cxnSp>
        <p:nvCxnSpPr>
          <p:cNvPr id="6" name="Straight Connector 4">
            <a:extLst>
              <a:ext uri="{FF2B5EF4-FFF2-40B4-BE49-F238E27FC236}">
                <a16:creationId xmlns:a16="http://schemas.microsoft.com/office/drawing/2014/main" id="{E8BCFCEF-50AD-41BA-A009-5821ADF3108C}"/>
              </a:ext>
            </a:extLst>
          </p:cNvPr>
          <p:cNvCxnSpPr>
            <a:cxnSpLocks noChangeShapeType="1"/>
          </p:cNvCxnSpPr>
          <p:nvPr/>
        </p:nvCxnSpPr>
        <p:spPr bwMode="auto">
          <a:xfrm>
            <a:off x="3763617" y="2050774"/>
            <a:ext cx="0" cy="3124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 name="Straight Connector 7">
            <a:extLst>
              <a:ext uri="{FF2B5EF4-FFF2-40B4-BE49-F238E27FC236}">
                <a16:creationId xmlns:a16="http://schemas.microsoft.com/office/drawing/2014/main" id="{23C4FD08-7FAA-4505-B9FD-B0AA701E686E}"/>
              </a:ext>
            </a:extLst>
          </p:cNvPr>
          <p:cNvCxnSpPr>
            <a:cxnSpLocks noChangeShapeType="1"/>
          </p:cNvCxnSpPr>
          <p:nvPr/>
        </p:nvCxnSpPr>
        <p:spPr bwMode="auto">
          <a:xfrm>
            <a:off x="715617" y="4184374"/>
            <a:ext cx="6781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8" name="TextBox 8">
            <a:extLst>
              <a:ext uri="{FF2B5EF4-FFF2-40B4-BE49-F238E27FC236}">
                <a16:creationId xmlns:a16="http://schemas.microsoft.com/office/drawing/2014/main" id="{ECA5EB3B-89FA-4B51-9C9A-F4FF119E567F}"/>
              </a:ext>
            </a:extLst>
          </p:cNvPr>
          <p:cNvSpPr txBox="1">
            <a:spLocks noChangeArrowheads="1"/>
          </p:cNvSpPr>
          <p:nvPr/>
        </p:nvSpPr>
        <p:spPr bwMode="auto">
          <a:xfrm>
            <a:off x="7027517" y="4336774"/>
            <a:ext cx="9398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900"/>
              <a:t>log_odds_ratio</a:t>
            </a:r>
          </a:p>
        </p:txBody>
      </p:sp>
      <p:sp>
        <p:nvSpPr>
          <p:cNvPr id="9" name="TextBox 9">
            <a:extLst>
              <a:ext uri="{FF2B5EF4-FFF2-40B4-BE49-F238E27FC236}">
                <a16:creationId xmlns:a16="http://schemas.microsoft.com/office/drawing/2014/main" id="{64A0C0C7-08AF-4EFB-8199-C3ABF93760A6}"/>
              </a:ext>
            </a:extLst>
          </p:cNvPr>
          <p:cNvSpPr txBox="1">
            <a:spLocks noChangeArrowheads="1"/>
          </p:cNvSpPr>
          <p:nvPr/>
        </p:nvSpPr>
        <p:spPr bwMode="auto">
          <a:xfrm>
            <a:off x="3827117" y="2065062"/>
            <a:ext cx="8572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900"/>
              <a:t># of sessions</a:t>
            </a:r>
          </a:p>
        </p:txBody>
      </p:sp>
      <p:sp>
        <p:nvSpPr>
          <p:cNvPr id="10" name="Freeform 10">
            <a:extLst>
              <a:ext uri="{FF2B5EF4-FFF2-40B4-BE49-F238E27FC236}">
                <a16:creationId xmlns:a16="http://schemas.microsoft.com/office/drawing/2014/main" id="{554C3BB8-8EC5-4AF5-9059-429FCDD68C8F}"/>
              </a:ext>
            </a:extLst>
          </p:cNvPr>
          <p:cNvSpPr>
            <a:spLocks/>
          </p:cNvSpPr>
          <p:nvPr/>
        </p:nvSpPr>
        <p:spPr bwMode="auto">
          <a:xfrm>
            <a:off x="715617" y="2428599"/>
            <a:ext cx="3886200" cy="1755775"/>
          </a:xfrm>
          <a:custGeom>
            <a:avLst/>
            <a:gdLst>
              <a:gd name="T0" fmla="*/ 223930 w 2836718"/>
              <a:gd name="T1" fmla="*/ 3459915 h 1652155"/>
              <a:gd name="T2" fmla="*/ 537424 w 2836718"/>
              <a:gd name="T3" fmla="*/ 3414089 h 1652155"/>
              <a:gd name="T4" fmla="*/ 940491 w 2836718"/>
              <a:gd name="T5" fmla="*/ 3276607 h 1652155"/>
              <a:gd name="T6" fmla="*/ 1253991 w 2836718"/>
              <a:gd name="T7" fmla="*/ 3116218 h 1652155"/>
              <a:gd name="T8" fmla="*/ 1388344 w 2836718"/>
              <a:gd name="T9" fmla="*/ 2978736 h 1652155"/>
              <a:gd name="T10" fmla="*/ 1701840 w 2836718"/>
              <a:gd name="T11" fmla="*/ 2864169 h 1652155"/>
              <a:gd name="T12" fmla="*/ 1836195 w 2836718"/>
              <a:gd name="T13" fmla="*/ 2703776 h 1652155"/>
              <a:gd name="T14" fmla="*/ 2015341 w 2836718"/>
              <a:gd name="T15" fmla="*/ 2451728 h 1652155"/>
              <a:gd name="T16" fmla="*/ 2104910 w 2836718"/>
              <a:gd name="T17" fmla="*/ 2291336 h 1652155"/>
              <a:gd name="T18" fmla="*/ 2284050 w 2836718"/>
              <a:gd name="T19" fmla="*/ 1970549 h 1652155"/>
              <a:gd name="T20" fmla="*/ 2552768 w 2836718"/>
              <a:gd name="T21" fmla="*/ 1649761 h 1652155"/>
              <a:gd name="T22" fmla="*/ 2687124 w 2836718"/>
              <a:gd name="T23" fmla="*/ 1443542 h 1652155"/>
              <a:gd name="T24" fmla="*/ 2866261 w 2836718"/>
              <a:gd name="T25" fmla="*/ 1076929 h 1652155"/>
              <a:gd name="T26" fmla="*/ 3000619 w 2836718"/>
              <a:gd name="T27" fmla="*/ 756140 h 1652155"/>
              <a:gd name="T28" fmla="*/ 3179761 w 2836718"/>
              <a:gd name="T29" fmla="*/ 435353 h 1652155"/>
              <a:gd name="T30" fmla="*/ 3314114 w 2836718"/>
              <a:gd name="T31" fmla="*/ 252046 h 1652155"/>
              <a:gd name="T32" fmla="*/ 3672399 w 2836718"/>
              <a:gd name="T33" fmla="*/ 68741 h 1652155"/>
              <a:gd name="T34" fmla="*/ 4657669 w 2836718"/>
              <a:gd name="T35" fmla="*/ 22913 h 1652155"/>
              <a:gd name="T36" fmla="*/ 4926382 w 2836718"/>
              <a:gd name="T37" fmla="*/ 91655 h 1652155"/>
              <a:gd name="T38" fmla="*/ 5329452 w 2836718"/>
              <a:gd name="T39" fmla="*/ 206220 h 1652155"/>
              <a:gd name="T40" fmla="*/ 5732530 w 2836718"/>
              <a:gd name="T41" fmla="*/ 343701 h 1652155"/>
              <a:gd name="T42" fmla="*/ 6090810 w 2836718"/>
              <a:gd name="T43" fmla="*/ 481182 h 1652155"/>
              <a:gd name="T44" fmla="*/ 6225154 w 2836718"/>
              <a:gd name="T45" fmla="*/ 641575 h 1652155"/>
              <a:gd name="T46" fmla="*/ 6359513 w 2836718"/>
              <a:gd name="T47" fmla="*/ 779054 h 1652155"/>
              <a:gd name="T48" fmla="*/ 6628223 w 2836718"/>
              <a:gd name="T49" fmla="*/ 1008186 h 1652155"/>
              <a:gd name="T50" fmla="*/ 6941721 w 2836718"/>
              <a:gd name="T51" fmla="*/ 1351887 h 1652155"/>
              <a:gd name="T52" fmla="*/ 7076080 w 2836718"/>
              <a:gd name="T53" fmla="*/ 1603937 h 1652155"/>
              <a:gd name="T54" fmla="*/ 7255220 w 2836718"/>
              <a:gd name="T55" fmla="*/ 1855984 h 1652155"/>
              <a:gd name="T56" fmla="*/ 7479150 w 2836718"/>
              <a:gd name="T57" fmla="*/ 1993463 h 1652155"/>
              <a:gd name="T58" fmla="*/ 7703073 w 2836718"/>
              <a:gd name="T59" fmla="*/ 2153859 h 1652155"/>
              <a:gd name="T60" fmla="*/ 8016574 w 2836718"/>
              <a:gd name="T61" fmla="*/ 2314249 h 1652155"/>
              <a:gd name="T62" fmla="*/ 8419641 w 2836718"/>
              <a:gd name="T63" fmla="*/ 2543381 h 1652155"/>
              <a:gd name="T64" fmla="*/ 8733129 w 2836718"/>
              <a:gd name="T65" fmla="*/ 2772512 h 1652155"/>
              <a:gd name="T66" fmla="*/ 8867489 w 2836718"/>
              <a:gd name="T67" fmla="*/ 2909999 h 1652155"/>
              <a:gd name="T68" fmla="*/ 9180991 w 2836718"/>
              <a:gd name="T69" fmla="*/ 3070390 h 1652155"/>
              <a:gd name="T70" fmla="*/ 9449698 w 2836718"/>
              <a:gd name="T71" fmla="*/ 3162042 h 1652155"/>
              <a:gd name="T72" fmla="*/ 9852766 w 2836718"/>
              <a:gd name="T73" fmla="*/ 3345347 h 1652155"/>
              <a:gd name="T74" fmla="*/ 10703686 w 2836718"/>
              <a:gd name="T75" fmla="*/ 3528653 h 1652155"/>
              <a:gd name="T76" fmla="*/ 11957681 w 2836718"/>
              <a:gd name="T77" fmla="*/ 3620310 h 1652155"/>
              <a:gd name="T78" fmla="*/ 12226390 w 2836718"/>
              <a:gd name="T79" fmla="*/ 3620310 h 1652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836718" h="1652155">
                <a:moveTo>
                  <a:pt x="0" y="1579419"/>
                </a:moveTo>
                <a:cubicBezTo>
                  <a:pt x="17318" y="1575955"/>
                  <a:pt x="34821" y="1573312"/>
                  <a:pt x="51955" y="1569028"/>
                </a:cubicBezTo>
                <a:cubicBezTo>
                  <a:pt x="62581" y="1566372"/>
                  <a:pt x="72596" y="1561646"/>
                  <a:pt x="83127" y="1558637"/>
                </a:cubicBezTo>
                <a:cubicBezTo>
                  <a:pt x="96859" y="1554714"/>
                  <a:pt x="110836" y="1551710"/>
                  <a:pt x="124691" y="1548246"/>
                </a:cubicBezTo>
                <a:lnTo>
                  <a:pt x="187037" y="1506682"/>
                </a:lnTo>
                <a:cubicBezTo>
                  <a:pt x="197428" y="1499755"/>
                  <a:pt x="206362" y="1489849"/>
                  <a:pt x="218209" y="1485900"/>
                </a:cubicBezTo>
                <a:lnTo>
                  <a:pt x="249382" y="1475509"/>
                </a:lnTo>
                <a:lnTo>
                  <a:pt x="290946" y="1413164"/>
                </a:lnTo>
                <a:cubicBezTo>
                  <a:pt x="297873" y="1402773"/>
                  <a:pt x="307778" y="1393838"/>
                  <a:pt x="311727" y="1381991"/>
                </a:cubicBezTo>
                <a:cubicBezTo>
                  <a:pt x="315191" y="1371600"/>
                  <a:pt x="314373" y="1358564"/>
                  <a:pt x="322118" y="1350819"/>
                </a:cubicBezTo>
                <a:cubicBezTo>
                  <a:pt x="329863" y="1343074"/>
                  <a:pt x="342900" y="1343892"/>
                  <a:pt x="353291" y="1340428"/>
                </a:cubicBezTo>
                <a:cubicBezTo>
                  <a:pt x="375962" y="1272414"/>
                  <a:pt x="344474" y="1339168"/>
                  <a:pt x="394855" y="1298864"/>
                </a:cubicBezTo>
                <a:cubicBezTo>
                  <a:pt x="404607" y="1291063"/>
                  <a:pt x="408710" y="1278082"/>
                  <a:pt x="415637" y="1267691"/>
                </a:cubicBezTo>
                <a:cubicBezTo>
                  <a:pt x="419100" y="1253837"/>
                  <a:pt x="420402" y="1239254"/>
                  <a:pt x="426027" y="1226128"/>
                </a:cubicBezTo>
                <a:cubicBezTo>
                  <a:pt x="430946" y="1214649"/>
                  <a:pt x="442541" y="1206692"/>
                  <a:pt x="446809" y="1194955"/>
                </a:cubicBezTo>
                <a:cubicBezTo>
                  <a:pt x="456570" y="1168113"/>
                  <a:pt x="460664" y="1139537"/>
                  <a:pt x="467591" y="1111828"/>
                </a:cubicBezTo>
                <a:cubicBezTo>
                  <a:pt x="471055" y="1097973"/>
                  <a:pt x="473466" y="1083812"/>
                  <a:pt x="477982" y="1070264"/>
                </a:cubicBezTo>
                <a:cubicBezTo>
                  <a:pt x="481446" y="1059873"/>
                  <a:pt x="485716" y="1049717"/>
                  <a:pt x="488373" y="1039091"/>
                </a:cubicBezTo>
                <a:cubicBezTo>
                  <a:pt x="517746" y="921599"/>
                  <a:pt x="474963" y="1058539"/>
                  <a:pt x="519546" y="924791"/>
                </a:cubicBezTo>
                <a:cubicBezTo>
                  <a:pt x="523010" y="914400"/>
                  <a:pt x="525039" y="903415"/>
                  <a:pt x="529937" y="893619"/>
                </a:cubicBezTo>
                <a:cubicBezTo>
                  <a:pt x="543791" y="865910"/>
                  <a:pt x="561703" y="839881"/>
                  <a:pt x="571500" y="810491"/>
                </a:cubicBezTo>
                <a:cubicBezTo>
                  <a:pt x="578427" y="789709"/>
                  <a:pt x="588681" y="769754"/>
                  <a:pt x="592282" y="748146"/>
                </a:cubicBezTo>
                <a:cubicBezTo>
                  <a:pt x="595746" y="727364"/>
                  <a:pt x="596010" y="705787"/>
                  <a:pt x="602673" y="685800"/>
                </a:cubicBezTo>
                <a:cubicBezTo>
                  <a:pt x="606622" y="673953"/>
                  <a:pt x="616528" y="665019"/>
                  <a:pt x="623455" y="654628"/>
                </a:cubicBezTo>
                <a:cubicBezTo>
                  <a:pt x="630382" y="619992"/>
                  <a:pt x="633068" y="584229"/>
                  <a:pt x="644237" y="550719"/>
                </a:cubicBezTo>
                <a:lnTo>
                  <a:pt x="665018" y="488373"/>
                </a:lnTo>
                <a:cubicBezTo>
                  <a:pt x="668482" y="460664"/>
                  <a:pt x="669558" y="432551"/>
                  <a:pt x="675409" y="405246"/>
                </a:cubicBezTo>
                <a:cubicBezTo>
                  <a:pt x="679999" y="383826"/>
                  <a:pt x="689264" y="363682"/>
                  <a:pt x="696191" y="342900"/>
                </a:cubicBezTo>
                <a:cubicBezTo>
                  <a:pt x="699655" y="332509"/>
                  <a:pt x="704434" y="322468"/>
                  <a:pt x="706582" y="311728"/>
                </a:cubicBezTo>
                <a:cubicBezTo>
                  <a:pt x="712159" y="283844"/>
                  <a:pt x="722688" y="220029"/>
                  <a:pt x="737755" y="197428"/>
                </a:cubicBezTo>
                <a:lnTo>
                  <a:pt x="758537" y="166255"/>
                </a:lnTo>
                <a:cubicBezTo>
                  <a:pt x="762000" y="148937"/>
                  <a:pt x="761029" y="130097"/>
                  <a:pt x="768927" y="114300"/>
                </a:cubicBezTo>
                <a:cubicBezTo>
                  <a:pt x="778927" y="94300"/>
                  <a:pt x="813372" y="74280"/>
                  <a:pt x="831273" y="62346"/>
                </a:cubicBezTo>
                <a:cubicBezTo>
                  <a:pt x="838200" y="51955"/>
                  <a:pt x="843224" y="40004"/>
                  <a:pt x="852055" y="31173"/>
                </a:cubicBezTo>
                <a:cubicBezTo>
                  <a:pt x="872198" y="11029"/>
                  <a:pt x="889046" y="8451"/>
                  <a:pt x="914400" y="0"/>
                </a:cubicBezTo>
                <a:cubicBezTo>
                  <a:pt x="969818" y="3464"/>
                  <a:pt x="1025808" y="1731"/>
                  <a:pt x="1080655" y="10391"/>
                </a:cubicBezTo>
                <a:cubicBezTo>
                  <a:pt x="1092990" y="12339"/>
                  <a:pt x="1100657" y="25588"/>
                  <a:pt x="1111827" y="31173"/>
                </a:cubicBezTo>
                <a:cubicBezTo>
                  <a:pt x="1121624" y="36071"/>
                  <a:pt x="1133203" y="36666"/>
                  <a:pt x="1143000" y="41564"/>
                </a:cubicBezTo>
                <a:cubicBezTo>
                  <a:pt x="1223573" y="81851"/>
                  <a:pt x="1126992" y="46619"/>
                  <a:pt x="1205346" y="72737"/>
                </a:cubicBezTo>
                <a:cubicBezTo>
                  <a:pt x="1215737" y="79664"/>
                  <a:pt x="1225348" y="87934"/>
                  <a:pt x="1236518" y="93519"/>
                </a:cubicBezTo>
                <a:cubicBezTo>
                  <a:pt x="1246315" y="98417"/>
                  <a:pt x="1258578" y="97833"/>
                  <a:pt x="1267691" y="103909"/>
                </a:cubicBezTo>
                <a:cubicBezTo>
                  <a:pt x="1336644" y="149876"/>
                  <a:pt x="1262035" y="121862"/>
                  <a:pt x="1330037" y="155864"/>
                </a:cubicBezTo>
                <a:cubicBezTo>
                  <a:pt x="1416077" y="198885"/>
                  <a:pt x="1303043" y="127478"/>
                  <a:pt x="1392382" y="187037"/>
                </a:cubicBezTo>
                <a:cubicBezTo>
                  <a:pt x="1399309" y="197428"/>
                  <a:pt x="1407579" y="207039"/>
                  <a:pt x="1413164" y="218209"/>
                </a:cubicBezTo>
                <a:cubicBezTo>
                  <a:pt x="1418062" y="228006"/>
                  <a:pt x="1419240" y="239315"/>
                  <a:pt x="1423555" y="249382"/>
                </a:cubicBezTo>
                <a:cubicBezTo>
                  <a:pt x="1429657" y="263620"/>
                  <a:pt x="1436652" y="277497"/>
                  <a:pt x="1444337" y="290946"/>
                </a:cubicBezTo>
                <a:cubicBezTo>
                  <a:pt x="1450533" y="301789"/>
                  <a:pt x="1459533" y="310949"/>
                  <a:pt x="1465118" y="322119"/>
                </a:cubicBezTo>
                <a:cubicBezTo>
                  <a:pt x="1470016" y="331915"/>
                  <a:pt x="1470611" y="343495"/>
                  <a:pt x="1475509" y="353291"/>
                </a:cubicBezTo>
                <a:cubicBezTo>
                  <a:pt x="1481094" y="364461"/>
                  <a:pt x="1490095" y="373621"/>
                  <a:pt x="1496291" y="384464"/>
                </a:cubicBezTo>
                <a:cubicBezTo>
                  <a:pt x="1549020" y="476739"/>
                  <a:pt x="1487227" y="381261"/>
                  <a:pt x="1537855" y="457200"/>
                </a:cubicBezTo>
                <a:cubicBezTo>
                  <a:pt x="1556905" y="514351"/>
                  <a:pt x="1536800" y="463149"/>
                  <a:pt x="1569027" y="519546"/>
                </a:cubicBezTo>
                <a:cubicBezTo>
                  <a:pt x="1586203" y="549605"/>
                  <a:pt x="1598443" y="580670"/>
                  <a:pt x="1610591" y="613064"/>
                </a:cubicBezTo>
                <a:cubicBezTo>
                  <a:pt x="1628405" y="660568"/>
                  <a:pt x="1615870" y="634179"/>
                  <a:pt x="1631373" y="696191"/>
                </a:cubicBezTo>
                <a:cubicBezTo>
                  <a:pt x="1634030" y="706817"/>
                  <a:pt x="1638882" y="716797"/>
                  <a:pt x="1641764" y="727364"/>
                </a:cubicBezTo>
                <a:cubicBezTo>
                  <a:pt x="1649279" y="754919"/>
                  <a:pt x="1646703" y="786726"/>
                  <a:pt x="1662546" y="810491"/>
                </a:cubicBezTo>
                <a:cubicBezTo>
                  <a:pt x="1669473" y="820882"/>
                  <a:pt x="1677742" y="830494"/>
                  <a:pt x="1683327" y="841664"/>
                </a:cubicBezTo>
                <a:cubicBezTo>
                  <a:pt x="1688225" y="851461"/>
                  <a:pt x="1686706" y="864423"/>
                  <a:pt x="1693718" y="872837"/>
                </a:cubicBezTo>
                <a:cubicBezTo>
                  <a:pt x="1704805" y="886141"/>
                  <a:pt x="1723036" y="891763"/>
                  <a:pt x="1735282" y="904009"/>
                </a:cubicBezTo>
                <a:cubicBezTo>
                  <a:pt x="1747528" y="916255"/>
                  <a:pt x="1756389" y="931480"/>
                  <a:pt x="1766455" y="945573"/>
                </a:cubicBezTo>
                <a:cubicBezTo>
                  <a:pt x="1773714" y="955735"/>
                  <a:pt x="1778406" y="967915"/>
                  <a:pt x="1787237" y="976746"/>
                </a:cubicBezTo>
                <a:cubicBezTo>
                  <a:pt x="1796067" y="985577"/>
                  <a:pt x="1808018" y="990601"/>
                  <a:pt x="1818409" y="997528"/>
                </a:cubicBezTo>
                <a:cubicBezTo>
                  <a:pt x="1841809" y="1067727"/>
                  <a:pt x="1809356" y="991634"/>
                  <a:pt x="1859973" y="1049482"/>
                </a:cubicBezTo>
                <a:cubicBezTo>
                  <a:pt x="1929253" y="1128659"/>
                  <a:pt x="1865988" y="1102941"/>
                  <a:pt x="1943100" y="1122219"/>
                </a:cubicBezTo>
                <a:cubicBezTo>
                  <a:pt x="1946564" y="1132610"/>
                  <a:pt x="1948593" y="1143595"/>
                  <a:pt x="1953491" y="1153391"/>
                </a:cubicBezTo>
                <a:cubicBezTo>
                  <a:pt x="1967958" y="1182325"/>
                  <a:pt x="1982465" y="1192756"/>
                  <a:pt x="2005446" y="1215737"/>
                </a:cubicBezTo>
                <a:cubicBezTo>
                  <a:pt x="2012373" y="1229591"/>
                  <a:pt x="2018542" y="1243851"/>
                  <a:pt x="2026227" y="1257300"/>
                </a:cubicBezTo>
                <a:cubicBezTo>
                  <a:pt x="2032423" y="1268143"/>
                  <a:pt x="2041424" y="1277303"/>
                  <a:pt x="2047009" y="1288473"/>
                </a:cubicBezTo>
                <a:cubicBezTo>
                  <a:pt x="2051907" y="1298270"/>
                  <a:pt x="2049655" y="1311901"/>
                  <a:pt x="2057400" y="1319646"/>
                </a:cubicBezTo>
                <a:cubicBezTo>
                  <a:pt x="2075061" y="1337307"/>
                  <a:pt x="2119746" y="1361209"/>
                  <a:pt x="2119746" y="1361209"/>
                </a:cubicBezTo>
                <a:cubicBezTo>
                  <a:pt x="2123210" y="1371600"/>
                  <a:pt x="2122392" y="1384637"/>
                  <a:pt x="2130137" y="1392382"/>
                </a:cubicBezTo>
                <a:cubicBezTo>
                  <a:pt x="2137882" y="1400127"/>
                  <a:pt x="2152196" y="1396697"/>
                  <a:pt x="2161309" y="1402773"/>
                </a:cubicBezTo>
                <a:cubicBezTo>
                  <a:pt x="2173536" y="1410924"/>
                  <a:pt x="2181193" y="1424538"/>
                  <a:pt x="2192482" y="1433946"/>
                </a:cubicBezTo>
                <a:cubicBezTo>
                  <a:pt x="2202076" y="1441941"/>
                  <a:pt x="2214321" y="1446431"/>
                  <a:pt x="2223655" y="1454728"/>
                </a:cubicBezTo>
                <a:cubicBezTo>
                  <a:pt x="2245621" y="1474253"/>
                  <a:pt x="2258118" y="1507779"/>
                  <a:pt x="2286000" y="1517073"/>
                </a:cubicBezTo>
                <a:cubicBezTo>
                  <a:pt x="2361894" y="1542371"/>
                  <a:pt x="2327094" y="1532542"/>
                  <a:pt x="2389909" y="1548246"/>
                </a:cubicBezTo>
                <a:cubicBezTo>
                  <a:pt x="2586503" y="1679305"/>
                  <a:pt x="2373686" y="1545329"/>
                  <a:pt x="2483427" y="1600200"/>
                </a:cubicBezTo>
                <a:cubicBezTo>
                  <a:pt x="2510113" y="1613543"/>
                  <a:pt x="2514680" y="1628886"/>
                  <a:pt x="2545773" y="1631373"/>
                </a:cubicBezTo>
                <a:cubicBezTo>
                  <a:pt x="2621809" y="1637456"/>
                  <a:pt x="2698173" y="1638300"/>
                  <a:pt x="2774373" y="1641764"/>
                </a:cubicBezTo>
                <a:cubicBezTo>
                  <a:pt x="2784764" y="1645228"/>
                  <a:pt x="2794593" y="1652155"/>
                  <a:pt x="2805546" y="1652155"/>
                </a:cubicBezTo>
                <a:cubicBezTo>
                  <a:pt x="2816499" y="1652155"/>
                  <a:pt x="2836718" y="1641764"/>
                  <a:pt x="2836718" y="1641764"/>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1" name="Freeform 11">
            <a:extLst>
              <a:ext uri="{FF2B5EF4-FFF2-40B4-BE49-F238E27FC236}">
                <a16:creationId xmlns:a16="http://schemas.microsoft.com/office/drawing/2014/main" id="{448D9165-2934-475B-BFE6-FD84F177CA21}"/>
              </a:ext>
            </a:extLst>
          </p:cNvPr>
          <p:cNvSpPr>
            <a:spLocks/>
          </p:cNvSpPr>
          <p:nvPr/>
        </p:nvSpPr>
        <p:spPr bwMode="auto">
          <a:xfrm>
            <a:off x="3023842" y="3150912"/>
            <a:ext cx="2816225" cy="1033462"/>
          </a:xfrm>
          <a:custGeom>
            <a:avLst/>
            <a:gdLst>
              <a:gd name="T0" fmla="*/ 0 w 2005446"/>
              <a:gd name="T1" fmla="*/ 588046 h 1143292"/>
              <a:gd name="T2" fmla="*/ 421843 w 2005446"/>
              <a:gd name="T3" fmla="*/ 588046 h 1143292"/>
              <a:gd name="T4" fmla="*/ 523661 w 2005446"/>
              <a:gd name="T5" fmla="*/ 576399 h 1143292"/>
              <a:gd name="T6" fmla="*/ 640033 w 2005446"/>
              <a:gd name="T7" fmla="*/ 564756 h 1143292"/>
              <a:gd name="T8" fmla="*/ 698220 w 2005446"/>
              <a:gd name="T9" fmla="*/ 547290 h 1143292"/>
              <a:gd name="T10" fmla="*/ 800051 w 2005446"/>
              <a:gd name="T11" fmla="*/ 529824 h 1143292"/>
              <a:gd name="T12" fmla="*/ 843685 w 2005446"/>
              <a:gd name="T13" fmla="*/ 512357 h 1143292"/>
              <a:gd name="T14" fmla="*/ 887319 w 2005446"/>
              <a:gd name="T15" fmla="*/ 500713 h 1143292"/>
              <a:gd name="T16" fmla="*/ 945507 w 2005446"/>
              <a:gd name="T17" fmla="*/ 465779 h 1143292"/>
              <a:gd name="T18" fmla="*/ 974605 w 2005446"/>
              <a:gd name="T19" fmla="*/ 430845 h 1143292"/>
              <a:gd name="T20" fmla="*/ 989153 w 2005446"/>
              <a:gd name="T21" fmla="*/ 413379 h 1143292"/>
              <a:gd name="T22" fmla="*/ 1003692 w 2005446"/>
              <a:gd name="T23" fmla="*/ 378444 h 1143292"/>
              <a:gd name="T24" fmla="*/ 1032790 w 2005446"/>
              <a:gd name="T25" fmla="*/ 291113 h 1143292"/>
              <a:gd name="T26" fmla="*/ 1047339 w 2005446"/>
              <a:gd name="T27" fmla="*/ 273646 h 1143292"/>
              <a:gd name="T28" fmla="*/ 1061880 w 2005446"/>
              <a:gd name="T29" fmla="*/ 232888 h 1143292"/>
              <a:gd name="T30" fmla="*/ 1090975 w 2005446"/>
              <a:gd name="T31" fmla="*/ 69866 h 1143292"/>
              <a:gd name="T32" fmla="*/ 1134607 w 2005446"/>
              <a:gd name="T33" fmla="*/ 11645 h 1143292"/>
              <a:gd name="T34" fmla="*/ 1178251 w 2005446"/>
              <a:gd name="T35" fmla="*/ 0 h 1143292"/>
              <a:gd name="T36" fmla="*/ 1236438 w 2005446"/>
              <a:gd name="T37" fmla="*/ 5821 h 1143292"/>
              <a:gd name="T38" fmla="*/ 1294622 w 2005446"/>
              <a:gd name="T39" fmla="*/ 40755 h 1143292"/>
              <a:gd name="T40" fmla="*/ 1323712 w 2005446"/>
              <a:gd name="T41" fmla="*/ 58223 h 1143292"/>
              <a:gd name="T42" fmla="*/ 1352808 w 2005446"/>
              <a:gd name="T43" fmla="*/ 75688 h 1143292"/>
              <a:gd name="T44" fmla="*/ 1381897 w 2005446"/>
              <a:gd name="T45" fmla="*/ 110622 h 1143292"/>
              <a:gd name="T46" fmla="*/ 1396448 w 2005446"/>
              <a:gd name="T47" fmla="*/ 145556 h 1143292"/>
              <a:gd name="T48" fmla="*/ 1410994 w 2005446"/>
              <a:gd name="T49" fmla="*/ 163023 h 1143292"/>
              <a:gd name="T50" fmla="*/ 1425538 w 2005446"/>
              <a:gd name="T51" fmla="*/ 186311 h 1143292"/>
              <a:gd name="T52" fmla="*/ 1454631 w 2005446"/>
              <a:gd name="T53" fmla="*/ 238711 h 1143292"/>
              <a:gd name="T54" fmla="*/ 1483723 w 2005446"/>
              <a:gd name="T55" fmla="*/ 256177 h 1143292"/>
              <a:gd name="T56" fmla="*/ 1498267 w 2005446"/>
              <a:gd name="T57" fmla="*/ 273646 h 1143292"/>
              <a:gd name="T58" fmla="*/ 1512816 w 2005446"/>
              <a:gd name="T59" fmla="*/ 296934 h 1143292"/>
              <a:gd name="T60" fmla="*/ 1556453 w 2005446"/>
              <a:gd name="T61" fmla="*/ 314400 h 1143292"/>
              <a:gd name="T62" fmla="*/ 1585551 w 2005446"/>
              <a:gd name="T63" fmla="*/ 349335 h 1143292"/>
              <a:gd name="T64" fmla="*/ 1658280 w 2005446"/>
              <a:gd name="T65" fmla="*/ 384267 h 1143292"/>
              <a:gd name="T66" fmla="*/ 1687370 w 2005446"/>
              <a:gd name="T67" fmla="*/ 401736 h 1143292"/>
              <a:gd name="T68" fmla="*/ 1716465 w 2005446"/>
              <a:gd name="T69" fmla="*/ 448312 h 1143292"/>
              <a:gd name="T70" fmla="*/ 1745555 w 2005446"/>
              <a:gd name="T71" fmla="*/ 465779 h 1143292"/>
              <a:gd name="T72" fmla="*/ 1760105 w 2005446"/>
              <a:gd name="T73" fmla="*/ 483247 h 1143292"/>
              <a:gd name="T74" fmla="*/ 1861927 w 2005446"/>
              <a:gd name="T75" fmla="*/ 535644 h 1143292"/>
              <a:gd name="T76" fmla="*/ 1905566 w 2005446"/>
              <a:gd name="T77" fmla="*/ 547290 h 1143292"/>
              <a:gd name="T78" fmla="*/ 1992843 w 2005446"/>
              <a:gd name="T79" fmla="*/ 553113 h 1143292"/>
              <a:gd name="T80" fmla="*/ 2123761 w 2005446"/>
              <a:gd name="T81" fmla="*/ 570578 h 1143292"/>
              <a:gd name="T82" fmla="*/ 2167400 w 2005446"/>
              <a:gd name="T83" fmla="*/ 582224 h 1143292"/>
              <a:gd name="T84" fmla="*/ 2283770 w 2005446"/>
              <a:gd name="T85" fmla="*/ 588046 h 1143292"/>
              <a:gd name="T86" fmla="*/ 2371048 w 2005446"/>
              <a:gd name="T87" fmla="*/ 605513 h 1143292"/>
              <a:gd name="T88" fmla="*/ 2472873 w 2005446"/>
              <a:gd name="T89" fmla="*/ 617156 h 1143292"/>
              <a:gd name="T90" fmla="*/ 2661973 w 2005446"/>
              <a:gd name="T91" fmla="*/ 628801 h 1143292"/>
              <a:gd name="T92" fmla="*/ 2807437 w 2005446"/>
              <a:gd name="T93" fmla="*/ 640445 h 114329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05446" h="1143292">
                <a:moveTo>
                  <a:pt x="0" y="1049482"/>
                </a:moveTo>
                <a:cubicBezTo>
                  <a:pt x="127323" y="1074947"/>
                  <a:pt x="63589" y="1066464"/>
                  <a:pt x="301337" y="1049482"/>
                </a:cubicBezTo>
                <a:cubicBezTo>
                  <a:pt x="328546" y="1047539"/>
                  <a:pt x="348512" y="1035090"/>
                  <a:pt x="374073" y="1028700"/>
                </a:cubicBezTo>
                <a:lnTo>
                  <a:pt x="457200" y="1007918"/>
                </a:lnTo>
                <a:cubicBezTo>
                  <a:pt x="471055" y="997527"/>
                  <a:pt x="484078" y="985924"/>
                  <a:pt x="498764" y="976745"/>
                </a:cubicBezTo>
                <a:cubicBezTo>
                  <a:pt x="528109" y="958405"/>
                  <a:pt x="541200" y="955673"/>
                  <a:pt x="571500" y="945573"/>
                </a:cubicBezTo>
                <a:cubicBezTo>
                  <a:pt x="581891" y="935182"/>
                  <a:pt x="591384" y="923808"/>
                  <a:pt x="602673" y="914400"/>
                </a:cubicBezTo>
                <a:cubicBezTo>
                  <a:pt x="612267" y="906405"/>
                  <a:pt x="625622" y="903016"/>
                  <a:pt x="633846" y="893618"/>
                </a:cubicBezTo>
                <a:cubicBezTo>
                  <a:pt x="650293" y="874821"/>
                  <a:pt x="675410" y="831273"/>
                  <a:pt x="675410" y="831273"/>
                </a:cubicBezTo>
                <a:lnTo>
                  <a:pt x="696191" y="768927"/>
                </a:lnTo>
                <a:lnTo>
                  <a:pt x="706582" y="737755"/>
                </a:lnTo>
                <a:cubicBezTo>
                  <a:pt x="710046" y="716973"/>
                  <a:pt x="714188" y="696293"/>
                  <a:pt x="716973" y="675409"/>
                </a:cubicBezTo>
                <a:cubicBezTo>
                  <a:pt x="724476" y="619133"/>
                  <a:pt x="725710" y="573746"/>
                  <a:pt x="737755" y="519545"/>
                </a:cubicBezTo>
                <a:cubicBezTo>
                  <a:pt x="740131" y="508853"/>
                  <a:pt x="744682" y="498764"/>
                  <a:pt x="748146" y="488373"/>
                </a:cubicBezTo>
                <a:cubicBezTo>
                  <a:pt x="751610" y="464127"/>
                  <a:pt x="756728" y="440061"/>
                  <a:pt x="758537" y="415636"/>
                </a:cubicBezTo>
                <a:cubicBezTo>
                  <a:pt x="779158" y="137248"/>
                  <a:pt x="756767" y="293825"/>
                  <a:pt x="779319" y="124691"/>
                </a:cubicBezTo>
                <a:cubicBezTo>
                  <a:pt x="785356" y="79415"/>
                  <a:pt x="779246" y="52028"/>
                  <a:pt x="810491" y="20782"/>
                </a:cubicBezTo>
                <a:cubicBezTo>
                  <a:pt x="819322" y="11951"/>
                  <a:pt x="831273" y="6927"/>
                  <a:pt x="841664" y="0"/>
                </a:cubicBezTo>
                <a:cubicBezTo>
                  <a:pt x="855519" y="3464"/>
                  <a:pt x="872480" y="987"/>
                  <a:pt x="883228" y="10391"/>
                </a:cubicBezTo>
                <a:cubicBezTo>
                  <a:pt x="902025" y="26838"/>
                  <a:pt x="910937" y="51954"/>
                  <a:pt x="924791" y="72736"/>
                </a:cubicBezTo>
                <a:lnTo>
                  <a:pt x="945573" y="103909"/>
                </a:lnTo>
                <a:cubicBezTo>
                  <a:pt x="952500" y="114300"/>
                  <a:pt x="962406" y="123234"/>
                  <a:pt x="966355" y="135082"/>
                </a:cubicBezTo>
                <a:lnTo>
                  <a:pt x="987137" y="197427"/>
                </a:lnTo>
                <a:cubicBezTo>
                  <a:pt x="990601" y="218209"/>
                  <a:pt x="992958" y="239206"/>
                  <a:pt x="997528" y="259773"/>
                </a:cubicBezTo>
                <a:cubicBezTo>
                  <a:pt x="999904" y="270465"/>
                  <a:pt x="1004910" y="280414"/>
                  <a:pt x="1007919" y="290945"/>
                </a:cubicBezTo>
                <a:cubicBezTo>
                  <a:pt x="1011842" y="304677"/>
                  <a:pt x="1015509" y="318505"/>
                  <a:pt x="1018310" y="332509"/>
                </a:cubicBezTo>
                <a:cubicBezTo>
                  <a:pt x="1023632" y="359120"/>
                  <a:pt x="1025608" y="399062"/>
                  <a:pt x="1039091" y="426027"/>
                </a:cubicBezTo>
                <a:cubicBezTo>
                  <a:pt x="1044676" y="437197"/>
                  <a:pt x="1054288" y="446030"/>
                  <a:pt x="1059873" y="457200"/>
                </a:cubicBezTo>
                <a:cubicBezTo>
                  <a:pt x="1064771" y="466997"/>
                  <a:pt x="1067255" y="477841"/>
                  <a:pt x="1070264" y="488373"/>
                </a:cubicBezTo>
                <a:cubicBezTo>
                  <a:pt x="1074187" y="502104"/>
                  <a:pt x="1073570" y="517537"/>
                  <a:pt x="1080655" y="529936"/>
                </a:cubicBezTo>
                <a:cubicBezTo>
                  <a:pt x="1087946" y="542695"/>
                  <a:pt x="1101437" y="550718"/>
                  <a:pt x="1111828" y="561109"/>
                </a:cubicBezTo>
                <a:cubicBezTo>
                  <a:pt x="1118755" y="581891"/>
                  <a:pt x="1120459" y="605228"/>
                  <a:pt x="1132610" y="623455"/>
                </a:cubicBezTo>
                <a:cubicBezTo>
                  <a:pt x="1184204" y="700847"/>
                  <a:pt x="1117894" y="605796"/>
                  <a:pt x="1184564" y="685800"/>
                </a:cubicBezTo>
                <a:cubicBezTo>
                  <a:pt x="1192559" y="695394"/>
                  <a:pt x="1198419" y="706582"/>
                  <a:pt x="1205346" y="716973"/>
                </a:cubicBezTo>
                <a:cubicBezTo>
                  <a:pt x="1209298" y="736734"/>
                  <a:pt x="1215478" y="778799"/>
                  <a:pt x="1226128" y="800100"/>
                </a:cubicBezTo>
                <a:cubicBezTo>
                  <a:pt x="1231713" y="811270"/>
                  <a:pt x="1239983" y="820882"/>
                  <a:pt x="1246910" y="831273"/>
                </a:cubicBezTo>
                <a:cubicBezTo>
                  <a:pt x="1250373" y="841664"/>
                  <a:pt x="1251981" y="852871"/>
                  <a:pt x="1257300" y="862445"/>
                </a:cubicBezTo>
                <a:cubicBezTo>
                  <a:pt x="1277275" y="898399"/>
                  <a:pt x="1298701" y="929851"/>
                  <a:pt x="1330037" y="955964"/>
                </a:cubicBezTo>
                <a:cubicBezTo>
                  <a:pt x="1339631" y="963959"/>
                  <a:pt x="1349363" y="972796"/>
                  <a:pt x="1361210" y="976745"/>
                </a:cubicBezTo>
                <a:cubicBezTo>
                  <a:pt x="1381197" y="983407"/>
                  <a:pt x="1402773" y="983672"/>
                  <a:pt x="1423555" y="987136"/>
                </a:cubicBezTo>
                <a:cubicBezTo>
                  <a:pt x="1494387" y="1034357"/>
                  <a:pt x="1405077" y="980977"/>
                  <a:pt x="1517073" y="1018309"/>
                </a:cubicBezTo>
                <a:cubicBezTo>
                  <a:pt x="1528921" y="1022258"/>
                  <a:pt x="1536198" y="1035805"/>
                  <a:pt x="1548246" y="1039091"/>
                </a:cubicBezTo>
                <a:cubicBezTo>
                  <a:pt x="1575187" y="1046439"/>
                  <a:pt x="1603664" y="1046018"/>
                  <a:pt x="1631373" y="1049482"/>
                </a:cubicBezTo>
                <a:cubicBezTo>
                  <a:pt x="1709731" y="1075601"/>
                  <a:pt x="1613142" y="1040367"/>
                  <a:pt x="1693719" y="1080655"/>
                </a:cubicBezTo>
                <a:cubicBezTo>
                  <a:pt x="1710324" y="1088957"/>
                  <a:pt x="1750925" y="1096999"/>
                  <a:pt x="1766455" y="1101436"/>
                </a:cubicBezTo>
                <a:cubicBezTo>
                  <a:pt x="1847111" y="1124481"/>
                  <a:pt x="1734417" y="1105506"/>
                  <a:pt x="1901537" y="1122218"/>
                </a:cubicBezTo>
                <a:cubicBezTo>
                  <a:pt x="1977026" y="1147381"/>
                  <a:pt x="1941976" y="1143000"/>
                  <a:pt x="2005446" y="1143000"/>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2" name="TextBox 12">
            <a:extLst>
              <a:ext uri="{FF2B5EF4-FFF2-40B4-BE49-F238E27FC236}">
                <a16:creationId xmlns:a16="http://schemas.microsoft.com/office/drawing/2014/main" id="{A1F0A127-4897-42AC-89DF-836F7FAC51B8}"/>
              </a:ext>
            </a:extLst>
          </p:cNvPr>
          <p:cNvSpPr txBox="1">
            <a:spLocks noChangeArrowheads="1"/>
          </p:cNvSpPr>
          <p:nvPr/>
        </p:nvSpPr>
        <p:spPr bwMode="auto">
          <a:xfrm>
            <a:off x="863255" y="2019024"/>
            <a:ext cx="1249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dirty="0">
                <a:solidFill>
                  <a:srgbClr val="00B050"/>
                </a:solidFill>
              </a:rPr>
              <a:t>Retention</a:t>
            </a:r>
          </a:p>
        </p:txBody>
      </p:sp>
      <p:sp>
        <p:nvSpPr>
          <p:cNvPr id="13" name="TextBox 13">
            <a:extLst>
              <a:ext uri="{FF2B5EF4-FFF2-40B4-BE49-F238E27FC236}">
                <a16:creationId xmlns:a16="http://schemas.microsoft.com/office/drawing/2014/main" id="{7BF04468-65E9-4B08-AD70-D4EACCE8ABE7}"/>
              </a:ext>
            </a:extLst>
          </p:cNvPr>
          <p:cNvSpPr txBox="1">
            <a:spLocks noChangeArrowheads="1"/>
          </p:cNvSpPr>
          <p:nvPr/>
        </p:nvSpPr>
        <p:spPr bwMode="auto">
          <a:xfrm>
            <a:off x="4992342" y="2874687"/>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dirty="0">
                <a:solidFill>
                  <a:srgbClr val="FF0000"/>
                </a:solidFill>
              </a:rPr>
              <a:t>Churn</a:t>
            </a:r>
          </a:p>
        </p:txBody>
      </p:sp>
      <p:cxnSp>
        <p:nvCxnSpPr>
          <p:cNvPr id="14" name="Straight Connector 17">
            <a:extLst>
              <a:ext uri="{FF2B5EF4-FFF2-40B4-BE49-F238E27FC236}">
                <a16:creationId xmlns:a16="http://schemas.microsoft.com/office/drawing/2014/main" id="{B99D19D6-1952-4C63-9511-693CD1FBB57D}"/>
              </a:ext>
            </a:extLst>
          </p:cNvPr>
          <p:cNvCxnSpPr>
            <a:cxnSpLocks noChangeShapeType="1"/>
          </p:cNvCxnSpPr>
          <p:nvPr/>
        </p:nvCxnSpPr>
        <p:spPr bwMode="auto">
          <a:xfrm>
            <a:off x="4684367" y="2874687"/>
            <a:ext cx="0" cy="2452687"/>
          </a:xfrm>
          <a:prstGeom prst="line">
            <a:avLst/>
          </a:prstGeom>
          <a:noFill/>
          <a:ln w="9525" algn="ctr">
            <a:solidFill>
              <a:schemeClr val="tx1"/>
            </a:solidFill>
            <a:prstDash val="dashDot"/>
            <a:round/>
            <a:headEnd/>
            <a:tailEnd/>
          </a:ln>
          <a:extLst>
            <a:ext uri="{909E8E84-426E-40DD-AFC4-6F175D3DCCD1}">
              <a14:hiddenFill xmlns:a14="http://schemas.microsoft.com/office/drawing/2010/main">
                <a:noFill/>
              </a14:hiddenFill>
            </a:ext>
          </a:extLst>
        </p:spPr>
      </p:cxnSp>
      <p:sp>
        <p:nvSpPr>
          <p:cNvPr id="15" name="TextBox 18">
            <a:extLst>
              <a:ext uri="{FF2B5EF4-FFF2-40B4-BE49-F238E27FC236}">
                <a16:creationId xmlns:a16="http://schemas.microsoft.com/office/drawing/2014/main" id="{9799DADE-A5B2-43C9-9146-CD8125E3565E}"/>
              </a:ext>
            </a:extLst>
          </p:cNvPr>
          <p:cNvSpPr txBox="1">
            <a:spLocks noChangeArrowheads="1"/>
          </p:cNvSpPr>
          <p:nvPr/>
        </p:nvSpPr>
        <p:spPr bwMode="auto">
          <a:xfrm>
            <a:off x="5005042" y="5019399"/>
            <a:ext cx="2498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t>TRUE POSITIVES (SIGNAL)</a:t>
            </a:r>
          </a:p>
        </p:txBody>
      </p:sp>
      <p:cxnSp>
        <p:nvCxnSpPr>
          <p:cNvPr id="16" name="Straight Connector 19">
            <a:extLst>
              <a:ext uri="{FF2B5EF4-FFF2-40B4-BE49-F238E27FC236}">
                <a16:creationId xmlns:a16="http://schemas.microsoft.com/office/drawing/2014/main" id="{FAE5D36A-A7B9-4193-B57E-6977F7CF368E}"/>
              </a:ext>
            </a:extLst>
          </p:cNvPr>
          <p:cNvCxnSpPr>
            <a:cxnSpLocks noChangeShapeType="1"/>
          </p:cNvCxnSpPr>
          <p:nvPr/>
        </p:nvCxnSpPr>
        <p:spPr bwMode="auto">
          <a:xfrm>
            <a:off x="2658717" y="2249212"/>
            <a:ext cx="0" cy="3108325"/>
          </a:xfrm>
          <a:prstGeom prst="line">
            <a:avLst/>
          </a:prstGeom>
          <a:noFill/>
          <a:ln w="9525" algn="ctr">
            <a:solidFill>
              <a:schemeClr val="tx1"/>
            </a:solidFill>
            <a:prstDash val="dashDot"/>
            <a:round/>
            <a:headEnd/>
            <a:tailEnd/>
          </a:ln>
          <a:extLst>
            <a:ext uri="{909E8E84-426E-40DD-AFC4-6F175D3DCCD1}">
              <a14:hiddenFill xmlns:a14="http://schemas.microsoft.com/office/drawing/2010/main">
                <a:noFill/>
              </a14:hiddenFill>
            </a:ext>
          </a:extLst>
        </p:spPr>
      </p:cxnSp>
      <p:sp>
        <p:nvSpPr>
          <p:cNvPr id="17" name="TextBox 21">
            <a:extLst>
              <a:ext uri="{FF2B5EF4-FFF2-40B4-BE49-F238E27FC236}">
                <a16:creationId xmlns:a16="http://schemas.microsoft.com/office/drawing/2014/main" id="{330BB334-3B77-4DDE-A86F-79B71EF3DB76}"/>
              </a:ext>
            </a:extLst>
          </p:cNvPr>
          <p:cNvSpPr txBox="1">
            <a:spLocks noChangeArrowheads="1"/>
          </p:cNvSpPr>
          <p:nvPr/>
        </p:nvSpPr>
        <p:spPr bwMode="auto">
          <a:xfrm>
            <a:off x="334617" y="5016224"/>
            <a:ext cx="1738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t>TRUE NEGATIVES</a:t>
            </a:r>
          </a:p>
        </p:txBody>
      </p:sp>
      <p:sp>
        <p:nvSpPr>
          <p:cNvPr id="18" name="TextBox 22">
            <a:extLst>
              <a:ext uri="{FF2B5EF4-FFF2-40B4-BE49-F238E27FC236}">
                <a16:creationId xmlns:a16="http://schemas.microsoft.com/office/drawing/2014/main" id="{129A4F9E-AE23-48AE-8255-76BAB478112F}"/>
              </a:ext>
            </a:extLst>
          </p:cNvPr>
          <p:cNvSpPr txBox="1">
            <a:spLocks noChangeArrowheads="1"/>
          </p:cNvSpPr>
          <p:nvPr/>
        </p:nvSpPr>
        <p:spPr bwMode="auto">
          <a:xfrm>
            <a:off x="2658717" y="5316262"/>
            <a:ext cx="19796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t>FALSE NEGATIVES &amp;</a:t>
            </a:r>
          </a:p>
          <a:p>
            <a:pPr eaLnBrk="1" hangingPunct="1"/>
            <a:r>
              <a:rPr lang="en-US" altLang="en-US" sz="1400"/>
              <a:t>POSITIVES</a:t>
            </a:r>
          </a:p>
        </p:txBody>
      </p:sp>
      <p:sp>
        <p:nvSpPr>
          <p:cNvPr id="19" name="TextBox 18">
            <a:extLst>
              <a:ext uri="{FF2B5EF4-FFF2-40B4-BE49-F238E27FC236}">
                <a16:creationId xmlns:a16="http://schemas.microsoft.com/office/drawing/2014/main" id="{A470EE6A-6C97-403D-A7C3-C3493575DF11}"/>
              </a:ext>
            </a:extLst>
          </p:cNvPr>
          <p:cNvSpPr txBox="1"/>
          <p:nvPr/>
        </p:nvSpPr>
        <p:spPr>
          <a:xfrm>
            <a:off x="2915928" y="3578708"/>
            <a:ext cx="1725152" cy="523220"/>
          </a:xfrm>
          <a:prstGeom prst="rect">
            <a:avLst/>
          </a:prstGeom>
          <a:noFill/>
          <a:effectLst>
            <a:outerShdw blurRad="50800" dist="38100" dir="10800000" algn="r" rotWithShape="0">
              <a:prstClr val="black">
                <a:alpha val="40000"/>
              </a:prstClr>
            </a:outerShdw>
            <a:softEdge rad="63500"/>
          </a:effectLst>
        </p:spPr>
        <p:txBody>
          <a:bodyPr wrap="none">
            <a:spAutoFit/>
          </a:bodyPr>
          <a:lstStyle/>
          <a:p>
            <a:pPr>
              <a:defRPr/>
            </a:pPr>
            <a:r>
              <a:rPr lang="en-US" sz="2800" dirty="0">
                <a:solidFill>
                  <a:schemeClr val="accent2">
                    <a:lumMod val="60000"/>
                    <a:lumOff val="40000"/>
                  </a:schemeClr>
                </a:solidFill>
                <a:latin typeface="Arial" charset="0"/>
                <a:ea typeface="ＭＳ Ｐゴシック" pitchFamily="11" charset="-128"/>
              </a:rPr>
              <a:t>confusion</a:t>
            </a:r>
          </a:p>
        </p:txBody>
      </p:sp>
      <p:sp>
        <p:nvSpPr>
          <p:cNvPr id="22" name="Rectangle 21">
            <a:extLst>
              <a:ext uri="{FF2B5EF4-FFF2-40B4-BE49-F238E27FC236}">
                <a16:creationId xmlns:a16="http://schemas.microsoft.com/office/drawing/2014/main" id="{0917C3B0-D301-4BD1-B8DA-455590DFC6B2}"/>
              </a:ext>
            </a:extLst>
          </p:cNvPr>
          <p:cNvSpPr/>
          <p:nvPr/>
        </p:nvSpPr>
        <p:spPr>
          <a:xfrm>
            <a:off x="7967317" y="587722"/>
            <a:ext cx="3666841" cy="954107"/>
          </a:xfrm>
          <a:prstGeom prst="rect">
            <a:avLst/>
          </a:prstGeom>
        </p:spPr>
        <p:txBody>
          <a:bodyPr wrap="square">
            <a:spAutoFit/>
          </a:bodyPr>
          <a:lstStyle/>
          <a:p>
            <a:pPr algn="ctr"/>
            <a:r>
              <a:rPr lang="en-US" altLang="en-US" sz="2800" dirty="0">
                <a:solidFill>
                  <a:schemeClr val="accent1"/>
                </a:solidFill>
                <a:cs typeface="Geneva" pitchFamily="11" charset="0"/>
              </a:rPr>
              <a:t>Tips to reduce false positives &amp; negatives</a:t>
            </a:r>
            <a:endParaRPr lang="en-SG" sz="2800" dirty="0">
              <a:solidFill>
                <a:schemeClr val="accent1"/>
              </a:solidFill>
            </a:endParaRPr>
          </a:p>
        </p:txBody>
      </p:sp>
    </p:spTree>
    <p:extLst>
      <p:ext uri="{BB962C8B-B14F-4D97-AF65-F5344CB8AC3E}">
        <p14:creationId xmlns:p14="http://schemas.microsoft.com/office/powerpoint/2010/main" val="720265742"/>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367C-B95C-43A4-979C-90753983348F}"/>
              </a:ext>
            </a:extLst>
          </p:cNvPr>
          <p:cNvSpPr>
            <a:spLocks noGrp="1"/>
          </p:cNvSpPr>
          <p:nvPr>
            <p:ph type="title"/>
          </p:nvPr>
        </p:nvSpPr>
        <p:spPr/>
        <p:txBody>
          <a:bodyPr/>
          <a:lstStyle/>
          <a:p>
            <a:r>
              <a:rPr lang="en-US" dirty="0"/>
              <a:t>Considerations for Implementation</a:t>
            </a:r>
            <a:endParaRPr lang="en-SG" dirty="0"/>
          </a:p>
        </p:txBody>
      </p:sp>
      <p:sp>
        <p:nvSpPr>
          <p:cNvPr id="3" name="Content Placeholder 2">
            <a:extLst>
              <a:ext uri="{FF2B5EF4-FFF2-40B4-BE49-F238E27FC236}">
                <a16:creationId xmlns:a16="http://schemas.microsoft.com/office/drawing/2014/main" id="{9A4F117F-D807-46C2-844A-84B8658D60F1}"/>
              </a:ext>
            </a:extLst>
          </p:cNvPr>
          <p:cNvSpPr>
            <a:spLocks noGrp="1"/>
          </p:cNvSpPr>
          <p:nvPr>
            <p:ph idx="1"/>
          </p:nvPr>
        </p:nvSpPr>
        <p:spPr/>
        <p:txBody>
          <a:bodyPr>
            <a:normAutofit/>
          </a:bodyPr>
          <a:lstStyle/>
          <a:p>
            <a:r>
              <a:rPr lang="en-SG" sz="2400" dirty="0"/>
              <a:t>Building a transition matrix with millions of rows &amp; events requires significant processing capability for grouping and summarization</a:t>
            </a:r>
          </a:p>
          <a:p>
            <a:r>
              <a:rPr lang="en-SG" sz="2400" dirty="0"/>
              <a:t>Compute time increases dramatically as MARKOV ORDER goes up. </a:t>
            </a:r>
          </a:p>
          <a:p>
            <a:r>
              <a:rPr lang="en-SG" sz="2400" dirty="0" err="1"/>
              <a:t>Modeling</a:t>
            </a:r>
            <a:r>
              <a:rPr lang="en-SG" sz="2400" dirty="0"/>
              <a:t> and scoring using NPATH is done in a single pass across data</a:t>
            </a:r>
          </a:p>
          <a:p>
            <a:r>
              <a:rPr lang="en-SG" sz="2400" dirty="0"/>
              <a:t>Data prep using </a:t>
            </a:r>
            <a:r>
              <a:rPr lang="en-SG" sz="2400" dirty="0" err="1"/>
              <a:t>sessionization</a:t>
            </a:r>
            <a:r>
              <a:rPr lang="en-SG" sz="2400" dirty="0"/>
              <a:t> is key to get useful transition matrices. </a:t>
            </a:r>
            <a:r>
              <a:rPr lang="en-SG" sz="2400" dirty="0" err="1"/>
              <a:t>Sessionization</a:t>
            </a:r>
            <a:r>
              <a:rPr lang="en-SG" sz="2400" dirty="0"/>
              <a:t> is hard or even impossible without specialized libraries.</a:t>
            </a:r>
          </a:p>
          <a:p>
            <a:endParaRPr lang="en-SG" sz="2400" dirty="0"/>
          </a:p>
        </p:txBody>
      </p:sp>
      <p:sp>
        <p:nvSpPr>
          <p:cNvPr id="4" name="Text Placeholder 3">
            <a:extLst>
              <a:ext uri="{FF2B5EF4-FFF2-40B4-BE49-F238E27FC236}">
                <a16:creationId xmlns:a16="http://schemas.microsoft.com/office/drawing/2014/main" id="{8AF294E9-652F-42DF-B87E-DF5E94C7A63C}"/>
              </a:ext>
            </a:extLst>
          </p:cNvPr>
          <p:cNvSpPr>
            <a:spLocks noGrp="1"/>
          </p:cNvSpPr>
          <p:nvPr>
            <p:ph type="body" sz="quarter" idx="15"/>
          </p:nvPr>
        </p:nvSpPr>
        <p:spPr/>
        <p:txBody>
          <a:bodyPr/>
          <a:lstStyle/>
          <a:p>
            <a:endParaRPr lang="en-SG"/>
          </a:p>
        </p:txBody>
      </p:sp>
      <p:sp>
        <p:nvSpPr>
          <p:cNvPr id="5" name="TextBox 4">
            <a:extLst>
              <a:ext uri="{FF2B5EF4-FFF2-40B4-BE49-F238E27FC236}">
                <a16:creationId xmlns:a16="http://schemas.microsoft.com/office/drawing/2014/main" id="{8B42EE04-07F5-4AA5-BA51-6262FDA35F7C}"/>
              </a:ext>
            </a:extLst>
          </p:cNvPr>
          <p:cNvSpPr txBox="1"/>
          <p:nvPr/>
        </p:nvSpPr>
        <p:spPr>
          <a:xfrm>
            <a:off x="2703169" y="4931835"/>
            <a:ext cx="7373942" cy="584775"/>
          </a:xfrm>
          <a:prstGeom prst="rect">
            <a:avLst/>
          </a:prstGeom>
          <a:noFill/>
        </p:spPr>
        <p:txBody>
          <a:bodyPr wrap="none" rtlCol="0">
            <a:spAutoFit/>
          </a:bodyPr>
          <a:lstStyle/>
          <a:p>
            <a:r>
              <a:rPr lang="en-US" sz="3200" dirty="0">
                <a:solidFill>
                  <a:schemeClr val="accent1"/>
                </a:solidFill>
              </a:rPr>
              <a:t>Suggested Target an 85-90% Accuracy </a:t>
            </a:r>
            <a:endParaRPr lang="en-SG" sz="3200" dirty="0">
              <a:solidFill>
                <a:schemeClr val="accent1"/>
              </a:solidFill>
            </a:endParaRPr>
          </a:p>
        </p:txBody>
      </p:sp>
      <p:sp>
        <p:nvSpPr>
          <p:cNvPr id="6" name="TextBox 5">
            <a:extLst>
              <a:ext uri="{FF2B5EF4-FFF2-40B4-BE49-F238E27FC236}">
                <a16:creationId xmlns:a16="http://schemas.microsoft.com/office/drawing/2014/main" id="{DC5F422F-6B4D-4136-B14E-716B5E5E0B5B}"/>
              </a:ext>
            </a:extLst>
          </p:cNvPr>
          <p:cNvSpPr txBox="1"/>
          <p:nvPr/>
        </p:nvSpPr>
        <p:spPr>
          <a:xfrm>
            <a:off x="1378226" y="5648704"/>
            <a:ext cx="9435548" cy="523220"/>
          </a:xfrm>
          <a:prstGeom prst="rect">
            <a:avLst/>
          </a:prstGeom>
          <a:noFill/>
        </p:spPr>
        <p:txBody>
          <a:bodyPr wrap="square" rtlCol="0">
            <a:spAutoFit/>
          </a:bodyPr>
          <a:lstStyle/>
          <a:p>
            <a:r>
              <a:rPr lang="en-US" sz="1400" dirty="0"/>
              <a:t>Note: no guarantee that target accuracy can be achieved in the available time; additional iterations or model refinement will require a contract change request and incur additional costs. </a:t>
            </a:r>
            <a:endParaRPr lang="en-SG" sz="1400" dirty="0"/>
          </a:p>
        </p:txBody>
      </p:sp>
    </p:spTree>
    <p:extLst>
      <p:ext uri="{BB962C8B-B14F-4D97-AF65-F5344CB8AC3E}">
        <p14:creationId xmlns:p14="http://schemas.microsoft.com/office/powerpoint/2010/main" val="1141640299"/>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Rounded Corners 88">
            <a:extLst>
              <a:ext uri="{FF2B5EF4-FFF2-40B4-BE49-F238E27FC236}">
                <a16:creationId xmlns:a16="http://schemas.microsoft.com/office/drawing/2014/main" id="{199D7814-8C1A-4ED8-9EED-3BFE717AA770}"/>
              </a:ext>
            </a:extLst>
          </p:cNvPr>
          <p:cNvSpPr/>
          <p:nvPr/>
        </p:nvSpPr>
        <p:spPr>
          <a:xfrm>
            <a:off x="5543737" y="4595184"/>
            <a:ext cx="2778192" cy="1324948"/>
          </a:xfrm>
          <a:prstGeom prst="roundRect">
            <a:avLst/>
          </a:prstGeom>
          <a:solidFill>
            <a:schemeClr val="bg1"/>
          </a:solidFill>
          <a:ln w="28575">
            <a:solidFill>
              <a:schemeClr val="tx1">
                <a:lumMod val="40000"/>
                <a:lumOff val="60000"/>
              </a:schemeClr>
            </a:solidFill>
            <a:prstDash val="sysDot"/>
            <a:miter lim="800000"/>
            <a:headEnd/>
            <a:tailEnd/>
          </a:ln>
          <a:effectLst/>
        </p:spPr>
        <p:txBody>
          <a:bodyPr wrap="square" tIns="91440" bIns="91440" rtlCol="0" anchor="t">
            <a:prstTxWarp prst="textNoShape">
              <a:avLst/>
            </a:prstTxWarp>
            <a:noAutofit/>
          </a:bodyPr>
          <a:lstStyle/>
          <a:p>
            <a:pPr algn="ctr"/>
            <a:endParaRPr lang="en-SG" kern="0" dirty="0" err="1">
              <a:solidFill>
                <a:prstClr val="white"/>
              </a:solidFill>
            </a:endParaRPr>
          </a:p>
        </p:txBody>
      </p:sp>
      <p:sp>
        <p:nvSpPr>
          <p:cNvPr id="23" name="Rectangle: Rounded Corners 22">
            <a:extLst>
              <a:ext uri="{FF2B5EF4-FFF2-40B4-BE49-F238E27FC236}">
                <a16:creationId xmlns:a16="http://schemas.microsoft.com/office/drawing/2014/main" id="{5D27F0CB-9323-4ABF-9F80-611E79B1527C}"/>
              </a:ext>
            </a:extLst>
          </p:cNvPr>
          <p:cNvSpPr/>
          <p:nvPr/>
        </p:nvSpPr>
        <p:spPr>
          <a:xfrm>
            <a:off x="8673936" y="3596049"/>
            <a:ext cx="2512555" cy="1536237"/>
          </a:xfrm>
          <a:prstGeom prst="roundRect">
            <a:avLst/>
          </a:prstGeom>
          <a:solidFill>
            <a:schemeClr val="bg1"/>
          </a:solidFill>
          <a:ln w="28575">
            <a:solidFill>
              <a:schemeClr val="tx1">
                <a:lumMod val="40000"/>
                <a:lumOff val="60000"/>
              </a:schemeClr>
            </a:solidFill>
            <a:prstDash val="sysDot"/>
            <a:miter lim="800000"/>
            <a:headEnd/>
            <a:tailEnd/>
          </a:ln>
          <a:effectLst/>
        </p:spPr>
        <p:txBody>
          <a:bodyPr wrap="square" tIns="121920" bIns="121920" rtlCol="0" anchor="t">
            <a:prstTxWarp prst="textNoShape">
              <a:avLst/>
            </a:prstTxWarp>
            <a:noAutofit/>
          </a:bodyPr>
          <a:lstStyle/>
          <a:p>
            <a:pPr algn="ctr"/>
            <a:r>
              <a:rPr lang="en-US" sz="2400" kern="0" dirty="0">
                <a:solidFill>
                  <a:prstClr val="white"/>
                </a:solidFill>
              </a:rPr>
              <a:t>S</a:t>
            </a:r>
            <a:endParaRPr lang="en-SG" sz="2400" kern="0" dirty="0" err="1">
              <a:solidFill>
                <a:prstClr val="white"/>
              </a:solidFill>
            </a:endParaRPr>
          </a:p>
        </p:txBody>
      </p:sp>
      <p:sp>
        <p:nvSpPr>
          <p:cNvPr id="60" name="Scroll: Vertical 59">
            <a:extLst>
              <a:ext uri="{FF2B5EF4-FFF2-40B4-BE49-F238E27FC236}">
                <a16:creationId xmlns:a16="http://schemas.microsoft.com/office/drawing/2014/main" id="{D99251E8-2A17-4574-B9C7-9BD4A23CB3FE}"/>
              </a:ext>
            </a:extLst>
          </p:cNvPr>
          <p:cNvSpPr/>
          <p:nvPr/>
        </p:nvSpPr>
        <p:spPr>
          <a:xfrm>
            <a:off x="767488" y="1739069"/>
            <a:ext cx="408512" cy="532964"/>
          </a:xfrm>
          <a:prstGeom prst="verticalScroll">
            <a:avLst/>
          </a:prstGeom>
          <a:solidFill>
            <a:schemeClr val="accent2"/>
          </a:solidFill>
          <a:ln w="9525">
            <a:solidFill>
              <a:schemeClr val="bg1"/>
            </a:solid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sp>
        <p:nvSpPr>
          <p:cNvPr id="2" name="Title 1">
            <a:extLst>
              <a:ext uri="{FF2B5EF4-FFF2-40B4-BE49-F238E27FC236}">
                <a16:creationId xmlns:a16="http://schemas.microsoft.com/office/drawing/2014/main" id="{0B2BA1AE-840B-41D6-BCC1-C74E02E82E97}"/>
              </a:ext>
            </a:extLst>
          </p:cNvPr>
          <p:cNvSpPr>
            <a:spLocks noGrp="1"/>
          </p:cNvSpPr>
          <p:nvPr>
            <p:ph type="title"/>
          </p:nvPr>
        </p:nvSpPr>
        <p:spPr>
          <a:xfrm>
            <a:off x="587482" y="355736"/>
            <a:ext cx="10515600" cy="715294"/>
          </a:xfrm>
        </p:spPr>
        <p:txBody>
          <a:bodyPr/>
          <a:lstStyle/>
          <a:p>
            <a:r>
              <a:rPr lang="en-US" dirty="0"/>
              <a:t>Data Preparation using Teradata</a:t>
            </a:r>
          </a:p>
        </p:txBody>
      </p:sp>
      <p:grpSp>
        <p:nvGrpSpPr>
          <p:cNvPr id="53" name="Group 52">
            <a:extLst>
              <a:ext uri="{FF2B5EF4-FFF2-40B4-BE49-F238E27FC236}">
                <a16:creationId xmlns:a16="http://schemas.microsoft.com/office/drawing/2014/main" id="{869721CF-3C5F-41D5-AB03-F9626E2153FE}"/>
              </a:ext>
            </a:extLst>
          </p:cNvPr>
          <p:cNvGrpSpPr/>
          <p:nvPr/>
        </p:nvGrpSpPr>
        <p:grpSpPr>
          <a:xfrm>
            <a:off x="510134" y="3150848"/>
            <a:ext cx="825321" cy="1007759"/>
            <a:chOff x="382600" y="2330407"/>
            <a:chExt cx="618991" cy="755819"/>
          </a:xfrm>
          <a:solidFill>
            <a:schemeClr val="accent4">
              <a:lumMod val="75000"/>
            </a:schemeClr>
          </a:solidFill>
        </p:grpSpPr>
        <p:sp>
          <p:nvSpPr>
            <p:cNvPr id="5" name="Flowchart: Magnetic Disk 4">
              <a:extLst>
                <a:ext uri="{FF2B5EF4-FFF2-40B4-BE49-F238E27FC236}">
                  <a16:creationId xmlns:a16="http://schemas.microsoft.com/office/drawing/2014/main" id="{94D179D2-7A37-4267-AA31-7622F33AB9F2}"/>
                </a:ext>
              </a:extLst>
            </p:cNvPr>
            <p:cNvSpPr/>
            <p:nvPr/>
          </p:nvSpPr>
          <p:spPr>
            <a:xfrm>
              <a:off x="456024" y="2330407"/>
              <a:ext cx="545567" cy="376518"/>
            </a:xfrm>
            <a:prstGeom prst="flowChartMagneticDisk">
              <a:avLst/>
            </a:prstGeom>
            <a:grpFill/>
            <a:ln w="9525">
              <a:solidFill>
                <a:schemeClr val="bg1"/>
              </a:solid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sp>
          <p:nvSpPr>
            <p:cNvPr id="6" name="Flowchart: Magnetic Disk 5">
              <a:extLst>
                <a:ext uri="{FF2B5EF4-FFF2-40B4-BE49-F238E27FC236}">
                  <a16:creationId xmlns:a16="http://schemas.microsoft.com/office/drawing/2014/main" id="{14112588-808A-4583-AD8F-47F7D5B23416}"/>
                </a:ext>
              </a:extLst>
            </p:cNvPr>
            <p:cNvSpPr/>
            <p:nvPr/>
          </p:nvSpPr>
          <p:spPr>
            <a:xfrm>
              <a:off x="419312" y="2518666"/>
              <a:ext cx="545567" cy="376518"/>
            </a:xfrm>
            <a:prstGeom prst="flowChartMagneticDisk">
              <a:avLst/>
            </a:prstGeom>
            <a:grpFill/>
            <a:ln w="9525">
              <a:solidFill>
                <a:schemeClr val="bg1"/>
              </a:solid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sp>
          <p:nvSpPr>
            <p:cNvPr id="7" name="Flowchart: Magnetic Disk 6">
              <a:extLst>
                <a:ext uri="{FF2B5EF4-FFF2-40B4-BE49-F238E27FC236}">
                  <a16:creationId xmlns:a16="http://schemas.microsoft.com/office/drawing/2014/main" id="{6090C6AF-82E1-4221-A830-BF426D4F5E1B}"/>
                </a:ext>
              </a:extLst>
            </p:cNvPr>
            <p:cNvSpPr/>
            <p:nvPr/>
          </p:nvSpPr>
          <p:spPr>
            <a:xfrm>
              <a:off x="382600" y="2709708"/>
              <a:ext cx="545567" cy="376518"/>
            </a:xfrm>
            <a:prstGeom prst="flowChartMagneticDisk">
              <a:avLst/>
            </a:prstGeom>
            <a:grpFill/>
            <a:ln w="9525">
              <a:solidFill>
                <a:schemeClr val="bg1"/>
              </a:solid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grpSp>
      <p:sp>
        <p:nvSpPr>
          <p:cNvPr id="8" name="TextBox 7">
            <a:extLst>
              <a:ext uri="{FF2B5EF4-FFF2-40B4-BE49-F238E27FC236}">
                <a16:creationId xmlns:a16="http://schemas.microsoft.com/office/drawing/2014/main" id="{227EEDAC-695E-4163-99A6-89BB63BDEB5E}"/>
              </a:ext>
            </a:extLst>
          </p:cNvPr>
          <p:cNvSpPr txBox="1"/>
          <p:nvPr/>
        </p:nvSpPr>
        <p:spPr>
          <a:xfrm>
            <a:off x="299996" y="4080226"/>
            <a:ext cx="1249936" cy="326243"/>
          </a:xfrm>
          <a:prstGeom prst="rect">
            <a:avLst/>
          </a:prstGeom>
          <a:noFill/>
        </p:spPr>
        <p:txBody>
          <a:bodyPr wrap="square" rtlCol="0">
            <a:spAutoFit/>
          </a:bodyPr>
          <a:lstStyle/>
          <a:p>
            <a:pPr algn="ctr">
              <a:lnSpc>
                <a:spcPct val="95000"/>
              </a:lnSpc>
              <a:spcBef>
                <a:spcPts val="533"/>
              </a:spcBef>
            </a:pPr>
            <a:r>
              <a:rPr lang="en-US" sz="1600" dirty="0">
                <a:solidFill>
                  <a:srgbClr val="231F20"/>
                </a:solidFill>
              </a:rPr>
              <a:t>Sources</a:t>
            </a:r>
          </a:p>
        </p:txBody>
      </p:sp>
      <p:sp>
        <p:nvSpPr>
          <p:cNvPr id="9" name="Flowchart: Magnetic Disk 8">
            <a:extLst>
              <a:ext uri="{FF2B5EF4-FFF2-40B4-BE49-F238E27FC236}">
                <a16:creationId xmlns:a16="http://schemas.microsoft.com/office/drawing/2014/main" id="{71F48035-BB4F-4EB2-9925-8C8810781D07}"/>
              </a:ext>
            </a:extLst>
          </p:cNvPr>
          <p:cNvSpPr/>
          <p:nvPr/>
        </p:nvSpPr>
        <p:spPr>
          <a:xfrm>
            <a:off x="2590373" y="1782197"/>
            <a:ext cx="1507780" cy="1830543"/>
          </a:xfrm>
          <a:prstGeom prst="flowChartMagneticDisk">
            <a:avLst/>
          </a:prstGeom>
          <a:solidFill>
            <a:schemeClr val="accent4">
              <a:lumMod val="75000"/>
            </a:schemeClr>
          </a:solidFill>
          <a:ln w="9525">
            <a:solidFill>
              <a:schemeClr val="bg1"/>
            </a:solid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sp>
        <p:nvSpPr>
          <p:cNvPr id="10" name="Flowchart: Magnetic Disk 9">
            <a:extLst>
              <a:ext uri="{FF2B5EF4-FFF2-40B4-BE49-F238E27FC236}">
                <a16:creationId xmlns:a16="http://schemas.microsoft.com/office/drawing/2014/main" id="{E61F7708-F93C-4A15-BFEC-C3A66A802D5B}"/>
              </a:ext>
            </a:extLst>
          </p:cNvPr>
          <p:cNvSpPr/>
          <p:nvPr/>
        </p:nvSpPr>
        <p:spPr>
          <a:xfrm>
            <a:off x="5417078" y="1511985"/>
            <a:ext cx="2780343" cy="2967012"/>
          </a:xfrm>
          <a:prstGeom prst="flowChartMagneticDisk">
            <a:avLst/>
          </a:prstGeom>
          <a:solidFill>
            <a:schemeClr val="accent4">
              <a:lumMod val="75000"/>
            </a:schemeClr>
          </a:solidFill>
          <a:ln w="9525">
            <a:solidFill>
              <a:schemeClr val="bg1"/>
            </a:solid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sp>
        <p:nvSpPr>
          <p:cNvPr id="11" name="Flowchart: Magnetic Disk 10">
            <a:extLst>
              <a:ext uri="{FF2B5EF4-FFF2-40B4-BE49-F238E27FC236}">
                <a16:creationId xmlns:a16="http://schemas.microsoft.com/office/drawing/2014/main" id="{4479552C-D295-4203-A093-95B8CBB48E32}"/>
              </a:ext>
            </a:extLst>
          </p:cNvPr>
          <p:cNvSpPr/>
          <p:nvPr/>
        </p:nvSpPr>
        <p:spPr>
          <a:xfrm>
            <a:off x="2361517" y="3760726"/>
            <a:ext cx="1035927" cy="991680"/>
          </a:xfrm>
          <a:prstGeom prst="flowChartMagneticDisk">
            <a:avLst/>
          </a:prstGeom>
          <a:solidFill>
            <a:schemeClr val="accent4">
              <a:lumMod val="75000"/>
            </a:schemeClr>
          </a:solidFill>
          <a:ln w="9525">
            <a:solidFill>
              <a:schemeClr val="bg1"/>
            </a:solid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sp>
        <p:nvSpPr>
          <p:cNvPr id="12" name="Flowchart: Magnetic Disk 11">
            <a:extLst>
              <a:ext uri="{FF2B5EF4-FFF2-40B4-BE49-F238E27FC236}">
                <a16:creationId xmlns:a16="http://schemas.microsoft.com/office/drawing/2014/main" id="{D99A9920-BC6A-4890-B17B-33CBFD65346E}"/>
              </a:ext>
            </a:extLst>
          </p:cNvPr>
          <p:cNvSpPr/>
          <p:nvPr/>
        </p:nvSpPr>
        <p:spPr>
          <a:xfrm>
            <a:off x="2316158" y="5629101"/>
            <a:ext cx="1035927" cy="991680"/>
          </a:xfrm>
          <a:prstGeom prst="flowChartMagneticDisk">
            <a:avLst/>
          </a:prstGeom>
          <a:solidFill>
            <a:schemeClr val="accent4">
              <a:lumMod val="75000"/>
            </a:schemeClr>
          </a:solidFill>
          <a:ln w="9525">
            <a:solidFill>
              <a:schemeClr val="bg1"/>
            </a:solid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sp>
        <p:nvSpPr>
          <p:cNvPr id="13" name="Flowchart: Magnetic Disk 12">
            <a:extLst>
              <a:ext uri="{FF2B5EF4-FFF2-40B4-BE49-F238E27FC236}">
                <a16:creationId xmlns:a16="http://schemas.microsoft.com/office/drawing/2014/main" id="{DD82FEC0-EDD8-4F89-ABEF-BF469FCB32E4}"/>
              </a:ext>
            </a:extLst>
          </p:cNvPr>
          <p:cNvSpPr/>
          <p:nvPr/>
        </p:nvSpPr>
        <p:spPr>
          <a:xfrm>
            <a:off x="2361803" y="4716733"/>
            <a:ext cx="1030301" cy="991680"/>
          </a:xfrm>
          <a:prstGeom prst="flowChartMagneticDisk">
            <a:avLst/>
          </a:prstGeom>
          <a:solidFill>
            <a:schemeClr val="accent4">
              <a:lumMod val="75000"/>
            </a:schemeClr>
          </a:solidFill>
          <a:ln w="9525">
            <a:solidFill>
              <a:schemeClr val="bg1"/>
            </a:solid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sp>
        <p:nvSpPr>
          <p:cNvPr id="15" name="TextBox 14">
            <a:extLst>
              <a:ext uri="{FF2B5EF4-FFF2-40B4-BE49-F238E27FC236}">
                <a16:creationId xmlns:a16="http://schemas.microsoft.com/office/drawing/2014/main" id="{DB3D9B70-7E99-4501-922B-BD90D858FFAE}"/>
              </a:ext>
            </a:extLst>
          </p:cNvPr>
          <p:cNvSpPr txBox="1"/>
          <p:nvPr/>
        </p:nvSpPr>
        <p:spPr>
          <a:xfrm>
            <a:off x="2550244" y="1834803"/>
            <a:ext cx="1588035" cy="297004"/>
          </a:xfrm>
          <a:prstGeom prst="rect">
            <a:avLst/>
          </a:prstGeom>
          <a:noFill/>
        </p:spPr>
        <p:txBody>
          <a:bodyPr wrap="square" rtlCol="0">
            <a:spAutoFit/>
          </a:bodyPr>
          <a:lstStyle/>
          <a:p>
            <a:pPr algn="ctr">
              <a:lnSpc>
                <a:spcPct val="95000"/>
              </a:lnSpc>
              <a:spcBef>
                <a:spcPts val="533"/>
              </a:spcBef>
            </a:pPr>
            <a:r>
              <a:rPr lang="en-US" sz="1400" b="1" dirty="0">
                <a:solidFill>
                  <a:srgbClr val="231F20"/>
                </a:solidFill>
              </a:rPr>
              <a:t>Oracle</a:t>
            </a:r>
          </a:p>
        </p:txBody>
      </p:sp>
      <p:sp>
        <p:nvSpPr>
          <p:cNvPr id="16" name="TextBox 15">
            <a:extLst>
              <a:ext uri="{FF2B5EF4-FFF2-40B4-BE49-F238E27FC236}">
                <a16:creationId xmlns:a16="http://schemas.microsoft.com/office/drawing/2014/main" id="{EE9D8184-D8D4-4BC4-BFFE-E2BD8C3EE2DE}"/>
              </a:ext>
            </a:extLst>
          </p:cNvPr>
          <p:cNvSpPr txBox="1"/>
          <p:nvPr/>
        </p:nvSpPr>
        <p:spPr>
          <a:xfrm>
            <a:off x="2689482" y="2069211"/>
            <a:ext cx="1335887" cy="326243"/>
          </a:xfrm>
          <a:prstGeom prst="rect">
            <a:avLst/>
          </a:prstGeom>
          <a:noFill/>
        </p:spPr>
        <p:txBody>
          <a:bodyPr wrap="square" rtlCol="0">
            <a:spAutoFit/>
          </a:bodyPr>
          <a:lstStyle/>
          <a:p>
            <a:pPr algn="ctr">
              <a:lnSpc>
                <a:spcPct val="95000"/>
              </a:lnSpc>
              <a:spcBef>
                <a:spcPts val="533"/>
              </a:spcBef>
            </a:pPr>
            <a:r>
              <a:rPr lang="en-US" sz="1600" b="1" dirty="0">
                <a:solidFill>
                  <a:srgbClr val="231F20"/>
                </a:solidFill>
              </a:rPr>
              <a:t>EDW</a:t>
            </a:r>
            <a:endParaRPr lang="en-US" sz="1333" b="1" dirty="0">
              <a:solidFill>
                <a:srgbClr val="231F20"/>
              </a:solidFill>
            </a:endParaRPr>
          </a:p>
        </p:txBody>
      </p:sp>
      <p:sp>
        <p:nvSpPr>
          <p:cNvPr id="17" name="TextBox 16">
            <a:extLst>
              <a:ext uri="{FF2B5EF4-FFF2-40B4-BE49-F238E27FC236}">
                <a16:creationId xmlns:a16="http://schemas.microsoft.com/office/drawing/2014/main" id="{5EDE6E58-6EFE-4893-8D3B-F2C30096EFA9}"/>
              </a:ext>
            </a:extLst>
          </p:cNvPr>
          <p:cNvSpPr txBox="1"/>
          <p:nvPr/>
        </p:nvSpPr>
        <p:spPr>
          <a:xfrm>
            <a:off x="6190701" y="1871629"/>
            <a:ext cx="1335887" cy="365293"/>
          </a:xfrm>
          <a:prstGeom prst="rect">
            <a:avLst/>
          </a:prstGeom>
          <a:noFill/>
        </p:spPr>
        <p:txBody>
          <a:bodyPr wrap="square" rtlCol="0">
            <a:spAutoFit/>
          </a:bodyPr>
          <a:lstStyle/>
          <a:p>
            <a:pPr algn="ctr">
              <a:lnSpc>
                <a:spcPct val="95000"/>
              </a:lnSpc>
              <a:spcBef>
                <a:spcPts val="533"/>
              </a:spcBef>
            </a:pPr>
            <a:r>
              <a:rPr lang="en-US" sz="1867" b="1" dirty="0">
                <a:solidFill>
                  <a:srgbClr val="231F20"/>
                </a:solidFill>
              </a:rPr>
              <a:t>Teradata</a:t>
            </a:r>
            <a:endParaRPr lang="en-US" sz="1400" b="1" dirty="0">
              <a:solidFill>
                <a:srgbClr val="231F20"/>
              </a:solidFill>
            </a:endParaRPr>
          </a:p>
        </p:txBody>
      </p:sp>
      <p:sp>
        <p:nvSpPr>
          <p:cNvPr id="18" name="TextBox 17">
            <a:extLst>
              <a:ext uri="{FF2B5EF4-FFF2-40B4-BE49-F238E27FC236}">
                <a16:creationId xmlns:a16="http://schemas.microsoft.com/office/drawing/2014/main" id="{A69EBE57-E5BD-42FC-9EF8-BF5797E9D67E}"/>
              </a:ext>
            </a:extLst>
          </p:cNvPr>
          <p:cNvSpPr txBox="1"/>
          <p:nvPr/>
        </p:nvSpPr>
        <p:spPr>
          <a:xfrm>
            <a:off x="6190699" y="2213028"/>
            <a:ext cx="1335887" cy="365293"/>
          </a:xfrm>
          <a:prstGeom prst="rect">
            <a:avLst/>
          </a:prstGeom>
          <a:noFill/>
        </p:spPr>
        <p:txBody>
          <a:bodyPr wrap="square" rtlCol="0">
            <a:spAutoFit/>
          </a:bodyPr>
          <a:lstStyle/>
          <a:p>
            <a:pPr algn="ctr">
              <a:lnSpc>
                <a:spcPct val="95000"/>
              </a:lnSpc>
              <a:spcBef>
                <a:spcPts val="533"/>
              </a:spcBef>
            </a:pPr>
            <a:r>
              <a:rPr lang="en-US" sz="1867" b="1" dirty="0">
                <a:solidFill>
                  <a:srgbClr val="231F20"/>
                </a:solidFill>
              </a:rPr>
              <a:t>EDW</a:t>
            </a:r>
            <a:endParaRPr lang="en-US" sz="1400" b="1" dirty="0">
              <a:solidFill>
                <a:srgbClr val="231F20"/>
              </a:solidFill>
            </a:endParaRPr>
          </a:p>
        </p:txBody>
      </p:sp>
      <p:sp>
        <p:nvSpPr>
          <p:cNvPr id="20" name="TextBox 19">
            <a:extLst>
              <a:ext uri="{FF2B5EF4-FFF2-40B4-BE49-F238E27FC236}">
                <a16:creationId xmlns:a16="http://schemas.microsoft.com/office/drawing/2014/main" id="{61FCF0DB-AB45-4C8A-909E-E33E960391C8}"/>
              </a:ext>
            </a:extLst>
          </p:cNvPr>
          <p:cNvSpPr txBox="1"/>
          <p:nvPr/>
        </p:nvSpPr>
        <p:spPr>
          <a:xfrm>
            <a:off x="8674083" y="1111419"/>
            <a:ext cx="3092536" cy="2190856"/>
          </a:xfrm>
          <a:prstGeom prst="rect">
            <a:avLst/>
          </a:prstGeom>
          <a:noFill/>
        </p:spPr>
        <p:txBody>
          <a:bodyPr wrap="square" rtlCol="0">
            <a:spAutoFit/>
          </a:bodyPr>
          <a:lstStyle/>
          <a:p>
            <a:pPr marL="457189" indent="-457189">
              <a:lnSpc>
                <a:spcPct val="95000"/>
              </a:lnSpc>
              <a:spcBef>
                <a:spcPts val="533"/>
              </a:spcBef>
              <a:buAutoNum type="arabicPeriod"/>
            </a:pPr>
            <a:r>
              <a:rPr lang="en-US" sz="1400" dirty="0">
                <a:solidFill>
                  <a:srgbClr val="231F20"/>
                </a:solidFill>
              </a:rPr>
              <a:t>Assess data in Teradata EDW</a:t>
            </a:r>
          </a:p>
          <a:p>
            <a:pPr marL="457189" indent="-457189">
              <a:lnSpc>
                <a:spcPct val="95000"/>
              </a:lnSpc>
              <a:spcBef>
                <a:spcPts val="533"/>
              </a:spcBef>
              <a:buAutoNum type="arabicPeriod"/>
            </a:pPr>
            <a:r>
              <a:rPr lang="en-US" sz="1400" dirty="0">
                <a:solidFill>
                  <a:srgbClr val="231F20"/>
                </a:solidFill>
              </a:rPr>
              <a:t>Assess other data in Oracle EDW</a:t>
            </a:r>
          </a:p>
          <a:p>
            <a:pPr marL="457189" indent="-457189">
              <a:lnSpc>
                <a:spcPct val="95000"/>
              </a:lnSpc>
              <a:spcBef>
                <a:spcPts val="533"/>
              </a:spcBef>
              <a:buAutoNum type="arabicPeriod"/>
            </a:pPr>
            <a:r>
              <a:rPr lang="en-US" sz="1400" dirty="0">
                <a:solidFill>
                  <a:srgbClr val="231F20"/>
                </a:solidFill>
              </a:rPr>
              <a:t>Request file from existing Data Marts</a:t>
            </a:r>
          </a:p>
          <a:p>
            <a:pPr marL="457189" indent="-457189">
              <a:lnSpc>
                <a:spcPct val="95000"/>
              </a:lnSpc>
              <a:spcBef>
                <a:spcPts val="533"/>
              </a:spcBef>
              <a:buAutoNum type="arabicPeriod"/>
            </a:pPr>
            <a:r>
              <a:rPr lang="en-US" sz="1400" dirty="0">
                <a:solidFill>
                  <a:srgbClr val="231F20"/>
                </a:solidFill>
              </a:rPr>
              <a:t>Request file from source system owner</a:t>
            </a:r>
          </a:p>
          <a:p>
            <a:pPr marL="457189" indent="-457189">
              <a:lnSpc>
                <a:spcPct val="95000"/>
              </a:lnSpc>
              <a:spcBef>
                <a:spcPts val="533"/>
              </a:spcBef>
              <a:buAutoNum type="arabicPeriod"/>
            </a:pPr>
            <a:r>
              <a:rPr lang="en-US" sz="1400" dirty="0">
                <a:solidFill>
                  <a:srgbClr val="231F20"/>
                </a:solidFill>
              </a:rPr>
              <a:t>Preprocessed data transfer to Teradata for analytic</a:t>
            </a:r>
          </a:p>
        </p:txBody>
      </p:sp>
      <p:sp>
        <p:nvSpPr>
          <p:cNvPr id="22" name="TextBox 21">
            <a:extLst>
              <a:ext uri="{FF2B5EF4-FFF2-40B4-BE49-F238E27FC236}">
                <a16:creationId xmlns:a16="http://schemas.microsoft.com/office/drawing/2014/main" id="{A85B1E9C-C22E-425C-A499-29792939C74D}"/>
              </a:ext>
            </a:extLst>
          </p:cNvPr>
          <p:cNvSpPr txBox="1"/>
          <p:nvPr/>
        </p:nvSpPr>
        <p:spPr>
          <a:xfrm>
            <a:off x="7313792" y="4569408"/>
            <a:ext cx="1083613" cy="365293"/>
          </a:xfrm>
          <a:prstGeom prst="rect">
            <a:avLst/>
          </a:prstGeom>
          <a:noFill/>
        </p:spPr>
        <p:txBody>
          <a:bodyPr wrap="square" rtlCol="0">
            <a:spAutoFit/>
          </a:bodyPr>
          <a:lstStyle/>
          <a:p>
            <a:pPr>
              <a:lnSpc>
                <a:spcPct val="95000"/>
              </a:lnSpc>
              <a:spcBef>
                <a:spcPts val="533"/>
              </a:spcBef>
            </a:pPr>
            <a:r>
              <a:rPr lang="en-US" sz="1867" b="1" dirty="0">
                <a:solidFill>
                  <a:srgbClr val="231F20"/>
                </a:solidFill>
              </a:rPr>
              <a:t>Hadoop </a:t>
            </a:r>
            <a:endParaRPr lang="en-US" sz="1400" b="1" dirty="0">
              <a:solidFill>
                <a:srgbClr val="231F20"/>
              </a:solidFill>
            </a:endParaRPr>
          </a:p>
        </p:txBody>
      </p:sp>
      <p:sp>
        <p:nvSpPr>
          <p:cNvPr id="25" name="Rectangle 24">
            <a:extLst>
              <a:ext uri="{FF2B5EF4-FFF2-40B4-BE49-F238E27FC236}">
                <a16:creationId xmlns:a16="http://schemas.microsoft.com/office/drawing/2014/main" id="{18120A85-83F5-4EB8-9147-14D026EDB61C}"/>
              </a:ext>
            </a:extLst>
          </p:cNvPr>
          <p:cNvSpPr/>
          <p:nvPr/>
        </p:nvSpPr>
        <p:spPr>
          <a:xfrm>
            <a:off x="6084108" y="2648185"/>
            <a:ext cx="1612153" cy="641548"/>
          </a:xfrm>
          <a:prstGeom prst="rect">
            <a:avLst/>
          </a:prstGeom>
          <a:solidFill>
            <a:schemeClr val="accent2"/>
          </a:solidFill>
          <a:ln w="9525">
            <a:solidFill>
              <a:schemeClr val="bg1"/>
            </a:solidFill>
            <a:miter lim="800000"/>
            <a:headEnd/>
            <a:tailEnd/>
          </a:ln>
          <a:effectLst/>
        </p:spPr>
        <p:txBody>
          <a:bodyPr wrap="square" tIns="121920" bIns="121920" rtlCol="0" anchor="t">
            <a:prstTxWarp prst="textNoShape">
              <a:avLst/>
            </a:prstTxWarp>
            <a:noAutofit/>
          </a:bodyPr>
          <a:lstStyle/>
          <a:p>
            <a:pPr algn="ctr"/>
            <a:r>
              <a:rPr lang="en-US" sz="1867" kern="0" dirty="0">
                <a:solidFill>
                  <a:prstClr val="white"/>
                </a:solidFill>
              </a:rPr>
              <a:t>Customers</a:t>
            </a:r>
          </a:p>
        </p:txBody>
      </p:sp>
      <p:sp>
        <p:nvSpPr>
          <p:cNvPr id="26" name="Oval 25">
            <a:extLst>
              <a:ext uri="{FF2B5EF4-FFF2-40B4-BE49-F238E27FC236}">
                <a16:creationId xmlns:a16="http://schemas.microsoft.com/office/drawing/2014/main" id="{31446FAD-8691-4D0D-AD67-E096C933A63C}"/>
              </a:ext>
            </a:extLst>
          </p:cNvPr>
          <p:cNvSpPr>
            <a:spLocks noChangeAspect="1"/>
          </p:cNvSpPr>
          <p:nvPr/>
        </p:nvSpPr>
        <p:spPr>
          <a:xfrm>
            <a:off x="5589041" y="2501730"/>
            <a:ext cx="363327" cy="363544"/>
          </a:xfrm>
          <a:prstGeom prst="ellipse">
            <a:avLst/>
          </a:prstGeom>
          <a:noFill/>
          <a:ln w="9525">
            <a:solidFill>
              <a:srgbClr val="002060"/>
            </a:solidFill>
            <a:miter lim="800000"/>
            <a:headEnd/>
            <a:tailEnd/>
          </a:ln>
          <a:effectLst/>
        </p:spPr>
        <p:txBody>
          <a:bodyPr wrap="square" tIns="121920" bIns="121920" rtlCol="0" anchor="ctr">
            <a:prstTxWarp prst="textNoShape">
              <a:avLst/>
            </a:prstTxWarp>
            <a:noAutofit/>
          </a:bodyPr>
          <a:lstStyle/>
          <a:p>
            <a:pPr algn="ctr"/>
            <a:r>
              <a:rPr lang="en-US" sz="1867" b="1" dirty="0"/>
              <a:t>1</a:t>
            </a:r>
            <a:endParaRPr lang="en-US" sz="1867" b="1" kern="0" dirty="0"/>
          </a:p>
        </p:txBody>
      </p:sp>
      <p:sp>
        <p:nvSpPr>
          <p:cNvPr id="27" name="Oval 26">
            <a:extLst>
              <a:ext uri="{FF2B5EF4-FFF2-40B4-BE49-F238E27FC236}">
                <a16:creationId xmlns:a16="http://schemas.microsoft.com/office/drawing/2014/main" id="{2C6EA475-6598-4061-9CDC-399D2C7A14F8}"/>
              </a:ext>
            </a:extLst>
          </p:cNvPr>
          <p:cNvSpPr>
            <a:spLocks noChangeAspect="1"/>
          </p:cNvSpPr>
          <p:nvPr/>
        </p:nvSpPr>
        <p:spPr>
          <a:xfrm>
            <a:off x="3675725" y="2650435"/>
            <a:ext cx="366161" cy="366380"/>
          </a:xfrm>
          <a:prstGeom prst="ellipse">
            <a:avLst/>
          </a:prstGeom>
          <a:noFill/>
          <a:ln w="9525">
            <a:solidFill>
              <a:srgbClr val="002060"/>
            </a:solidFill>
            <a:miter lim="800000"/>
            <a:headEnd/>
            <a:tailEnd/>
          </a:ln>
          <a:effectLst/>
        </p:spPr>
        <p:txBody>
          <a:bodyPr wrap="square" tIns="121920" bIns="121920" rtlCol="0" anchor="ctr">
            <a:prstTxWarp prst="textNoShape">
              <a:avLst/>
            </a:prstTxWarp>
            <a:noAutofit/>
          </a:bodyPr>
          <a:lstStyle/>
          <a:p>
            <a:pPr algn="ctr"/>
            <a:r>
              <a:rPr lang="en-US" sz="1600" b="1" kern="0" dirty="0"/>
              <a:t>2</a:t>
            </a:r>
          </a:p>
        </p:txBody>
      </p:sp>
      <p:cxnSp>
        <p:nvCxnSpPr>
          <p:cNvPr id="29" name="Straight Arrow Connector 28">
            <a:extLst>
              <a:ext uri="{FF2B5EF4-FFF2-40B4-BE49-F238E27FC236}">
                <a16:creationId xmlns:a16="http://schemas.microsoft.com/office/drawing/2014/main" id="{26E9F5C9-9742-44CB-A126-F0A2F587FE71}"/>
              </a:ext>
            </a:extLst>
          </p:cNvPr>
          <p:cNvCxnSpPr>
            <a:cxnSpLocks/>
          </p:cNvCxnSpPr>
          <p:nvPr/>
        </p:nvCxnSpPr>
        <p:spPr>
          <a:xfrm>
            <a:off x="3761729" y="2961646"/>
            <a:ext cx="1906118" cy="1764548"/>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AE97F07-F187-4D87-8584-C281215871FC}"/>
              </a:ext>
            </a:extLst>
          </p:cNvPr>
          <p:cNvSpPr/>
          <p:nvPr/>
        </p:nvSpPr>
        <p:spPr>
          <a:xfrm>
            <a:off x="2959195" y="2717907"/>
            <a:ext cx="802533" cy="487477"/>
          </a:xfrm>
          <a:prstGeom prst="rect">
            <a:avLst/>
          </a:prstGeom>
          <a:solidFill>
            <a:schemeClr val="accent2"/>
          </a:solidFill>
          <a:ln w="9525">
            <a:solidFill>
              <a:schemeClr val="bg1"/>
            </a:solidFill>
            <a:miter lim="800000"/>
            <a:headEnd/>
            <a:tailEnd/>
          </a:ln>
          <a:effectLst/>
        </p:spPr>
        <p:txBody>
          <a:bodyPr wrap="square" tIns="121920" bIns="121920" rtlCol="0" anchor="t">
            <a:prstTxWarp prst="textNoShape">
              <a:avLst/>
            </a:prstTxWarp>
            <a:noAutofit/>
          </a:bodyPr>
          <a:lstStyle/>
          <a:p>
            <a:pPr algn="ctr"/>
            <a:r>
              <a:rPr lang="en-US" sz="1400" kern="0" dirty="0">
                <a:solidFill>
                  <a:prstClr val="white"/>
                </a:solidFill>
              </a:rPr>
              <a:t>Data</a:t>
            </a:r>
          </a:p>
        </p:txBody>
      </p:sp>
      <p:sp>
        <p:nvSpPr>
          <p:cNvPr id="33" name="Oval 32">
            <a:extLst>
              <a:ext uri="{FF2B5EF4-FFF2-40B4-BE49-F238E27FC236}">
                <a16:creationId xmlns:a16="http://schemas.microsoft.com/office/drawing/2014/main" id="{B88EC6B0-FB9A-4813-A393-D00F1B71609B}"/>
              </a:ext>
            </a:extLst>
          </p:cNvPr>
          <p:cNvSpPr>
            <a:spLocks noChangeAspect="1"/>
          </p:cNvSpPr>
          <p:nvPr/>
        </p:nvSpPr>
        <p:spPr>
          <a:xfrm>
            <a:off x="3206788" y="3974991"/>
            <a:ext cx="301272" cy="301452"/>
          </a:xfrm>
          <a:prstGeom prst="ellipse">
            <a:avLst/>
          </a:prstGeom>
          <a:noFill/>
          <a:ln w="9525">
            <a:solidFill>
              <a:srgbClr val="002060"/>
            </a:solidFill>
            <a:miter lim="800000"/>
            <a:headEnd/>
            <a:tailEnd/>
          </a:ln>
          <a:effectLst/>
        </p:spPr>
        <p:txBody>
          <a:bodyPr wrap="square" tIns="121920" bIns="121920" rtlCol="0" anchor="ctr">
            <a:prstTxWarp prst="textNoShape">
              <a:avLst/>
            </a:prstTxWarp>
            <a:noAutofit/>
          </a:bodyPr>
          <a:lstStyle/>
          <a:p>
            <a:pPr algn="ctr"/>
            <a:r>
              <a:rPr lang="en-US" sz="1467" b="1" kern="0" dirty="0"/>
              <a:t>3</a:t>
            </a:r>
          </a:p>
        </p:txBody>
      </p:sp>
      <p:sp>
        <p:nvSpPr>
          <p:cNvPr id="34" name="Oval 33">
            <a:extLst>
              <a:ext uri="{FF2B5EF4-FFF2-40B4-BE49-F238E27FC236}">
                <a16:creationId xmlns:a16="http://schemas.microsoft.com/office/drawing/2014/main" id="{B5BD3E2D-2EA8-4D55-B5C7-88D7BA531F4D}"/>
              </a:ext>
            </a:extLst>
          </p:cNvPr>
          <p:cNvSpPr>
            <a:spLocks noChangeAspect="1"/>
          </p:cNvSpPr>
          <p:nvPr/>
        </p:nvSpPr>
        <p:spPr>
          <a:xfrm>
            <a:off x="3193625" y="4978598"/>
            <a:ext cx="301272" cy="301452"/>
          </a:xfrm>
          <a:prstGeom prst="ellipse">
            <a:avLst/>
          </a:prstGeom>
          <a:noFill/>
          <a:ln w="9525">
            <a:solidFill>
              <a:srgbClr val="002060"/>
            </a:solidFill>
            <a:miter lim="800000"/>
            <a:headEnd/>
            <a:tailEnd/>
          </a:ln>
          <a:effectLst/>
        </p:spPr>
        <p:txBody>
          <a:bodyPr wrap="square" tIns="121920" bIns="121920" rtlCol="0" anchor="ctr">
            <a:prstTxWarp prst="textNoShape">
              <a:avLst/>
            </a:prstTxWarp>
            <a:noAutofit/>
          </a:bodyPr>
          <a:lstStyle/>
          <a:p>
            <a:pPr algn="ctr"/>
            <a:r>
              <a:rPr lang="en-US" sz="1467" b="1" kern="0" dirty="0"/>
              <a:t>3</a:t>
            </a:r>
          </a:p>
        </p:txBody>
      </p:sp>
      <p:sp>
        <p:nvSpPr>
          <p:cNvPr id="35" name="Oval 34">
            <a:extLst>
              <a:ext uri="{FF2B5EF4-FFF2-40B4-BE49-F238E27FC236}">
                <a16:creationId xmlns:a16="http://schemas.microsoft.com/office/drawing/2014/main" id="{D58FADD0-8938-445F-9C16-988F80D8397D}"/>
              </a:ext>
            </a:extLst>
          </p:cNvPr>
          <p:cNvSpPr>
            <a:spLocks noChangeAspect="1"/>
          </p:cNvSpPr>
          <p:nvPr/>
        </p:nvSpPr>
        <p:spPr>
          <a:xfrm>
            <a:off x="3259352" y="5972386"/>
            <a:ext cx="301272" cy="301452"/>
          </a:xfrm>
          <a:prstGeom prst="ellipse">
            <a:avLst/>
          </a:prstGeom>
          <a:noFill/>
          <a:ln w="9525">
            <a:solidFill>
              <a:srgbClr val="002060"/>
            </a:solidFill>
            <a:miter lim="800000"/>
            <a:headEnd/>
            <a:tailEnd/>
          </a:ln>
          <a:effectLst/>
        </p:spPr>
        <p:txBody>
          <a:bodyPr wrap="square" tIns="121920" bIns="121920" rtlCol="0" anchor="ctr">
            <a:prstTxWarp prst="textNoShape">
              <a:avLst/>
            </a:prstTxWarp>
            <a:noAutofit/>
          </a:bodyPr>
          <a:lstStyle/>
          <a:p>
            <a:pPr algn="ctr"/>
            <a:r>
              <a:rPr lang="en-US" sz="1467" b="1" kern="0" dirty="0"/>
              <a:t>3</a:t>
            </a:r>
          </a:p>
        </p:txBody>
      </p:sp>
      <p:sp>
        <p:nvSpPr>
          <p:cNvPr id="36" name="Scroll: Vertical 35">
            <a:extLst>
              <a:ext uri="{FF2B5EF4-FFF2-40B4-BE49-F238E27FC236}">
                <a16:creationId xmlns:a16="http://schemas.microsoft.com/office/drawing/2014/main" id="{A6A6BD16-6C56-4EB4-8A6E-7E054B3FB962}"/>
              </a:ext>
            </a:extLst>
          </p:cNvPr>
          <p:cNvSpPr/>
          <p:nvPr/>
        </p:nvSpPr>
        <p:spPr>
          <a:xfrm>
            <a:off x="3767454" y="4187519"/>
            <a:ext cx="408512" cy="532964"/>
          </a:xfrm>
          <a:prstGeom prst="verticalScroll">
            <a:avLst/>
          </a:prstGeom>
          <a:solidFill>
            <a:schemeClr val="accent2"/>
          </a:solidFill>
          <a:ln w="9525">
            <a:solidFill>
              <a:schemeClr val="bg1"/>
            </a:solid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sp>
        <p:nvSpPr>
          <p:cNvPr id="37" name="Scroll: Vertical 36">
            <a:extLst>
              <a:ext uri="{FF2B5EF4-FFF2-40B4-BE49-F238E27FC236}">
                <a16:creationId xmlns:a16="http://schemas.microsoft.com/office/drawing/2014/main" id="{F8648012-E49A-4CA6-A7E3-CE09F2464622}"/>
              </a:ext>
            </a:extLst>
          </p:cNvPr>
          <p:cNvSpPr/>
          <p:nvPr/>
        </p:nvSpPr>
        <p:spPr>
          <a:xfrm>
            <a:off x="3753562" y="4948988"/>
            <a:ext cx="408512" cy="532964"/>
          </a:xfrm>
          <a:prstGeom prst="verticalScroll">
            <a:avLst/>
          </a:prstGeom>
          <a:solidFill>
            <a:schemeClr val="accent2"/>
          </a:solidFill>
          <a:ln w="9525">
            <a:solidFill>
              <a:schemeClr val="bg1"/>
            </a:solid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sp>
        <p:nvSpPr>
          <p:cNvPr id="38" name="Scroll: Vertical 37">
            <a:extLst>
              <a:ext uri="{FF2B5EF4-FFF2-40B4-BE49-F238E27FC236}">
                <a16:creationId xmlns:a16="http://schemas.microsoft.com/office/drawing/2014/main" id="{C54C2B76-7E9B-4AC7-A261-8ECD7B649464}"/>
              </a:ext>
            </a:extLst>
          </p:cNvPr>
          <p:cNvSpPr/>
          <p:nvPr/>
        </p:nvSpPr>
        <p:spPr>
          <a:xfrm>
            <a:off x="3761728" y="5634453"/>
            <a:ext cx="408512" cy="532964"/>
          </a:xfrm>
          <a:prstGeom prst="verticalScroll">
            <a:avLst/>
          </a:prstGeom>
          <a:solidFill>
            <a:schemeClr val="accent2"/>
          </a:solidFill>
          <a:ln w="9525">
            <a:solidFill>
              <a:schemeClr val="bg1"/>
            </a:solid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cxnSp>
        <p:nvCxnSpPr>
          <p:cNvPr id="40" name="Straight Arrow Connector 39">
            <a:extLst>
              <a:ext uri="{FF2B5EF4-FFF2-40B4-BE49-F238E27FC236}">
                <a16:creationId xmlns:a16="http://schemas.microsoft.com/office/drawing/2014/main" id="{A45D27DC-2B91-4256-8479-7567F5A37BCB}"/>
              </a:ext>
            </a:extLst>
          </p:cNvPr>
          <p:cNvCxnSpPr>
            <a:cxnSpLocks/>
            <a:stCxn id="11" idx="4"/>
          </p:cNvCxnSpPr>
          <p:nvPr/>
        </p:nvCxnSpPr>
        <p:spPr>
          <a:xfrm>
            <a:off x="3397444" y="4256566"/>
            <a:ext cx="2310422" cy="68425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F455BCF-4631-464F-91B5-43FD4EC034CB}"/>
              </a:ext>
            </a:extLst>
          </p:cNvPr>
          <p:cNvCxnSpPr>
            <a:cxnSpLocks/>
          </p:cNvCxnSpPr>
          <p:nvPr/>
        </p:nvCxnSpPr>
        <p:spPr>
          <a:xfrm flipV="1">
            <a:off x="3193626" y="5172932"/>
            <a:ext cx="2474221" cy="89588"/>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C14CFC8-8C44-4849-BC82-F4300FA3A724}"/>
              </a:ext>
            </a:extLst>
          </p:cNvPr>
          <p:cNvCxnSpPr>
            <a:cxnSpLocks/>
            <a:stCxn id="12" idx="4"/>
          </p:cNvCxnSpPr>
          <p:nvPr/>
        </p:nvCxnSpPr>
        <p:spPr>
          <a:xfrm flipV="1">
            <a:off x="3352085" y="5404554"/>
            <a:ext cx="2315762" cy="72038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719E5003-7BFC-4230-8717-329953AD343C}"/>
              </a:ext>
            </a:extLst>
          </p:cNvPr>
          <p:cNvSpPr/>
          <p:nvPr/>
        </p:nvSpPr>
        <p:spPr>
          <a:xfrm>
            <a:off x="6360241" y="5133946"/>
            <a:ext cx="290308" cy="501363"/>
          </a:xfrm>
          <a:prstGeom prst="rect">
            <a:avLst/>
          </a:prstGeom>
          <a:solidFill>
            <a:srgbClr val="C00000"/>
          </a:solidFill>
          <a:ln w="9525">
            <a:solidFill>
              <a:schemeClr val="bg1"/>
            </a:solid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sp>
        <p:nvSpPr>
          <p:cNvPr id="47" name="Rectangle 46">
            <a:extLst>
              <a:ext uri="{FF2B5EF4-FFF2-40B4-BE49-F238E27FC236}">
                <a16:creationId xmlns:a16="http://schemas.microsoft.com/office/drawing/2014/main" id="{0E4F0BD1-3B42-4D00-8890-E0C1A93B5618}"/>
              </a:ext>
            </a:extLst>
          </p:cNvPr>
          <p:cNvSpPr/>
          <p:nvPr/>
        </p:nvSpPr>
        <p:spPr>
          <a:xfrm>
            <a:off x="6820846" y="5172534"/>
            <a:ext cx="290308" cy="501363"/>
          </a:xfrm>
          <a:prstGeom prst="rect">
            <a:avLst/>
          </a:prstGeom>
          <a:solidFill>
            <a:srgbClr val="C00000"/>
          </a:solidFill>
          <a:ln w="9525">
            <a:solidFill>
              <a:schemeClr val="bg1"/>
            </a:solid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sp>
        <p:nvSpPr>
          <p:cNvPr id="48" name="Rectangle 47">
            <a:extLst>
              <a:ext uri="{FF2B5EF4-FFF2-40B4-BE49-F238E27FC236}">
                <a16:creationId xmlns:a16="http://schemas.microsoft.com/office/drawing/2014/main" id="{EB18AA7B-C705-4143-9037-A1383C2BA405}"/>
              </a:ext>
            </a:extLst>
          </p:cNvPr>
          <p:cNvSpPr/>
          <p:nvPr/>
        </p:nvSpPr>
        <p:spPr>
          <a:xfrm>
            <a:off x="7242780" y="5172534"/>
            <a:ext cx="290308" cy="501363"/>
          </a:xfrm>
          <a:prstGeom prst="rect">
            <a:avLst/>
          </a:prstGeom>
          <a:solidFill>
            <a:srgbClr val="C00000"/>
          </a:solidFill>
          <a:ln w="9525">
            <a:solidFill>
              <a:schemeClr val="bg1"/>
            </a:solid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sp>
        <p:nvSpPr>
          <p:cNvPr id="49" name="Rectangle 48">
            <a:extLst>
              <a:ext uri="{FF2B5EF4-FFF2-40B4-BE49-F238E27FC236}">
                <a16:creationId xmlns:a16="http://schemas.microsoft.com/office/drawing/2014/main" id="{AF7F30B7-4250-4492-90F0-5FE2D09211D7}"/>
              </a:ext>
            </a:extLst>
          </p:cNvPr>
          <p:cNvSpPr/>
          <p:nvPr/>
        </p:nvSpPr>
        <p:spPr>
          <a:xfrm>
            <a:off x="7666649" y="5136465"/>
            <a:ext cx="290308" cy="501363"/>
          </a:xfrm>
          <a:prstGeom prst="rect">
            <a:avLst/>
          </a:prstGeom>
          <a:solidFill>
            <a:srgbClr val="C00000"/>
          </a:solidFill>
          <a:ln w="9525">
            <a:solidFill>
              <a:schemeClr val="bg1"/>
            </a:solid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cxnSp>
        <p:nvCxnSpPr>
          <p:cNvPr id="51" name="Connector: Elbow 50">
            <a:extLst>
              <a:ext uri="{FF2B5EF4-FFF2-40B4-BE49-F238E27FC236}">
                <a16:creationId xmlns:a16="http://schemas.microsoft.com/office/drawing/2014/main" id="{15970922-0A23-4127-8D39-BB52F752E9E0}"/>
              </a:ext>
            </a:extLst>
          </p:cNvPr>
          <p:cNvCxnSpPr>
            <a:cxnSpLocks/>
            <a:stCxn id="5" idx="1"/>
            <a:endCxn id="10" idx="1"/>
          </p:cNvCxnSpPr>
          <p:nvPr/>
        </p:nvCxnSpPr>
        <p:spPr>
          <a:xfrm rot="5400000" flipH="1" flipV="1">
            <a:off x="3070066" y="-586336"/>
            <a:ext cx="1638863" cy="5835506"/>
          </a:xfrm>
          <a:prstGeom prst="bentConnector3">
            <a:avLst>
              <a:gd name="adj1" fmla="val 113949"/>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ADC5D7B8-BD86-4E65-8272-AB1EA2CA9C72}"/>
              </a:ext>
            </a:extLst>
          </p:cNvPr>
          <p:cNvSpPr>
            <a:spLocks noChangeAspect="1"/>
          </p:cNvSpPr>
          <p:nvPr/>
        </p:nvSpPr>
        <p:spPr>
          <a:xfrm>
            <a:off x="924964" y="2793269"/>
            <a:ext cx="301272" cy="301452"/>
          </a:xfrm>
          <a:prstGeom prst="ellipse">
            <a:avLst/>
          </a:prstGeom>
          <a:noFill/>
          <a:ln w="9525">
            <a:solidFill>
              <a:srgbClr val="002060"/>
            </a:solidFill>
            <a:miter lim="800000"/>
            <a:headEnd/>
            <a:tailEnd/>
          </a:ln>
          <a:effectLst/>
        </p:spPr>
        <p:txBody>
          <a:bodyPr wrap="square" tIns="121920" bIns="121920" rtlCol="0" anchor="ctr">
            <a:prstTxWarp prst="textNoShape">
              <a:avLst/>
            </a:prstTxWarp>
            <a:noAutofit/>
          </a:bodyPr>
          <a:lstStyle/>
          <a:p>
            <a:pPr algn="ctr"/>
            <a:r>
              <a:rPr lang="en-US" sz="1467" b="1" kern="0" dirty="0"/>
              <a:t>4</a:t>
            </a:r>
          </a:p>
        </p:txBody>
      </p:sp>
      <p:cxnSp>
        <p:nvCxnSpPr>
          <p:cNvPr id="55" name="Connector: Elbow 54">
            <a:extLst>
              <a:ext uri="{FF2B5EF4-FFF2-40B4-BE49-F238E27FC236}">
                <a16:creationId xmlns:a16="http://schemas.microsoft.com/office/drawing/2014/main" id="{95AADC5B-0090-4B8B-99AE-390047B62E20}"/>
              </a:ext>
            </a:extLst>
          </p:cNvPr>
          <p:cNvCxnSpPr>
            <a:cxnSpLocks/>
            <a:stCxn id="7" idx="4"/>
            <a:endCxn id="11" idx="2"/>
          </p:cNvCxnSpPr>
          <p:nvPr/>
        </p:nvCxnSpPr>
        <p:spPr>
          <a:xfrm>
            <a:off x="1237556" y="3907595"/>
            <a:ext cx="1123961" cy="348971"/>
          </a:xfrm>
          <a:prstGeom prst="bentConnector3">
            <a:avLst>
              <a:gd name="adj1" fmla="val 50000"/>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520781F-9F42-4FE0-80B6-56F4318BC4DA}"/>
              </a:ext>
            </a:extLst>
          </p:cNvPr>
          <p:cNvCxnSpPr>
            <a:cxnSpLocks/>
            <a:stCxn id="7" idx="4"/>
            <a:endCxn id="13" idx="2"/>
          </p:cNvCxnSpPr>
          <p:nvPr/>
        </p:nvCxnSpPr>
        <p:spPr>
          <a:xfrm>
            <a:off x="1237556" y="3907595"/>
            <a:ext cx="1124247" cy="1304978"/>
          </a:xfrm>
          <a:prstGeom prst="bentConnector3">
            <a:avLst>
              <a:gd name="adj1" fmla="val 50000"/>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FAAC48E2-059F-4B09-8E8C-18F6CD4B32D9}"/>
              </a:ext>
            </a:extLst>
          </p:cNvPr>
          <p:cNvCxnSpPr>
            <a:cxnSpLocks/>
            <a:stCxn id="7" idx="4"/>
            <a:endCxn id="12" idx="2"/>
          </p:cNvCxnSpPr>
          <p:nvPr/>
        </p:nvCxnSpPr>
        <p:spPr>
          <a:xfrm>
            <a:off x="1237556" y="3907595"/>
            <a:ext cx="1078602" cy="2217346"/>
          </a:xfrm>
          <a:prstGeom prst="bentConnector3">
            <a:avLst>
              <a:gd name="adj1" fmla="val 50000"/>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B9CBBDEA-2505-41D7-9986-D946DB94A8B4}"/>
              </a:ext>
            </a:extLst>
          </p:cNvPr>
          <p:cNvSpPr txBox="1"/>
          <p:nvPr/>
        </p:nvSpPr>
        <p:spPr>
          <a:xfrm>
            <a:off x="2065037" y="4159422"/>
            <a:ext cx="1588035" cy="501676"/>
          </a:xfrm>
          <a:prstGeom prst="rect">
            <a:avLst/>
          </a:prstGeom>
          <a:noFill/>
        </p:spPr>
        <p:txBody>
          <a:bodyPr wrap="square" rtlCol="0">
            <a:spAutoFit/>
          </a:bodyPr>
          <a:lstStyle/>
          <a:p>
            <a:pPr algn="ctr">
              <a:lnSpc>
                <a:spcPct val="95000"/>
              </a:lnSpc>
              <a:spcBef>
                <a:spcPts val="533"/>
              </a:spcBef>
            </a:pPr>
            <a:r>
              <a:rPr lang="en-US" sz="1400" dirty="0">
                <a:solidFill>
                  <a:srgbClr val="231F20"/>
                </a:solidFill>
              </a:rPr>
              <a:t>DM </a:t>
            </a:r>
            <a:br>
              <a:rPr lang="en-US" sz="1400" dirty="0">
                <a:solidFill>
                  <a:srgbClr val="231F20"/>
                </a:solidFill>
              </a:rPr>
            </a:br>
            <a:r>
              <a:rPr lang="en-US" sz="1400" dirty="0">
                <a:solidFill>
                  <a:srgbClr val="231F20"/>
                </a:solidFill>
              </a:rPr>
              <a:t>Funding</a:t>
            </a:r>
          </a:p>
        </p:txBody>
      </p:sp>
      <p:sp>
        <p:nvSpPr>
          <p:cNvPr id="73" name="TextBox 72">
            <a:extLst>
              <a:ext uri="{FF2B5EF4-FFF2-40B4-BE49-F238E27FC236}">
                <a16:creationId xmlns:a16="http://schemas.microsoft.com/office/drawing/2014/main" id="{5DC22C81-538C-4465-AB1D-452A2E38ECBC}"/>
              </a:ext>
            </a:extLst>
          </p:cNvPr>
          <p:cNvSpPr txBox="1"/>
          <p:nvPr/>
        </p:nvSpPr>
        <p:spPr>
          <a:xfrm>
            <a:off x="2067668" y="5016379"/>
            <a:ext cx="1588035" cy="507318"/>
          </a:xfrm>
          <a:prstGeom prst="rect">
            <a:avLst/>
          </a:prstGeom>
          <a:noFill/>
        </p:spPr>
        <p:txBody>
          <a:bodyPr wrap="square" rtlCol="0">
            <a:spAutoFit/>
          </a:bodyPr>
          <a:lstStyle/>
          <a:p>
            <a:pPr algn="ctr">
              <a:lnSpc>
                <a:spcPct val="95000"/>
              </a:lnSpc>
              <a:spcBef>
                <a:spcPts val="533"/>
              </a:spcBef>
            </a:pPr>
            <a:r>
              <a:rPr lang="en-US" sz="1200" dirty="0">
                <a:solidFill>
                  <a:srgbClr val="231F20"/>
                </a:solidFill>
              </a:rPr>
              <a:t>DM </a:t>
            </a:r>
          </a:p>
          <a:p>
            <a:pPr algn="ctr">
              <a:lnSpc>
                <a:spcPct val="95000"/>
              </a:lnSpc>
              <a:spcBef>
                <a:spcPts val="533"/>
              </a:spcBef>
            </a:pPr>
            <a:r>
              <a:rPr lang="en-US" sz="1200" dirty="0">
                <a:solidFill>
                  <a:srgbClr val="231F20"/>
                </a:solidFill>
              </a:rPr>
              <a:t>Credit Card</a:t>
            </a:r>
          </a:p>
        </p:txBody>
      </p:sp>
      <p:sp>
        <p:nvSpPr>
          <p:cNvPr id="74" name="TextBox 73">
            <a:extLst>
              <a:ext uri="{FF2B5EF4-FFF2-40B4-BE49-F238E27FC236}">
                <a16:creationId xmlns:a16="http://schemas.microsoft.com/office/drawing/2014/main" id="{0FE62FD1-6E6A-4DCB-BC69-736FF18B8335}"/>
              </a:ext>
            </a:extLst>
          </p:cNvPr>
          <p:cNvSpPr txBox="1"/>
          <p:nvPr/>
        </p:nvSpPr>
        <p:spPr>
          <a:xfrm>
            <a:off x="2040103" y="6068933"/>
            <a:ext cx="1588035" cy="507318"/>
          </a:xfrm>
          <a:prstGeom prst="rect">
            <a:avLst/>
          </a:prstGeom>
          <a:noFill/>
        </p:spPr>
        <p:txBody>
          <a:bodyPr wrap="square" rtlCol="0">
            <a:spAutoFit/>
          </a:bodyPr>
          <a:lstStyle/>
          <a:p>
            <a:pPr algn="ctr">
              <a:lnSpc>
                <a:spcPct val="95000"/>
              </a:lnSpc>
              <a:spcBef>
                <a:spcPts val="533"/>
              </a:spcBef>
            </a:pPr>
            <a:r>
              <a:rPr lang="en-US" sz="1200" dirty="0">
                <a:solidFill>
                  <a:srgbClr val="231F20"/>
                </a:solidFill>
              </a:rPr>
              <a:t>DM </a:t>
            </a:r>
          </a:p>
          <a:p>
            <a:pPr algn="ctr">
              <a:lnSpc>
                <a:spcPct val="95000"/>
              </a:lnSpc>
              <a:spcBef>
                <a:spcPts val="533"/>
              </a:spcBef>
            </a:pPr>
            <a:r>
              <a:rPr lang="en-US" sz="1200" dirty="0">
                <a:solidFill>
                  <a:srgbClr val="231F20"/>
                </a:solidFill>
              </a:rPr>
              <a:t>Loans</a:t>
            </a:r>
          </a:p>
        </p:txBody>
      </p:sp>
      <p:cxnSp>
        <p:nvCxnSpPr>
          <p:cNvPr id="79" name="Straight Connector 78">
            <a:extLst>
              <a:ext uri="{FF2B5EF4-FFF2-40B4-BE49-F238E27FC236}">
                <a16:creationId xmlns:a16="http://schemas.microsoft.com/office/drawing/2014/main" id="{C6CD4E5A-4D2A-4634-8513-35F56D295B80}"/>
              </a:ext>
            </a:extLst>
          </p:cNvPr>
          <p:cNvCxnSpPr>
            <a:cxnSpLocks/>
          </p:cNvCxnSpPr>
          <p:nvPr/>
        </p:nvCxnSpPr>
        <p:spPr>
          <a:xfrm flipH="1">
            <a:off x="6524154" y="5673897"/>
            <a:ext cx="1" cy="22680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435D732F-CDC4-4023-AA9D-00C67B431367}"/>
              </a:ext>
            </a:extLst>
          </p:cNvPr>
          <p:cNvSpPr txBox="1"/>
          <p:nvPr/>
        </p:nvSpPr>
        <p:spPr>
          <a:xfrm>
            <a:off x="5850281" y="5876800"/>
            <a:ext cx="1080251" cy="501676"/>
          </a:xfrm>
          <a:prstGeom prst="rect">
            <a:avLst/>
          </a:prstGeom>
          <a:noFill/>
        </p:spPr>
        <p:txBody>
          <a:bodyPr wrap="square" rtlCol="0">
            <a:spAutoFit/>
          </a:bodyPr>
          <a:lstStyle/>
          <a:p>
            <a:pPr algn="ctr">
              <a:lnSpc>
                <a:spcPct val="95000"/>
              </a:lnSpc>
              <a:spcBef>
                <a:spcPts val="533"/>
              </a:spcBef>
            </a:pPr>
            <a:r>
              <a:rPr lang="en-US" sz="1400" dirty="0">
                <a:solidFill>
                  <a:srgbClr val="231F20"/>
                </a:solidFill>
              </a:rPr>
              <a:t>Customer Profile</a:t>
            </a:r>
          </a:p>
        </p:txBody>
      </p:sp>
      <p:cxnSp>
        <p:nvCxnSpPr>
          <p:cNvPr id="82" name="Straight Connector 81">
            <a:extLst>
              <a:ext uri="{FF2B5EF4-FFF2-40B4-BE49-F238E27FC236}">
                <a16:creationId xmlns:a16="http://schemas.microsoft.com/office/drawing/2014/main" id="{440F7B3D-829B-43F0-AA88-21E5E293C9DF}"/>
              </a:ext>
            </a:extLst>
          </p:cNvPr>
          <p:cNvCxnSpPr>
            <a:cxnSpLocks/>
          </p:cNvCxnSpPr>
          <p:nvPr/>
        </p:nvCxnSpPr>
        <p:spPr>
          <a:xfrm>
            <a:off x="6965703" y="5708413"/>
            <a:ext cx="0" cy="534664"/>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76FED2B6-F5A4-42FA-AB43-967ADA4BED95}"/>
              </a:ext>
            </a:extLst>
          </p:cNvPr>
          <p:cNvSpPr txBox="1"/>
          <p:nvPr/>
        </p:nvSpPr>
        <p:spPr>
          <a:xfrm>
            <a:off x="6401735" y="6235227"/>
            <a:ext cx="1080251" cy="501676"/>
          </a:xfrm>
          <a:prstGeom prst="rect">
            <a:avLst/>
          </a:prstGeom>
          <a:noFill/>
        </p:spPr>
        <p:txBody>
          <a:bodyPr wrap="square" rtlCol="0">
            <a:spAutoFit/>
          </a:bodyPr>
          <a:lstStyle/>
          <a:p>
            <a:pPr algn="ctr">
              <a:lnSpc>
                <a:spcPct val="95000"/>
              </a:lnSpc>
              <a:spcBef>
                <a:spcPts val="533"/>
              </a:spcBef>
            </a:pPr>
            <a:r>
              <a:rPr lang="en-US" sz="1400" dirty="0">
                <a:solidFill>
                  <a:srgbClr val="231F20"/>
                </a:solidFill>
              </a:rPr>
              <a:t>Event History</a:t>
            </a:r>
          </a:p>
        </p:txBody>
      </p:sp>
      <p:sp>
        <p:nvSpPr>
          <p:cNvPr id="85" name="TextBox 84">
            <a:extLst>
              <a:ext uri="{FF2B5EF4-FFF2-40B4-BE49-F238E27FC236}">
                <a16:creationId xmlns:a16="http://schemas.microsoft.com/office/drawing/2014/main" id="{CFF66C13-8F3A-487C-8CF7-CC7006E586AE}"/>
              </a:ext>
            </a:extLst>
          </p:cNvPr>
          <p:cNvSpPr txBox="1"/>
          <p:nvPr/>
        </p:nvSpPr>
        <p:spPr>
          <a:xfrm>
            <a:off x="6807250" y="5962739"/>
            <a:ext cx="1294208" cy="501676"/>
          </a:xfrm>
          <a:prstGeom prst="rect">
            <a:avLst/>
          </a:prstGeom>
          <a:noFill/>
        </p:spPr>
        <p:txBody>
          <a:bodyPr wrap="square" rtlCol="0">
            <a:spAutoFit/>
          </a:bodyPr>
          <a:lstStyle/>
          <a:p>
            <a:pPr algn="ctr">
              <a:lnSpc>
                <a:spcPct val="95000"/>
              </a:lnSpc>
              <a:spcBef>
                <a:spcPts val="533"/>
              </a:spcBef>
            </a:pPr>
            <a:r>
              <a:rPr lang="en-US" sz="1400" dirty="0">
                <a:solidFill>
                  <a:srgbClr val="231F20"/>
                </a:solidFill>
              </a:rPr>
              <a:t>Account History</a:t>
            </a:r>
          </a:p>
        </p:txBody>
      </p:sp>
      <p:cxnSp>
        <p:nvCxnSpPr>
          <p:cNvPr id="86" name="Straight Connector 85">
            <a:extLst>
              <a:ext uri="{FF2B5EF4-FFF2-40B4-BE49-F238E27FC236}">
                <a16:creationId xmlns:a16="http://schemas.microsoft.com/office/drawing/2014/main" id="{1A24661B-88FD-4E66-8011-67F34E74D110}"/>
              </a:ext>
            </a:extLst>
          </p:cNvPr>
          <p:cNvCxnSpPr>
            <a:cxnSpLocks/>
          </p:cNvCxnSpPr>
          <p:nvPr/>
        </p:nvCxnSpPr>
        <p:spPr>
          <a:xfrm>
            <a:off x="7398712" y="5708413"/>
            <a:ext cx="0" cy="28710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155436B-E8DB-4CD1-81EF-383ACE3D5ACD}"/>
              </a:ext>
            </a:extLst>
          </p:cNvPr>
          <p:cNvCxnSpPr>
            <a:cxnSpLocks/>
          </p:cNvCxnSpPr>
          <p:nvPr/>
        </p:nvCxnSpPr>
        <p:spPr>
          <a:xfrm>
            <a:off x="7817220" y="5673897"/>
            <a:ext cx="0" cy="58542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FA7ADC7-4458-4F49-A58F-AE1244016CCC}"/>
              </a:ext>
            </a:extLst>
          </p:cNvPr>
          <p:cNvSpPr txBox="1"/>
          <p:nvPr/>
        </p:nvSpPr>
        <p:spPr>
          <a:xfrm>
            <a:off x="7494988" y="6287716"/>
            <a:ext cx="1294208" cy="501676"/>
          </a:xfrm>
          <a:prstGeom prst="rect">
            <a:avLst/>
          </a:prstGeom>
          <a:noFill/>
        </p:spPr>
        <p:txBody>
          <a:bodyPr wrap="square" rtlCol="0">
            <a:spAutoFit/>
          </a:bodyPr>
          <a:lstStyle/>
          <a:p>
            <a:pPr algn="ctr">
              <a:lnSpc>
                <a:spcPct val="95000"/>
              </a:lnSpc>
              <a:spcBef>
                <a:spcPts val="533"/>
              </a:spcBef>
            </a:pPr>
            <a:r>
              <a:rPr lang="en-US" sz="1400" dirty="0">
                <a:solidFill>
                  <a:srgbClr val="231F20"/>
                </a:solidFill>
              </a:rPr>
              <a:t>Transaction</a:t>
            </a:r>
            <a:br>
              <a:rPr lang="en-US" sz="1400" dirty="0">
                <a:solidFill>
                  <a:srgbClr val="231F20"/>
                </a:solidFill>
              </a:rPr>
            </a:br>
            <a:r>
              <a:rPr lang="en-US" sz="1400" dirty="0">
                <a:solidFill>
                  <a:srgbClr val="231F20"/>
                </a:solidFill>
              </a:rPr>
              <a:t>History</a:t>
            </a:r>
          </a:p>
        </p:txBody>
      </p:sp>
      <p:sp>
        <p:nvSpPr>
          <p:cNvPr id="3" name="TextBox 2">
            <a:extLst>
              <a:ext uri="{FF2B5EF4-FFF2-40B4-BE49-F238E27FC236}">
                <a16:creationId xmlns:a16="http://schemas.microsoft.com/office/drawing/2014/main" id="{45DE0BA1-BB8E-40D4-934D-B2C811BDA35C}"/>
              </a:ext>
            </a:extLst>
          </p:cNvPr>
          <p:cNvSpPr txBox="1"/>
          <p:nvPr/>
        </p:nvSpPr>
        <p:spPr>
          <a:xfrm>
            <a:off x="8674506" y="182908"/>
            <a:ext cx="2708690" cy="794064"/>
          </a:xfrm>
          <a:prstGeom prst="rect">
            <a:avLst/>
          </a:prstGeom>
          <a:noFill/>
        </p:spPr>
        <p:txBody>
          <a:bodyPr wrap="none" rtlCol="0">
            <a:spAutoFit/>
          </a:bodyPr>
          <a:lstStyle/>
          <a:p>
            <a:pPr algn="ctr">
              <a:lnSpc>
                <a:spcPct val="95000"/>
              </a:lnSpc>
              <a:spcBef>
                <a:spcPts val="533"/>
              </a:spcBef>
            </a:pPr>
            <a:r>
              <a:rPr lang="en-US" sz="2400" b="1" dirty="0">
                <a:solidFill>
                  <a:srgbClr val="231F20"/>
                </a:solidFill>
              </a:rPr>
              <a:t>Access Options in </a:t>
            </a:r>
            <a:br>
              <a:rPr lang="en-US" sz="2400" b="1" dirty="0">
                <a:solidFill>
                  <a:srgbClr val="231F20"/>
                </a:solidFill>
              </a:rPr>
            </a:br>
            <a:r>
              <a:rPr lang="en-US" sz="2400" b="1" dirty="0">
                <a:solidFill>
                  <a:srgbClr val="231F20"/>
                </a:solidFill>
              </a:rPr>
              <a:t>Order of Preference</a:t>
            </a:r>
            <a:endParaRPr lang="en-SG" sz="2400" b="1" dirty="0" err="1">
              <a:solidFill>
                <a:srgbClr val="231F20"/>
              </a:solidFill>
            </a:endParaRPr>
          </a:p>
        </p:txBody>
      </p:sp>
      <p:sp>
        <p:nvSpPr>
          <p:cNvPr id="14" name="Right Brace 13">
            <a:extLst>
              <a:ext uri="{FF2B5EF4-FFF2-40B4-BE49-F238E27FC236}">
                <a16:creationId xmlns:a16="http://schemas.microsoft.com/office/drawing/2014/main" id="{0F9E5A61-8A71-4D99-A163-5EC3B515613B}"/>
              </a:ext>
            </a:extLst>
          </p:cNvPr>
          <p:cNvSpPr/>
          <p:nvPr/>
        </p:nvSpPr>
        <p:spPr>
          <a:xfrm>
            <a:off x="8397471" y="5308407"/>
            <a:ext cx="459317" cy="1451847"/>
          </a:xfrm>
          <a:prstGeom prst="rightBrace">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sz="2400"/>
          </a:p>
        </p:txBody>
      </p:sp>
      <p:sp>
        <p:nvSpPr>
          <p:cNvPr id="19" name="TextBox 18">
            <a:extLst>
              <a:ext uri="{FF2B5EF4-FFF2-40B4-BE49-F238E27FC236}">
                <a16:creationId xmlns:a16="http://schemas.microsoft.com/office/drawing/2014/main" id="{755DD13C-EE60-48A5-A292-0B100973F3E7}"/>
              </a:ext>
            </a:extLst>
          </p:cNvPr>
          <p:cNvSpPr txBox="1"/>
          <p:nvPr/>
        </p:nvSpPr>
        <p:spPr>
          <a:xfrm>
            <a:off x="8777358" y="5647949"/>
            <a:ext cx="1909497" cy="677108"/>
          </a:xfrm>
          <a:prstGeom prst="rect">
            <a:avLst/>
          </a:prstGeom>
          <a:noFill/>
        </p:spPr>
        <p:txBody>
          <a:bodyPr wrap="none" rtlCol="0">
            <a:spAutoFit/>
          </a:bodyPr>
          <a:lstStyle/>
          <a:p>
            <a:pPr>
              <a:lnSpc>
                <a:spcPct val="95000"/>
              </a:lnSpc>
              <a:spcBef>
                <a:spcPts val="533"/>
              </a:spcBef>
            </a:pPr>
            <a:r>
              <a:rPr lang="en-US" sz="2000" b="1" dirty="0">
                <a:solidFill>
                  <a:schemeClr val="tx2"/>
                </a:solidFill>
              </a:rPr>
              <a:t>Derived &amp;</a:t>
            </a:r>
            <a:br>
              <a:rPr lang="en-US" sz="2000" b="1" dirty="0">
                <a:solidFill>
                  <a:schemeClr val="tx2"/>
                </a:solidFill>
              </a:rPr>
            </a:br>
            <a:r>
              <a:rPr lang="en-US" sz="2000" b="1" dirty="0">
                <a:solidFill>
                  <a:schemeClr val="tx2"/>
                </a:solidFill>
              </a:rPr>
              <a:t>Enriched Data</a:t>
            </a:r>
            <a:endParaRPr lang="en-SG" sz="2000" b="1" dirty="0" err="1">
              <a:solidFill>
                <a:schemeClr val="tx2"/>
              </a:solidFill>
            </a:endParaRPr>
          </a:p>
        </p:txBody>
      </p:sp>
      <p:sp>
        <p:nvSpPr>
          <p:cNvPr id="62" name="Rectangle 61">
            <a:extLst>
              <a:ext uri="{FF2B5EF4-FFF2-40B4-BE49-F238E27FC236}">
                <a16:creationId xmlns:a16="http://schemas.microsoft.com/office/drawing/2014/main" id="{93EAA080-3C35-4B0C-BE1A-6F3A602E0CAA}"/>
              </a:ext>
            </a:extLst>
          </p:cNvPr>
          <p:cNvSpPr/>
          <p:nvPr/>
        </p:nvSpPr>
        <p:spPr>
          <a:xfrm>
            <a:off x="6115201" y="3584543"/>
            <a:ext cx="1626849" cy="267896"/>
          </a:xfrm>
          <a:prstGeom prst="rect">
            <a:avLst/>
          </a:prstGeom>
          <a:solidFill>
            <a:srgbClr val="0070C0"/>
          </a:solidFill>
          <a:ln w="9525">
            <a:solidFill>
              <a:schemeClr val="bg1"/>
            </a:solidFill>
            <a:miter lim="800000"/>
            <a:headEnd/>
            <a:tailEnd/>
          </a:ln>
          <a:effectLst/>
        </p:spPr>
        <p:txBody>
          <a:bodyPr wrap="square" tIns="121920" bIns="121920" rtlCol="0" anchor="ctr">
            <a:prstTxWarp prst="textNoShape">
              <a:avLst/>
            </a:prstTxWarp>
            <a:noAutofit/>
          </a:bodyPr>
          <a:lstStyle/>
          <a:p>
            <a:pPr algn="ctr"/>
            <a:r>
              <a:rPr lang="en-US" sz="1333" kern="0" dirty="0">
                <a:solidFill>
                  <a:prstClr val="white"/>
                </a:solidFill>
              </a:rPr>
              <a:t>Model Output</a:t>
            </a:r>
          </a:p>
        </p:txBody>
      </p:sp>
      <p:sp>
        <p:nvSpPr>
          <p:cNvPr id="65" name="Rectangle 64">
            <a:extLst>
              <a:ext uri="{FF2B5EF4-FFF2-40B4-BE49-F238E27FC236}">
                <a16:creationId xmlns:a16="http://schemas.microsoft.com/office/drawing/2014/main" id="{3C41BD96-429D-44EF-984A-415C2C87FD4B}"/>
              </a:ext>
            </a:extLst>
          </p:cNvPr>
          <p:cNvSpPr/>
          <p:nvPr/>
        </p:nvSpPr>
        <p:spPr>
          <a:xfrm>
            <a:off x="5720998" y="4803974"/>
            <a:ext cx="510813" cy="837034"/>
          </a:xfrm>
          <a:prstGeom prst="rect">
            <a:avLst/>
          </a:prstGeom>
          <a:solidFill>
            <a:schemeClr val="accent1">
              <a:lumMod val="50000"/>
            </a:schemeClr>
          </a:solidFill>
          <a:ln w="9525">
            <a:solidFill>
              <a:schemeClr val="bg1"/>
            </a:solidFill>
            <a:miter lim="800000"/>
            <a:headEnd/>
            <a:tailEnd/>
          </a:ln>
          <a:effectLst/>
        </p:spPr>
        <p:txBody>
          <a:bodyPr vert="vert" wrap="square" tIns="121920" bIns="121920" rtlCol="0" anchor="ctr">
            <a:prstTxWarp prst="textNoShape">
              <a:avLst/>
            </a:prstTxWarp>
            <a:noAutofit/>
          </a:bodyPr>
          <a:lstStyle/>
          <a:p>
            <a:pPr algn="ctr"/>
            <a:r>
              <a:rPr lang="en-US" sz="1200" kern="0" dirty="0">
                <a:solidFill>
                  <a:prstClr val="white"/>
                </a:solidFill>
              </a:rPr>
              <a:t>Staging</a:t>
            </a:r>
          </a:p>
        </p:txBody>
      </p:sp>
      <p:sp>
        <p:nvSpPr>
          <p:cNvPr id="41" name="TextBox 40">
            <a:extLst>
              <a:ext uri="{FF2B5EF4-FFF2-40B4-BE49-F238E27FC236}">
                <a16:creationId xmlns:a16="http://schemas.microsoft.com/office/drawing/2014/main" id="{EDA7D85F-989A-42E4-A6B0-980406896177}"/>
              </a:ext>
            </a:extLst>
          </p:cNvPr>
          <p:cNvSpPr txBox="1"/>
          <p:nvPr/>
        </p:nvSpPr>
        <p:spPr>
          <a:xfrm>
            <a:off x="3965984" y="3435908"/>
            <a:ext cx="889538" cy="482055"/>
          </a:xfrm>
          <a:prstGeom prst="rect">
            <a:avLst/>
          </a:prstGeom>
          <a:noFill/>
        </p:spPr>
        <p:txBody>
          <a:bodyPr wrap="none" rtlCol="0">
            <a:spAutoFit/>
          </a:bodyPr>
          <a:lstStyle/>
          <a:p>
            <a:pPr algn="ctr">
              <a:lnSpc>
                <a:spcPct val="95000"/>
              </a:lnSpc>
              <a:spcBef>
                <a:spcPts val="533"/>
              </a:spcBef>
            </a:pPr>
            <a:r>
              <a:rPr lang="en-US" sz="1333" b="1" dirty="0">
                <a:solidFill>
                  <a:srgbClr val="231F20"/>
                </a:solidFill>
              </a:rPr>
              <a:t>Query &amp;</a:t>
            </a:r>
            <a:br>
              <a:rPr lang="en-US" sz="1333" b="1" dirty="0">
                <a:solidFill>
                  <a:srgbClr val="231F20"/>
                </a:solidFill>
              </a:rPr>
            </a:br>
            <a:r>
              <a:rPr lang="en-US" sz="1333" b="1" dirty="0">
                <a:solidFill>
                  <a:srgbClr val="231F20"/>
                </a:solidFill>
              </a:rPr>
              <a:t>Result Set</a:t>
            </a:r>
            <a:endParaRPr lang="en-SG" sz="1333" b="1" dirty="0" err="1">
              <a:solidFill>
                <a:srgbClr val="231F20"/>
              </a:solidFill>
            </a:endParaRPr>
          </a:p>
        </p:txBody>
      </p:sp>
      <p:sp>
        <p:nvSpPr>
          <p:cNvPr id="76" name="TextBox 75">
            <a:extLst>
              <a:ext uri="{FF2B5EF4-FFF2-40B4-BE49-F238E27FC236}">
                <a16:creationId xmlns:a16="http://schemas.microsoft.com/office/drawing/2014/main" id="{3BCE8898-BF61-495D-83EE-4349EB5439D8}"/>
              </a:ext>
            </a:extLst>
          </p:cNvPr>
          <p:cNvSpPr txBox="1"/>
          <p:nvPr/>
        </p:nvSpPr>
        <p:spPr>
          <a:xfrm>
            <a:off x="7691504" y="2942136"/>
            <a:ext cx="539700" cy="287195"/>
          </a:xfrm>
          <a:prstGeom prst="rect">
            <a:avLst/>
          </a:prstGeom>
          <a:noFill/>
        </p:spPr>
        <p:txBody>
          <a:bodyPr wrap="none" rtlCol="0">
            <a:spAutoFit/>
          </a:bodyPr>
          <a:lstStyle/>
          <a:p>
            <a:pPr algn="ctr">
              <a:lnSpc>
                <a:spcPct val="95000"/>
              </a:lnSpc>
              <a:spcBef>
                <a:spcPts val="533"/>
              </a:spcBef>
            </a:pPr>
            <a:r>
              <a:rPr lang="en-US" sz="1333" b="1" dirty="0">
                <a:solidFill>
                  <a:srgbClr val="231F20"/>
                </a:solidFill>
              </a:rPr>
              <a:t>View</a:t>
            </a:r>
            <a:endParaRPr lang="en-SG" sz="1333" b="1" dirty="0" err="1">
              <a:solidFill>
                <a:srgbClr val="231F20"/>
              </a:solidFill>
            </a:endParaRPr>
          </a:p>
        </p:txBody>
      </p:sp>
      <p:pic>
        <p:nvPicPr>
          <p:cNvPr id="3074" name="Picture 2" descr="Related image">
            <a:extLst>
              <a:ext uri="{FF2B5EF4-FFF2-40B4-BE49-F238E27FC236}">
                <a16:creationId xmlns:a16="http://schemas.microsoft.com/office/drawing/2014/main" id="{9AE5BC0A-FB89-43AA-9C51-EA4CF25477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75476" y="3773458"/>
            <a:ext cx="663253" cy="66325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Related image">
            <a:extLst>
              <a:ext uri="{FF2B5EF4-FFF2-40B4-BE49-F238E27FC236}">
                <a16:creationId xmlns:a16="http://schemas.microsoft.com/office/drawing/2014/main" id="{A19036FE-E52A-4DAC-8A58-C38795836B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10303" y="4349780"/>
            <a:ext cx="663253" cy="66325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7102F928-1AB9-4772-9DD5-126C979361E6}"/>
              </a:ext>
            </a:extLst>
          </p:cNvPr>
          <p:cNvCxnSpPr>
            <a:cxnSpLocks/>
          </p:cNvCxnSpPr>
          <p:nvPr/>
        </p:nvCxnSpPr>
        <p:spPr>
          <a:xfrm>
            <a:off x="7817220" y="4158607"/>
            <a:ext cx="830380" cy="0"/>
          </a:xfrm>
          <a:prstGeom prst="straightConnector1">
            <a:avLst/>
          </a:prstGeom>
          <a:ln w="127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8D6FDBE-9C14-4245-9B83-9049052663E4}"/>
              </a:ext>
            </a:extLst>
          </p:cNvPr>
          <p:cNvCxnSpPr>
            <a:cxnSpLocks/>
          </p:cNvCxnSpPr>
          <p:nvPr/>
        </p:nvCxnSpPr>
        <p:spPr>
          <a:xfrm flipH="1">
            <a:off x="7801894" y="3760726"/>
            <a:ext cx="854618" cy="0"/>
          </a:xfrm>
          <a:prstGeom prst="straightConnector1">
            <a:avLst/>
          </a:prstGeom>
          <a:ln w="127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E7CA1AE-3E8C-4853-9B56-015D6039456E}"/>
              </a:ext>
            </a:extLst>
          </p:cNvPr>
          <p:cNvSpPr txBox="1"/>
          <p:nvPr/>
        </p:nvSpPr>
        <p:spPr>
          <a:xfrm>
            <a:off x="9415286" y="3857302"/>
            <a:ext cx="1271569" cy="326243"/>
          </a:xfrm>
          <a:prstGeom prst="rect">
            <a:avLst/>
          </a:prstGeom>
          <a:noFill/>
        </p:spPr>
        <p:txBody>
          <a:bodyPr wrap="square" rtlCol="0">
            <a:spAutoFit/>
          </a:bodyPr>
          <a:lstStyle/>
          <a:p>
            <a:pPr algn="ctr">
              <a:lnSpc>
                <a:spcPct val="95000"/>
              </a:lnSpc>
              <a:spcBef>
                <a:spcPts val="533"/>
              </a:spcBef>
            </a:pPr>
            <a:r>
              <a:rPr lang="en-US" sz="1600" b="1" dirty="0" err="1">
                <a:solidFill>
                  <a:srgbClr val="231F20"/>
                </a:solidFill>
              </a:rPr>
              <a:t>Sessionize</a:t>
            </a:r>
            <a:endParaRPr lang="en-US" sz="1600" b="1" dirty="0">
              <a:solidFill>
                <a:srgbClr val="231F20"/>
              </a:solidFill>
            </a:endParaRPr>
          </a:p>
        </p:txBody>
      </p:sp>
      <p:sp>
        <p:nvSpPr>
          <p:cNvPr id="78" name="TextBox 77">
            <a:extLst>
              <a:ext uri="{FF2B5EF4-FFF2-40B4-BE49-F238E27FC236}">
                <a16:creationId xmlns:a16="http://schemas.microsoft.com/office/drawing/2014/main" id="{E259717E-67AA-4742-8201-73858EBD5195}"/>
              </a:ext>
            </a:extLst>
          </p:cNvPr>
          <p:cNvSpPr txBox="1"/>
          <p:nvPr/>
        </p:nvSpPr>
        <p:spPr>
          <a:xfrm>
            <a:off x="9923893" y="4444798"/>
            <a:ext cx="1271569" cy="326243"/>
          </a:xfrm>
          <a:prstGeom prst="rect">
            <a:avLst/>
          </a:prstGeom>
          <a:noFill/>
        </p:spPr>
        <p:txBody>
          <a:bodyPr wrap="square" rtlCol="0">
            <a:spAutoFit/>
          </a:bodyPr>
          <a:lstStyle/>
          <a:p>
            <a:pPr algn="ctr">
              <a:lnSpc>
                <a:spcPct val="95000"/>
              </a:lnSpc>
              <a:spcBef>
                <a:spcPts val="533"/>
              </a:spcBef>
            </a:pPr>
            <a:r>
              <a:rPr lang="en-US" sz="1600" b="1" dirty="0" err="1">
                <a:solidFill>
                  <a:srgbClr val="231F20"/>
                </a:solidFill>
              </a:rPr>
              <a:t>nPath</a:t>
            </a:r>
            <a:endParaRPr lang="en-US" sz="1600" b="1" dirty="0">
              <a:solidFill>
                <a:srgbClr val="231F20"/>
              </a:solidFill>
            </a:endParaRPr>
          </a:p>
        </p:txBody>
      </p:sp>
      <p:sp>
        <p:nvSpPr>
          <p:cNvPr id="32" name="TextBox 31">
            <a:extLst>
              <a:ext uri="{FF2B5EF4-FFF2-40B4-BE49-F238E27FC236}">
                <a16:creationId xmlns:a16="http://schemas.microsoft.com/office/drawing/2014/main" id="{72BD29E5-072E-4151-8E53-F215E20560CB}"/>
              </a:ext>
            </a:extLst>
          </p:cNvPr>
          <p:cNvSpPr txBox="1"/>
          <p:nvPr/>
        </p:nvSpPr>
        <p:spPr>
          <a:xfrm>
            <a:off x="11186491" y="3883971"/>
            <a:ext cx="892616" cy="738664"/>
          </a:xfrm>
          <a:prstGeom prst="rect">
            <a:avLst/>
          </a:prstGeom>
          <a:noFill/>
        </p:spPr>
        <p:txBody>
          <a:bodyPr wrap="square" rtlCol="0">
            <a:spAutoFit/>
          </a:bodyPr>
          <a:lstStyle/>
          <a:p>
            <a:pPr algn="ctr"/>
            <a:r>
              <a:rPr lang="en-US" dirty="0"/>
              <a:t>SQL</a:t>
            </a:r>
            <a:br>
              <a:rPr lang="en-US" sz="1200" dirty="0"/>
            </a:br>
            <a:r>
              <a:rPr lang="en-US" sz="1200" dirty="0"/>
              <a:t>(in Database) </a:t>
            </a:r>
            <a:endParaRPr lang="en-SG" sz="1200" dirty="0"/>
          </a:p>
        </p:txBody>
      </p:sp>
      <p:sp>
        <p:nvSpPr>
          <p:cNvPr id="43" name="Oval 42">
            <a:extLst>
              <a:ext uri="{FF2B5EF4-FFF2-40B4-BE49-F238E27FC236}">
                <a16:creationId xmlns:a16="http://schemas.microsoft.com/office/drawing/2014/main" id="{C285D742-05E4-4CF6-AE66-B5CADE3B8F76}"/>
              </a:ext>
            </a:extLst>
          </p:cNvPr>
          <p:cNvSpPr/>
          <p:nvPr/>
        </p:nvSpPr>
        <p:spPr>
          <a:xfrm>
            <a:off x="10800427" y="5380495"/>
            <a:ext cx="1070366" cy="545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PAGAI</a:t>
            </a:r>
            <a:endParaRPr lang="en-SG" sz="1400" dirty="0"/>
          </a:p>
        </p:txBody>
      </p:sp>
      <p:cxnSp>
        <p:nvCxnSpPr>
          <p:cNvPr id="80" name="Connector: Elbow 79">
            <a:extLst>
              <a:ext uri="{FF2B5EF4-FFF2-40B4-BE49-F238E27FC236}">
                <a16:creationId xmlns:a16="http://schemas.microsoft.com/office/drawing/2014/main" id="{10941BFB-DDAF-4371-B2E1-52AB28C559F2}"/>
              </a:ext>
            </a:extLst>
          </p:cNvPr>
          <p:cNvCxnSpPr>
            <a:cxnSpLocks/>
            <a:stCxn id="23" idx="2"/>
            <a:endCxn id="43" idx="0"/>
          </p:cNvCxnSpPr>
          <p:nvPr/>
        </p:nvCxnSpPr>
        <p:spPr>
          <a:xfrm rot="16200000" flipH="1">
            <a:off x="10508808" y="4553692"/>
            <a:ext cx="248209" cy="1405396"/>
          </a:xfrm>
          <a:prstGeom prst="bentConnector3">
            <a:avLst>
              <a:gd name="adj1" fmla="val 50000"/>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48C4C1EE-9F2B-4610-8FE7-D1D4085CF5BF}"/>
              </a:ext>
            </a:extLst>
          </p:cNvPr>
          <p:cNvSpPr txBox="1"/>
          <p:nvPr/>
        </p:nvSpPr>
        <p:spPr>
          <a:xfrm>
            <a:off x="11189740" y="4820677"/>
            <a:ext cx="984202" cy="461665"/>
          </a:xfrm>
          <a:prstGeom prst="rect">
            <a:avLst/>
          </a:prstGeom>
          <a:noFill/>
        </p:spPr>
        <p:txBody>
          <a:bodyPr wrap="square" rtlCol="0">
            <a:spAutoFit/>
          </a:bodyPr>
          <a:lstStyle/>
          <a:p>
            <a:pPr algn="ctr"/>
            <a:r>
              <a:rPr lang="en-US" sz="1200" dirty="0"/>
              <a:t>Visualize in </a:t>
            </a:r>
            <a:r>
              <a:rPr lang="en-US" sz="1200" dirty="0" err="1"/>
              <a:t>SanKey</a:t>
            </a:r>
            <a:endParaRPr lang="en-SG" sz="1000" dirty="0"/>
          </a:p>
        </p:txBody>
      </p:sp>
      <p:sp>
        <p:nvSpPr>
          <p:cNvPr id="106" name="Rectangle 105">
            <a:extLst>
              <a:ext uri="{FF2B5EF4-FFF2-40B4-BE49-F238E27FC236}">
                <a16:creationId xmlns:a16="http://schemas.microsoft.com/office/drawing/2014/main" id="{349F4339-66EA-4FD0-919E-500C2199CA98}"/>
              </a:ext>
            </a:extLst>
          </p:cNvPr>
          <p:cNvSpPr/>
          <p:nvPr/>
        </p:nvSpPr>
        <p:spPr>
          <a:xfrm>
            <a:off x="6114584" y="4022460"/>
            <a:ext cx="1626849" cy="267896"/>
          </a:xfrm>
          <a:prstGeom prst="rect">
            <a:avLst/>
          </a:prstGeom>
          <a:solidFill>
            <a:schemeClr val="accent5">
              <a:lumMod val="75000"/>
            </a:schemeClr>
          </a:solidFill>
          <a:ln w="9525">
            <a:solidFill>
              <a:schemeClr val="bg1"/>
            </a:solidFill>
            <a:miter lim="800000"/>
            <a:headEnd/>
            <a:tailEnd/>
          </a:ln>
          <a:effectLst/>
        </p:spPr>
        <p:txBody>
          <a:bodyPr wrap="square" tIns="121920" bIns="121920" rtlCol="0" anchor="ctr">
            <a:prstTxWarp prst="textNoShape">
              <a:avLst/>
            </a:prstTxWarp>
            <a:noAutofit/>
          </a:bodyPr>
          <a:lstStyle/>
          <a:p>
            <a:pPr algn="ctr"/>
            <a:r>
              <a:rPr lang="en-US" sz="1333" kern="0" dirty="0">
                <a:solidFill>
                  <a:prstClr val="white"/>
                </a:solidFill>
              </a:rPr>
              <a:t>Data Feed </a:t>
            </a:r>
          </a:p>
        </p:txBody>
      </p:sp>
      <p:sp>
        <p:nvSpPr>
          <p:cNvPr id="3082" name="Arrow: Up 3081">
            <a:extLst>
              <a:ext uri="{FF2B5EF4-FFF2-40B4-BE49-F238E27FC236}">
                <a16:creationId xmlns:a16="http://schemas.microsoft.com/office/drawing/2014/main" id="{9774B4F5-5002-4230-8FCD-CBD96A46BC83}"/>
              </a:ext>
            </a:extLst>
          </p:cNvPr>
          <p:cNvSpPr/>
          <p:nvPr/>
        </p:nvSpPr>
        <p:spPr>
          <a:xfrm>
            <a:off x="6690218" y="4394800"/>
            <a:ext cx="537496" cy="408629"/>
          </a:xfrm>
          <a:prstGeom prst="upArrow">
            <a:avLst/>
          </a:prstGeom>
          <a:solidFill>
            <a:schemeClr val="tx2">
              <a:lumMod val="90000"/>
              <a:lumOff val="1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783C7D9-C5F2-4A46-9375-41D0648D0370}"/>
              </a:ext>
            </a:extLst>
          </p:cNvPr>
          <p:cNvSpPr>
            <a:spLocks noChangeAspect="1"/>
          </p:cNvSpPr>
          <p:nvPr/>
        </p:nvSpPr>
        <p:spPr>
          <a:xfrm>
            <a:off x="6276153" y="4478997"/>
            <a:ext cx="301272" cy="301452"/>
          </a:xfrm>
          <a:prstGeom prst="ellipse">
            <a:avLst/>
          </a:prstGeom>
          <a:noFill/>
          <a:ln w="9525">
            <a:solidFill>
              <a:srgbClr val="002060"/>
            </a:solidFill>
            <a:miter lim="800000"/>
            <a:headEnd/>
            <a:tailEnd/>
          </a:ln>
          <a:effectLst/>
        </p:spPr>
        <p:txBody>
          <a:bodyPr wrap="square" tIns="121920" bIns="121920" rtlCol="0" anchor="ctr">
            <a:prstTxWarp prst="textNoShape">
              <a:avLst/>
            </a:prstTxWarp>
            <a:noAutofit/>
          </a:bodyPr>
          <a:lstStyle/>
          <a:p>
            <a:pPr algn="ctr"/>
            <a:r>
              <a:rPr lang="en-US" sz="1467" b="1" kern="0" dirty="0"/>
              <a:t>5</a:t>
            </a:r>
          </a:p>
        </p:txBody>
      </p:sp>
      <p:sp>
        <p:nvSpPr>
          <p:cNvPr id="109" name="TextBox 108">
            <a:extLst>
              <a:ext uri="{FF2B5EF4-FFF2-40B4-BE49-F238E27FC236}">
                <a16:creationId xmlns:a16="http://schemas.microsoft.com/office/drawing/2014/main" id="{D946B35E-8D37-4F2C-9855-490A7BAFEFF2}"/>
              </a:ext>
            </a:extLst>
          </p:cNvPr>
          <p:cNvSpPr txBox="1"/>
          <p:nvPr/>
        </p:nvSpPr>
        <p:spPr>
          <a:xfrm>
            <a:off x="6266466" y="4835402"/>
            <a:ext cx="2096284" cy="326243"/>
          </a:xfrm>
          <a:prstGeom prst="rect">
            <a:avLst/>
          </a:prstGeom>
          <a:noFill/>
        </p:spPr>
        <p:txBody>
          <a:bodyPr wrap="square" rtlCol="0">
            <a:spAutoFit/>
          </a:bodyPr>
          <a:lstStyle/>
          <a:p>
            <a:pPr algn="ctr">
              <a:lnSpc>
                <a:spcPct val="95000"/>
              </a:lnSpc>
              <a:spcBef>
                <a:spcPts val="533"/>
              </a:spcBef>
            </a:pPr>
            <a:r>
              <a:rPr lang="en-US" sz="1600" b="1" dirty="0">
                <a:solidFill>
                  <a:srgbClr val="231F20"/>
                </a:solidFill>
              </a:rPr>
              <a:t>Data Preprocessing</a:t>
            </a:r>
            <a:endParaRPr lang="en-US" sz="1100" b="1" dirty="0">
              <a:solidFill>
                <a:srgbClr val="231F20"/>
              </a:solidFill>
            </a:endParaRPr>
          </a:p>
        </p:txBody>
      </p:sp>
    </p:spTree>
    <p:extLst>
      <p:ext uri="{BB962C8B-B14F-4D97-AF65-F5344CB8AC3E}">
        <p14:creationId xmlns:p14="http://schemas.microsoft.com/office/powerpoint/2010/main" val="2001956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0F3CA3-656B-4688-9293-9CAE77F3ECD3}"/>
              </a:ext>
            </a:extLst>
          </p:cNvPr>
          <p:cNvSpPr>
            <a:spLocks noGrp="1"/>
          </p:cNvSpPr>
          <p:nvPr>
            <p:ph type="title"/>
          </p:nvPr>
        </p:nvSpPr>
        <p:spPr/>
        <p:txBody>
          <a:bodyPr/>
          <a:lstStyle/>
          <a:p>
            <a:r>
              <a:rPr lang="en-ID" dirty="0"/>
              <a:t>Data Touched</a:t>
            </a:r>
            <a:br>
              <a:rPr lang="en-ID" dirty="0"/>
            </a:br>
            <a:r>
              <a:rPr lang="en-ID" sz="2400" dirty="0"/>
              <a:t>Customer Path to Churn</a:t>
            </a:r>
            <a:endParaRPr lang="en-US" dirty="0"/>
          </a:p>
        </p:txBody>
      </p:sp>
      <p:sp>
        <p:nvSpPr>
          <p:cNvPr id="4" name="Content Placeholder 3">
            <a:extLst>
              <a:ext uri="{FF2B5EF4-FFF2-40B4-BE49-F238E27FC236}">
                <a16:creationId xmlns:a16="http://schemas.microsoft.com/office/drawing/2014/main" id="{A84DF2F5-E24C-4185-B2FD-6FD91EE183FA}"/>
              </a:ext>
            </a:extLst>
          </p:cNvPr>
          <p:cNvSpPr>
            <a:spLocks noGrp="1"/>
          </p:cNvSpPr>
          <p:nvPr>
            <p:ph idx="1"/>
          </p:nvPr>
        </p:nvSpPr>
        <p:spPr/>
        <p:txBody>
          <a:bodyPr>
            <a:normAutofit/>
          </a:bodyPr>
          <a:lstStyle/>
          <a:p>
            <a:r>
              <a:rPr lang="en-US" dirty="0"/>
              <a:t>Customer Data: Demographic/ Profile/ Product Holding</a:t>
            </a:r>
          </a:p>
          <a:p>
            <a:r>
              <a:rPr lang="en-US" dirty="0"/>
              <a:t>Transactions data – All products – Card, Mortgage, CASA, UPL, OD</a:t>
            </a:r>
          </a:p>
          <a:p>
            <a:r>
              <a:rPr lang="en-US" dirty="0"/>
              <a:t>Customers who closed Credit Card in last 12 months and all data for 12 months PRIOR to closure</a:t>
            </a:r>
          </a:p>
          <a:p>
            <a:r>
              <a:rPr lang="en-US" dirty="0"/>
              <a:t>Collections data – Cards, Mortgage, UPL</a:t>
            </a:r>
          </a:p>
          <a:p>
            <a:r>
              <a:rPr lang="en-US" dirty="0"/>
              <a:t>Collections default indicators – e.g. area, segment, income, race, profession etc.</a:t>
            </a:r>
          </a:p>
          <a:p>
            <a:r>
              <a:rPr lang="en-US" dirty="0"/>
              <a:t>LOS data (Loan Origination System) data</a:t>
            </a:r>
          </a:p>
          <a:p>
            <a:r>
              <a:rPr lang="en-US" dirty="0"/>
              <a:t>Channel behavior data – ATM, Branch, M2U, Call Centre, Email</a:t>
            </a:r>
          </a:p>
          <a:p>
            <a:r>
              <a:rPr lang="en-US" dirty="0"/>
              <a:t>Complaint Management System (CMS) data</a:t>
            </a:r>
          </a:p>
          <a:p>
            <a:endParaRPr lang="en-US" dirty="0"/>
          </a:p>
        </p:txBody>
      </p:sp>
      <p:sp>
        <p:nvSpPr>
          <p:cNvPr id="2" name="Footer Placeholder 1">
            <a:extLst>
              <a:ext uri="{FF2B5EF4-FFF2-40B4-BE49-F238E27FC236}">
                <a16:creationId xmlns:a16="http://schemas.microsoft.com/office/drawing/2014/main" id="{CAC0C8AC-986B-4FC9-A27B-E806928954A2}"/>
              </a:ext>
            </a:extLst>
          </p:cNvPr>
          <p:cNvSpPr>
            <a:spLocks noGrp="1"/>
          </p:cNvSpPr>
          <p:nvPr>
            <p:ph type="ftr" sz="quarter" idx="11"/>
          </p:nvPr>
        </p:nvSpPr>
        <p:spPr/>
        <p:txBody>
          <a:bodyPr/>
          <a:lstStyle/>
          <a:p>
            <a:r>
              <a:rPr lang="en-US"/>
              <a:t>© 2016 Teradata</a:t>
            </a:r>
            <a:endParaRPr lang="en-US" dirty="0"/>
          </a:p>
        </p:txBody>
      </p:sp>
      <p:sp>
        <p:nvSpPr>
          <p:cNvPr id="5" name="TextBox 4">
            <a:extLst>
              <a:ext uri="{FF2B5EF4-FFF2-40B4-BE49-F238E27FC236}">
                <a16:creationId xmlns:a16="http://schemas.microsoft.com/office/drawing/2014/main" id="{6ED552E2-9EDA-4F3E-9D0C-7469AD6D5FEE}"/>
              </a:ext>
            </a:extLst>
          </p:cNvPr>
          <p:cNvSpPr txBox="1"/>
          <p:nvPr/>
        </p:nvSpPr>
        <p:spPr>
          <a:xfrm>
            <a:off x="9356034" y="200708"/>
            <a:ext cx="2690191" cy="923330"/>
          </a:xfrm>
          <a:prstGeom prst="rect">
            <a:avLst/>
          </a:prstGeom>
          <a:noFill/>
        </p:spPr>
        <p:txBody>
          <a:bodyPr wrap="square" rtlCol="0">
            <a:spAutoFit/>
          </a:bodyPr>
          <a:lstStyle/>
          <a:p>
            <a:pPr algn="ctr"/>
            <a:r>
              <a:rPr lang="en-US" dirty="0"/>
              <a:t>Assumes data from Hidden Businessman Use Case is available</a:t>
            </a:r>
            <a:endParaRPr lang="en-SG" dirty="0"/>
          </a:p>
        </p:txBody>
      </p:sp>
    </p:spTree>
    <p:extLst>
      <p:ext uri="{BB962C8B-B14F-4D97-AF65-F5344CB8AC3E}">
        <p14:creationId xmlns:p14="http://schemas.microsoft.com/office/powerpoint/2010/main" val="2021581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2104A14-97C2-4507-8279-14E4AB1FA355}"/>
              </a:ext>
            </a:extLst>
          </p:cNvPr>
          <p:cNvSpPr>
            <a:spLocks noGrp="1"/>
          </p:cNvSpPr>
          <p:nvPr>
            <p:ph type="subTitle" idx="1"/>
          </p:nvPr>
        </p:nvSpPr>
        <p:spPr/>
        <p:txBody>
          <a:bodyPr/>
          <a:lstStyle/>
          <a:p>
            <a:endParaRPr lang="en-SG"/>
          </a:p>
        </p:txBody>
      </p:sp>
      <p:sp>
        <p:nvSpPr>
          <p:cNvPr id="6" name="Text Placeholder 5">
            <a:extLst>
              <a:ext uri="{FF2B5EF4-FFF2-40B4-BE49-F238E27FC236}">
                <a16:creationId xmlns:a16="http://schemas.microsoft.com/office/drawing/2014/main" id="{71C409AD-416B-4715-9B9E-B05FADF5E086}"/>
              </a:ext>
            </a:extLst>
          </p:cNvPr>
          <p:cNvSpPr>
            <a:spLocks noGrp="1"/>
          </p:cNvSpPr>
          <p:nvPr>
            <p:ph type="body" sz="quarter" idx="10"/>
          </p:nvPr>
        </p:nvSpPr>
        <p:spPr/>
        <p:txBody>
          <a:bodyPr/>
          <a:lstStyle/>
          <a:p>
            <a:r>
              <a:rPr lang="en-US" dirty="0"/>
              <a:t>Schedule &amp; Price</a:t>
            </a:r>
            <a:endParaRPr lang="en-SG" dirty="0"/>
          </a:p>
        </p:txBody>
      </p:sp>
      <p:sp>
        <p:nvSpPr>
          <p:cNvPr id="4" name="Date Placeholder 3">
            <a:extLst>
              <a:ext uri="{FF2B5EF4-FFF2-40B4-BE49-F238E27FC236}">
                <a16:creationId xmlns:a16="http://schemas.microsoft.com/office/drawing/2014/main" id="{8E4CE9E9-9864-4C86-B490-3B3B9CC1F283}"/>
              </a:ext>
            </a:extLst>
          </p:cNvPr>
          <p:cNvSpPr>
            <a:spLocks noGrp="1"/>
          </p:cNvSpPr>
          <p:nvPr>
            <p:ph type="dt" sz="half" idx="4294967295"/>
          </p:nvPr>
        </p:nvSpPr>
        <p:spPr>
          <a:xfrm>
            <a:off x="0" y="6446838"/>
            <a:ext cx="2743200" cy="169862"/>
          </a:xfrm>
        </p:spPr>
        <p:txBody>
          <a:bodyPr/>
          <a:lstStyle/>
          <a:p>
            <a:fld id="{1668D5F5-B5BD-449D-ABB2-F03962555BEC}" type="datetime1">
              <a:rPr lang="en-US" smtClean="0"/>
              <a:t>4/17/19</a:t>
            </a:fld>
            <a:endParaRPr lang="en-US"/>
          </a:p>
        </p:txBody>
      </p:sp>
    </p:spTree>
    <p:extLst>
      <p:ext uri="{BB962C8B-B14F-4D97-AF65-F5344CB8AC3E}">
        <p14:creationId xmlns:p14="http://schemas.microsoft.com/office/powerpoint/2010/main" val="1690398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39E5-DB11-4E52-BF21-3B4B627C9FA4}"/>
              </a:ext>
            </a:extLst>
          </p:cNvPr>
          <p:cNvSpPr>
            <a:spLocks noGrp="1"/>
          </p:cNvSpPr>
          <p:nvPr>
            <p:ph type="title"/>
          </p:nvPr>
        </p:nvSpPr>
        <p:spPr/>
        <p:txBody>
          <a:bodyPr/>
          <a:lstStyle/>
          <a:p>
            <a:r>
              <a:rPr lang="en-US" dirty="0"/>
              <a:t>Proposed Plan</a:t>
            </a:r>
            <a:endParaRPr lang="en-SG" dirty="0"/>
          </a:p>
        </p:txBody>
      </p:sp>
      <p:sp>
        <p:nvSpPr>
          <p:cNvPr id="3" name="Date Placeholder 2">
            <a:extLst>
              <a:ext uri="{FF2B5EF4-FFF2-40B4-BE49-F238E27FC236}">
                <a16:creationId xmlns:a16="http://schemas.microsoft.com/office/drawing/2014/main" id="{468A8CB3-D4DA-438C-85FE-725854353992}"/>
              </a:ext>
            </a:extLst>
          </p:cNvPr>
          <p:cNvSpPr>
            <a:spLocks noGrp="1"/>
          </p:cNvSpPr>
          <p:nvPr>
            <p:ph type="dt" sz="half" idx="10"/>
          </p:nvPr>
        </p:nvSpPr>
        <p:spPr/>
        <p:txBody>
          <a:bodyPr/>
          <a:lstStyle/>
          <a:p>
            <a:r>
              <a:rPr lang="en-US"/>
              <a:t>©2018 Teradata</a:t>
            </a:r>
            <a:endParaRPr lang="en-US" dirty="0"/>
          </a:p>
        </p:txBody>
      </p:sp>
      <p:sp>
        <p:nvSpPr>
          <p:cNvPr id="6" name="Rectangle: Rounded Corners 5">
            <a:extLst>
              <a:ext uri="{FF2B5EF4-FFF2-40B4-BE49-F238E27FC236}">
                <a16:creationId xmlns:a16="http://schemas.microsoft.com/office/drawing/2014/main" id="{D4597A6C-C3C3-46D5-9CE0-DF1289AAED39}"/>
              </a:ext>
            </a:extLst>
          </p:cNvPr>
          <p:cNvSpPr/>
          <p:nvPr/>
        </p:nvSpPr>
        <p:spPr>
          <a:xfrm>
            <a:off x="4465552" y="1803083"/>
            <a:ext cx="481806" cy="353891"/>
          </a:xfrm>
          <a:prstGeom prst="roundRect">
            <a:avLst/>
          </a:prstGeom>
          <a:solidFill>
            <a:schemeClr val="accent3"/>
          </a:solidFill>
          <a:ln w="9525">
            <a:noFill/>
            <a:miter lim="800000"/>
            <a:headEnd/>
            <a:tailEnd/>
          </a:ln>
          <a:effectLst/>
        </p:spPr>
        <p:txBody>
          <a:bodyPr wrap="square" tIns="68580" bIns="68580" rtlCol="0" anchor="t">
            <a:prstTxWarp prst="textNoShape">
              <a:avLst/>
            </a:prstTxWarp>
            <a:noAutofit/>
          </a:bodyPr>
          <a:lstStyle/>
          <a:p>
            <a:pPr algn="ctr"/>
            <a:r>
              <a:rPr lang="en-US" sz="1013" kern="0" dirty="0">
                <a:solidFill>
                  <a:prstClr val="white"/>
                </a:solidFill>
              </a:rPr>
              <a:t>W1</a:t>
            </a:r>
          </a:p>
        </p:txBody>
      </p:sp>
      <p:sp>
        <p:nvSpPr>
          <p:cNvPr id="7" name="Rectangle: Rounded Corners 6">
            <a:extLst>
              <a:ext uri="{FF2B5EF4-FFF2-40B4-BE49-F238E27FC236}">
                <a16:creationId xmlns:a16="http://schemas.microsoft.com/office/drawing/2014/main" id="{D055EA8C-447A-4CE5-87BB-666E5B891CE9}"/>
              </a:ext>
            </a:extLst>
          </p:cNvPr>
          <p:cNvSpPr/>
          <p:nvPr/>
        </p:nvSpPr>
        <p:spPr>
          <a:xfrm>
            <a:off x="4952932" y="1800167"/>
            <a:ext cx="481806" cy="353891"/>
          </a:xfrm>
          <a:prstGeom prst="roundRect">
            <a:avLst/>
          </a:prstGeom>
          <a:solidFill>
            <a:schemeClr val="accent3"/>
          </a:solidFill>
          <a:ln w="9525">
            <a:noFill/>
            <a:miter lim="800000"/>
            <a:headEnd/>
            <a:tailEnd/>
          </a:ln>
          <a:effectLst/>
        </p:spPr>
        <p:txBody>
          <a:bodyPr wrap="square" tIns="68580" bIns="68580" rtlCol="0" anchor="t">
            <a:prstTxWarp prst="textNoShape">
              <a:avLst/>
            </a:prstTxWarp>
            <a:noAutofit/>
          </a:bodyPr>
          <a:lstStyle/>
          <a:p>
            <a:pPr algn="ctr"/>
            <a:r>
              <a:rPr lang="en-US" sz="1013" kern="0" dirty="0">
                <a:solidFill>
                  <a:prstClr val="white"/>
                </a:solidFill>
              </a:rPr>
              <a:t>W2</a:t>
            </a:r>
          </a:p>
        </p:txBody>
      </p:sp>
      <p:sp>
        <p:nvSpPr>
          <p:cNvPr id="8" name="Rectangle: Rounded Corners 7">
            <a:extLst>
              <a:ext uri="{FF2B5EF4-FFF2-40B4-BE49-F238E27FC236}">
                <a16:creationId xmlns:a16="http://schemas.microsoft.com/office/drawing/2014/main" id="{972FE6EA-1400-4E1D-AE8E-0C45E7EA43BE}"/>
              </a:ext>
            </a:extLst>
          </p:cNvPr>
          <p:cNvSpPr/>
          <p:nvPr/>
        </p:nvSpPr>
        <p:spPr>
          <a:xfrm>
            <a:off x="5448769" y="1803083"/>
            <a:ext cx="481806" cy="353891"/>
          </a:xfrm>
          <a:prstGeom prst="roundRect">
            <a:avLst/>
          </a:prstGeom>
          <a:solidFill>
            <a:schemeClr val="accent3"/>
          </a:solidFill>
          <a:ln w="9525">
            <a:noFill/>
            <a:miter lim="800000"/>
            <a:headEnd/>
            <a:tailEnd/>
          </a:ln>
          <a:effectLst/>
        </p:spPr>
        <p:txBody>
          <a:bodyPr wrap="square" tIns="68580" bIns="68580" rtlCol="0" anchor="t">
            <a:prstTxWarp prst="textNoShape">
              <a:avLst/>
            </a:prstTxWarp>
            <a:noAutofit/>
          </a:bodyPr>
          <a:lstStyle/>
          <a:p>
            <a:pPr algn="ctr"/>
            <a:r>
              <a:rPr lang="en-US" sz="1013" kern="0" dirty="0">
                <a:solidFill>
                  <a:prstClr val="white"/>
                </a:solidFill>
              </a:rPr>
              <a:t>W3</a:t>
            </a:r>
          </a:p>
        </p:txBody>
      </p:sp>
      <p:sp>
        <p:nvSpPr>
          <p:cNvPr id="9" name="Rectangle: Rounded Corners 8">
            <a:extLst>
              <a:ext uri="{FF2B5EF4-FFF2-40B4-BE49-F238E27FC236}">
                <a16:creationId xmlns:a16="http://schemas.microsoft.com/office/drawing/2014/main" id="{DDA4216C-C06C-4FC1-B106-829B0F649B83}"/>
              </a:ext>
            </a:extLst>
          </p:cNvPr>
          <p:cNvSpPr/>
          <p:nvPr/>
        </p:nvSpPr>
        <p:spPr>
          <a:xfrm>
            <a:off x="5937547" y="1802184"/>
            <a:ext cx="481806" cy="353891"/>
          </a:xfrm>
          <a:prstGeom prst="roundRect">
            <a:avLst/>
          </a:prstGeom>
          <a:solidFill>
            <a:schemeClr val="accent3"/>
          </a:solidFill>
          <a:ln w="9525">
            <a:noFill/>
            <a:miter lim="800000"/>
            <a:headEnd/>
            <a:tailEnd/>
          </a:ln>
          <a:effectLst/>
        </p:spPr>
        <p:txBody>
          <a:bodyPr wrap="square" tIns="68580" bIns="68580" rtlCol="0" anchor="t">
            <a:prstTxWarp prst="textNoShape">
              <a:avLst/>
            </a:prstTxWarp>
            <a:noAutofit/>
          </a:bodyPr>
          <a:lstStyle/>
          <a:p>
            <a:pPr algn="ctr"/>
            <a:r>
              <a:rPr lang="en-US" sz="1013" kern="0" dirty="0">
                <a:solidFill>
                  <a:prstClr val="white"/>
                </a:solidFill>
              </a:rPr>
              <a:t>W4	</a:t>
            </a:r>
          </a:p>
        </p:txBody>
      </p:sp>
      <p:sp>
        <p:nvSpPr>
          <p:cNvPr id="10" name="Rectangle: Rounded Corners 9">
            <a:extLst>
              <a:ext uri="{FF2B5EF4-FFF2-40B4-BE49-F238E27FC236}">
                <a16:creationId xmlns:a16="http://schemas.microsoft.com/office/drawing/2014/main" id="{B65B8180-D4CE-4A03-9E14-914B6C783E70}"/>
              </a:ext>
            </a:extLst>
          </p:cNvPr>
          <p:cNvSpPr/>
          <p:nvPr/>
        </p:nvSpPr>
        <p:spPr>
          <a:xfrm>
            <a:off x="6426936" y="1802695"/>
            <a:ext cx="481806" cy="353891"/>
          </a:xfrm>
          <a:prstGeom prst="roundRect">
            <a:avLst/>
          </a:prstGeom>
          <a:solidFill>
            <a:schemeClr val="accent3"/>
          </a:solidFill>
          <a:ln w="9525">
            <a:noFill/>
            <a:miter lim="800000"/>
            <a:headEnd/>
            <a:tailEnd/>
          </a:ln>
          <a:effectLst/>
        </p:spPr>
        <p:txBody>
          <a:bodyPr wrap="square" tIns="68580" bIns="68580" rtlCol="0" anchor="t">
            <a:prstTxWarp prst="textNoShape">
              <a:avLst/>
            </a:prstTxWarp>
            <a:noAutofit/>
          </a:bodyPr>
          <a:lstStyle/>
          <a:p>
            <a:pPr algn="ctr"/>
            <a:r>
              <a:rPr lang="en-US" sz="1013" kern="0" dirty="0">
                <a:solidFill>
                  <a:prstClr val="white"/>
                </a:solidFill>
              </a:rPr>
              <a:t>W5</a:t>
            </a:r>
          </a:p>
        </p:txBody>
      </p:sp>
      <p:sp>
        <p:nvSpPr>
          <p:cNvPr id="11" name="Rectangle: Rounded Corners 10">
            <a:extLst>
              <a:ext uri="{FF2B5EF4-FFF2-40B4-BE49-F238E27FC236}">
                <a16:creationId xmlns:a16="http://schemas.microsoft.com/office/drawing/2014/main" id="{5F132D3E-6E1D-4DF8-9E03-03E3C7C7AFCB}"/>
              </a:ext>
            </a:extLst>
          </p:cNvPr>
          <p:cNvSpPr/>
          <p:nvPr/>
        </p:nvSpPr>
        <p:spPr>
          <a:xfrm>
            <a:off x="6915103" y="1802038"/>
            <a:ext cx="481806" cy="353891"/>
          </a:xfrm>
          <a:prstGeom prst="roundRect">
            <a:avLst/>
          </a:prstGeom>
          <a:solidFill>
            <a:schemeClr val="accent3"/>
          </a:solidFill>
          <a:ln w="9525">
            <a:noFill/>
            <a:miter lim="800000"/>
            <a:headEnd/>
            <a:tailEnd/>
          </a:ln>
          <a:effectLst/>
        </p:spPr>
        <p:txBody>
          <a:bodyPr wrap="square" tIns="68580" bIns="68580" rtlCol="0" anchor="t">
            <a:prstTxWarp prst="textNoShape">
              <a:avLst/>
            </a:prstTxWarp>
            <a:noAutofit/>
          </a:bodyPr>
          <a:lstStyle/>
          <a:p>
            <a:pPr algn="ctr"/>
            <a:r>
              <a:rPr lang="en-US" sz="1013" kern="0" dirty="0">
                <a:solidFill>
                  <a:prstClr val="white"/>
                </a:solidFill>
              </a:rPr>
              <a:t>W6</a:t>
            </a:r>
          </a:p>
        </p:txBody>
      </p:sp>
      <p:sp>
        <p:nvSpPr>
          <p:cNvPr id="12" name="Rectangle: Rounded Corners 11">
            <a:extLst>
              <a:ext uri="{FF2B5EF4-FFF2-40B4-BE49-F238E27FC236}">
                <a16:creationId xmlns:a16="http://schemas.microsoft.com/office/drawing/2014/main" id="{2AA48A56-A028-42F5-8AF8-C0857CC90B15}"/>
              </a:ext>
            </a:extLst>
          </p:cNvPr>
          <p:cNvSpPr/>
          <p:nvPr/>
        </p:nvSpPr>
        <p:spPr>
          <a:xfrm>
            <a:off x="7403881" y="1801222"/>
            <a:ext cx="481806" cy="353891"/>
          </a:xfrm>
          <a:prstGeom prst="roundRect">
            <a:avLst/>
          </a:prstGeom>
          <a:solidFill>
            <a:schemeClr val="accent3"/>
          </a:solidFill>
          <a:ln w="9525">
            <a:noFill/>
            <a:miter lim="800000"/>
            <a:headEnd/>
            <a:tailEnd/>
          </a:ln>
          <a:effectLst/>
        </p:spPr>
        <p:txBody>
          <a:bodyPr wrap="square" tIns="68580" bIns="68580" rtlCol="0" anchor="t">
            <a:prstTxWarp prst="textNoShape">
              <a:avLst/>
            </a:prstTxWarp>
            <a:noAutofit/>
          </a:bodyPr>
          <a:lstStyle/>
          <a:p>
            <a:pPr algn="ctr"/>
            <a:r>
              <a:rPr lang="en-US" sz="1013" kern="0" dirty="0">
                <a:solidFill>
                  <a:prstClr val="white"/>
                </a:solidFill>
              </a:rPr>
              <a:t>W7</a:t>
            </a:r>
          </a:p>
        </p:txBody>
      </p:sp>
      <p:sp>
        <p:nvSpPr>
          <p:cNvPr id="13" name="Rectangle: Rounded Corners 12">
            <a:extLst>
              <a:ext uri="{FF2B5EF4-FFF2-40B4-BE49-F238E27FC236}">
                <a16:creationId xmlns:a16="http://schemas.microsoft.com/office/drawing/2014/main" id="{F1C3EBAF-620A-4FDE-8130-1A54072FFA68}"/>
              </a:ext>
            </a:extLst>
          </p:cNvPr>
          <p:cNvSpPr/>
          <p:nvPr/>
        </p:nvSpPr>
        <p:spPr>
          <a:xfrm>
            <a:off x="7893368" y="1801567"/>
            <a:ext cx="481806" cy="353891"/>
          </a:xfrm>
          <a:prstGeom prst="roundRect">
            <a:avLst/>
          </a:prstGeom>
          <a:solidFill>
            <a:schemeClr val="accent3"/>
          </a:solidFill>
          <a:ln w="9525">
            <a:noFill/>
            <a:miter lim="800000"/>
            <a:headEnd/>
            <a:tailEnd/>
          </a:ln>
          <a:effectLst/>
        </p:spPr>
        <p:txBody>
          <a:bodyPr wrap="square" tIns="68580" bIns="68580" rtlCol="0" anchor="t">
            <a:prstTxWarp prst="textNoShape">
              <a:avLst/>
            </a:prstTxWarp>
            <a:noAutofit/>
          </a:bodyPr>
          <a:lstStyle/>
          <a:p>
            <a:pPr algn="ctr"/>
            <a:r>
              <a:rPr lang="en-US" sz="1013" kern="0" dirty="0">
                <a:solidFill>
                  <a:prstClr val="white"/>
                </a:solidFill>
              </a:rPr>
              <a:t>W8</a:t>
            </a:r>
          </a:p>
        </p:txBody>
      </p:sp>
      <p:cxnSp>
        <p:nvCxnSpPr>
          <p:cNvPr id="14" name="Straight Connector 13">
            <a:extLst>
              <a:ext uri="{FF2B5EF4-FFF2-40B4-BE49-F238E27FC236}">
                <a16:creationId xmlns:a16="http://schemas.microsoft.com/office/drawing/2014/main" id="{C3733FC9-154F-4A4D-9622-8B55CB28B234}"/>
              </a:ext>
            </a:extLst>
          </p:cNvPr>
          <p:cNvCxnSpPr>
            <a:cxnSpLocks/>
          </p:cNvCxnSpPr>
          <p:nvPr/>
        </p:nvCxnSpPr>
        <p:spPr>
          <a:xfrm>
            <a:off x="4952932" y="1874651"/>
            <a:ext cx="0" cy="1938704"/>
          </a:xfrm>
          <a:prstGeom prst="line">
            <a:avLst/>
          </a:prstGeom>
          <a:ln w="12700">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EB475FF-483C-46B8-8723-EDEF0CAB3E0A}"/>
              </a:ext>
            </a:extLst>
          </p:cNvPr>
          <p:cNvSpPr txBox="1"/>
          <p:nvPr/>
        </p:nvSpPr>
        <p:spPr>
          <a:xfrm>
            <a:off x="2782860" y="2341834"/>
            <a:ext cx="1590498" cy="245837"/>
          </a:xfrm>
          <a:prstGeom prst="rect">
            <a:avLst/>
          </a:prstGeom>
          <a:noFill/>
        </p:spPr>
        <p:txBody>
          <a:bodyPr wrap="square" rtlCol="0" anchor="ctr">
            <a:spAutoFit/>
          </a:bodyPr>
          <a:lstStyle/>
          <a:p>
            <a:pPr>
              <a:lnSpc>
                <a:spcPct val="95000"/>
              </a:lnSpc>
              <a:spcBef>
                <a:spcPts val="300"/>
              </a:spcBef>
            </a:pPr>
            <a:r>
              <a:rPr lang="en-US" sz="1050" b="1" dirty="0">
                <a:solidFill>
                  <a:srgbClr val="231F20"/>
                </a:solidFill>
              </a:rPr>
              <a:t>Planning &amp; Prepare</a:t>
            </a:r>
          </a:p>
        </p:txBody>
      </p:sp>
      <p:sp>
        <p:nvSpPr>
          <p:cNvPr id="16" name="TextBox 15">
            <a:extLst>
              <a:ext uri="{FF2B5EF4-FFF2-40B4-BE49-F238E27FC236}">
                <a16:creationId xmlns:a16="http://schemas.microsoft.com/office/drawing/2014/main" id="{72D51186-DE01-4927-9F69-DCBBFACD50F9}"/>
              </a:ext>
            </a:extLst>
          </p:cNvPr>
          <p:cNvSpPr txBox="1"/>
          <p:nvPr/>
        </p:nvSpPr>
        <p:spPr>
          <a:xfrm>
            <a:off x="2768854" y="2654246"/>
            <a:ext cx="1590498" cy="245837"/>
          </a:xfrm>
          <a:prstGeom prst="rect">
            <a:avLst/>
          </a:prstGeom>
          <a:noFill/>
        </p:spPr>
        <p:txBody>
          <a:bodyPr wrap="square" rtlCol="0" anchor="ctr">
            <a:spAutoFit/>
          </a:bodyPr>
          <a:lstStyle/>
          <a:p>
            <a:pPr>
              <a:lnSpc>
                <a:spcPct val="95000"/>
              </a:lnSpc>
              <a:spcBef>
                <a:spcPts val="300"/>
              </a:spcBef>
            </a:pPr>
            <a:r>
              <a:rPr lang="en-US" sz="1050" b="1" dirty="0">
                <a:solidFill>
                  <a:srgbClr val="231F20"/>
                </a:solidFill>
              </a:rPr>
              <a:t>Discover &amp; Explore</a:t>
            </a:r>
          </a:p>
        </p:txBody>
      </p:sp>
      <p:sp>
        <p:nvSpPr>
          <p:cNvPr id="17" name="Rectangle: Rounded Corners 16">
            <a:extLst>
              <a:ext uri="{FF2B5EF4-FFF2-40B4-BE49-F238E27FC236}">
                <a16:creationId xmlns:a16="http://schemas.microsoft.com/office/drawing/2014/main" id="{4A3AA3F9-E4F7-4945-968F-22BD7B2ECB15}"/>
              </a:ext>
            </a:extLst>
          </p:cNvPr>
          <p:cNvSpPr/>
          <p:nvPr/>
        </p:nvSpPr>
        <p:spPr>
          <a:xfrm>
            <a:off x="2767923" y="1793341"/>
            <a:ext cx="1674767" cy="353891"/>
          </a:xfrm>
          <a:prstGeom prst="roundRect">
            <a:avLst/>
          </a:prstGeom>
          <a:solidFill>
            <a:srgbClr val="339933"/>
          </a:solidFill>
          <a:ln w="9525">
            <a:noFill/>
            <a:miter lim="800000"/>
            <a:headEnd/>
            <a:tailEnd/>
          </a:ln>
          <a:effectLst/>
        </p:spPr>
        <p:txBody>
          <a:bodyPr wrap="square" tIns="68580" bIns="68580" rtlCol="0" anchor="t">
            <a:prstTxWarp prst="textNoShape">
              <a:avLst/>
            </a:prstTxWarp>
            <a:noAutofit/>
          </a:bodyPr>
          <a:lstStyle/>
          <a:p>
            <a:pPr algn="ctr"/>
            <a:r>
              <a:rPr lang="en-US" sz="1013" kern="0" dirty="0">
                <a:solidFill>
                  <a:prstClr val="white"/>
                </a:solidFill>
              </a:rPr>
              <a:t>Activities</a:t>
            </a:r>
          </a:p>
        </p:txBody>
      </p:sp>
      <p:cxnSp>
        <p:nvCxnSpPr>
          <p:cNvPr id="18" name="Straight Connector 17">
            <a:extLst>
              <a:ext uri="{FF2B5EF4-FFF2-40B4-BE49-F238E27FC236}">
                <a16:creationId xmlns:a16="http://schemas.microsoft.com/office/drawing/2014/main" id="{7AE5B46B-1750-436D-87A5-6F8EBFAAA72D}"/>
              </a:ext>
            </a:extLst>
          </p:cNvPr>
          <p:cNvCxnSpPr>
            <a:cxnSpLocks/>
          </p:cNvCxnSpPr>
          <p:nvPr/>
        </p:nvCxnSpPr>
        <p:spPr>
          <a:xfrm>
            <a:off x="4449890" y="1883444"/>
            <a:ext cx="0" cy="1916721"/>
          </a:xfrm>
          <a:prstGeom prst="line">
            <a:avLst/>
          </a:prstGeom>
          <a:ln w="12700">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96AE597-F167-40D8-8C6A-E25C2DBAAA6A}"/>
              </a:ext>
            </a:extLst>
          </p:cNvPr>
          <p:cNvCxnSpPr>
            <a:cxnSpLocks/>
          </p:cNvCxnSpPr>
          <p:nvPr/>
        </p:nvCxnSpPr>
        <p:spPr>
          <a:xfrm>
            <a:off x="5440688" y="1882841"/>
            <a:ext cx="6595" cy="1929910"/>
          </a:xfrm>
          <a:prstGeom prst="line">
            <a:avLst/>
          </a:prstGeom>
          <a:ln w="12700">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477A361-9F89-492A-9042-9A5403687CF8}"/>
              </a:ext>
            </a:extLst>
          </p:cNvPr>
          <p:cNvCxnSpPr>
            <a:cxnSpLocks/>
          </p:cNvCxnSpPr>
          <p:nvPr/>
        </p:nvCxnSpPr>
        <p:spPr>
          <a:xfrm>
            <a:off x="5930575" y="1866432"/>
            <a:ext cx="0" cy="1939723"/>
          </a:xfrm>
          <a:prstGeom prst="line">
            <a:avLst/>
          </a:prstGeom>
          <a:ln w="12700">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EA0E21-BBD2-451B-AD71-6CE57E5308BA}"/>
              </a:ext>
            </a:extLst>
          </p:cNvPr>
          <p:cNvCxnSpPr>
            <a:cxnSpLocks/>
          </p:cNvCxnSpPr>
          <p:nvPr/>
        </p:nvCxnSpPr>
        <p:spPr>
          <a:xfrm flipH="1">
            <a:off x="6405954" y="1882841"/>
            <a:ext cx="13399" cy="1929910"/>
          </a:xfrm>
          <a:prstGeom prst="line">
            <a:avLst/>
          </a:prstGeom>
          <a:ln w="12700">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3C965A0-40D4-4811-BEDC-F81DC2F999DC}"/>
              </a:ext>
            </a:extLst>
          </p:cNvPr>
          <p:cNvCxnSpPr>
            <a:cxnSpLocks/>
          </p:cNvCxnSpPr>
          <p:nvPr/>
        </p:nvCxnSpPr>
        <p:spPr>
          <a:xfrm>
            <a:off x="6907133" y="1876244"/>
            <a:ext cx="17929" cy="1950367"/>
          </a:xfrm>
          <a:prstGeom prst="line">
            <a:avLst/>
          </a:prstGeom>
          <a:ln w="12700">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5CF42D6-1EE8-4E17-BD5F-B1D246B20EDE}"/>
              </a:ext>
            </a:extLst>
          </p:cNvPr>
          <p:cNvCxnSpPr>
            <a:cxnSpLocks/>
          </p:cNvCxnSpPr>
          <p:nvPr/>
        </p:nvCxnSpPr>
        <p:spPr>
          <a:xfrm>
            <a:off x="7403881" y="1875786"/>
            <a:ext cx="0" cy="1929911"/>
          </a:xfrm>
          <a:prstGeom prst="line">
            <a:avLst/>
          </a:prstGeom>
          <a:ln w="12700">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29419E-6F31-4C90-A699-4797386E1EF8}"/>
              </a:ext>
            </a:extLst>
          </p:cNvPr>
          <p:cNvCxnSpPr>
            <a:cxnSpLocks/>
          </p:cNvCxnSpPr>
          <p:nvPr/>
        </p:nvCxnSpPr>
        <p:spPr>
          <a:xfrm>
            <a:off x="8385651" y="1858443"/>
            <a:ext cx="0" cy="1917397"/>
          </a:xfrm>
          <a:prstGeom prst="line">
            <a:avLst/>
          </a:prstGeom>
          <a:ln w="12700">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Arrow: Pentagon 25">
            <a:extLst>
              <a:ext uri="{FF2B5EF4-FFF2-40B4-BE49-F238E27FC236}">
                <a16:creationId xmlns:a16="http://schemas.microsoft.com/office/drawing/2014/main" id="{4F867313-98A1-45C7-8E90-8FE565760582}"/>
              </a:ext>
            </a:extLst>
          </p:cNvPr>
          <p:cNvSpPr/>
          <p:nvPr/>
        </p:nvSpPr>
        <p:spPr>
          <a:xfrm>
            <a:off x="4474102" y="2341833"/>
            <a:ext cx="487100" cy="245837"/>
          </a:xfrm>
          <a:prstGeom prst="homePlate">
            <a:avLst/>
          </a:prstGeom>
          <a:solidFill>
            <a:schemeClr val="tx2"/>
          </a:solidFill>
          <a:ln>
            <a:solidFill>
              <a:schemeClr val="tx2"/>
            </a:solidFill>
            <a:headEnd/>
            <a:tailEnd/>
          </a:ln>
        </p:spPr>
        <p:style>
          <a:lnRef idx="2">
            <a:schemeClr val="accent4"/>
          </a:lnRef>
          <a:fillRef idx="1">
            <a:schemeClr val="lt1"/>
          </a:fillRef>
          <a:effectRef idx="0">
            <a:schemeClr val="accent4"/>
          </a:effectRef>
          <a:fontRef idx="minor">
            <a:schemeClr val="dk1"/>
          </a:fontRef>
        </p:style>
        <p:txBody>
          <a:bodyPr wrap="square" tIns="68580" bIns="68580" rtlCol="0" anchor="t">
            <a:prstTxWarp prst="textNoShape">
              <a:avLst/>
            </a:prstTxWarp>
            <a:noAutofit/>
          </a:bodyPr>
          <a:lstStyle/>
          <a:p>
            <a:pPr algn="ctr"/>
            <a:endParaRPr lang="en-US" sz="900" kern="0" dirty="0">
              <a:solidFill>
                <a:prstClr val="white"/>
              </a:solidFill>
            </a:endParaRPr>
          </a:p>
        </p:txBody>
      </p:sp>
      <p:sp>
        <p:nvSpPr>
          <p:cNvPr id="27" name="TextBox 26">
            <a:extLst>
              <a:ext uri="{FF2B5EF4-FFF2-40B4-BE49-F238E27FC236}">
                <a16:creationId xmlns:a16="http://schemas.microsoft.com/office/drawing/2014/main" id="{01525E78-32D1-4F61-984A-E3DFA749EFAB}"/>
              </a:ext>
            </a:extLst>
          </p:cNvPr>
          <p:cNvSpPr txBox="1"/>
          <p:nvPr/>
        </p:nvSpPr>
        <p:spPr>
          <a:xfrm>
            <a:off x="2772922" y="3284400"/>
            <a:ext cx="1590498" cy="245837"/>
          </a:xfrm>
          <a:prstGeom prst="rect">
            <a:avLst/>
          </a:prstGeom>
          <a:noFill/>
        </p:spPr>
        <p:txBody>
          <a:bodyPr wrap="square" rtlCol="0" anchor="ctr">
            <a:spAutoFit/>
          </a:bodyPr>
          <a:lstStyle/>
          <a:p>
            <a:pPr>
              <a:lnSpc>
                <a:spcPct val="95000"/>
              </a:lnSpc>
              <a:spcBef>
                <a:spcPts val="300"/>
              </a:spcBef>
            </a:pPr>
            <a:r>
              <a:rPr lang="en-US" sz="1050" b="1" dirty="0">
                <a:solidFill>
                  <a:srgbClr val="231F20"/>
                </a:solidFill>
              </a:rPr>
              <a:t>Execute &amp; Validate</a:t>
            </a:r>
          </a:p>
        </p:txBody>
      </p:sp>
      <p:sp>
        <p:nvSpPr>
          <p:cNvPr id="28" name="TextBox 27">
            <a:extLst>
              <a:ext uri="{FF2B5EF4-FFF2-40B4-BE49-F238E27FC236}">
                <a16:creationId xmlns:a16="http://schemas.microsoft.com/office/drawing/2014/main" id="{B156E242-1E1F-4818-96E7-847D4C839EFA}"/>
              </a:ext>
            </a:extLst>
          </p:cNvPr>
          <p:cNvSpPr txBox="1"/>
          <p:nvPr/>
        </p:nvSpPr>
        <p:spPr>
          <a:xfrm>
            <a:off x="2774647" y="2970227"/>
            <a:ext cx="1590498" cy="245837"/>
          </a:xfrm>
          <a:prstGeom prst="rect">
            <a:avLst/>
          </a:prstGeom>
          <a:noFill/>
        </p:spPr>
        <p:txBody>
          <a:bodyPr wrap="square" rtlCol="0" anchor="ctr">
            <a:spAutoFit/>
          </a:bodyPr>
          <a:lstStyle/>
          <a:p>
            <a:pPr>
              <a:lnSpc>
                <a:spcPct val="95000"/>
              </a:lnSpc>
              <a:spcBef>
                <a:spcPts val="300"/>
              </a:spcBef>
            </a:pPr>
            <a:r>
              <a:rPr lang="en-US" sz="1050" b="1" dirty="0">
                <a:solidFill>
                  <a:srgbClr val="231F20"/>
                </a:solidFill>
              </a:rPr>
              <a:t>Build Model</a:t>
            </a:r>
          </a:p>
        </p:txBody>
      </p:sp>
      <p:cxnSp>
        <p:nvCxnSpPr>
          <p:cNvPr id="29" name="Straight Connector 28">
            <a:extLst>
              <a:ext uri="{FF2B5EF4-FFF2-40B4-BE49-F238E27FC236}">
                <a16:creationId xmlns:a16="http://schemas.microsoft.com/office/drawing/2014/main" id="{ECF22BED-C4BA-42CC-9121-17B9E237E46A}"/>
              </a:ext>
            </a:extLst>
          </p:cNvPr>
          <p:cNvCxnSpPr>
            <a:cxnSpLocks/>
          </p:cNvCxnSpPr>
          <p:nvPr/>
        </p:nvCxnSpPr>
        <p:spPr>
          <a:xfrm>
            <a:off x="7893368" y="1869648"/>
            <a:ext cx="0" cy="1929911"/>
          </a:xfrm>
          <a:prstGeom prst="line">
            <a:avLst/>
          </a:prstGeom>
          <a:ln w="12700">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3" name="Arrow: Pentagon 32">
            <a:extLst>
              <a:ext uri="{FF2B5EF4-FFF2-40B4-BE49-F238E27FC236}">
                <a16:creationId xmlns:a16="http://schemas.microsoft.com/office/drawing/2014/main" id="{DD99080F-524B-4D88-8715-E245C724A8F3}"/>
              </a:ext>
            </a:extLst>
          </p:cNvPr>
          <p:cNvSpPr/>
          <p:nvPr/>
        </p:nvSpPr>
        <p:spPr>
          <a:xfrm>
            <a:off x="4956551" y="2640995"/>
            <a:ext cx="1489141" cy="259088"/>
          </a:xfrm>
          <a:prstGeom prst="homePlate">
            <a:avLst/>
          </a:prstGeom>
          <a:solidFill>
            <a:schemeClr val="tx2"/>
          </a:solidFill>
          <a:ln>
            <a:solidFill>
              <a:schemeClr val="tx2"/>
            </a:solidFill>
            <a:headEnd/>
            <a:tailEnd/>
          </a:ln>
        </p:spPr>
        <p:style>
          <a:lnRef idx="2">
            <a:schemeClr val="accent4"/>
          </a:lnRef>
          <a:fillRef idx="1">
            <a:schemeClr val="lt1"/>
          </a:fillRef>
          <a:effectRef idx="0">
            <a:schemeClr val="accent4"/>
          </a:effectRef>
          <a:fontRef idx="minor">
            <a:schemeClr val="dk1"/>
          </a:fontRef>
        </p:style>
        <p:txBody>
          <a:bodyPr wrap="square" tIns="68580" bIns="68580" rtlCol="0" anchor="t">
            <a:prstTxWarp prst="textNoShape">
              <a:avLst/>
            </a:prstTxWarp>
            <a:noAutofit/>
          </a:bodyPr>
          <a:lstStyle/>
          <a:p>
            <a:pPr algn="ctr"/>
            <a:endParaRPr lang="en-US" sz="900" kern="0" dirty="0">
              <a:solidFill>
                <a:prstClr val="white"/>
              </a:solidFill>
            </a:endParaRPr>
          </a:p>
        </p:txBody>
      </p:sp>
      <p:sp>
        <p:nvSpPr>
          <p:cNvPr id="34" name="Arrow: Pentagon 33">
            <a:extLst>
              <a:ext uri="{FF2B5EF4-FFF2-40B4-BE49-F238E27FC236}">
                <a16:creationId xmlns:a16="http://schemas.microsoft.com/office/drawing/2014/main" id="{0C26261B-9C98-422B-BA94-E5D821C8D470}"/>
              </a:ext>
            </a:extLst>
          </p:cNvPr>
          <p:cNvSpPr/>
          <p:nvPr/>
        </p:nvSpPr>
        <p:spPr>
          <a:xfrm>
            <a:off x="6471430" y="2955035"/>
            <a:ext cx="1445206" cy="261029"/>
          </a:xfrm>
          <a:prstGeom prst="homePlate">
            <a:avLst/>
          </a:prstGeom>
          <a:solidFill>
            <a:schemeClr val="tx2"/>
          </a:solidFill>
          <a:ln>
            <a:solidFill>
              <a:schemeClr val="tx2"/>
            </a:solidFill>
            <a:headEnd/>
            <a:tailEnd/>
          </a:ln>
        </p:spPr>
        <p:style>
          <a:lnRef idx="2">
            <a:schemeClr val="accent4"/>
          </a:lnRef>
          <a:fillRef idx="1">
            <a:schemeClr val="lt1"/>
          </a:fillRef>
          <a:effectRef idx="0">
            <a:schemeClr val="accent4"/>
          </a:effectRef>
          <a:fontRef idx="minor">
            <a:schemeClr val="dk1"/>
          </a:fontRef>
        </p:style>
        <p:txBody>
          <a:bodyPr wrap="square" tIns="68580" bIns="68580" rtlCol="0" anchor="t">
            <a:prstTxWarp prst="textNoShape">
              <a:avLst/>
            </a:prstTxWarp>
            <a:noAutofit/>
          </a:bodyPr>
          <a:lstStyle/>
          <a:p>
            <a:pPr algn="ctr"/>
            <a:endParaRPr lang="en-US" sz="900" kern="0" dirty="0">
              <a:solidFill>
                <a:prstClr val="white"/>
              </a:solidFill>
            </a:endParaRPr>
          </a:p>
        </p:txBody>
      </p:sp>
      <p:sp>
        <p:nvSpPr>
          <p:cNvPr id="35" name="Arrow: Pentagon 34">
            <a:extLst>
              <a:ext uri="{FF2B5EF4-FFF2-40B4-BE49-F238E27FC236}">
                <a16:creationId xmlns:a16="http://schemas.microsoft.com/office/drawing/2014/main" id="{CC20B97F-47ED-4B69-8667-B626796733C4}"/>
              </a:ext>
            </a:extLst>
          </p:cNvPr>
          <p:cNvSpPr/>
          <p:nvPr/>
        </p:nvSpPr>
        <p:spPr>
          <a:xfrm>
            <a:off x="7909693" y="3274462"/>
            <a:ext cx="957764" cy="213264"/>
          </a:xfrm>
          <a:prstGeom prst="homePlate">
            <a:avLst/>
          </a:prstGeom>
          <a:solidFill>
            <a:schemeClr val="tx2"/>
          </a:solidFill>
          <a:ln>
            <a:solidFill>
              <a:schemeClr val="tx2"/>
            </a:solidFill>
            <a:headEnd/>
            <a:tailEnd/>
          </a:ln>
        </p:spPr>
        <p:style>
          <a:lnRef idx="2">
            <a:schemeClr val="accent4"/>
          </a:lnRef>
          <a:fillRef idx="1">
            <a:schemeClr val="lt1"/>
          </a:fillRef>
          <a:effectRef idx="0">
            <a:schemeClr val="accent4"/>
          </a:effectRef>
          <a:fontRef idx="minor">
            <a:schemeClr val="dk1"/>
          </a:fontRef>
        </p:style>
        <p:txBody>
          <a:bodyPr wrap="square" tIns="68580" bIns="68580" rtlCol="0" anchor="t">
            <a:prstTxWarp prst="textNoShape">
              <a:avLst/>
            </a:prstTxWarp>
            <a:noAutofit/>
          </a:bodyPr>
          <a:lstStyle/>
          <a:p>
            <a:pPr algn="ctr"/>
            <a:endParaRPr lang="en-US" sz="900" kern="0" dirty="0">
              <a:solidFill>
                <a:prstClr val="white"/>
              </a:solidFill>
            </a:endParaRPr>
          </a:p>
        </p:txBody>
      </p:sp>
      <p:sp>
        <p:nvSpPr>
          <p:cNvPr id="36" name="Rectangle: Rounded Corners 35">
            <a:extLst>
              <a:ext uri="{FF2B5EF4-FFF2-40B4-BE49-F238E27FC236}">
                <a16:creationId xmlns:a16="http://schemas.microsoft.com/office/drawing/2014/main" id="{025E3D41-0F2C-4073-A338-64ACFABB89CD}"/>
              </a:ext>
            </a:extLst>
          </p:cNvPr>
          <p:cNvSpPr/>
          <p:nvPr/>
        </p:nvSpPr>
        <p:spPr>
          <a:xfrm>
            <a:off x="8385651" y="1797713"/>
            <a:ext cx="481806" cy="353891"/>
          </a:xfrm>
          <a:prstGeom prst="roundRect">
            <a:avLst/>
          </a:prstGeom>
          <a:solidFill>
            <a:schemeClr val="accent3"/>
          </a:solidFill>
          <a:ln w="9525">
            <a:noFill/>
            <a:miter lim="800000"/>
            <a:headEnd/>
            <a:tailEnd/>
          </a:ln>
          <a:effectLst/>
        </p:spPr>
        <p:txBody>
          <a:bodyPr wrap="square" tIns="68580" bIns="68580" rtlCol="0" anchor="t">
            <a:prstTxWarp prst="textNoShape">
              <a:avLst/>
            </a:prstTxWarp>
            <a:noAutofit/>
          </a:bodyPr>
          <a:lstStyle/>
          <a:p>
            <a:pPr algn="ctr"/>
            <a:r>
              <a:rPr lang="en-US" sz="1013" kern="0" dirty="0">
                <a:solidFill>
                  <a:prstClr val="white"/>
                </a:solidFill>
              </a:rPr>
              <a:t>W9</a:t>
            </a:r>
          </a:p>
        </p:txBody>
      </p:sp>
      <p:sp>
        <p:nvSpPr>
          <p:cNvPr id="40" name="Star: 5 Points 39">
            <a:extLst>
              <a:ext uri="{FF2B5EF4-FFF2-40B4-BE49-F238E27FC236}">
                <a16:creationId xmlns:a16="http://schemas.microsoft.com/office/drawing/2014/main" id="{C8B5BA7C-8BC1-4D2C-A78A-9836DC3AB73C}"/>
              </a:ext>
            </a:extLst>
          </p:cNvPr>
          <p:cNvSpPr/>
          <p:nvPr/>
        </p:nvSpPr>
        <p:spPr>
          <a:xfrm>
            <a:off x="6275372" y="2570024"/>
            <a:ext cx="343730" cy="343730"/>
          </a:xfrm>
          <a:prstGeom prst="star5">
            <a:avLst/>
          </a:prstGeom>
          <a:solidFill>
            <a:schemeClr val="accent4"/>
          </a:solidFill>
          <a:ln w="9525">
            <a:solidFill>
              <a:schemeClr val="bg2"/>
            </a:solidFill>
            <a:miter lim="800000"/>
            <a:headEnd/>
            <a:tailEnd/>
          </a:ln>
          <a:effectLst/>
        </p:spPr>
        <p:txBody>
          <a:bodyPr wrap="square" tIns="91440" bIns="91440" rtlCol="0" anchor="ctr">
            <a:prstTxWarp prst="textNoShape">
              <a:avLst/>
            </a:prstTxWarp>
            <a:noAutofit/>
          </a:bodyPr>
          <a:lstStyle/>
          <a:p>
            <a:pPr algn="ctr"/>
            <a:r>
              <a:rPr lang="en-US" sz="900" kern="0" dirty="0">
                <a:solidFill>
                  <a:prstClr val="white"/>
                </a:solidFill>
              </a:rPr>
              <a:t>1</a:t>
            </a:r>
            <a:endParaRPr lang="en-SG" sz="900" kern="0" dirty="0" err="1">
              <a:solidFill>
                <a:prstClr val="white"/>
              </a:solidFill>
            </a:endParaRPr>
          </a:p>
        </p:txBody>
      </p:sp>
      <p:sp>
        <p:nvSpPr>
          <p:cNvPr id="42" name="Star: 5 Points 41">
            <a:extLst>
              <a:ext uri="{FF2B5EF4-FFF2-40B4-BE49-F238E27FC236}">
                <a16:creationId xmlns:a16="http://schemas.microsoft.com/office/drawing/2014/main" id="{425B75A6-2D5E-4F3C-B04E-CE4183EBB334}"/>
              </a:ext>
            </a:extLst>
          </p:cNvPr>
          <p:cNvSpPr/>
          <p:nvPr/>
        </p:nvSpPr>
        <p:spPr>
          <a:xfrm>
            <a:off x="8725373" y="3186507"/>
            <a:ext cx="343730" cy="343730"/>
          </a:xfrm>
          <a:prstGeom prst="star5">
            <a:avLst/>
          </a:prstGeom>
          <a:solidFill>
            <a:schemeClr val="accent4"/>
          </a:solidFill>
          <a:ln w="9525">
            <a:solidFill>
              <a:schemeClr val="bg2"/>
            </a:solidFill>
            <a:miter lim="800000"/>
            <a:headEnd/>
            <a:tailEn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r>
              <a:rPr lang="en-US" sz="900" kern="0" dirty="0">
                <a:solidFill>
                  <a:prstClr val="white"/>
                </a:solidFill>
              </a:rPr>
              <a:t>2</a:t>
            </a:r>
            <a:endParaRPr lang="en-SG" sz="900" kern="0" dirty="0" err="1">
              <a:solidFill>
                <a:prstClr val="white"/>
              </a:solidFill>
            </a:endParaRPr>
          </a:p>
        </p:txBody>
      </p:sp>
      <p:pic>
        <p:nvPicPr>
          <p:cNvPr id="43" name="Picture 2" descr="Related image">
            <a:extLst>
              <a:ext uri="{FF2B5EF4-FFF2-40B4-BE49-F238E27FC236}">
                <a16:creationId xmlns:a16="http://schemas.microsoft.com/office/drawing/2014/main" id="{BA487454-F1C2-4480-BC79-8870980161AD}"/>
              </a:ext>
            </a:extLst>
          </p:cNvPr>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35203" y="2206776"/>
            <a:ext cx="881926" cy="67440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Related image">
            <a:extLst>
              <a:ext uri="{FF2B5EF4-FFF2-40B4-BE49-F238E27FC236}">
                <a16:creationId xmlns:a16="http://schemas.microsoft.com/office/drawing/2014/main" id="{FFF9F8F2-8DDC-43FF-B1AC-77DFA42AFF6F}"/>
              </a:ext>
            </a:extLst>
          </p:cNvPr>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43866" y="2516262"/>
            <a:ext cx="881926" cy="674402"/>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1120E1CA-6A7A-4B68-A36E-A79683D689FF}"/>
              </a:ext>
            </a:extLst>
          </p:cNvPr>
          <p:cNvSpPr txBox="1"/>
          <p:nvPr/>
        </p:nvSpPr>
        <p:spPr>
          <a:xfrm>
            <a:off x="5893030" y="2236732"/>
            <a:ext cx="750526" cy="253146"/>
          </a:xfrm>
          <a:prstGeom prst="rect">
            <a:avLst/>
          </a:prstGeom>
          <a:noFill/>
        </p:spPr>
        <p:txBody>
          <a:bodyPr wrap="none" rtlCol="0">
            <a:spAutoFit/>
          </a:bodyPr>
          <a:lstStyle/>
          <a:p>
            <a:pPr>
              <a:lnSpc>
                <a:spcPct val="95000"/>
              </a:lnSpc>
              <a:spcBef>
                <a:spcPts val="400"/>
              </a:spcBef>
            </a:pPr>
            <a:r>
              <a:rPr lang="en-US" sz="1100" b="1" dirty="0">
                <a:solidFill>
                  <a:srgbClr val="231F20"/>
                </a:solidFill>
              </a:rPr>
              <a:t>Iteration</a:t>
            </a:r>
            <a:endParaRPr lang="en-SG" sz="1100" b="1" dirty="0" err="1">
              <a:solidFill>
                <a:srgbClr val="231F20"/>
              </a:solidFill>
            </a:endParaRPr>
          </a:p>
        </p:txBody>
      </p:sp>
      <p:sp>
        <p:nvSpPr>
          <p:cNvPr id="46" name="TextBox 45">
            <a:extLst>
              <a:ext uri="{FF2B5EF4-FFF2-40B4-BE49-F238E27FC236}">
                <a16:creationId xmlns:a16="http://schemas.microsoft.com/office/drawing/2014/main" id="{6D242824-70FC-4FF5-A4BB-4EBB8DBA7DA0}"/>
              </a:ext>
            </a:extLst>
          </p:cNvPr>
          <p:cNvSpPr txBox="1"/>
          <p:nvPr/>
        </p:nvSpPr>
        <p:spPr>
          <a:xfrm>
            <a:off x="7534430" y="2625243"/>
            <a:ext cx="750526" cy="253146"/>
          </a:xfrm>
          <a:prstGeom prst="rect">
            <a:avLst/>
          </a:prstGeom>
          <a:noFill/>
        </p:spPr>
        <p:txBody>
          <a:bodyPr wrap="none" rtlCol="0">
            <a:spAutoFit/>
          </a:bodyPr>
          <a:lstStyle/>
          <a:p>
            <a:pPr>
              <a:lnSpc>
                <a:spcPct val="95000"/>
              </a:lnSpc>
              <a:spcBef>
                <a:spcPts val="400"/>
              </a:spcBef>
            </a:pPr>
            <a:r>
              <a:rPr lang="en-US" sz="1100" b="1" dirty="0">
                <a:solidFill>
                  <a:srgbClr val="231F20"/>
                </a:solidFill>
              </a:rPr>
              <a:t>Iteration</a:t>
            </a:r>
            <a:endParaRPr lang="en-SG" sz="1100" b="1" dirty="0" err="1">
              <a:solidFill>
                <a:srgbClr val="231F20"/>
              </a:solidFill>
            </a:endParaRPr>
          </a:p>
        </p:txBody>
      </p:sp>
      <p:sp>
        <p:nvSpPr>
          <p:cNvPr id="75" name="Star: 5 Points 74">
            <a:extLst>
              <a:ext uri="{FF2B5EF4-FFF2-40B4-BE49-F238E27FC236}">
                <a16:creationId xmlns:a16="http://schemas.microsoft.com/office/drawing/2014/main" id="{7946B91C-CB98-4148-9A8C-75F98D47814B}"/>
              </a:ext>
            </a:extLst>
          </p:cNvPr>
          <p:cNvSpPr/>
          <p:nvPr/>
        </p:nvSpPr>
        <p:spPr>
          <a:xfrm>
            <a:off x="5809422" y="6301689"/>
            <a:ext cx="343730" cy="343730"/>
          </a:xfrm>
          <a:prstGeom prst="star5">
            <a:avLst/>
          </a:prstGeom>
          <a:solidFill>
            <a:schemeClr val="accent4"/>
          </a:solidFill>
          <a:ln w="9525">
            <a:solidFill>
              <a:schemeClr val="bg2"/>
            </a:solidFill>
            <a:miter lim="800000"/>
            <a:headEnd/>
            <a:tailEnd/>
          </a:ln>
          <a:effectLst/>
        </p:spPr>
        <p:txBody>
          <a:bodyPr wrap="square" tIns="91440" bIns="91440" rtlCol="0" anchor="ctr">
            <a:prstTxWarp prst="textNoShape">
              <a:avLst/>
            </a:prstTxWarp>
            <a:noAutofit/>
          </a:bodyPr>
          <a:lstStyle/>
          <a:p>
            <a:pPr algn="ctr"/>
            <a:r>
              <a:rPr lang="en-US" sz="900" kern="0" dirty="0">
                <a:solidFill>
                  <a:prstClr val="white"/>
                </a:solidFill>
              </a:rPr>
              <a:t>#</a:t>
            </a:r>
            <a:endParaRPr lang="en-SG" sz="900" kern="0" dirty="0" err="1">
              <a:solidFill>
                <a:prstClr val="white"/>
              </a:solidFill>
            </a:endParaRPr>
          </a:p>
        </p:txBody>
      </p:sp>
      <p:sp>
        <p:nvSpPr>
          <p:cNvPr id="76" name="TextBox 75">
            <a:extLst>
              <a:ext uri="{FF2B5EF4-FFF2-40B4-BE49-F238E27FC236}">
                <a16:creationId xmlns:a16="http://schemas.microsoft.com/office/drawing/2014/main" id="{80F9BF76-2E8A-4A39-91C1-96BA3B11CC1A}"/>
              </a:ext>
            </a:extLst>
          </p:cNvPr>
          <p:cNvSpPr txBox="1"/>
          <p:nvPr/>
        </p:nvSpPr>
        <p:spPr>
          <a:xfrm>
            <a:off x="6127415" y="6363096"/>
            <a:ext cx="837089" cy="253146"/>
          </a:xfrm>
          <a:prstGeom prst="rect">
            <a:avLst/>
          </a:prstGeom>
          <a:noFill/>
        </p:spPr>
        <p:txBody>
          <a:bodyPr wrap="none" rtlCol="0">
            <a:spAutoFit/>
          </a:bodyPr>
          <a:lstStyle/>
          <a:p>
            <a:pPr>
              <a:lnSpc>
                <a:spcPct val="95000"/>
              </a:lnSpc>
              <a:spcBef>
                <a:spcPts val="400"/>
              </a:spcBef>
            </a:pPr>
            <a:r>
              <a:rPr lang="en-US" sz="1100" dirty="0">
                <a:solidFill>
                  <a:srgbClr val="231F20"/>
                </a:solidFill>
              </a:rPr>
              <a:t>Milestone</a:t>
            </a:r>
            <a:endParaRPr lang="en-SG" sz="1100" dirty="0" err="1">
              <a:solidFill>
                <a:srgbClr val="231F20"/>
              </a:solidFill>
            </a:endParaRPr>
          </a:p>
        </p:txBody>
      </p:sp>
      <p:graphicFrame>
        <p:nvGraphicFramePr>
          <p:cNvPr id="77" name="Table 76">
            <a:extLst>
              <a:ext uri="{FF2B5EF4-FFF2-40B4-BE49-F238E27FC236}">
                <a16:creationId xmlns:a16="http://schemas.microsoft.com/office/drawing/2014/main" id="{73792A26-603F-4E77-83DE-E28D45CD83C4}"/>
              </a:ext>
            </a:extLst>
          </p:cNvPr>
          <p:cNvGraphicFramePr>
            <a:graphicFrameLocks noGrp="1"/>
          </p:cNvGraphicFramePr>
          <p:nvPr>
            <p:extLst>
              <p:ext uri="{D42A27DB-BD31-4B8C-83A1-F6EECF244321}">
                <p14:modId xmlns:p14="http://schemas.microsoft.com/office/powerpoint/2010/main" val="1227750465"/>
              </p:ext>
            </p:extLst>
          </p:nvPr>
        </p:nvGraphicFramePr>
        <p:xfrm>
          <a:off x="2682762" y="4830240"/>
          <a:ext cx="3167034" cy="1144925"/>
        </p:xfrm>
        <a:graphic>
          <a:graphicData uri="http://schemas.openxmlformats.org/drawingml/2006/table">
            <a:tbl>
              <a:tblPr bandRow="1">
                <a:tableStyleId>{073A0DAA-6AF3-43AB-8588-CEC1D06C72B9}</a:tableStyleId>
              </a:tblPr>
              <a:tblGrid>
                <a:gridCol w="2561738">
                  <a:extLst>
                    <a:ext uri="{9D8B030D-6E8A-4147-A177-3AD203B41FA5}">
                      <a16:colId xmlns:a16="http://schemas.microsoft.com/office/drawing/2014/main" val="20000"/>
                    </a:ext>
                  </a:extLst>
                </a:gridCol>
                <a:gridCol w="605296">
                  <a:extLst>
                    <a:ext uri="{9D8B030D-6E8A-4147-A177-3AD203B41FA5}">
                      <a16:colId xmlns:a16="http://schemas.microsoft.com/office/drawing/2014/main" val="20001"/>
                    </a:ext>
                  </a:extLst>
                </a:gridCol>
              </a:tblGrid>
              <a:tr h="228985">
                <a:tc gridSpan="2">
                  <a:txBody>
                    <a:bodyPr/>
                    <a:lstStyle/>
                    <a:p>
                      <a:pPr algn="ctr"/>
                      <a:r>
                        <a:rPr lang="de-DE" sz="1000" dirty="0">
                          <a:solidFill>
                            <a:schemeClr val="accent1"/>
                          </a:solidFill>
                        </a:rPr>
                        <a:t>Teradata man-days estimation</a:t>
                      </a:r>
                    </a:p>
                  </a:txBody>
                  <a:tcPr marL="36000" marR="36000" marT="0" marB="0" anchor="ctr">
                    <a:solidFill>
                      <a:schemeClr val="bg1"/>
                    </a:solidFill>
                  </a:tcPr>
                </a:tc>
                <a:tc hMerge="1">
                  <a:txBody>
                    <a:bodyPr/>
                    <a:lstStyle/>
                    <a:p>
                      <a:pPr algn="r"/>
                      <a:endParaRPr lang="de-DE" sz="1200" dirty="0"/>
                    </a:p>
                  </a:txBody>
                  <a:tcPr marL="36000" marR="36000" marT="0" marB="0" anchor="ctr">
                    <a:solidFill>
                      <a:schemeClr val="bg1"/>
                    </a:solidFill>
                  </a:tcPr>
                </a:tc>
                <a:extLst>
                  <a:ext uri="{0D108BD9-81ED-4DB2-BD59-A6C34878D82A}">
                    <a16:rowId xmlns:a16="http://schemas.microsoft.com/office/drawing/2014/main" val="10000"/>
                  </a:ext>
                </a:extLst>
              </a:tr>
              <a:tr h="228985">
                <a:tc>
                  <a:txBody>
                    <a:bodyPr/>
                    <a:lstStyle/>
                    <a:p>
                      <a:r>
                        <a:rPr lang="de-DE" sz="1000" dirty="0"/>
                        <a:t>Project Manager</a:t>
                      </a:r>
                    </a:p>
                  </a:txBody>
                  <a:tcPr marL="36000" marR="36000" marT="0" marB="0" anchor="ctr">
                    <a:solidFill>
                      <a:schemeClr val="bg1">
                        <a:lumMod val="95000"/>
                      </a:schemeClr>
                    </a:solidFill>
                  </a:tcPr>
                </a:tc>
                <a:tc>
                  <a:txBody>
                    <a:bodyPr/>
                    <a:lstStyle/>
                    <a:p>
                      <a:pPr algn="r"/>
                      <a:r>
                        <a:rPr lang="de-DE" sz="1000" dirty="0"/>
                        <a:t>12d</a:t>
                      </a:r>
                    </a:p>
                  </a:txBody>
                  <a:tcPr marL="36000" marR="36000" marT="0" marB="0" anchor="ctr">
                    <a:solidFill>
                      <a:schemeClr val="bg1">
                        <a:lumMod val="95000"/>
                      </a:schemeClr>
                    </a:solidFill>
                  </a:tcPr>
                </a:tc>
                <a:extLst>
                  <a:ext uri="{0D108BD9-81ED-4DB2-BD59-A6C34878D82A}">
                    <a16:rowId xmlns:a16="http://schemas.microsoft.com/office/drawing/2014/main" val="10002"/>
                  </a:ext>
                </a:extLst>
              </a:tr>
              <a:tr h="228985">
                <a:tc>
                  <a:txBody>
                    <a:bodyPr/>
                    <a:lstStyle/>
                    <a:p>
                      <a:r>
                        <a:rPr lang="de-DE" sz="1000" dirty="0"/>
                        <a:t>Industry Consultant</a:t>
                      </a:r>
                    </a:p>
                  </a:txBody>
                  <a:tcPr marL="36000" marR="36000" marT="0" marB="0" anchor="ctr">
                    <a:solidFill>
                      <a:schemeClr val="bg1">
                        <a:lumMod val="95000"/>
                      </a:schemeClr>
                    </a:solidFill>
                  </a:tcPr>
                </a:tc>
                <a:tc>
                  <a:txBody>
                    <a:bodyPr/>
                    <a:lstStyle/>
                    <a:p>
                      <a:pPr algn="r"/>
                      <a:r>
                        <a:rPr lang="de-DE" sz="1000" dirty="0"/>
                        <a:t>19d</a:t>
                      </a:r>
                    </a:p>
                  </a:txBody>
                  <a:tcPr marL="36000" marR="36000" marT="0" marB="0" anchor="ctr">
                    <a:solidFill>
                      <a:schemeClr val="bg1">
                        <a:lumMod val="95000"/>
                      </a:schemeClr>
                    </a:solidFill>
                  </a:tcPr>
                </a:tc>
                <a:extLst>
                  <a:ext uri="{0D108BD9-81ED-4DB2-BD59-A6C34878D82A}">
                    <a16:rowId xmlns:a16="http://schemas.microsoft.com/office/drawing/2014/main" val="10003"/>
                  </a:ext>
                </a:extLst>
              </a:tr>
              <a:tr h="228985">
                <a:tc>
                  <a:txBody>
                    <a:bodyPr/>
                    <a:lstStyle/>
                    <a:p>
                      <a:r>
                        <a:rPr lang="de-DE" sz="1000" dirty="0"/>
                        <a:t>Data Scientist/Analytic Team Lead</a:t>
                      </a:r>
                    </a:p>
                  </a:txBody>
                  <a:tcPr marL="36000" marR="36000" marT="0" marB="0" anchor="ctr">
                    <a:solidFill>
                      <a:schemeClr val="bg1">
                        <a:lumMod val="95000"/>
                      </a:schemeClr>
                    </a:solidFill>
                  </a:tcPr>
                </a:tc>
                <a:tc>
                  <a:txBody>
                    <a:bodyPr/>
                    <a:lstStyle/>
                    <a:p>
                      <a:pPr algn="r"/>
                      <a:r>
                        <a:rPr lang="de-DE" sz="1000" dirty="0"/>
                        <a:t>48d</a:t>
                      </a:r>
                    </a:p>
                  </a:txBody>
                  <a:tcPr marL="36000" marR="36000" marT="0" marB="0" anchor="ctr">
                    <a:solidFill>
                      <a:schemeClr val="bg1">
                        <a:lumMod val="95000"/>
                      </a:schemeClr>
                    </a:solidFill>
                  </a:tcPr>
                </a:tc>
                <a:extLst>
                  <a:ext uri="{0D108BD9-81ED-4DB2-BD59-A6C34878D82A}">
                    <a16:rowId xmlns:a16="http://schemas.microsoft.com/office/drawing/2014/main" val="10004"/>
                  </a:ext>
                </a:extLst>
              </a:tr>
              <a:tr h="228985">
                <a:tc>
                  <a:txBody>
                    <a:bodyPr/>
                    <a:lstStyle/>
                    <a:p>
                      <a:r>
                        <a:rPr lang="de-DE" sz="1000" dirty="0"/>
                        <a:t>Data Engineer</a:t>
                      </a:r>
                    </a:p>
                  </a:txBody>
                  <a:tcPr marL="36000" marR="36000" marT="0" marB="0" anchor="ctr">
                    <a:solidFill>
                      <a:schemeClr val="bg1">
                        <a:lumMod val="95000"/>
                      </a:schemeClr>
                    </a:solidFill>
                  </a:tcPr>
                </a:tc>
                <a:tc>
                  <a:txBody>
                    <a:bodyPr/>
                    <a:lstStyle/>
                    <a:p>
                      <a:pPr algn="r"/>
                      <a:r>
                        <a:rPr lang="de-DE" sz="1000" dirty="0"/>
                        <a:t>37d</a:t>
                      </a:r>
                    </a:p>
                  </a:txBody>
                  <a:tcPr marL="36000" marR="36000" marT="0" marB="0" anchor="ctr">
                    <a:solidFill>
                      <a:schemeClr val="bg1">
                        <a:lumMod val="95000"/>
                      </a:schemeClr>
                    </a:solidFill>
                  </a:tcPr>
                </a:tc>
                <a:extLst>
                  <a:ext uri="{0D108BD9-81ED-4DB2-BD59-A6C34878D82A}">
                    <a16:rowId xmlns:a16="http://schemas.microsoft.com/office/drawing/2014/main" val="505061900"/>
                  </a:ext>
                </a:extLst>
              </a:tr>
            </a:tbl>
          </a:graphicData>
        </a:graphic>
      </p:graphicFrame>
      <p:graphicFrame>
        <p:nvGraphicFramePr>
          <p:cNvPr id="78" name="Table 77">
            <a:extLst>
              <a:ext uri="{FF2B5EF4-FFF2-40B4-BE49-F238E27FC236}">
                <a16:creationId xmlns:a16="http://schemas.microsoft.com/office/drawing/2014/main" id="{D3DFC891-7F77-4721-ABC4-A147FF021647}"/>
              </a:ext>
            </a:extLst>
          </p:cNvPr>
          <p:cNvGraphicFramePr>
            <a:graphicFrameLocks noGrp="1"/>
          </p:cNvGraphicFramePr>
          <p:nvPr>
            <p:extLst>
              <p:ext uri="{D42A27DB-BD31-4B8C-83A1-F6EECF244321}">
                <p14:modId xmlns:p14="http://schemas.microsoft.com/office/powerpoint/2010/main" val="1856619841"/>
              </p:ext>
            </p:extLst>
          </p:nvPr>
        </p:nvGraphicFramePr>
        <p:xfrm>
          <a:off x="6812805" y="4830239"/>
          <a:ext cx="3318747" cy="1144925"/>
        </p:xfrm>
        <a:graphic>
          <a:graphicData uri="http://schemas.openxmlformats.org/drawingml/2006/table">
            <a:tbl>
              <a:tblPr bandRow="1">
                <a:tableStyleId>{073A0DAA-6AF3-43AB-8588-CEC1D06C72B9}</a:tableStyleId>
              </a:tblPr>
              <a:tblGrid>
                <a:gridCol w="2684455">
                  <a:extLst>
                    <a:ext uri="{9D8B030D-6E8A-4147-A177-3AD203B41FA5}">
                      <a16:colId xmlns:a16="http://schemas.microsoft.com/office/drawing/2014/main" val="20000"/>
                    </a:ext>
                  </a:extLst>
                </a:gridCol>
                <a:gridCol w="634292">
                  <a:extLst>
                    <a:ext uri="{9D8B030D-6E8A-4147-A177-3AD203B41FA5}">
                      <a16:colId xmlns:a16="http://schemas.microsoft.com/office/drawing/2014/main" val="20001"/>
                    </a:ext>
                  </a:extLst>
                </a:gridCol>
              </a:tblGrid>
              <a:tr h="228985">
                <a:tc gridSpan="2">
                  <a:txBody>
                    <a:bodyPr/>
                    <a:lstStyle/>
                    <a:p>
                      <a:pPr algn="ctr"/>
                      <a:r>
                        <a:rPr lang="de-DE" sz="1000" dirty="0">
                          <a:solidFill>
                            <a:schemeClr val="accent1"/>
                          </a:solidFill>
                        </a:rPr>
                        <a:t>BCA man-days estimation</a:t>
                      </a:r>
                    </a:p>
                  </a:txBody>
                  <a:tcPr marL="36000" marR="36000" marT="0" marB="0" anchor="ctr">
                    <a:solidFill>
                      <a:schemeClr val="bg1"/>
                    </a:solidFill>
                  </a:tcPr>
                </a:tc>
                <a:tc hMerge="1">
                  <a:txBody>
                    <a:bodyPr/>
                    <a:lstStyle/>
                    <a:p>
                      <a:pPr algn="r"/>
                      <a:endParaRPr lang="de-DE" sz="1200" dirty="0"/>
                    </a:p>
                  </a:txBody>
                  <a:tcPr marL="36000" marR="36000" marT="0" marB="0" anchor="ctr">
                    <a:solidFill>
                      <a:schemeClr val="bg1"/>
                    </a:solidFill>
                  </a:tcPr>
                </a:tc>
                <a:extLst>
                  <a:ext uri="{0D108BD9-81ED-4DB2-BD59-A6C34878D82A}">
                    <a16:rowId xmlns:a16="http://schemas.microsoft.com/office/drawing/2014/main" val="10000"/>
                  </a:ext>
                </a:extLst>
              </a:tr>
              <a:tr h="228985">
                <a:tc>
                  <a:txBody>
                    <a:bodyPr/>
                    <a:lstStyle/>
                    <a:p>
                      <a:r>
                        <a:rPr lang="de-DE" sz="1000" dirty="0"/>
                        <a:t>Project Manager</a:t>
                      </a:r>
                    </a:p>
                  </a:txBody>
                  <a:tcPr marL="36000" marR="36000" marT="0" marB="0" anchor="ctr">
                    <a:solidFill>
                      <a:schemeClr val="bg1">
                        <a:lumMod val="95000"/>
                      </a:schemeClr>
                    </a:solidFill>
                  </a:tcPr>
                </a:tc>
                <a:tc>
                  <a:txBody>
                    <a:bodyPr/>
                    <a:lstStyle/>
                    <a:p>
                      <a:pPr algn="r"/>
                      <a:r>
                        <a:rPr lang="de-DE" sz="1000" dirty="0"/>
                        <a:t>15d</a:t>
                      </a:r>
                    </a:p>
                  </a:txBody>
                  <a:tcPr marL="36000" marR="36000" marT="0" marB="0" anchor="ctr">
                    <a:solidFill>
                      <a:schemeClr val="bg1">
                        <a:lumMod val="95000"/>
                      </a:schemeClr>
                    </a:solidFill>
                  </a:tcPr>
                </a:tc>
                <a:extLst>
                  <a:ext uri="{0D108BD9-81ED-4DB2-BD59-A6C34878D82A}">
                    <a16:rowId xmlns:a16="http://schemas.microsoft.com/office/drawing/2014/main" val="10002"/>
                  </a:ext>
                </a:extLst>
              </a:tr>
              <a:tr h="228985">
                <a:tc>
                  <a:txBody>
                    <a:bodyPr/>
                    <a:lstStyle/>
                    <a:p>
                      <a:r>
                        <a:rPr lang="de-DE" sz="1000" dirty="0"/>
                        <a:t>SME</a:t>
                      </a:r>
                    </a:p>
                  </a:txBody>
                  <a:tcPr marL="36000" marR="36000" marT="0" marB="0" anchor="ctr">
                    <a:solidFill>
                      <a:schemeClr val="bg1">
                        <a:lumMod val="95000"/>
                      </a:schemeClr>
                    </a:solidFill>
                  </a:tcPr>
                </a:tc>
                <a:tc>
                  <a:txBody>
                    <a:bodyPr/>
                    <a:lstStyle/>
                    <a:p>
                      <a:pPr algn="r"/>
                      <a:r>
                        <a:rPr lang="de-DE" sz="1000" dirty="0"/>
                        <a:t>20d</a:t>
                      </a:r>
                    </a:p>
                  </a:txBody>
                  <a:tcPr marL="36000" marR="36000" marT="0" marB="0" anchor="ctr">
                    <a:solidFill>
                      <a:schemeClr val="bg1">
                        <a:lumMod val="95000"/>
                      </a:schemeClr>
                    </a:solidFill>
                  </a:tcPr>
                </a:tc>
                <a:extLst>
                  <a:ext uri="{0D108BD9-81ED-4DB2-BD59-A6C34878D82A}">
                    <a16:rowId xmlns:a16="http://schemas.microsoft.com/office/drawing/2014/main" val="10003"/>
                  </a:ext>
                </a:extLst>
              </a:tr>
              <a:tr h="228985">
                <a:tc>
                  <a:txBody>
                    <a:bodyPr/>
                    <a:lstStyle/>
                    <a:p>
                      <a:r>
                        <a:rPr lang="de-DE" sz="1000" dirty="0"/>
                        <a:t>Analyst</a:t>
                      </a:r>
                    </a:p>
                  </a:txBody>
                  <a:tcPr marL="36000" marR="36000" marT="0" marB="0" anchor="ctr">
                    <a:solidFill>
                      <a:schemeClr val="bg1">
                        <a:lumMod val="95000"/>
                      </a:schemeClr>
                    </a:solidFill>
                  </a:tcPr>
                </a:tc>
                <a:tc>
                  <a:txBody>
                    <a:bodyPr/>
                    <a:lstStyle/>
                    <a:p>
                      <a:pPr algn="r"/>
                      <a:r>
                        <a:rPr lang="de-DE" sz="1000" dirty="0"/>
                        <a:t>35d</a:t>
                      </a:r>
                    </a:p>
                  </a:txBody>
                  <a:tcPr marL="36000" marR="36000" marT="0" marB="0" anchor="ctr">
                    <a:solidFill>
                      <a:schemeClr val="bg1">
                        <a:lumMod val="95000"/>
                      </a:schemeClr>
                    </a:solidFill>
                  </a:tcPr>
                </a:tc>
                <a:extLst>
                  <a:ext uri="{0D108BD9-81ED-4DB2-BD59-A6C34878D82A}">
                    <a16:rowId xmlns:a16="http://schemas.microsoft.com/office/drawing/2014/main" val="10004"/>
                  </a:ext>
                </a:extLst>
              </a:tr>
              <a:tr h="228985">
                <a:tc>
                  <a:txBody>
                    <a:bodyPr/>
                    <a:lstStyle/>
                    <a:p>
                      <a:r>
                        <a:rPr lang="de-DE" sz="1000" dirty="0"/>
                        <a:t>Source Data Expert(s)</a:t>
                      </a:r>
                    </a:p>
                  </a:txBody>
                  <a:tcPr marL="36000" marR="36000" marT="0" marB="0" anchor="ctr">
                    <a:solidFill>
                      <a:schemeClr val="bg1">
                        <a:lumMod val="95000"/>
                      </a:schemeClr>
                    </a:solidFill>
                  </a:tcPr>
                </a:tc>
                <a:tc>
                  <a:txBody>
                    <a:bodyPr/>
                    <a:lstStyle/>
                    <a:p>
                      <a:pPr algn="r"/>
                      <a:r>
                        <a:rPr lang="de-DE" sz="1000" dirty="0"/>
                        <a:t>25d</a:t>
                      </a:r>
                    </a:p>
                  </a:txBody>
                  <a:tcPr marL="36000" marR="36000" marT="0" marB="0" anchor="ctr">
                    <a:solidFill>
                      <a:schemeClr val="bg1">
                        <a:lumMod val="95000"/>
                      </a:schemeClr>
                    </a:solidFill>
                  </a:tcPr>
                </a:tc>
                <a:extLst>
                  <a:ext uri="{0D108BD9-81ED-4DB2-BD59-A6C34878D82A}">
                    <a16:rowId xmlns:a16="http://schemas.microsoft.com/office/drawing/2014/main" val="505061900"/>
                  </a:ext>
                </a:extLst>
              </a:tr>
            </a:tbl>
          </a:graphicData>
        </a:graphic>
      </p:graphicFrame>
    </p:spTree>
    <p:extLst>
      <p:ext uri="{BB962C8B-B14F-4D97-AF65-F5344CB8AC3E}">
        <p14:creationId xmlns:p14="http://schemas.microsoft.com/office/powerpoint/2010/main" val="1866389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 2018 Teradata</a:t>
            </a:r>
            <a:endParaRPr lang="en-US" dirty="0"/>
          </a:p>
        </p:txBody>
      </p:sp>
      <p:sp>
        <p:nvSpPr>
          <p:cNvPr id="8" name="Title 7"/>
          <p:cNvSpPr>
            <a:spLocks noGrp="1"/>
          </p:cNvSpPr>
          <p:nvPr>
            <p:ph type="title"/>
          </p:nvPr>
        </p:nvSpPr>
        <p:spPr>
          <a:xfrm>
            <a:off x="609600" y="386962"/>
            <a:ext cx="10972800" cy="958737"/>
          </a:xfrm>
        </p:spPr>
        <p:txBody>
          <a:bodyPr/>
          <a:lstStyle/>
          <a:p>
            <a:r>
              <a:rPr lang="en-US" dirty="0"/>
              <a:t>Proposed Price</a:t>
            </a:r>
          </a:p>
        </p:txBody>
      </p:sp>
      <p:sp>
        <p:nvSpPr>
          <p:cNvPr id="2" name="TextBox 1">
            <a:extLst>
              <a:ext uri="{FF2B5EF4-FFF2-40B4-BE49-F238E27FC236}">
                <a16:creationId xmlns:a16="http://schemas.microsoft.com/office/drawing/2014/main" id="{3E8419E9-1B45-4A65-B0BA-AFD683A8A835}"/>
              </a:ext>
            </a:extLst>
          </p:cNvPr>
          <p:cNvSpPr txBox="1"/>
          <p:nvPr/>
        </p:nvSpPr>
        <p:spPr>
          <a:xfrm>
            <a:off x="2304878" y="3438099"/>
            <a:ext cx="7793279" cy="584775"/>
          </a:xfrm>
          <a:prstGeom prst="rect">
            <a:avLst/>
          </a:prstGeom>
          <a:noFill/>
        </p:spPr>
        <p:txBody>
          <a:bodyPr wrap="square" rtlCol="0">
            <a:spAutoFit/>
          </a:bodyPr>
          <a:lstStyle/>
          <a:p>
            <a:pPr algn="ctr"/>
            <a:r>
              <a:rPr lang="en-US" sz="3200" dirty="0"/>
              <a:t>PRICE INTENTIONALLY REMOVED</a:t>
            </a:r>
            <a:endParaRPr lang="en-SG" sz="3200" dirty="0"/>
          </a:p>
        </p:txBody>
      </p:sp>
      <p:sp>
        <p:nvSpPr>
          <p:cNvPr id="5" name="TextBox 4">
            <a:extLst>
              <a:ext uri="{FF2B5EF4-FFF2-40B4-BE49-F238E27FC236}">
                <a16:creationId xmlns:a16="http://schemas.microsoft.com/office/drawing/2014/main" id="{282AAD12-398C-440C-9CC4-372C21B88317}"/>
              </a:ext>
            </a:extLst>
          </p:cNvPr>
          <p:cNvSpPr txBox="1"/>
          <p:nvPr/>
        </p:nvSpPr>
        <p:spPr>
          <a:xfrm>
            <a:off x="5685182" y="1275029"/>
            <a:ext cx="6067256"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Contract signed in December 2018</a:t>
            </a:r>
          </a:p>
          <a:p>
            <a:pPr marL="285750" indent="-285750">
              <a:buFont typeface="Arial" panose="020B0604020202020204" pitchFamily="34" charset="0"/>
              <a:buChar char="•"/>
            </a:pPr>
            <a:r>
              <a:rPr lang="en-US" sz="1400" dirty="0"/>
              <a:t>Project start date in Q1 2019 </a:t>
            </a:r>
          </a:p>
          <a:p>
            <a:pPr marL="285750" indent="-285750">
              <a:buFont typeface="Arial" panose="020B0604020202020204" pitchFamily="34" charset="0"/>
              <a:buChar char="•"/>
            </a:pPr>
            <a:r>
              <a:rPr lang="en-US" sz="1400" dirty="0"/>
              <a:t>Data and environment from Hidden Businessman Use Case available</a:t>
            </a:r>
          </a:p>
        </p:txBody>
      </p:sp>
      <p:sp>
        <p:nvSpPr>
          <p:cNvPr id="6" name="TextBox 5">
            <a:extLst>
              <a:ext uri="{FF2B5EF4-FFF2-40B4-BE49-F238E27FC236}">
                <a16:creationId xmlns:a16="http://schemas.microsoft.com/office/drawing/2014/main" id="{CCB39AD2-0144-4E29-BCE3-922AB69007AF}"/>
              </a:ext>
            </a:extLst>
          </p:cNvPr>
          <p:cNvSpPr txBox="1"/>
          <p:nvPr/>
        </p:nvSpPr>
        <p:spPr>
          <a:xfrm>
            <a:off x="5935807" y="950955"/>
            <a:ext cx="1646605" cy="369332"/>
          </a:xfrm>
          <a:prstGeom prst="rect">
            <a:avLst/>
          </a:prstGeom>
          <a:noFill/>
        </p:spPr>
        <p:txBody>
          <a:bodyPr wrap="none" rtlCol="0">
            <a:spAutoFit/>
          </a:bodyPr>
          <a:lstStyle/>
          <a:p>
            <a:r>
              <a:rPr lang="en-US" b="1" dirty="0"/>
              <a:t>Assumptions</a:t>
            </a:r>
            <a:endParaRPr lang="en-SG" b="1" dirty="0"/>
          </a:p>
        </p:txBody>
      </p:sp>
      <p:sp>
        <p:nvSpPr>
          <p:cNvPr id="7" name="TextBox 6">
            <a:extLst>
              <a:ext uri="{FF2B5EF4-FFF2-40B4-BE49-F238E27FC236}">
                <a16:creationId xmlns:a16="http://schemas.microsoft.com/office/drawing/2014/main" id="{8071D70A-793E-4920-8E99-7760249B1FD7}"/>
              </a:ext>
            </a:extLst>
          </p:cNvPr>
          <p:cNvSpPr txBox="1"/>
          <p:nvPr/>
        </p:nvSpPr>
        <p:spPr>
          <a:xfrm flipH="1">
            <a:off x="4153892" y="6319991"/>
            <a:ext cx="4917886" cy="276999"/>
          </a:xfrm>
          <a:prstGeom prst="rect">
            <a:avLst/>
          </a:prstGeom>
          <a:noFill/>
        </p:spPr>
        <p:txBody>
          <a:bodyPr wrap="square" rtlCol="0">
            <a:spAutoFit/>
          </a:bodyPr>
          <a:lstStyle/>
          <a:p>
            <a:r>
              <a:rPr lang="en-US" sz="1200" b="1" dirty="0"/>
              <a:t>Price valid for 14 days after presentation</a:t>
            </a:r>
            <a:endParaRPr lang="en-SG" sz="1200" b="1" dirty="0"/>
          </a:p>
        </p:txBody>
      </p:sp>
    </p:spTree>
    <p:extLst>
      <p:ext uri="{BB962C8B-B14F-4D97-AF65-F5344CB8AC3E}">
        <p14:creationId xmlns:p14="http://schemas.microsoft.com/office/powerpoint/2010/main" val="102818693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A1AE-840B-41D6-BCC1-C74E02E82E97}"/>
              </a:ext>
            </a:extLst>
          </p:cNvPr>
          <p:cNvSpPr>
            <a:spLocks noGrp="1"/>
          </p:cNvSpPr>
          <p:nvPr>
            <p:ph type="title"/>
          </p:nvPr>
        </p:nvSpPr>
        <p:spPr/>
        <p:txBody>
          <a:bodyPr/>
          <a:lstStyle/>
          <a:p>
            <a:r>
              <a:rPr lang="en-US" dirty="0"/>
              <a:t>Timebox and Results</a:t>
            </a:r>
          </a:p>
        </p:txBody>
      </p:sp>
      <p:sp>
        <p:nvSpPr>
          <p:cNvPr id="3" name="Content Placeholder 2">
            <a:extLst>
              <a:ext uri="{FF2B5EF4-FFF2-40B4-BE49-F238E27FC236}">
                <a16:creationId xmlns:a16="http://schemas.microsoft.com/office/drawing/2014/main" id="{4894B509-9C4E-4B40-AB0F-3A6DBEDFEDB9}"/>
              </a:ext>
            </a:extLst>
          </p:cNvPr>
          <p:cNvSpPr>
            <a:spLocks noGrp="1"/>
          </p:cNvSpPr>
          <p:nvPr>
            <p:ph idx="1"/>
          </p:nvPr>
        </p:nvSpPr>
        <p:spPr>
          <a:xfrm>
            <a:off x="609600" y="1621537"/>
            <a:ext cx="11186160" cy="4458711"/>
          </a:xfrm>
        </p:spPr>
        <p:txBody>
          <a:bodyPr>
            <a:normAutofit/>
          </a:bodyPr>
          <a:lstStyle/>
          <a:p>
            <a:pPr algn="just"/>
            <a:r>
              <a:rPr lang="en-US" dirty="0"/>
              <a:t>Analytics projects require exploration and discovery and no specific outcomes or insights can be promised or guaranteed</a:t>
            </a:r>
          </a:p>
          <a:p>
            <a:pPr algn="just"/>
            <a:r>
              <a:rPr lang="en-US" dirty="0"/>
              <a:t>Customers must assign dedicated participants to the team, make data and/or system access available to team members before the project starts, and provide resources for the project team to be co-located onsite</a:t>
            </a:r>
          </a:p>
          <a:p>
            <a:pPr algn="just"/>
            <a:r>
              <a:rPr lang="en-US" dirty="0"/>
              <a:t>Management Team must provide the project team a path to approve requests, expedite actions, and remove identified roadblocks</a:t>
            </a:r>
          </a:p>
          <a:p>
            <a:pPr algn="just"/>
            <a:r>
              <a:rPr lang="en-US" dirty="0"/>
              <a:t>Teradata will work in good faith to rapidly and efficiently work with BCA using an iterative approach and flexible discovery process</a:t>
            </a:r>
          </a:p>
          <a:p>
            <a:pPr algn="just"/>
            <a:r>
              <a:rPr lang="en-US" dirty="0"/>
              <a:t>All activities in the schedule are time-boxed to a maximum duration</a:t>
            </a:r>
          </a:p>
          <a:p>
            <a:pPr algn="just"/>
            <a:endParaRPr lang="en-US" dirty="0"/>
          </a:p>
        </p:txBody>
      </p:sp>
    </p:spTree>
    <p:extLst>
      <p:ext uri="{BB962C8B-B14F-4D97-AF65-F5344CB8AC3E}">
        <p14:creationId xmlns:p14="http://schemas.microsoft.com/office/powerpoint/2010/main" val="227350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9FB1B65-5BF3-4C49-B7D2-AF2D4E4E0062}"/>
              </a:ext>
            </a:extLst>
          </p:cNvPr>
          <p:cNvSpPr>
            <a:spLocks noGrp="1"/>
          </p:cNvSpPr>
          <p:nvPr>
            <p:ph type="subTitle" idx="1"/>
          </p:nvPr>
        </p:nvSpPr>
        <p:spPr/>
        <p:txBody>
          <a:bodyPr/>
          <a:lstStyle/>
          <a:p>
            <a:endParaRPr lang="en-SG"/>
          </a:p>
        </p:txBody>
      </p:sp>
      <p:sp>
        <p:nvSpPr>
          <p:cNvPr id="6" name="Text Placeholder 5">
            <a:extLst>
              <a:ext uri="{FF2B5EF4-FFF2-40B4-BE49-F238E27FC236}">
                <a16:creationId xmlns:a16="http://schemas.microsoft.com/office/drawing/2014/main" id="{7EAE09E6-4399-464F-A042-A15393F2E78F}"/>
              </a:ext>
            </a:extLst>
          </p:cNvPr>
          <p:cNvSpPr>
            <a:spLocks noGrp="1"/>
          </p:cNvSpPr>
          <p:nvPr>
            <p:ph type="body" sz="quarter" idx="10"/>
          </p:nvPr>
        </p:nvSpPr>
        <p:spPr/>
        <p:txBody>
          <a:bodyPr/>
          <a:lstStyle/>
          <a:p>
            <a:r>
              <a:rPr lang="en-US" dirty="0"/>
              <a:t>Customer Churn &amp; Retention</a:t>
            </a:r>
            <a:endParaRPr lang="en-SG" dirty="0"/>
          </a:p>
        </p:txBody>
      </p:sp>
      <p:sp>
        <p:nvSpPr>
          <p:cNvPr id="3" name="Date Placeholder 2">
            <a:extLst>
              <a:ext uri="{FF2B5EF4-FFF2-40B4-BE49-F238E27FC236}">
                <a16:creationId xmlns:a16="http://schemas.microsoft.com/office/drawing/2014/main" id="{2AE25A6B-919A-4D3E-8474-7DA522D10EBE}"/>
              </a:ext>
            </a:extLst>
          </p:cNvPr>
          <p:cNvSpPr>
            <a:spLocks noGrp="1"/>
          </p:cNvSpPr>
          <p:nvPr>
            <p:ph type="dt" sz="half" idx="4294967295"/>
          </p:nvPr>
        </p:nvSpPr>
        <p:spPr>
          <a:xfrm>
            <a:off x="0" y="6446838"/>
            <a:ext cx="2743200" cy="169862"/>
          </a:xfrm>
        </p:spPr>
        <p:txBody>
          <a:bodyPr/>
          <a:lstStyle/>
          <a:p>
            <a:r>
              <a:rPr lang="en-US"/>
              <a:t>©2018 Teradata</a:t>
            </a:r>
            <a:endParaRPr lang="en-US" dirty="0"/>
          </a:p>
        </p:txBody>
      </p:sp>
    </p:spTree>
    <p:extLst>
      <p:ext uri="{BB962C8B-B14F-4D97-AF65-F5344CB8AC3E}">
        <p14:creationId xmlns:p14="http://schemas.microsoft.com/office/powerpoint/2010/main" val="1961657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685B97-7F47-4F85-B1BA-71DE1C7848FE}"/>
              </a:ext>
            </a:extLst>
          </p:cNvPr>
          <p:cNvSpPr>
            <a:spLocks noGrp="1"/>
          </p:cNvSpPr>
          <p:nvPr>
            <p:ph type="subTitle" idx="1"/>
          </p:nvPr>
        </p:nvSpPr>
        <p:spPr/>
        <p:txBody>
          <a:bodyPr/>
          <a:lstStyle/>
          <a:p>
            <a:r>
              <a:rPr lang="en-US" dirty="0"/>
              <a:t>PAGAI</a:t>
            </a:r>
            <a:endParaRPr lang="en-SG" dirty="0"/>
          </a:p>
        </p:txBody>
      </p:sp>
      <p:sp>
        <p:nvSpPr>
          <p:cNvPr id="4" name="Text Placeholder 3">
            <a:extLst>
              <a:ext uri="{FF2B5EF4-FFF2-40B4-BE49-F238E27FC236}">
                <a16:creationId xmlns:a16="http://schemas.microsoft.com/office/drawing/2014/main" id="{34B8BADB-072A-454C-BB8D-A6502EF466F7}"/>
              </a:ext>
            </a:extLst>
          </p:cNvPr>
          <p:cNvSpPr>
            <a:spLocks noGrp="1"/>
          </p:cNvSpPr>
          <p:nvPr>
            <p:ph type="body" sz="quarter" idx="10"/>
          </p:nvPr>
        </p:nvSpPr>
        <p:spPr/>
        <p:txBody>
          <a:bodyPr>
            <a:normAutofit/>
          </a:bodyPr>
          <a:lstStyle/>
          <a:p>
            <a:r>
              <a:rPr lang="en-SG" dirty="0"/>
              <a:t>Teradata Path Analysis Guided Analytics Interface</a:t>
            </a:r>
          </a:p>
        </p:txBody>
      </p:sp>
    </p:spTree>
    <p:extLst>
      <p:ext uri="{BB962C8B-B14F-4D97-AF65-F5344CB8AC3E}">
        <p14:creationId xmlns:p14="http://schemas.microsoft.com/office/powerpoint/2010/main" val="1036733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Incorporate data from all channels and sources</a:t>
            </a:r>
          </a:p>
          <a:p>
            <a:endParaRPr lang="en-US" dirty="0"/>
          </a:p>
          <a:p>
            <a:r>
              <a:rPr lang="en-US" dirty="0"/>
              <a:t>So you can visualize</a:t>
            </a:r>
            <a:br>
              <a:rPr lang="en-US" dirty="0"/>
            </a:br>
            <a:r>
              <a:rPr lang="en-US" dirty="0"/>
              <a:t>what’s happening</a:t>
            </a:r>
          </a:p>
          <a:p>
            <a:endParaRPr lang="en-US" dirty="0"/>
          </a:p>
          <a:p>
            <a:r>
              <a:rPr lang="en-US" dirty="0"/>
              <a:t>And identify to whom</a:t>
            </a:r>
            <a:br>
              <a:rPr lang="en-US" dirty="0"/>
            </a:br>
            <a:r>
              <a:rPr lang="en-US" dirty="0"/>
              <a:t>it’s happening</a:t>
            </a:r>
          </a:p>
          <a:p>
            <a:endParaRPr lang="en-US" i="1" dirty="0"/>
          </a:p>
          <a:p>
            <a:r>
              <a:rPr lang="en-US" i="1" dirty="0"/>
              <a:t>All in minutes!</a:t>
            </a:r>
          </a:p>
          <a:p>
            <a:endParaRPr lang="en-US" dirty="0"/>
          </a:p>
        </p:txBody>
      </p:sp>
      <p:sp>
        <p:nvSpPr>
          <p:cNvPr id="3" name="Date Placeholder 2"/>
          <p:cNvSpPr>
            <a:spLocks noGrp="1"/>
          </p:cNvSpPr>
          <p:nvPr>
            <p:ph type="dt" sz="half" idx="10"/>
          </p:nvPr>
        </p:nvSpPr>
        <p:spPr/>
        <p:txBody>
          <a:bodyPr/>
          <a:lstStyle/>
          <a:p>
            <a:r>
              <a:rPr lang="en-US"/>
              <a:t>© 2017 Teradata</a:t>
            </a:r>
            <a:endParaRPr lang="en-US" dirty="0"/>
          </a:p>
        </p:txBody>
      </p:sp>
      <p:sp>
        <p:nvSpPr>
          <p:cNvPr id="4" name="Title 3"/>
          <p:cNvSpPr>
            <a:spLocks noGrp="1"/>
          </p:cNvSpPr>
          <p:nvPr>
            <p:ph type="title"/>
          </p:nvPr>
        </p:nvSpPr>
        <p:spPr/>
        <p:txBody>
          <a:bodyPr/>
          <a:lstStyle/>
          <a:p>
            <a:r>
              <a:rPr lang="en-US" dirty="0"/>
              <a:t>Path Analysis Guided Analytics Interface</a:t>
            </a:r>
          </a:p>
        </p:txBody>
      </p:sp>
      <p:sp>
        <p:nvSpPr>
          <p:cNvPr id="5" name="Text Placeholder 4"/>
          <p:cNvSpPr>
            <a:spLocks noGrp="1"/>
          </p:cNvSpPr>
          <p:nvPr>
            <p:ph type="body" sz="quarter" idx="12"/>
          </p:nvPr>
        </p:nvSpPr>
        <p:spPr>
          <a:xfrm>
            <a:off x="575733" y="150034"/>
            <a:ext cx="11006667" cy="394700"/>
          </a:xfrm>
        </p:spPr>
        <p:txBody>
          <a:bodyPr/>
          <a:lstStyle/>
          <a:p>
            <a:r>
              <a:rPr lang="en-US" dirty="0"/>
              <a:t>The Leader In Multi-channel Path Analysis For The Business</a:t>
            </a:r>
          </a:p>
        </p:txBody>
      </p:sp>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739" y="2352096"/>
            <a:ext cx="2452389" cy="1340321"/>
          </a:xfrm>
          <a:prstGeom prst="rect">
            <a:avLst/>
          </a:prstGeom>
          <a:noFill/>
          <a:ln w="9525">
            <a:solidFill>
              <a:schemeClr val="tx1"/>
            </a:solidFill>
            <a:miter lim="800000"/>
            <a:headEnd/>
            <a:tailEnd/>
          </a:ln>
          <a:effectLst>
            <a:reflection blurRad="6350" stA="52000" endA="300" endPos="35000" dir="5400000" sy="-100000" algn="bl" rotWithShape="0"/>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15"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77944" y="2322641"/>
            <a:ext cx="2452389" cy="1338604"/>
          </a:xfrm>
          <a:prstGeom prst="rect">
            <a:avLst/>
          </a:prstGeom>
          <a:noFill/>
          <a:ln w="9525">
            <a:solidFill>
              <a:schemeClr val="tx1"/>
            </a:solidFill>
            <a:miter lim="800000"/>
            <a:headEnd/>
            <a:tailEnd/>
          </a:ln>
          <a:effectLst>
            <a:reflection blurRad="6350" stA="52000" endA="300" endPos="35000" dir="5400000" sy="-100000" algn="bl" rotWithShape="0"/>
          </a:effectLst>
          <a:scene3d>
            <a:camera prst="perspectiveContrastingLeftFacing"/>
            <a:lightRig rig="threePt" dir="t"/>
          </a:scene3d>
          <a:extLst>
            <a:ext uri="{909E8E84-426E-40DD-AFC4-6F175D3DCCD1}">
              <a14:hiddenFill xmlns:a14="http://schemas.microsoft.com/office/drawing/2010/main">
                <a:solidFill>
                  <a:schemeClr val="accent1"/>
                </a:solidFill>
              </a14:hiddenFill>
            </a:ext>
          </a:extLst>
        </p:spPr>
      </p:pic>
      <p:pic>
        <p:nvPicPr>
          <p:cNvPr id="1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7656" y="4892722"/>
            <a:ext cx="2157448" cy="11069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pic>
        <p:nvPicPr>
          <p:cNvPr id="1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8735" y="2872473"/>
            <a:ext cx="2428803" cy="1324649"/>
          </a:xfrm>
          <a:prstGeom prst="rect">
            <a:avLst/>
          </a:prstGeom>
          <a:noFill/>
          <a:ln w="9525">
            <a:solidFill>
              <a:schemeClr val="tx1"/>
            </a:solidFill>
            <a:miter lim="800000"/>
            <a:headEnd/>
            <a:tailEnd/>
          </a:ln>
          <a:effectLst>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Lst>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33453" y="4894034"/>
            <a:ext cx="2202864" cy="1100657"/>
          </a:xfrm>
          <a:prstGeom prst="rect">
            <a:avLst/>
          </a:prstGeom>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50550" y="4892722"/>
            <a:ext cx="2048759" cy="1078829"/>
          </a:xfrm>
          <a:prstGeom prst="rect">
            <a:avLst/>
          </a:prstGeom>
        </p:spPr>
      </p:pic>
    </p:spTree>
    <p:extLst>
      <p:ext uri="{BB962C8B-B14F-4D97-AF65-F5344CB8AC3E}">
        <p14:creationId xmlns:p14="http://schemas.microsoft.com/office/powerpoint/2010/main" val="808251086"/>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45096"/>
            <a:ext cx="10972800" cy="4529667"/>
          </a:xfrm>
        </p:spPr>
        <p:txBody>
          <a:bodyPr/>
          <a:lstStyle/>
          <a:p>
            <a:r>
              <a:rPr lang="en-US" dirty="0"/>
              <a:t>Visually, interactively build &amp; explore journeys.</a:t>
            </a:r>
          </a:p>
          <a:p>
            <a:pPr lvl="1"/>
            <a:r>
              <a:rPr lang="en-US" sz="2400" dirty="0"/>
              <a:t>Visualizations include Tree, Sankey, Sigma, Sunburst, and bar charts.</a:t>
            </a:r>
          </a:p>
          <a:p>
            <a:r>
              <a:rPr lang="en-US" dirty="0"/>
              <a:t>Compare paths</a:t>
            </a:r>
            <a:br>
              <a:rPr lang="en-US" dirty="0"/>
            </a:br>
            <a:r>
              <a:rPr lang="en-US" dirty="0"/>
              <a:t>and the customers on those paths</a:t>
            </a:r>
          </a:p>
          <a:p>
            <a:r>
              <a:rPr lang="en-US" dirty="0"/>
              <a:t>Score paths</a:t>
            </a:r>
          </a:p>
          <a:p>
            <a:r>
              <a:rPr lang="en-US" dirty="0"/>
              <a:t>Investigate text associated with</a:t>
            </a:r>
            <a:br>
              <a:rPr lang="en-US" dirty="0"/>
            </a:br>
            <a:r>
              <a:rPr lang="en-US" dirty="0"/>
              <a:t>events of interest</a:t>
            </a:r>
          </a:p>
          <a:p>
            <a:r>
              <a:rPr lang="en-US" dirty="0"/>
              <a:t>Identify and export lists of </a:t>
            </a:r>
            <a:br>
              <a:rPr lang="en-US" dirty="0"/>
            </a:br>
            <a:r>
              <a:rPr lang="en-US" dirty="0"/>
              <a:t>individual customers on</a:t>
            </a:r>
            <a:br>
              <a:rPr lang="en-US" dirty="0"/>
            </a:br>
            <a:r>
              <a:rPr lang="en-US" dirty="0"/>
              <a:t>specific paths.</a:t>
            </a:r>
          </a:p>
        </p:txBody>
      </p:sp>
      <p:sp>
        <p:nvSpPr>
          <p:cNvPr id="3" name="Date Placeholder 2"/>
          <p:cNvSpPr>
            <a:spLocks noGrp="1"/>
          </p:cNvSpPr>
          <p:nvPr>
            <p:ph type="dt" sz="half" idx="10"/>
          </p:nvPr>
        </p:nvSpPr>
        <p:spPr/>
        <p:txBody>
          <a:bodyPr/>
          <a:lstStyle/>
          <a:p>
            <a:r>
              <a:rPr lang="en-US"/>
              <a:t>© 2017 Teradata</a:t>
            </a:r>
            <a:endParaRPr lang="en-US" dirty="0"/>
          </a:p>
        </p:txBody>
      </p:sp>
      <p:sp>
        <p:nvSpPr>
          <p:cNvPr id="4" name="Title 3"/>
          <p:cNvSpPr>
            <a:spLocks noGrp="1"/>
          </p:cNvSpPr>
          <p:nvPr>
            <p:ph type="title"/>
          </p:nvPr>
        </p:nvSpPr>
        <p:spPr/>
        <p:txBody>
          <a:bodyPr/>
          <a:lstStyle/>
          <a:p>
            <a:r>
              <a:rPr lang="en-US" dirty="0"/>
              <a:t>Path Analysis Guided Analytics Interface</a:t>
            </a:r>
          </a:p>
        </p:txBody>
      </p:sp>
      <p:sp>
        <p:nvSpPr>
          <p:cNvPr id="5" name="Text Placeholder 4"/>
          <p:cNvSpPr>
            <a:spLocks noGrp="1"/>
          </p:cNvSpPr>
          <p:nvPr>
            <p:ph type="body" sz="quarter" idx="12"/>
          </p:nvPr>
        </p:nvSpPr>
        <p:spPr>
          <a:xfrm>
            <a:off x="575733" y="134797"/>
            <a:ext cx="11006667" cy="394700"/>
          </a:xfrm>
        </p:spPr>
        <p:txBody>
          <a:bodyPr/>
          <a:lstStyle/>
          <a:p>
            <a:r>
              <a:rPr lang="en-US" dirty="0"/>
              <a:t>Overview: Key Features</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5044" y="5068047"/>
            <a:ext cx="3460381" cy="1502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9010" y="4723208"/>
            <a:ext cx="2765503" cy="1445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8476" y="2653114"/>
            <a:ext cx="4469891" cy="2283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6765549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66751" y="1371927"/>
            <a:ext cx="10972800" cy="4529667"/>
          </a:xfrm>
        </p:spPr>
        <p:txBody>
          <a:bodyPr/>
          <a:lstStyle/>
          <a:p>
            <a:r>
              <a:rPr lang="en-US" dirty="0"/>
              <a:t>Built for the business user</a:t>
            </a:r>
          </a:p>
          <a:p>
            <a:r>
              <a:rPr lang="en-US" dirty="0"/>
              <a:t>No coding – or expert skills – required</a:t>
            </a:r>
          </a:p>
          <a:p>
            <a:endParaRPr lang="en-US" dirty="0"/>
          </a:p>
        </p:txBody>
      </p:sp>
      <p:sp>
        <p:nvSpPr>
          <p:cNvPr id="2" name="Date Placeholder 1"/>
          <p:cNvSpPr>
            <a:spLocks noGrp="1"/>
          </p:cNvSpPr>
          <p:nvPr>
            <p:ph type="dt" sz="half" idx="10"/>
          </p:nvPr>
        </p:nvSpPr>
        <p:spPr/>
        <p:txBody>
          <a:bodyPr/>
          <a:lstStyle/>
          <a:p>
            <a:r>
              <a:rPr lang="en-US"/>
              <a:t>© 2017 Teradata</a:t>
            </a:r>
            <a:endParaRPr lang="en-US" dirty="0"/>
          </a:p>
        </p:txBody>
      </p:sp>
      <p:sp>
        <p:nvSpPr>
          <p:cNvPr id="5" name="Title 4"/>
          <p:cNvSpPr>
            <a:spLocks noGrp="1"/>
          </p:cNvSpPr>
          <p:nvPr>
            <p:ph type="title"/>
          </p:nvPr>
        </p:nvSpPr>
        <p:spPr/>
        <p:txBody>
          <a:bodyPr/>
          <a:lstStyle/>
          <a:p>
            <a:r>
              <a:rPr lang="en-US" dirty="0"/>
              <a:t>Visually, Interactively Build &amp; Explore Paths</a:t>
            </a:r>
          </a:p>
        </p:txBody>
      </p:sp>
      <p:sp>
        <p:nvSpPr>
          <p:cNvPr id="7" name="Text Placeholder 6"/>
          <p:cNvSpPr>
            <a:spLocks noGrp="1"/>
          </p:cNvSpPr>
          <p:nvPr>
            <p:ph type="body" sz="quarter" idx="12"/>
          </p:nvPr>
        </p:nvSpPr>
        <p:spPr>
          <a:xfrm>
            <a:off x="526037" y="102061"/>
            <a:ext cx="11006667" cy="394700"/>
          </a:xfrm>
        </p:spPr>
        <p:txBody>
          <a:bodyPr/>
          <a:lstStyle/>
          <a:p>
            <a:r>
              <a:rPr lang="en-US" dirty="0"/>
              <a:t>Business-ready Guided Analytics Interface</a:t>
            </a:r>
          </a:p>
        </p:txBody>
      </p:sp>
      <p:pic>
        <p:nvPicPr>
          <p:cNvPr id="8" name="Picture 7" descr="Screen Shot 2017-01-17 at 3.41.46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9155" y="2789181"/>
            <a:ext cx="5967992" cy="34357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53659565"/>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2017 Teradata</a:t>
            </a:r>
            <a:endParaRPr lang="en-US" dirty="0"/>
          </a:p>
        </p:txBody>
      </p:sp>
      <p:sp>
        <p:nvSpPr>
          <p:cNvPr id="7" name="Text Placeholder 6"/>
          <p:cNvSpPr>
            <a:spLocks noGrp="1"/>
          </p:cNvSpPr>
          <p:nvPr>
            <p:ph type="body" sz="quarter" idx="12"/>
          </p:nvPr>
        </p:nvSpPr>
        <p:spPr/>
        <p:txBody>
          <a:bodyPr/>
          <a:lstStyle/>
          <a:p>
            <a:r>
              <a:rPr lang="en-US" dirty="0"/>
              <a:t>Tree, Sankey, Sigma &amp; Sunburst Diagrams</a:t>
            </a:r>
          </a:p>
        </p:txBody>
      </p:sp>
      <p:sp>
        <p:nvSpPr>
          <p:cNvPr id="5" name="Title 4"/>
          <p:cNvSpPr>
            <a:spLocks noGrp="1"/>
          </p:cNvSpPr>
          <p:nvPr>
            <p:ph type="title"/>
          </p:nvPr>
        </p:nvSpPr>
        <p:spPr>
          <a:xfrm>
            <a:off x="609600" y="221671"/>
            <a:ext cx="10972800" cy="958737"/>
          </a:xfrm>
        </p:spPr>
        <p:txBody>
          <a:bodyPr/>
          <a:lstStyle/>
          <a:p>
            <a:r>
              <a:rPr lang="en-US" dirty="0"/>
              <a:t>Interact With Advanced Path Visualizations</a:t>
            </a:r>
          </a:p>
        </p:txBody>
      </p:sp>
      <p:pic>
        <p:nvPicPr>
          <p:cNvPr id="9" name="Picture 8" descr="Screen Shot 2017-01-17 at 3.53.18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6917" y="1602961"/>
            <a:ext cx="4504825" cy="25934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Screen Shot 2017-01-17 at 3.41.46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727" y="1602962"/>
            <a:ext cx="4489611" cy="25846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Screen Shot 2017-01-17 at 3.42.35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5076" y="3796425"/>
            <a:ext cx="4415301" cy="25418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descr="Screen Shot 2017-01-18 at 3.04.55 PM.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7736" y="3790682"/>
            <a:ext cx="4490273" cy="25476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727276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2017 Teradata</a:t>
            </a:r>
            <a:endParaRPr lang="en-US" dirty="0"/>
          </a:p>
        </p:txBody>
      </p:sp>
      <p:sp>
        <p:nvSpPr>
          <p:cNvPr id="7" name="Text Placeholder 6"/>
          <p:cNvSpPr>
            <a:spLocks noGrp="1"/>
          </p:cNvSpPr>
          <p:nvPr>
            <p:ph type="body" sz="quarter" idx="12"/>
          </p:nvPr>
        </p:nvSpPr>
        <p:spPr/>
        <p:txBody>
          <a:bodyPr/>
          <a:lstStyle/>
          <a:p>
            <a:r>
              <a:rPr lang="en-US" dirty="0"/>
              <a:t>Compare Paths And Customers On Those Paths</a:t>
            </a:r>
          </a:p>
        </p:txBody>
      </p:sp>
      <p:sp>
        <p:nvSpPr>
          <p:cNvPr id="5" name="Title 4"/>
          <p:cNvSpPr>
            <a:spLocks noGrp="1"/>
          </p:cNvSpPr>
          <p:nvPr>
            <p:ph type="title"/>
          </p:nvPr>
        </p:nvSpPr>
        <p:spPr>
          <a:xfrm>
            <a:off x="603956" y="221673"/>
            <a:ext cx="10972800" cy="958737"/>
          </a:xfrm>
        </p:spPr>
        <p:txBody>
          <a:bodyPr/>
          <a:lstStyle/>
          <a:p>
            <a:r>
              <a:rPr lang="en-US" dirty="0"/>
              <a:t>Interact With Advanced Path Visualizations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8903" y="3038635"/>
            <a:ext cx="5962460" cy="31168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956" y="1934096"/>
            <a:ext cx="6721709" cy="34333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36696799"/>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475" y="1672167"/>
            <a:ext cx="8795051" cy="4529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Date Placeholder 2"/>
          <p:cNvSpPr>
            <a:spLocks noGrp="1"/>
          </p:cNvSpPr>
          <p:nvPr>
            <p:ph type="dt" sz="half" idx="10"/>
          </p:nvPr>
        </p:nvSpPr>
        <p:spPr/>
        <p:txBody>
          <a:bodyPr/>
          <a:lstStyle/>
          <a:p>
            <a:r>
              <a:rPr lang="en-US"/>
              <a:t>© 2017 Teradata</a:t>
            </a:r>
            <a:endParaRPr lang="en-US" dirty="0"/>
          </a:p>
        </p:txBody>
      </p:sp>
      <p:sp>
        <p:nvSpPr>
          <p:cNvPr id="4" name="Title 3"/>
          <p:cNvSpPr>
            <a:spLocks noGrp="1"/>
          </p:cNvSpPr>
          <p:nvPr>
            <p:ph type="title"/>
          </p:nvPr>
        </p:nvSpPr>
        <p:spPr/>
        <p:txBody>
          <a:bodyPr/>
          <a:lstStyle/>
          <a:p>
            <a:r>
              <a:rPr lang="en-US" dirty="0"/>
              <a:t>Score The Costs Of Paths</a:t>
            </a:r>
          </a:p>
        </p:txBody>
      </p:sp>
      <p:sp>
        <p:nvSpPr>
          <p:cNvPr id="6" name="Text Placeholder 5"/>
          <p:cNvSpPr>
            <a:spLocks noGrp="1"/>
          </p:cNvSpPr>
          <p:nvPr>
            <p:ph type="body" sz="quarter" idx="12"/>
          </p:nvPr>
        </p:nvSpPr>
        <p:spPr>
          <a:xfrm>
            <a:off x="592666" y="167775"/>
            <a:ext cx="11006667" cy="394700"/>
          </a:xfrm>
        </p:spPr>
        <p:txBody>
          <a:bodyPr/>
          <a:lstStyle/>
          <a:p>
            <a:r>
              <a:rPr lang="en-US" dirty="0"/>
              <a:t>Incorporate Marketing Costs Or Support Costs Into Path Analysis</a:t>
            </a:r>
          </a:p>
        </p:txBody>
      </p:sp>
    </p:spTree>
    <p:extLst>
      <p:ext uri="{BB962C8B-B14F-4D97-AF65-F5344CB8AC3E}">
        <p14:creationId xmlns:p14="http://schemas.microsoft.com/office/powerpoint/2010/main" val="1194046899"/>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a:xfrm>
            <a:off x="611796" y="1296607"/>
            <a:ext cx="10972800" cy="4529667"/>
          </a:xfrm>
        </p:spPr>
        <p:txBody>
          <a:bodyPr/>
          <a:lstStyle/>
          <a:p>
            <a:r>
              <a:rPr lang="en-US" dirty="0"/>
              <a:t>Highlight a path</a:t>
            </a:r>
          </a:p>
          <a:p>
            <a:r>
              <a:rPr lang="en-US" dirty="0"/>
              <a:t>View text records</a:t>
            </a:r>
          </a:p>
          <a:p>
            <a:r>
              <a:rPr lang="en-US" dirty="0"/>
              <a:t>Drill into terms or accounts</a:t>
            </a:r>
          </a:p>
        </p:txBody>
      </p:sp>
      <p:sp>
        <p:nvSpPr>
          <p:cNvPr id="2" name="Date Placeholder 1"/>
          <p:cNvSpPr>
            <a:spLocks noGrp="1"/>
          </p:cNvSpPr>
          <p:nvPr>
            <p:ph type="dt" sz="half" idx="10"/>
          </p:nvPr>
        </p:nvSpPr>
        <p:spPr/>
        <p:txBody>
          <a:bodyPr/>
          <a:lstStyle/>
          <a:p>
            <a:r>
              <a:rPr lang="en-US"/>
              <a:t>© 2017 Teradata</a:t>
            </a:r>
            <a:endParaRPr lang="en-US" dirty="0"/>
          </a:p>
        </p:txBody>
      </p:sp>
      <p:sp>
        <p:nvSpPr>
          <p:cNvPr id="5" name="Title 4"/>
          <p:cNvSpPr>
            <a:spLocks noGrp="1"/>
          </p:cNvSpPr>
          <p:nvPr>
            <p:ph type="title"/>
          </p:nvPr>
        </p:nvSpPr>
        <p:spPr/>
        <p:txBody>
          <a:bodyPr/>
          <a:lstStyle/>
          <a:p>
            <a:r>
              <a:rPr lang="en-US" dirty="0"/>
              <a:t>Dig Deep Into Text-Based Events</a:t>
            </a:r>
          </a:p>
        </p:txBody>
      </p:sp>
      <p:sp>
        <p:nvSpPr>
          <p:cNvPr id="7" name="Text Placeholder 6"/>
          <p:cNvSpPr>
            <a:spLocks noGrp="1"/>
          </p:cNvSpPr>
          <p:nvPr>
            <p:ph type="body" sz="quarter" idx="12"/>
          </p:nvPr>
        </p:nvSpPr>
        <p:spPr>
          <a:xfrm>
            <a:off x="552542" y="149122"/>
            <a:ext cx="11006667" cy="394700"/>
          </a:xfrm>
        </p:spPr>
        <p:txBody>
          <a:bodyPr/>
          <a:lstStyle/>
          <a:p>
            <a:r>
              <a:rPr lang="en-US" dirty="0"/>
              <a:t>Drill Into Key Customers or Terms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9996" y="3153006"/>
            <a:ext cx="3226473" cy="1648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9049" y="4342079"/>
            <a:ext cx="3029147" cy="15631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0211" y="3153006"/>
            <a:ext cx="3299080" cy="1648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18761" y="4342079"/>
            <a:ext cx="2967067" cy="15631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47794" y="3448973"/>
            <a:ext cx="100553" cy="130371"/>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05618" y="5263790"/>
            <a:ext cx="98989" cy="128343"/>
          </a:xfrm>
          <a:prstGeom prst="rect">
            <a:avLst/>
          </a:prstGeom>
        </p:spPr>
      </p:pic>
    </p:spTree>
    <p:extLst>
      <p:ext uri="{BB962C8B-B14F-4D97-AF65-F5344CB8AC3E}">
        <p14:creationId xmlns:p14="http://schemas.microsoft.com/office/powerpoint/2010/main" val="1480989991"/>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33631"/>
            <a:ext cx="10972800" cy="4529667"/>
          </a:xfrm>
        </p:spPr>
        <p:txBody>
          <a:bodyPr/>
          <a:lstStyle/>
          <a:p>
            <a:r>
              <a:rPr lang="en-US" dirty="0"/>
              <a:t>Click on a path.</a:t>
            </a:r>
          </a:p>
          <a:p>
            <a:r>
              <a:rPr lang="en-US" dirty="0"/>
              <a:t>Download a list of all customers on that path.</a:t>
            </a:r>
          </a:p>
          <a:p>
            <a:endParaRPr lang="en-US" dirty="0"/>
          </a:p>
        </p:txBody>
      </p:sp>
      <p:sp>
        <p:nvSpPr>
          <p:cNvPr id="3" name="Date Placeholder 2"/>
          <p:cNvSpPr>
            <a:spLocks noGrp="1"/>
          </p:cNvSpPr>
          <p:nvPr>
            <p:ph type="dt" sz="half" idx="10"/>
          </p:nvPr>
        </p:nvSpPr>
        <p:spPr/>
        <p:txBody>
          <a:bodyPr/>
          <a:lstStyle/>
          <a:p>
            <a:r>
              <a:rPr lang="en-US"/>
              <a:t>© 2017 Teradata</a:t>
            </a:r>
            <a:endParaRPr lang="en-US" dirty="0"/>
          </a:p>
        </p:txBody>
      </p:sp>
      <p:sp>
        <p:nvSpPr>
          <p:cNvPr id="4" name="Title 3"/>
          <p:cNvSpPr>
            <a:spLocks noGrp="1"/>
          </p:cNvSpPr>
          <p:nvPr>
            <p:ph type="title"/>
          </p:nvPr>
        </p:nvSpPr>
        <p:spPr>
          <a:xfrm>
            <a:off x="838200" y="126589"/>
            <a:ext cx="10744200" cy="1325563"/>
          </a:xfrm>
        </p:spPr>
        <p:txBody>
          <a:bodyPr/>
          <a:lstStyle/>
          <a:p>
            <a:r>
              <a:rPr lang="en-US" dirty="0"/>
              <a:t>Identify Individual Customers on Specific Paths</a:t>
            </a:r>
          </a:p>
        </p:txBody>
      </p:sp>
      <p:sp>
        <p:nvSpPr>
          <p:cNvPr id="9" name="Text Placeholder 8"/>
          <p:cNvSpPr>
            <a:spLocks noGrp="1"/>
          </p:cNvSpPr>
          <p:nvPr>
            <p:ph type="body" sz="quarter" idx="12"/>
          </p:nvPr>
        </p:nvSpPr>
        <p:spPr>
          <a:xfrm>
            <a:off x="575733" y="167775"/>
            <a:ext cx="11006667" cy="394700"/>
          </a:xfrm>
        </p:spPr>
        <p:txBody>
          <a:bodyPr/>
          <a:lstStyle/>
          <a:p>
            <a:r>
              <a:rPr lang="en-US" dirty="0"/>
              <a:t>Build Lists For Operational Follow-up</a:t>
            </a:r>
          </a:p>
        </p:txBody>
      </p:sp>
      <p:sp>
        <p:nvSpPr>
          <p:cNvPr id="5" name="Bent-Up Arrow 4"/>
          <p:cNvSpPr/>
          <p:nvPr/>
        </p:nvSpPr>
        <p:spPr>
          <a:xfrm rot="5400000">
            <a:off x="4667435" y="4952245"/>
            <a:ext cx="1490133" cy="1009843"/>
          </a:xfrm>
          <a:prstGeom prst="bentUpArrow">
            <a:avLst/>
          </a:prstGeom>
          <a:solidFill>
            <a:schemeClr val="accent1"/>
          </a:solidFill>
          <a:ln w="9525">
            <a:noFill/>
            <a:miter lim="800000"/>
            <a:headEnd/>
            <a:tailEnd/>
          </a:ln>
          <a:effectLst/>
        </p:spPr>
        <p:txBody>
          <a:bodyPr wrap="square" tIns="121920" bIns="121920" rtlCol="0" anchor="t">
            <a:prstTxWarp prst="textNoShape">
              <a:avLst/>
            </a:prstTxWarp>
            <a:noAutofit/>
          </a:bodyPr>
          <a:lstStyle/>
          <a:p>
            <a:pPr algn="ctr"/>
            <a:endParaRPr lang="en-US" sz="2400" kern="0" dirty="0" err="1">
              <a:solidFill>
                <a:prstClr val="white"/>
              </a:solidFill>
            </a:endParaRPr>
          </a:p>
        </p:txBody>
      </p:sp>
      <p:pic>
        <p:nvPicPr>
          <p:cNvPr id="6" name="Picture 5" descr="Screen Shot 2017-01-18 at 9.14.46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9640" y="3740325"/>
            <a:ext cx="4639641" cy="26387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Screen Shot 2017-01-18 at 3.12.0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327" y="2678794"/>
            <a:ext cx="5196804" cy="27752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C:\Users\rr186017\Desktop\x\han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2780" y="5191538"/>
            <a:ext cx="224817" cy="288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8519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9444" y="728718"/>
            <a:ext cx="10972800" cy="701731"/>
          </a:xfrm>
        </p:spPr>
        <p:txBody>
          <a:bodyPr>
            <a:normAutofit/>
          </a:bodyPr>
          <a:lstStyle/>
          <a:p>
            <a:r>
              <a:rPr lang="en-US" dirty="0"/>
              <a:t>Industry Perspective: How Sales, Servicing Affect Churn</a:t>
            </a:r>
          </a:p>
        </p:txBody>
      </p:sp>
      <p:grpSp>
        <p:nvGrpSpPr>
          <p:cNvPr id="3" name="Group 2"/>
          <p:cNvGrpSpPr/>
          <p:nvPr/>
        </p:nvGrpSpPr>
        <p:grpSpPr>
          <a:xfrm>
            <a:off x="1538607" y="1989485"/>
            <a:ext cx="1988632" cy="1257659"/>
            <a:chOff x="1153955" y="1989482"/>
            <a:chExt cx="1491474" cy="1257659"/>
          </a:xfrm>
        </p:grpSpPr>
        <p:sp>
          <p:nvSpPr>
            <p:cNvPr id="47" name="Text Box 1"/>
            <p:cNvSpPr txBox="1">
              <a:spLocks noChangeArrowheads="1"/>
            </p:cNvSpPr>
            <p:nvPr/>
          </p:nvSpPr>
          <p:spPr bwMode="auto">
            <a:xfrm>
              <a:off x="1153955" y="2837745"/>
              <a:ext cx="1464344" cy="409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spAutoFit/>
            </a:bodyPr>
            <a:lstStyle>
              <a:lvl1pPr>
                <a:tabLst>
                  <a:tab pos="723900" algn="l"/>
                </a:tabLst>
                <a:defRPr>
                  <a:solidFill>
                    <a:srgbClr val="000000"/>
                  </a:solidFill>
                  <a:latin typeface="Arial" charset="0"/>
                  <a:ea typeface="SimSun" charset="0"/>
                  <a:cs typeface="SimSun" charset="0"/>
                </a:defRPr>
              </a:lvl1pPr>
              <a:lvl2pPr>
                <a:tabLst>
                  <a:tab pos="723900" algn="l"/>
                </a:tabLst>
                <a:defRPr>
                  <a:solidFill>
                    <a:srgbClr val="000000"/>
                  </a:solidFill>
                  <a:latin typeface="Arial" charset="0"/>
                  <a:ea typeface="SimSun" charset="0"/>
                  <a:cs typeface="SimSun" charset="0"/>
                </a:defRPr>
              </a:lvl2pPr>
              <a:lvl3pPr>
                <a:tabLst>
                  <a:tab pos="723900" algn="l"/>
                </a:tabLst>
                <a:defRPr>
                  <a:solidFill>
                    <a:srgbClr val="000000"/>
                  </a:solidFill>
                  <a:latin typeface="Arial" charset="0"/>
                  <a:ea typeface="SimSun" charset="0"/>
                  <a:cs typeface="SimSun" charset="0"/>
                </a:defRPr>
              </a:lvl3pPr>
              <a:lvl4pPr>
                <a:tabLst>
                  <a:tab pos="723900" algn="l"/>
                </a:tabLst>
                <a:defRPr>
                  <a:solidFill>
                    <a:srgbClr val="000000"/>
                  </a:solidFill>
                  <a:latin typeface="Arial" charset="0"/>
                  <a:ea typeface="SimSun" charset="0"/>
                  <a:cs typeface="SimSun" charset="0"/>
                </a:defRPr>
              </a:lvl4pPr>
              <a:lvl5pPr>
                <a:tabLst>
                  <a:tab pos="7239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9pPr>
            </a:lstStyle>
            <a:p>
              <a:pPr>
                <a:lnSpc>
                  <a:spcPct val="83000"/>
                </a:lnSpc>
                <a:spcAft>
                  <a:spcPts val="400"/>
                </a:spcAft>
              </a:pPr>
              <a:r>
                <a:rPr lang="en-US" sz="1200" dirty="0">
                  <a:latin typeface="Century Gothic"/>
                  <a:cs typeface="Century Gothic"/>
                </a:rPr>
                <a:t>Customer Opens Account</a:t>
              </a:r>
            </a:p>
            <a:p>
              <a:pPr>
                <a:spcAft>
                  <a:spcPts val="400"/>
                </a:spcAft>
              </a:pPr>
              <a:r>
                <a:rPr lang="en-US" sz="1200" dirty="0">
                  <a:solidFill>
                    <a:srgbClr val="3B3B3B"/>
                  </a:solidFill>
                  <a:latin typeface="Century Gothic"/>
                  <a:cs typeface="Century Gothic"/>
                </a:rPr>
                <a:t>.</a:t>
              </a:r>
              <a:r>
                <a:rPr lang="en-US" sz="1067" dirty="0">
                  <a:solidFill>
                    <a:srgbClr val="3B3B3B"/>
                  </a:solidFill>
                  <a:latin typeface="Century Gothic"/>
                  <a:cs typeface="Century Gothic"/>
                </a:rPr>
                <a:t>..The wrong type</a:t>
              </a:r>
              <a:r>
                <a:rPr lang="en-US" sz="1067" dirty="0">
                  <a:latin typeface="Century Gothic"/>
                  <a:cs typeface="Century Gothic"/>
                </a:rPr>
                <a:t> </a:t>
              </a:r>
            </a:p>
          </p:txBody>
        </p:sp>
        <p:sp>
          <p:nvSpPr>
            <p:cNvPr id="58" name="Freeform 40"/>
            <p:cNvSpPr>
              <a:spLocks noChangeArrowheads="1"/>
            </p:cNvSpPr>
            <p:nvPr/>
          </p:nvSpPr>
          <p:spPr bwMode="auto">
            <a:xfrm>
              <a:off x="1991425" y="1989482"/>
              <a:ext cx="366933" cy="353982"/>
            </a:xfrm>
            <a:custGeom>
              <a:avLst/>
              <a:gdLst>
                <a:gd name="T0" fmla="*/ 692 w 749"/>
                <a:gd name="T1" fmla="*/ 29 h 724"/>
                <a:gd name="T2" fmla="*/ 562 w 749"/>
                <a:gd name="T3" fmla="*/ 60 h 724"/>
                <a:gd name="T4" fmla="*/ 322 w 749"/>
                <a:gd name="T5" fmla="*/ 458 h 724"/>
                <a:gd name="T6" fmla="*/ 181 w 749"/>
                <a:gd name="T7" fmla="*/ 280 h 724"/>
                <a:gd name="T8" fmla="*/ 48 w 749"/>
                <a:gd name="T9" fmla="*/ 263 h 724"/>
                <a:gd name="T10" fmla="*/ 32 w 749"/>
                <a:gd name="T11" fmla="*/ 396 h 724"/>
                <a:gd name="T12" fmla="*/ 252 w 749"/>
                <a:gd name="T13" fmla="*/ 678 h 724"/>
                <a:gd name="T14" fmla="*/ 305 w 749"/>
                <a:gd name="T15" fmla="*/ 714 h 724"/>
                <a:gd name="T16" fmla="*/ 413 w 749"/>
                <a:gd name="T17" fmla="*/ 672 h 724"/>
                <a:gd name="T18" fmla="*/ 720 w 749"/>
                <a:gd name="T19" fmla="*/ 161 h 724"/>
                <a:gd name="T20" fmla="*/ 692 w 749"/>
                <a:gd name="T21" fmla="*/ 29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9" h="724">
                  <a:moveTo>
                    <a:pt x="692" y="29"/>
                  </a:moveTo>
                  <a:cubicBezTo>
                    <a:pt x="647" y="0"/>
                    <a:pt x="590" y="15"/>
                    <a:pt x="562" y="60"/>
                  </a:cubicBezTo>
                  <a:cubicBezTo>
                    <a:pt x="322" y="458"/>
                    <a:pt x="322" y="458"/>
                    <a:pt x="322" y="458"/>
                  </a:cubicBezTo>
                  <a:cubicBezTo>
                    <a:pt x="181" y="280"/>
                    <a:pt x="181" y="280"/>
                    <a:pt x="181" y="280"/>
                  </a:cubicBezTo>
                  <a:cubicBezTo>
                    <a:pt x="150" y="238"/>
                    <a:pt x="90" y="232"/>
                    <a:pt x="48" y="263"/>
                  </a:cubicBezTo>
                  <a:cubicBezTo>
                    <a:pt x="5" y="294"/>
                    <a:pt x="0" y="353"/>
                    <a:pt x="32" y="396"/>
                  </a:cubicBezTo>
                  <a:cubicBezTo>
                    <a:pt x="252" y="678"/>
                    <a:pt x="252" y="678"/>
                    <a:pt x="252" y="678"/>
                  </a:cubicBezTo>
                  <a:cubicBezTo>
                    <a:pt x="266" y="698"/>
                    <a:pt x="286" y="709"/>
                    <a:pt x="305" y="714"/>
                  </a:cubicBezTo>
                  <a:cubicBezTo>
                    <a:pt x="345" y="723"/>
                    <a:pt x="390" y="709"/>
                    <a:pt x="413" y="672"/>
                  </a:cubicBezTo>
                  <a:cubicBezTo>
                    <a:pt x="720" y="161"/>
                    <a:pt x="720" y="161"/>
                    <a:pt x="720" y="161"/>
                  </a:cubicBezTo>
                  <a:cubicBezTo>
                    <a:pt x="748" y="113"/>
                    <a:pt x="734" y="57"/>
                    <a:pt x="692" y="29"/>
                  </a:cubicBezTo>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61" name="Freeform 43"/>
            <p:cNvSpPr>
              <a:spLocks noChangeArrowheads="1"/>
            </p:cNvSpPr>
            <p:nvPr/>
          </p:nvSpPr>
          <p:spPr bwMode="auto">
            <a:xfrm>
              <a:off x="2231011" y="2121147"/>
              <a:ext cx="414418" cy="623785"/>
            </a:xfrm>
            <a:custGeom>
              <a:avLst/>
              <a:gdLst>
                <a:gd name="T0" fmla="*/ 846 w 847"/>
                <a:gd name="T1" fmla="*/ 1019 h 1273"/>
                <a:gd name="T2" fmla="*/ 0 w 847"/>
                <a:gd name="T3" fmla="*/ 1019 h 1273"/>
                <a:gd name="T4" fmla="*/ 76 w 847"/>
                <a:gd name="T5" fmla="*/ 700 h 1273"/>
                <a:gd name="T6" fmla="*/ 302 w 847"/>
                <a:gd name="T7" fmla="*/ 581 h 1273"/>
                <a:gd name="T8" fmla="*/ 209 w 847"/>
                <a:gd name="T9" fmla="*/ 742 h 1273"/>
                <a:gd name="T10" fmla="*/ 372 w 847"/>
                <a:gd name="T11" fmla="*/ 705 h 1273"/>
                <a:gd name="T12" fmla="*/ 443 w 847"/>
                <a:gd name="T13" fmla="*/ 1013 h 1273"/>
                <a:gd name="T14" fmla="*/ 491 w 847"/>
                <a:gd name="T15" fmla="*/ 705 h 1273"/>
                <a:gd name="T16" fmla="*/ 657 w 847"/>
                <a:gd name="T17" fmla="*/ 739 h 1273"/>
                <a:gd name="T18" fmla="*/ 547 w 847"/>
                <a:gd name="T19" fmla="*/ 581 h 1273"/>
                <a:gd name="T20" fmla="*/ 770 w 847"/>
                <a:gd name="T21" fmla="*/ 702 h 1273"/>
                <a:gd name="T22" fmla="*/ 846 w 847"/>
                <a:gd name="T23" fmla="*/ 1019 h 1273"/>
                <a:gd name="T24" fmla="*/ 358 w 847"/>
                <a:gd name="T25" fmla="*/ 262 h 1273"/>
                <a:gd name="T26" fmla="*/ 499 w 847"/>
                <a:gd name="T27" fmla="*/ 197 h 1273"/>
                <a:gd name="T28" fmla="*/ 536 w 847"/>
                <a:gd name="T29" fmla="*/ 211 h 1273"/>
                <a:gd name="T30" fmla="*/ 553 w 847"/>
                <a:gd name="T31" fmla="*/ 257 h 1273"/>
                <a:gd name="T32" fmla="*/ 570 w 847"/>
                <a:gd name="T33" fmla="*/ 248 h 1273"/>
                <a:gd name="T34" fmla="*/ 587 w 847"/>
                <a:gd name="T35" fmla="*/ 231 h 1273"/>
                <a:gd name="T36" fmla="*/ 604 w 847"/>
                <a:gd name="T37" fmla="*/ 305 h 1273"/>
                <a:gd name="T38" fmla="*/ 573 w 847"/>
                <a:gd name="T39" fmla="*/ 375 h 1273"/>
                <a:gd name="T40" fmla="*/ 567 w 847"/>
                <a:gd name="T41" fmla="*/ 381 h 1273"/>
                <a:gd name="T42" fmla="*/ 547 w 847"/>
                <a:gd name="T43" fmla="*/ 437 h 1273"/>
                <a:gd name="T44" fmla="*/ 451 w 847"/>
                <a:gd name="T45" fmla="*/ 527 h 1273"/>
                <a:gd name="T46" fmla="*/ 386 w 847"/>
                <a:gd name="T47" fmla="*/ 527 h 1273"/>
                <a:gd name="T48" fmla="*/ 290 w 847"/>
                <a:gd name="T49" fmla="*/ 437 h 1273"/>
                <a:gd name="T50" fmla="*/ 268 w 847"/>
                <a:gd name="T51" fmla="*/ 344 h 1273"/>
                <a:gd name="T52" fmla="*/ 296 w 847"/>
                <a:gd name="T53" fmla="*/ 288 h 1273"/>
                <a:gd name="T54" fmla="*/ 358 w 847"/>
                <a:gd name="T55" fmla="*/ 262 h 1273"/>
                <a:gd name="T56" fmla="*/ 352 w 847"/>
                <a:gd name="T57" fmla="*/ 11 h 1273"/>
                <a:gd name="T58" fmla="*/ 194 w 847"/>
                <a:gd name="T59" fmla="*/ 147 h 1273"/>
                <a:gd name="T60" fmla="*/ 177 w 847"/>
                <a:gd name="T61" fmla="*/ 226 h 1273"/>
                <a:gd name="T62" fmla="*/ 107 w 847"/>
                <a:gd name="T63" fmla="*/ 604 h 1273"/>
                <a:gd name="T64" fmla="*/ 245 w 847"/>
                <a:gd name="T65" fmla="*/ 527 h 1273"/>
                <a:gd name="T66" fmla="*/ 257 w 847"/>
                <a:gd name="T67" fmla="*/ 519 h 1273"/>
                <a:gd name="T68" fmla="*/ 293 w 847"/>
                <a:gd name="T69" fmla="*/ 553 h 1273"/>
                <a:gd name="T70" fmla="*/ 310 w 847"/>
                <a:gd name="T71" fmla="*/ 513 h 1273"/>
                <a:gd name="T72" fmla="*/ 313 w 847"/>
                <a:gd name="T73" fmla="*/ 513 h 1273"/>
                <a:gd name="T74" fmla="*/ 367 w 847"/>
                <a:gd name="T75" fmla="*/ 553 h 1273"/>
                <a:gd name="T76" fmla="*/ 468 w 847"/>
                <a:gd name="T77" fmla="*/ 553 h 1273"/>
                <a:gd name="T78" fmla="*/ 525 w 847"/>
                <a:gd name="T79" fmla="*/ 513 h 1273"/>
                <a:gd name="T80" fmla="*/ 525 w 847"/>
                <a:gd name="T81" fmla="*/ 513 h 1273"/>
                <a:gd name="T82" fmla="*/ 542 w 847"/>
                <a:gd name="T83" fmla="*/ 553 h 1273"/>
                <a:gd name="T84" fmla="*/ 578 w 847"/>
                <a:gd name="T85" fmla="*/ 519 h 1273"/>
                <a:gd name="T86" fmla="*/ 592 w 847"/>
                <a:gd name="T87" fmla="*/ 527 h 1273"/>
                <a:gd name="T88" fmla="*/ 731 w 847"/>
                <a:gd name="T89" fmla="*/ 604 h 1273"/>
                <a:gd name="T90" fmla="*/ 657 w 847"/>
                <a:gd name="T91" fmla="*/ 226 h 1273"/>
                <a:gd name="T92" fmla="*/ 643 w 847"/>
                <a:gd name="T93" fmla="*/ 147 h 1273"/>
                <a:gd name="T94" fmla="*/ 592 w 847"/>
                <a:gd name="T95" fmla="*/ 67 h 1273"/>
                <a:gd name="T96" fmla="*/ 477 w 847"/>
                <a:gd name="T97" fmla="*/ 31 h 1273"/>
                <a:gd name="T98" fmla="*/ 352 w 847"/>
                <a:gd name="T99" fmla="*/ 11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1273">
                  <a:moveTo>
                    <a:pt x="846" y="1019"/>
                  </a:moveTo>
                  <a:cubicBezTo>
                    <a:pt x="626" y="1272"/>
                    <a:pt x="223" y="1272"/>
                    <a:pt x="0" y="1019"/>
                  </a:cubicBezTo>
                  <a:cubicBezTo>
                    <a:pt x="0" y="886"/>
                    <a:pt x="8" y="784"/>
                    <a:pt x="76" y="700"/>
                  </a:cubicBezTo>
                  <a:cubicBezTo>
                    <a:pt x="155" y="601"/>
                    <a:pt x="231" y="635"/>
                    <a:pt x="302" y="581"/>
                  </a:cubicBezTo>
                  <a:cubicBezTo>
                    <a:pt x="209" y="742"/>
                    <a:pt x="209" y="742"/>
                    <a:pt x="209" y="742"/>
                  </a:cubicBezTo>
                  <a:cubicBezTo>
                    <a:pt x="372" y="705"/>
                    <a:pt x="372" y="705"/>
                    <a:pt x="372" y="705"/>
                  </a:cubicBezTo>
                  <a:cubicBezTo>
                    <a:pt x="443" y="1013"/>
                    <a:pt x="443" y="1013"/>
                    <a:pt x="443" y="1013"/>
                  </a:cubicBezTo>
                  <a:cubicBezTo>
                    <a:pt x="491" y="705"/>
                    <a:pt x="491" y="705"/>
                    <a:pt x="491" y="705"/>
                  </a:cubicBezTo>
                  <a:cubicBezTo>
                    <a:pt x="657" y="739"/>
                    <a:pt x="657" y="739"/>
                    <a:pt x="657" y="739"/>
                  </a:cubicBezTo>
                  <a:cubicBezTo>
                    <a:pt x="547" y="581"/>
                    <a:pt x="547" y="581"/>
                    <a:pt x="547" y="581"/>
                  </a:cubicBezTo>
                  <a:cubicBezTo>
                    <a:pt x="612" y="632"/>
                    <a:pt x="697" y="604"/>
                    <a:pt x="770" y="702"/>
                  </a:cubicBezTo>
                  <a:cubicBezTo>
                    <a:pt x="838" y="787"/>
                    <a:pt x="846" y="889"/>
                    <a:pt x="846" y="1019"/>
                  </a:cubicBezTo>
                  <a:close/>
                  <a:moveTo>
                    <a:pt x="358" y="262"/>
                  </a:moveTo>
                  <a:cubicBezTo>
                    <a:pt x="400" y="248"/>
                    <a:pt x="451" y="231"/>
                    <a:pt x="499" y="197"/>
                  </a:cubicBezTo>
                  <a:cubicBezTo>
                    <a:pt x="516" y="189"/>
                    <a:pt x="527" y="183"/>
                    <a:pt x="536" y="211"/>
                  </a:cubicBezTo>
                  <a:cubicBezTo>
                    <a:pt x="542" y="226"/>
                    <a:pt x="544" y="248"/>
                    <a:pt x="553" y="257"/>
                  </a:cubicBezTo>
                  <a:cubicBezTo>
                    <a:pt x="561" y="265"/>
                    <a:pt x="564" y="259"/>
                    <a:pt x="570" y="248"/>
                  </a:cubicBezTo>
                  <a:cubicBezTo>
                    <a:pt x="575" y="240"/>
                    <a:pt x="578" y="231"/>
                    <a:pt x="587" y="231"/>
                  </a:cubicBezTo>
                  <a:cubicBezTo>
                    <a:pt x="598" y="231"/>
                    <a:pt x="609" y="265"/>
                    <a:pt x="604" y="305"/>
                  </a:cubicBezTo>
                  <a:cubicBezTo>
                    <a:pt x="598" y="344"/>
                    <a:pt x="584" y="375"/>
                    <a:pt x="573" y="375"/>
                  </a:cubicBezTo>
                  <a:cubicBezTo>
                    <a:pt x="567" y="375"/>
                    <a:pt x="567" y="375"/>
                    <a:pt x="567" y="381"/>
                  </a:cubicBezTo>
                  <a:cubicBezTo>
                    <a:pt x="561" y="403"/>
                    <a:pt x="556" y="420"/>
                    <a:pt x="547" y="437"/>
                  </a:cubicBezTo>
                  <a:cubicBezTo>
                    <a:pt x="527" y="474"/>
                    <a:pt x="496" y="502"/>
                    <a:pt x="451" y="527"/>
                  </a:cubicBezTo>
                  <a:cubicBezTo>
                    <a:pt x="429" y="542"/>
                    <a:pt x="406" y="542"/>
                    <a:pt x="386" y="527"/>
                  </a:cubicBezTo>
                  <a:cubicBezTo>
                    <a:pt x="338" y="505"/>
                    <a:pt x="307" y="474"/>
                    <a:pt x="290" y="437"/>
                  </a:cubicBezTo>
                  <a:cubicBezTo>
                    <a:pt x="276" y="415"/>
                    <a:pt x="268" y="381"/>
                    <a:pt x="268" y="344"/>
                  </a:cubicBezTo>
                  <a:cubicBezTo>
                    <a:pt x="262" y="316"/>
                    <a:pt x="276" y="299"/>
                    <a:pt x="296" y="288"/>
                  </a:cubicBezTo>
                  <a:cubicBezTo>
                    <a:pt x="310" y="279"/>
                    <a:pt x="338" y="271"/>
                    <a:pt x="358" y="262"/>
                  </a:cubicBezTo>
                  <a:close/>
                  <a:moveTo>
                    <a:pt x="352" y="11"/>
                  </a:moveTo>
                  <a:cubicBezTo>
                    <a:pt x="285" y="31"/>
                    <a:pt x="223" y="76"/>
                    <a:pt x="194" y="147"/>
                  </a:cubicBezTo>
                  <a:cubicBezTo>
                    <a:pt x="186" y="172"/>
                    <a:pt x="180" y="200"/>
                    <a:pt x="177" y="226"/>
                  </a:cubicBezTo>
                  <a:cubicBezTo>
                    <a:pt x="169" y="361"/>
                    <a:pt x="192" y="474"/>
                    <a:pt x="107" y="604"/>
                  </a:cubicBezTo>
                  <a:cubicBezTo>
                    <a:pt x="149" y="573"/>
                    <a:pt x="197" y="547"/>
                    <a:pt x="245" y="527"/>
                  </a:cubicBezTo>
                  <a:cubicBezTo>
                    <a:pt x="257" y="519"/>
                    <a:pt x="257" y="519"/>
                    <a:pt x="257" y="519"/>
                  </a:cubicBezTo>
                  <a:cubicBezTo>
                    <a:pt x="265" y="527"/>
                    <a:pt x="279" y="544"/>
                    <a:pt x="293" y="553"/>
                  </a:cubicBezTo>
                  <a:cubicBezTo>
                    <a:pt x="299" y="556"/>
                    <a:pt x="307" y="530"/>
                    <a:pt x="310" y="513"/>
                  </a:cubicBezTo>
                  <a:cubicBezTo>
                    <a:pt x="310" y="513"/>
                    <a:pt x="310" y="513"/>
                    <a:pt x="313" y="513"/>
                  </a:cubicBezTo>
                  <a:cubicBezTo>
                    <a:pt x="330" y="527"/>
                    <a:pt x="350" y="542"/>
                    <a:pt x="367" y="553"/>
                  </a:cubicBezTo>
                  <a:cubicBezTo>
                    <a:pt x="403" y="573"/>
                    <a:pt x="434" y="573"/>
                    <a:pt x="468" y="553"/>
                  </a:cubicBezTo>
                  <a:cubicBezTo>
                    <a:pt x="488" y="542"/>
                    <a:pt x="508" y="527"/>
                    <a:pt x="525" y="513"/>
                  </a:cubicBezTo>
                  <a:lnTo>
                    <a:pt x="525" y="513"/>
                  </a:lnTo>
                  <a:cubicBezTo>
                    <a:pt x="530" y="530"/>
                    <a:pt x="539" y="556"/>
                    <a:pt x="542" y="553"/>
                  </a:cubicBezTo>
                  <a:cubicBezTo>
                    <a:pt x="556" y="544"/>
                    <a:pt x="570" y="530"/>
                    <a:pt x="578" y="519"/>
                  </a:cubicBezTo>
                  <a:cubicBezTo>
                    <a:pt x="592" y="527"/>
                    <a:pt x="592" y="527"/>
                    <a:pt x="592" y="527"/>
                  </a:cubicBezTo>
                  <a:cubicBezTo>
                    <a:pt x="643" y="547"/>
                    <a:pt x="685" y="573"/>
                    <a:pt x="731" y="604"/>
                  </a:cubicBezTo>
                  <a:cubicBezTo>
                    <a:pt x="640" y="463"/>
                    <a:pt x="666" y="361"/>
                    <a:pt x="657" y="226"/>
                  </a:cubicBezTo>
                  <a:cubicBezTo>
                    <a:pt x="657" y="200"/>
                    <a:pt x="652" y="172"/>
                    <a:pt x="643" y="147"/>
                  </a:cubicBezTo>
                  <a:cubicBezTo>
                    <a:pt x="629" y="115"/>
                    <a:pt x="615" y="87"/>
                    <a:pt x="592" y="67"/>
                  </a:cubicBezTo>
                  <a:cubicBezTo>
                    <a:pt x="570" y="45"/>
                    <a:pt x="516" y="14"/>
                    <a:pt x="477" y="31"/>
                  </a:cubicBezTo>
                  <a:cubicBezTo>
                    <a:pt x="437" y="8"/>
                    <a:pt x="406" y="0"/>
                    <a:pt x="352" y="11"/>
                  </a:cubicBezTo>
                  <a:close/>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62" name="Freeform 44"/>
            <p:cNvSpPr>
              <a:spLocks noChangeArrowheads="1"/>
            </p:cNvSpPr>
            <p:nvPr/>
          </p:nvSpPr>
          <p:spPr bwMode="auto">
            <a:xfrm>
              <a:off x="1173382" y="2002432"/>
              <a:ext cx="802935" cy="682063"/>
            </a:xfrm>
            <a:custGeom>
              <a:avLst/>
              <a:gdLst>
                <a:gd name="T0" fmla="*/ 1597 w 1640"/>
                <a:gd name="T1" fmla="*/ 1171 h 1392"/>
                <a:gd name="T2" fmla="*/ 1555 w 1640"/>
                <a:gd name="T3" fmla="*/ 1171 h 1392"/>
                <a:gd name="T4" fmla="*/ 1555 w 1640"/>
                <a:gd name="T5" fmla="*/ 1061 h 1392"/>
                <a:gd name="T6" fmla="*/ 1481 w 1640"/>
                <a:gd name="T7" fmla="*/ 1061 h 1392"/>
                <a:gd name="T8" fmla="*/ 1481 w 1640"/>
                <a:gd name="T9" fmla="*/ 471 h 1392"/>
                <a:gd name="T10" fmla="*/ 1546 w 1640"/>
                <a:gd name="T11" fmla="*/ 471 h 1392"/>
                <a:gd name="T12" fmla="*/ 1628 w 1640"/>
                <a:gd name="T13" fmla="*/ 389 h 1392"/>
                <a:gd name="T14" fmla="*/ 1628 w 1640"/>
                <a:gd name="T15" fmla="*/ 333 h 1392"/>
                <a:gd name="T16" fmla="*/ 1552 w 1640"/>
                <a:gd name="T17" fmla="*/ 228 h 1392"/>
                <a:gd name="T18" fmla="*/ 886 w 1640"/>
                <a:gd name="T19" fmla="*/ 14 h 1392"/>
                <a:gd name="T20" fmla="*/ 734 w 1640"/>
                <a:gd name="T21" fmla="*/ 14 h 1392"/>
                <a:gd name="T22" fmla="*/ 93 w 1640"/>
                <a:gd name="T23" fmla="*/ 226 h 1392"/>
                <a:gd name="T24" fmla="*/ 17 w 1640"/>
                <a:gd name="T25" fmla="*/ 333 h 1392"/>
                <a:gd name="T26" fmla="*/ 17 w 1640"/>
                <a:gd name="T27" fmla="*/ 389 h 1392"/>
                <a:gd name="T28" fmla="*/ 99 w 1640"/>
                <a:gd name="T29" fmla="*/ 471 h 1392"/>
                <a:gd name="T30" fmla="*/ 158 w 1640"/>
                <a:gd name="T31" fmla="*/ 471 h 1392"/>
                <a:gd name="T32" fmla="*/ 158 w 1640"/>
                <a:gd name="T33" fmla="*/ 1061 h 1392"/>
                <a:gd name="T34" fmla="*/ 84 w 1640"/>
                <a:gd name="T35" fmla="*/ 1061 h 1392"/>
                <a:gd name="T36" fmla="*/ 84 w 1640"/>
                <a:gd name="T37" fmla="*/ 1171 h 1392"/>
                <a:gd name="T38" fmla="*/ 42 w 1640"/>
                <a:gd name="T39" fmla="*/ 1171 h 1392"/>
                <a:gd name="T40" fmla="*/ 42 w 1640"/>
                <a:gd name="T41" fmla="*/ 1281 h 1392"/>
                <a:gd name="T42" fmla="*/ 0 w 1640"/>
                <a:gd name="T43" fmla="*/ 1281 h 1392"/>
                <a:gd name="T44" fmla="*/ 0 w 1640"/>
                <a:gd name="T45" fmla="*/ 1391 h 1392"/>
                <a:gd name="T46" fmla="*/ 1639 w 1640"/>
                <a:gd name="T47" fmla="*/ 1391 h 1392"/>
                <a:gd name="T48" fmla="*/ 1639 w 1640"/>
                <a:gd name="T49" fmla="*/ 1281 h 1392"/>
                <a:gd name="T50" fmla="*/ 1597 w 1640"/>
                <a:gd name="T51" fmla="*/ 1281 h 1392"/>
                <a:gd name="T52" fmla="*/ 1597 w 1640"/>
                <a:gd name="T53" fmla="*/ 1171 h 1392"/>
                <a:gd name="T54" fmla="*/ 892 w 1640"/>
                <a:gd name="T55" fmla="*/ 1061 h 1392"/>
                <a:gd name="T56" fmla="*/ 892 w 1640"/>
                <a:gd name="T57" fmla="*/ 471 h 1392"/>
                <a:gd name="T58" fmla="*/ 1038 w 1640"/>
                <a:gd name="T59" fmla="*/ 471 h 1392"/>
                <a:gd name="T60" fmla="*/ 1038 w 1640"/>
                <a:gd name="T61" fmla="*/ 1061 h 1392"/>
                <a:gd name="T62" fmla="*/ 892 w 1640"/>
                <a:gd name="T63" fmla="*/ 1061 h 1392"/>
                <a:gd name="T64" fmla="*/ 1335 w 1640"/>
                <a:gd name="T65" fmla="*/ 1061 h 1392"/>
                <a:gd name="T66" fmla="*/ 1188 w 1640"/>
                <a:gd name="T67" fmla="*/ 1061 h 1392"/>
                <a:gd name="T68" fmla="*/ 1188 w 1640"/>
                <a:gd name="T69" fmla="*/ 471 h 1392"/>
                <a:gd name="T70" fmla="*/ 1335 w 1640"/>
                <a:gd name="T71" fmla="*/ 471 h 1392"/>
                <a:gd name="T72" fmla="*/ 1335 w 1640"/>
                <a:gd name="T73" fmla="*/ 1061 h 1392"/>
                <a:gd name="T74" fmla="*/ 748 w 1640"/>
                <a:gd name="T75" fmla="*/ 471 h 1392"/>
                <a:gd name="T76" fmla="*/ 748 w 1640"/>
                <a:gd name="T77" fmla="*/ 1061 h 1392"/>
                <a:gd name="T78" fmla="*/ 601 w 1640"/>
                <a:gd name="T79" fmla="*/ 1061 h 1392"/>
                <a:gd name="T80" fmla="*/ 601 w 1640"/>
                <a:gd name="T81" fmla="*/ 471 h 1392"/>
                <a:gd name="T82" fmla="*/ 748 w 1640"/>
                <a:gd name="T83" fmla="*/ 471 h 1392"/>
                <a:gd name="T84" fmla="*/ 305 w 1640"/>
                <a:gd name="T85" fmla="*/ 471 h 1392"/>
                <a:gd name="T86" fmla="*/ 451 w 1640"/>
                <a:gd name="T87" fmla="*/ 471 h 1392"/>
                <a:gd name="T88" fmla="*/ 451 w 1640"/>
                <a:gd name="T89" fmla="*/ 1061 h 1392"/>
                <a:gd name="T90" fmla="*/ 305 w 1640"/>
                <a:gd name="T91" fmla="*/ 1061 h 1392"/>
                <a:gd name="T92" fmla="*/ 305 w 1640"/>
                <a:gd name="T93" fmla="*/ 471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40" h="1392">
                  <a:moveTo>
                    <a:pt x="1597" y="1171"/>
                  </a:moveTo>
                  <a:lnTo>
                    <a:pt x="1555" y="1171"/>
                  </a:lnTo>
                  <a:lnTo>
                    <a:pt x="1555" y="1061"/>
                  </a:lnTo>
                  <a:lnTo>
                    <a:pt x="1481" y="1061"/>
                  </a:lnTo>
                  <a:lnTo>
                    <a:pt x="1481" y="471"/>
                  </a:lnTo>
                  <a:lnTo>
                    <a:pt x="1546" y="471"/>
                  </a:lnTo>
                  <a:cubicBezTo>
                    <a:pt x="1591" y="471"/>
                    <a:pt x="1628" y="434"/>
                    <a:pt x="1628" y="389"/>
                  </a:cubicBezTo>
                  <a:lnTo>
                    <a:pt x="1628" y="333"/>
                  </a:lnTo>
                  <a:cubicBezTo>
                    <a:pt x="1628" y="288"/>
                    <a:pt x="1594" y="240"/>
                    <a:pt x="1552" y="228"/>
                  </a:cubicBezTo>
                  <a:lnTo>
                    <a:pt x="886" y="14"/>
                  </a:lnTo>
                  <a:cubicBezTo>
                    <a:pt x="844" y="0"/>
                    <a:pt x="776" y="0"/>
                    <a:pt x="734" y="14"/>
                  </a:cubicBezTo>
                  <a:lnTo>
                    <a:pt x="93" y="226"/>
                  </a:lnTo>
                  <a:cubicBezTo>
                    <a:pt x="51" y="240"/>
                    <a:pt x="17" y="288"/>
                    <a:pt x="17" y="333"/>
                  </a:cubicBezTo>
                  <a:lnTo>
                    <a:pt x="17" y="389"/>
                  </a:lnTo>
                  <a:cubicBezTo>
                    <a:pt x="17" y="434"/>
                    <a:pt x="53" y="471"/>
                    <a:pt x="99" y="471"/>
                  </a:cubicBezTo>
                  <a:lnTo>
                    <a:pt x="158" y="471"/>
                  </a:lnTo>
                  <a:lnTo>
                    <a:pt x="158" y="1061"/>
                  </a:lnTo>
                  <a:lnTo>
                    <a:pt x="84" y="1061"/>
                  </a:lnTo>
                  <a:lnTo>
                    <a:pt x="84" y="1171"/>
                  </a:lnTo>
                  <a:lnTo>
                    <a:pt x="42" y="1171"/>
                  </a:lnTo>
                  <a:lnTo>
                    <a:pt x="42" y="1281"/>
                  </a:lnTo>
                  <a:lnTo>
                    <a:pt x="0" y="1281"/>
                  </a:lnTo>
                  <a:lnTo>
                    <a:pt x="0" y="1391"/>
                  </a:lnTo>
                  <a:lnTo>
                    <a:pt x="1639" y="1391"/>
                  </a:lnTo>
                  <a:lnTo>
                    <a:pt x="1639" y="1281"/>
                  </a:lnTo>
                  <a:lnTo>
                    <a:pt x="1597" y="1281"/>
                  </a:lnTo>
                  <a:lnTo>
                    <a:pt x="1597" y="1171"/>
                  </a:lnTo>
                  <a:close/>
                  <a:moveTo>
                    <a:pt x="892" y="1061"/>
                  </a:moveTo>
                  <a:lnTo>
                    <a:pt x="892" y="471"/>
                  </a:lnTo>
                  <a:lnTo>
                    <a:pt x="1038" y="471"/>
                  </a:lnTo>
                  <a:lnTo>
                    <a:pt x="1038" y="1061"/>
                  </a:lnTo>
                  <a:lnTo>
                    <a:pt x="892" y="1061"/>
                  </a:lnTo>
                  <a:close/>
                  <a:moveTo>
                    <a:pt x="1335" y="1061"/>
                  </a:moveTo>
                  <a:lnTo>
                    <a:pt x="1188" y="1061"/>
                  </a:lnTo>
                  <a:lnTo>
                    <a:pt x="1188" y="471"/>
                  </a:lnTo>
                  <a:lnTo>
                    <a:pt x="1335" y="471"/>
                  </a:lnTo>
                  <a:lnTo>
                    <a:pt x="1335" y="1061"/>
                  </a:lnTo>
                  <a:close/>
                  <a:moveTo>
                    <a:pt x="748" y="471"/>
                  </a:moveTo>
                  <a:lnTo>
                    <a:pt x="748" y="1061"/>
                  </a:lnTo>
                  <a:lnTo>
                    <a:pt x="601" y="1061"/>
                  </a:lnTo>
                  <a:lnTo>
                    <a:pt x="601" y="471"/>
                  </a:lnTo>
                  <a:lnTo>
                    <a:pt x="748" y="471"/>
                  </a:lnTo>
                  <a:close/>
                  <a:moveTo>
                    <a:pt x="305" y="471"/>
                  </a:moveTo>
                  <a:lnTo>
                    <a:pt x="451" y="471"/>
                  </a:lnTo>
                  <a:lnTo>
                    <a:pt x="451" y="1061"/>
                  </a:lnTo>
                  <a:lnTo>
                    <a:pt x="305" y="1061"/>
                  </a:lnTo>
                  <a:lnTo>
                    <a:pt x="305" y="471"/>
                  </a:lnTo>
                  <a:close/>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grpSp>
      <p:grpSp>
        <p:nvGrpSpPr>
          <p:cNvPr id="7" name="Group 6"/>
          <p:cNvGrpSpPr/>
          <p:nvPr/>
        </p:nvGrpSpPr>
        <p:grpSpPr>
          <a:xfrm>
            <a:off x="4079797" y="1974375"/>
            <a:ext cx="1801775" cy="1283731"/>
            <a:chOff x="3059847" y="1974374"/>
            <a:chExt cx="1351331" cy="1283729"/>
          </a:xfrm>
        </p:grpSpPr>
        <p:sp>
          <p:nvSpPr>
            <p:cNvPr id="48" name="Text Box 5"/>
            <p:cNvSpPr txBox="1">
              <a:spLocks noChangeArrowheads="1"/>
            </p:cNvSpPr>
            <p:nvPr/>
          </p:nvSpPr>
          <p:spPr bwMode="auto">
            <a:xfrm>
              <a:off x="3059847" y="2837743"/>
              <a:ext cx="1351331" cy="420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spAutoFit/>
            </a:bodyPr>
            <a:lstStyle>
              <a:lvl1pPr>
                <a:tabLst>
                  <a:tab pos="723900" algn="l"/>
                </a:tabLst>
                <a:defRPr>
                  <a:solidFill>
                    <a:srgbClr val="000000"/>
                  </a:solidFill>
                  <a:latin typeface="Arial" charset="0"/>
                  <a:ea typeface="SimSun" charset="0"/>
                  <a:cs typeface="SimSun" charset="0"/>
                </a:defRPr>
              </a:lvl1pPr>
              <a:lvl2pPr>
                <a:tabLst>
                  <a:tab pos="723900" algn="l"/>
                </a:tabLst>
                <a:defRPr>
                  <a:solidFill>
                    <a:srgbClr val="000000"/>
                  </a:solidFill>
                  <a:latin typeface="Arial" charset="0"/>
                  <a:ea typeface="SimSun" charset="0"/>
                  <a:cs typeface="SimSun" charset="0"/>
                </a:defRPr>
              </a:lvl2pPr>
              <a:lvl3pPr>
                <a:tabLst>
                  <a:tab pos="723900" algn="l"/>
                </a:tabLst>
                <a:defRPr>
                  <a:solidFill>
                    <a:srgbClr val="000000"/>
                  </a:solidFill>
                  <a:latin typeface="Arial" charset="0"/>
                  <a:ea typeface="SimSun" charset="0"/>
                  <a:cs typeface="SimSun" charset="0"/>
                </a:defRPr>
              </a:lvl3pPr>
              <a:lvl4pPr>
                <a:tabLst>
                  <a:tab pos="723900" algn="l"/>
                </a:tabLst>
                <a:defRPr>
                  <a:solidFill>
                    <a:srgbClr val="000000"/>
                  </a:solidFill>
                  <a:latin typeface="Arial" charset="0"/>
                  <a:ea typeface="SimSun" charset="0"/>
                  <a:cs typeface="SimSun" charset="0"/>
                </a:defRPr>
              </a:lvl4pPr>
              <a:lvl5pPr>
                <a:tabLst>
                  <a:tab pos="7239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9pPr>
            </a:lstStyle>
            <a:p>
              <a:pPr>
                <a:spcAft>
                  <a:spcPts val="400"/>
                </a:spcAft>
              </a:pPr>
              <a:r>
                <a:rPr lang="en-US" sz="1200" dirty="0">
                  <a:latin typeface="Century Gothic"/>
                  <a:cs typeface="Century Gothic"/>
                </a:rPr>
                <a:t>Makes Cash Withdrawal</a:t>
              </a:r>
            </a:p>
            <a:p>
              <a:pPr>
                <a:spcAft>
                  <a:spcPts val="400"/>
                </a:spcAft>
              </a:pPr>
              <a:r>
                <a:rPr lang="en-US" sz="1067" dirty="0">
                  <a:solidFill>
                    <a:srgbClr val="3B3B3B"/>
                  </a:solidFill>
                  <a:latin typeface="Century Gothic"/>
                  <a:cs typeface="Century Gothic"/>
                </a:rPr>
                <a:t>...Sees lower balance</a:t>
              </a:r>
              <a:r>
                <a:rPr lang="en-US" sz="1067" dirty="0">
                  <a:latin typeface="Century Gothic"/>
                  <a:cs typeface="Century Gothic"/>
                </a:rPr>
                <a:t> </a:t>
              </a:r>
            </a:p>
          </p:txBody>
        </p:sp>
        <p:sp>
          <p:nvSpPr>
            <p:cNvPr id="60" name="Freeform 42"/>
            <p:cNvSpPr>
              <a:spLocks noChangeArrowheads="1"/>
            </p:cNvSpPr>
            <p:nvPr/>
          </p:nvSpPr>
          <p:spPr bwMode="auto">
            <a:xfrm>
              <a:off x="3845515" y="2121147"/>
              <a:ext cx="414418" cy="623785"/>
            </a:xfrm>
            <a:custGeom>
              <a:avLst/>
              <a:gdLst>
                <a:gd name="T0" fmla="*/ 846 w 847"/>
                <a:gd name="T1" fmla="*/ 1019 h 1273"/>
                <a:gd name="T2" fmla="*/ 0 w 847"/>
                <a:gd name="T3" fmla="*/ 1019 h 1273"/>
                <a:gd name="T4" fmla="*/ 76 w 847"/>
                <a:gd name="T5" fmla="*/ 700 h 1273"/>
                <a:gd name="T6" fmla="*/ 301 w 847"/>
                <a:gd name="T7" fmla="*/ 581 h 1273"/>
                <a:gd name="T8" fmla="*/ 208 w 847"/>
                <a:gd name="T9" fmla="*/ 742 h 1273"/>
                <a:gd name="T10" fmla="*/ 372 w 847"/>
                <a:gd name="T11" fmla="*/ 705 h 1273"/>
                <a:gd name="T12" fmla="*/ 443 w 847"/>
                <a:gd name="T13" fmla="*/ 1013 h 1273"/>
                <a:gd name="T14" fmla="*/ 491 w 847"/>
                <a:gd name="T15" fmla="*/ 705 h 1273"/>
                <a:gd name="T16" fmla="*/ 657 w 847"/>
                <a:gd name="T17" fmla="*/ 739 h 1273"/>
                <a:gd name="T18" fmla="*/ 547 w 847"/>
                <a:gd name="T19" fmla="*/ 581 h 1273"/>
                <a:gd name="T20" fmla="*/ 770 w 847"/>
                <a:gd name="T21" fmla="*/ 702 h 1273"/>
                <a:gd name="T22" fmla="*/ 846 w 847"/>
                <a:gd name="T23" fmla="*/ 1019 h 1273"/>
                <a:gd name="T24" fmla="*/ 358 w 847"/>
                <a:gd name="T25" fmla="*/ 262 h 1273"/>
                <a:gd name="T26" fmla="*/ 499 w 847"/>
                <a:gd name="T27" fmla="*/ 197 h 1273"/>
                <a:gd name="T28" fmla="*/ 536 w 847"/>
                <a:gd name="T29" fmla="*/ 211 h 1273"/>
                <a:gd name="T30" fmla="*/ 553 w 847"/>
                <a:gd name="T31" fmla="*/ 257 h 1273"/>
                <a:gd name="T32" fmla="*/ 570 w 847"/>
                <a:gd name="T33" fmla="*/ 248 h 1273"/>
                <a:gd name="T34" fmla="*/ 587 w 847"/>
                <a:gd name="T35" fmla="*/ 231 h 1273"/>
                <a:gd name="T36" fmla="*/ 603 w 847"/>
                <a:gd name="T37" fmla="*/ 305 h 1273"/>
                <a:gd name="T38" fmla="*/ 572 w 847"/>
                <a:gd name="T39" fmla="*/ 375 h 1273"/>
                <a:gd name="T40" fmla="*/ 567 w 847"/>
                <a:gd name="T41" fmla="*/ 381 h 1273"/>
                <a:gd name="T42" fmla="*/ 547 w 847"/>
                <a:gd name="T43" fmla="*/ 437 h 1273"/>
                <a:gd name="T44" fmla="*/ 451 w 847"/>
                <a:gd name="T45" fmla="*/ 527 h 1273"/>
                <a:gd name="T46" fmla="*/ 386 w 847"/>
                <a:gd name="T47" fmla="*/ 527 h 1273"/>
                <a:gd name="T48" fmla="*/ 290 w 847"/>
                <a:gd name="T49" fmla="*/ 437 h 1273"/>
                <a:gd name="T50" fmla="*/ 268 w 847"/>
                <a:gd name="T51" fmla="*/ 344 h 1273"/>
                <a:gd name="T52" fmla="*/ 296 w 847"/>
                <a:gd name="T53" fmla="*/ 288 h 1273"/>
                <a:gd name="T54" fmla="*/ 358 w 847"/>
                <a:gd name="T55" fmla="*/ 262 h 1273"/>
                <a:gd name="T56" fmla="*/ 352 w 847"/>
                <a:gd name="T57" fmla="*/ 11 h 1273"/>
                <a:gd name="T58" fmla="*/ 194 w 847"/>
                <a:gd name="T59" fmla="*/ 147 h 1273"/>
                <a:gd name="T60" fmla="*/ 177 w 847"/>
                <a:gd name="T61" fmla="*/ 226 h 1273"/>
                <a:gd name="T62" fmla="*/ 107 w 847"/>
                <a:gd name="T63" fmla="*/ 604 h 1273"/>
                <a:gd name="T64" fmla="*/ 245 w 847"/>
                <a:gd name="T65" fmla="*/ 527 h 1273"/>
                <a:gd name="T66" fmla="*/ 256 w 847"/>
                <a:gd name="T67" fmla="*/ 519 h 1273"/>
                <a:gd name="T68" fmla="*/ 293 w 847"/>
                <a:gd name="T69" fmla="*/ 553 h 1273"/>
                <a:gd name="T70" fmla="*/ 310 w 847"/>
                <a:gd name="T71" fmla="*/ 513 h 1273"/>
                <a:gd name="T72" fmla="*/ 313 w 847"/>
                <a:gd name="T73" fmla="*/ 513 h 1273"/>
                <a:gd name="T74" fmla="*/ 366 w 847"/>
                <a:gd name="T75" fmla="*/ 553 h 1273"/>
                <a:gd name="T76" fmla="*/ 468 w 847"/>
                <a:gd name="T77" fmla="*/ 553 h 1273"/>
                <a:gd name="T78" fmla="*/ 524 w 847"/>
                <a:gd name="T79" fmla="*/ 513 h 1273"/>
                <a:gd name="T80" fmla="*/ 524 w 847"/>
                <a:gd name="T81" fmla="*/ 513 h 1273"/>
                <a:gd name="T82" fmla="*/ 541 w 847"/>
                <a:gd name="T83" fmla="*/ 553 h 1273"/>
                <a:gd name="T84" fmla="*/ 578 w 847"/>
                <a:gd name="T85" fmla="*/ 519 h 1273"/>
                <a:gd name="T86" fmla="*/ 592 w 847"/>
                <a:gd name="T87" fmla="*/ 527 h 1273"/>
                <a:gd name="T88" fmla="*/ 730 w 847"/>
                <a:gd name="T89" fmla="*/ 604 h 1273"/>
                <a:gd name="T90" fmla="*/ 657 w 847"/>
                <a:gd name="T91" fmla="*/ 226 h 1273"/>
                <a:gd name="T92" fmla="*/ 643 w 847"/>
                <a:gd name="T93" fmla="*/ 147 h 1273"/>
                <a:gd name="T94" fmla="*/ 592 w 847"/>
                <a:gd name="T95" fmla="*/ 67 h 1273"/>
                <a:gd name="T96" fmla="*/ 476 w 847"/>
                <a:gd name="T97" fmla="*/ 31 h 1273"/>
                <a:gd name="T98" fmla="*/ 352 w 847"/>
                <a:gd name="T99" fmla="*/ 11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1273">
                  <a:moveTo>
                    <a:pt x="846" y="1019"/>
                  </a:moveTo>
                  <a:cubicBezTo>
                    <a:pt x="626" y="1272"/>
                    <a:pt x="222" y="1272"/>
                    <a:pt x="0" y="1019"/>
                  </a:cubicBezTo>
                  <a:cubicBezTo>
                    <a:pt x="0" y="886"/>
                    <a:pt x="8" y="784"/>
                    <a:pt x="76" y="700"/>
                  </a:cubicBezTo>
                  <a:cubicBezTo>
                    <a:pt x="155" y="601"/>
                    <a:pt x="231" y="635"/>
                    <a:pt x="301" y="581"/>
                  </a:cubicBezTo>
                  <a:cubicBezTo>
                    <a:pt x="208" y="742"/>
                    <a:pt x="208" y="742"/>
                    <a:pt x="208" y="742"/>
                  </a:cubicBezTo>
                  <a:cubicBezTo>
                    <a:pt x="372" y="705"/>
                    <a:pt x="372" y="705"/>
                    <a:pt x="372" y="705"/>
                  </a:cubicBezTo>
                  <a:cubicBezTo>
                    <a:pt x="443" y="1013"/>
                    <a:pt x="443" y="1013"/>
                    <a:pt x="443" y="1013"/>
                  </a:cubicBezTo>
                  <a:cubicBezTo>
                    <a:pt x="491" y="705"/>
                    <a:pt x="491" y="705"/>
                    <a:pt x="491" y="705"/>
                  </a:cubicBezTo>
                  <a:cubicBezTo>
                    <a:pt x="657" y="739"/>
                    <a:pt x="657" y="739"/>
                    <a:pt x="657" y="739"/>
                  </a:cubicBezTo>
                  <a:cubicBezTo>
                    <a:pt x="547" y="581"/>
                    <a:pt x="547" y="581"/>
                    <a:pt x="547" y="581"/>
                  </a:cubicBezTo>
                  <a:cubicBezTo>
                    <a:pt x="612" y="632"/>
                    <a:pt x="697" y="604"/>
                    <a:pt x="770" y="702"/>
                  </a:cubicBezTo>
                  <a:cubicBezTo>
                    <a:pt x="838" y="787"/>
                    <a:pt x="846" y="889"/>
                    <a:pt x="846" y="1019"/>
                  </a:cubicBezTo>
                  <a:close/>
                  <a:moveTo>
                    <a:pt x="358" y="262"/>
                  </a:moveTo>
                  <a:cubicBezTo>
                    <a:pt x="400" y="248"/>
                    <a:pt x="451" y="231"/>
                    <a:pt x="499" y="197"/>
                  </a:cubicBezTo>
                  <a:cubicBezTo>
                    <a:pt x="516" y="189"/>
                    <a:pt x="527" y="183"/>
                    <a:pt x="536" y="211"/>
                  </a:cubicBezTo>
                  <a:cubicBezTo>
                    <a:pt x="541" y="226"/>
                    <a:pt x="544" y="248"/>
                    <a:pt x="553" y="257"/>
                  </a:cubicBezTo>
                  <a:cubicBezTo>
                    <a:pt x="561" y="265"/>
                    <a:pt x="564" y="259"/>
                    <a:pt x="570" y="248"/>
                  </a:cubicBezTo>
                  <a:cubicBezTo>
                    <a:pt x="575" y="240"/>
                    <a:pt x="578" y="231"/>
                    <a:pt x="587" y="231"/>
                  </a:cubicBezTo>
                  <a:cubicBezTo>
                    <a:pt x="598" y="231"/>
                    <a:pt x="608" y="265"/>
                    <a:pt x="603" y="305"/>
                  </a:cubicBezTo>
                  <a:cubicBezTo>
                    <a:pt x="597" y="344"/>
                    <a:pt x="584" y="375"/>
                    <a:pt x="572" y="375"/>
                  </a:cubicBezTo>
                  <a:cubicBezTo>
                    <a:pt x="567" y="375"/>
                    <a:pt x="567" y="375"/>
                    <a:pt x="567" y="381"/>
                  </a:cubicBezTo>
                  <a:cubicBezTo>
                    <a:pt x="561" y="403"/>
                    <a:pt x="555" y="420"/>
                    <a:pt x="547" y="437"/>
                  </a:cubicBezTo>
                  <a:cubicBezTo>
                    <a:pt x="527" y="474"/>
                    <a:pt x="496" y="502"/>
                    <a:pt x="451" y="527"/>
                  </a:cubicBezTo>
                  <a:cubicBezTo>
                    <a:pt x="428" y="542"/>
                    <a:pt x="406" y="542"/>
                    <a:pt x="386" y="527"/>
                  </a:cubicBezTo>
                  <a:cubicBezTo>
                    <a:pt x="338" y="505"/>
                    <a:pt x="307" y="474"/>
                    <a:pt x="290" y="437"/>
                  </a:cubicBezTo>
                  <a:cubicBezTo>
                    <a:pt x="276" y="415"/>
                    <a:pt x="268" y="381"/>
                    <a:pt x="268" y="344"/>
                  </a:cubicBezTo>
                  <a:cubicBezTo>
                    <a:pt x="262" y="316"/>
                    <a:pt x="276" y="299"/>
                    <a:pt x="296" y="288"/>
                  </a:cubicBezTo>
                  <a:cubicBezTo>
                    <a:pt x="310" y="279"/>
                    <a:pt x="338" y="271"/>
                    <a:pt x="358" y="262"/>
                  </a:cubicBezTo>
                  <a:close/>
                  <a:moveTo>
                    <a:pt x="352" y="11"/>
                  </a:moveTo>
                  <a:cubicBezTo>
                    <a:pt x="285" y="31"/>
                    <a:pt x="222" y="76"/>
                    <a:pt x="194" y="147"/>
                  </a:cubicBezTo>
                  <a:cubicBezTo>
                    <a:pt x="186" y="172"/>
                    <a:pt x="180" y="200"/>
                    <a:pt x="177" y="226"/>
                  </a:cubicBezTo>
                  <a:cubicBezTo>
                    <a:pt x="169" y="361"/>
                    <a:pt x="191" y="474"/>
                    <a:pt x="107" y="604"/>
                  </a:cubicBezTo>
                  <a:cubicBezTo>
                    <a:pt x="149" y="573"/>
                    <a:pt x="197" y="547"/>
                    <a:pt x="245" y="527"/>
                  </a:cubicBezTo>
                  <a:cubicBezTo>
                    <a:pt x="256" y="519"/>
                    <a:pt x="256" y="519"/>
                    <a:pt x="256" y="519"/>
                  </a:cubicBezTo>
                  <a:cubicBezTo>
                    <a:pt x="265" y="527"/>
                    <a:pt x="279" y="544"/>
                    <a:pt x="293" y="553"/>
                  </a:cubicBezTo>
                  <a:cubicBezTo>
                    <a:pt x="299" y="556"/>
                    <a:pt x="307" y="530"/>
                    <a:pt x="310" y="513"/>
                  </a:cubicBezTo>
                  <a:cubicBezTo>
                    <a:pt x="310" y="513"/>
                    <a:pt x="310" y="513"/>
                    <a:pt x="313" y="513"/>
                  </a:cubicBezTo>
                  <a:cubicBezTo>
                    <a:pt x="330" y="527"/>
                    <a:pt x="349" y="542"/>
                    <a:pt x="366" y="553"/>
                  </a:cubicBezTo>
                  <a:cubicBezTo>
                    <a:pt x="403" y="573"/>
                    <a:pt x="434" y="573"/>
                    <a:pt x="468" y="553"/>
                  </a:cubicBezTo>
                  <a:cubicBezTo>
                    <a:pt x="488" y="542"/>
                    <a:pt x="507" y="527"/>
                    <a:pt x="524" y="513"/>
                  </a:cubicBezTo>
                  <a:lnTo>
                    <a:pt x="524" y="513"/>
                  </a:lnTo>
                  <a:cubicBezTo>
                    <a:pt x="530" y="530"/>
                    <a:pt x="539" y="556"/>
                    <a:pt x="541" y="553"/>
                  </a:cubicBezTo>
                  <a:cubicBezTo>
                    <a:pt x="555" y="544"/>
                    <a:pt x="570" y="530"/>
                    <a:pt x="578" y="519"/>
                  </a:cubicBezTo>
                  <a:cubicBezTo>
                    <a:pt x="592" y="527"/>
                    <a:pt x="592" y="527"/>
                    <a:pt x="592" y="527"/>
                  </a:cubicBezTo>
                  <a:cubicBezTo>
                    <a:pt x="643" y="547"/>
                    <a:pt x="685" y="573"/>
                    <a:pt x="730" y="604"/>
                  </a:cubicBezTo>
                  <a:cubicBezTo>
                    <a:pt x="640" y="463"/>
                    <a:pt x="666" y="361"/>
                    <a:pt x="657" y="226"/>
                  </a:cubicBezTo>
                  <a:cubicBezTo>
                    <a:pt x="657" y="200"/>
                    <a:pt x="651" y="172"/>
                    <a:pt x="643" y="147"/>
                  </a:cubicBezTo>
                  <a:cubicBezTo>
                    <a:pt x="629" y="115"/>
                    <a:pt x="615" y="87"/>
                    <a:pt x="592" y="67"/>
                  </a:cubicBezTo>
                  <a:cubicBezTo>
                    <a:pt x="570" y="45"/>
                    <a:pt x="516" y="14"/>
                    <a:pt x="476" y="31"/>
                  </a:cubicBezTo>
                  <a:cubicBezTo>
                    <a:pt x="437" y="8"/>
                    <a:pt x="406" y="0"/>
                    <a:pt x="352" y="11"/>
                  </a:cubicBezTo>
                  <a:close/>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63" name="Freeform 45"/>
            <p:cNvSpPr>
              <a:spLocks noChangeArrowheads="1"/>
            </p:cNvSpPr>
            <p:nvPr/>
          </p:nvSpPr>
          <p:spPr bwMode="auto">
            <a:xfrm>
              <a:off x="3422463" y="1974374"/>
              <a:ext cx="317288" cy="714439"/>
            </a:xfrm>
            <a:custGeom>
              <a:avLst/>
              <a:gdLst>
                <a:gd name="T0" fmla="*/ 497 w 650"/>
                <a:gd name="T1" fmla="*/ 325 h 1460"/>
                <a:gd name="T2" fmla="*/ 454 w 650"/>
                <a:gd name="T3" fmla="*/ 325 h 1460"/>
                <a:gd name="T4" fmla="*/ 209 w 650"/>
                <a:gd name="T5" fmla="*/ 195 h 1460"/>
                <a:gd name="T6" fmla="*/ 432 w 650"/>
                <a:gd name="T7" fmla="*/ 195 h 1460"/>
                <a:gd name="T8" fmla="*/ 497 w 650"/>
                <a:gd name="T9" fmla="*/ 283 h 1460"/>
                <a:gd name="T10" fmla="*/ 454 w 650"/>
                <a:gd name="T11" fmla="*/ 283 h 1460"/>
                <a:gd name="T12" fmla="*/ 486 w 650"/>
                <a:gd name="T13" fmla="*/ 254 h 1460"/>
                <a:gd name="T14" fmla="*/ 466 w 650"/>
                <a:gd name="T15" fmla="*/ 232 h 1460"/>
                <a:gd name="T16" fmla="*/ 161 w 650"/>
                <a:gd name="T17" fmla="*/ 254 h 1460"/>
                <a:gd name="T18" fmla="*/ 181 w 650"/>
                <a:gd name="T19" fmla="*/ 232 h 1460"/>
                <a:gd name="T20" fmla="*/ 161 w 650"/>
                <a:gd name="T21" fmla="*/ 254 h 1460"/>
                <a:gd name="T22" fmla="*/ 497 w 650"/>
                <a:gd name="T23" fmla="*/ 201 h 1460"/>
                <a:gd name="T24" fmla="*/ 454 w 650"/>
                <a:gd name="T25" fmla="*/ 201 h 1460"/>
                <a:gd name="T26" fmla="*/ 181 w 650"/>
                <a:gd name="T27" fmla="*/ 212 h 1460"/>
                <a:gd name="T28" fmla="*/ 161 w 650"/>
                <a:gd name="T29" fmla="*/ 190 h 1460"/>
                <a:gd name="T30" fmla="*/ 367 w 650"/>
                <a:gd name="T31" fmla="*/ 1211 h 1460"/>
                <a:gd name="T32" fmla="*/ 0 w 650"/>
                <a:gd name="T33" fmla="*/ 1459 h 1460"/>
                <a:gd name="T34" fmla="*/ 367 w 650"/>
                <a:gd name="T35" fmla="*/ 1211 h 1460"/>
                <a:gd name="T36" fmla="*/ 192 w 650"/>
                <a:gd name="T37" fmla="*/ 283 h 1460"/>
                <a:gd name="T38" fmla="*/ 150 w 650"/>
                <a:gd name="T39" fmla="*/ 283 h 1460"/>
                <a:gd name="T40" fmla="*/ 192 w 650"/>
                <a:gd name="T41" fmla="*/ 325 h 1460"/>
                <a:gd name="T42" fmla="*/ 150 w 650"/>
                <a:gd name="T43" fmla="*/ 325 h 1460"/>
                <a:gd name="T44" fmla="*/ 186 w 650"/>
                <a:gd name="T45" fmla="*/ 906 h 1460"/>
                <a:gd name="T46" fmla="*/ 186 w 650"/>
                <a:gd name="T47" fmla="*/ 906 h 1460"/>
                <a:gd name="T48" fmla="*/ 598 w 650"/>
                <a:gd name="T49" fmla="*/ 929 h 1460"/>
                <a:gd name="T50" fmla="*/ 42 w 650"/>
                <a:gd name="T51" fmla="*/ 929 h 1460"/>
                <a:gd name="T52" fmla="*/ 412 w 650"/>
                <a:gd name="T53" fmla="*/ 872 h 1460"/>
                <a:gd name="T54" fmla="*/ 511 w 650"/>
                <a:gd name="T55" fmla="*/ 872 h 1460"/>
                <a:gd name="T56" fmla="*/ 483 w 650"/>
                <a:gd name="T57" fmla="*/ 920 h 1460"/>
                <a:gd name="T58" fmla="*/ 409 w 650"/>
                <a:gd name="T59" fmla="*/ 1005 h 1460"/>
                <a:gd name="T60" fmla="*/ 361 w 650"/>
                <a:gd name="T61" fmla="*/ 872 h 1460"/>
                <a:gd name="T62" fmla="*/ 322 w 650"/>
                <a:gd name="T63" fmla="*/ 1005 h 1460"/>
                <a:gd name="T64" fmla="*/ 254 w 650"/>
                <a:gd name="T65" fmla="*/ 901 h 1460"/>
                <a:gd name="T66" fmla="*/ 175 w 650"/>
                <a:gd name="T67" fmla="*/ 872 h 1460"/>
                <a:gd name="T68" fmla="*/ 226 w 650"/>
                <a:gd name="T69" fmla="*/ 1005 h 1460"/>
                <a:gd name="T70" fmla="*/ 147 w 650"/>
                <a:gd name="T71" fmla="*/ 1005 h 1460"/>
                <a:gd name="T72" fmla="*/ 119 w 650"/>
                <a:gd name="T73" fmla="*/ 779 h 1460"/>
                <a:gd name="T74" fmla="*/ 404 w 650"/>
                <a:gd name="T75" fmla="*/ 531 h 1460"/>
                <a:gd name="T76" fmla="*/ 119 w 650"/>
                <a:gd name="T77" fmla="*/ 779 h 1460"/>
                <a:gd name="T78" fmla="*/ 155 w 650"/>
                <a:gd name="T79" fmla="*/ 712 h 1460"/>
                <a:gd name="T80" fmla="*/ 373 w 650"/>
                <a:gd name="T81" fmla="*/ 573 h 1460"/>
                <a:gd name="T82" fmla="*/ 567 w 650"/>
                <a:gd name="T83" fmla="*/ 779 h 1460"/>
                <a:gd name="T84" fmla="*/ 446 w 650"/>
                <a:gd name="T85" fmla="*/ 0 h 1460"/>
                <a:gd name="T86" fmla="*/ 48 w 650"/>
                <a:gd name="T87" fmla="*/ 779 h 1460"/>
                <a:gd name="T88" fmla="*/ 373 w 650"/>
                <a:gd name="T89" fmla="*/ 573 h 1460"/>
                <a:gd name="T90" fmla="*/ 539 w 650"/>
                <a:gd name="T91" fmla="*/ 257 h 1460"/>
                <a:gd name="T92" fmla="*/ 107 w 650"/>
                <a:gd name="T93" fmla="*/ 257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50" h="1460">
                  <a:moveTo>
                    <a:pt x="466" y="336"/>
                  </a:moveTo>
                  <a:lnTo>
                    <a:pt x="486" y="336"/>
                  </a:lnTo>
                  <a:cubicBezTo>
                    <a:pt x="491" y="336"/>
                    <a:pt x="497" y="331"/>
                    <a:pt x="497" y="325"/>
                  </a:cubicBezTo>
                  <a:cubicBezTo>
                    <a:pt x="497" y="319"/>
                    <a:pt x="491" y="314"/>
                    <a:pt x="486" y="314"/>
                  </a:cubicBezTo>
                  <a:lnTo>
                    <a:pt x="466" y="314"/>
                  </a:lnTo>
                  <a:cubicBezTo>
                    <a:pt x="460" y="314"/>
                    <a:pt x="454" y="319"/>
                    <a:pt x="454" y="325"/>
                  </a:cubicBezTo>
                  <a:cubicBezTo>
                    <a:pt x="454" y="331"/>
                    <a:pt x="460" y="336"/>
                    <a:pt x="466" y="336"/>
                  </a:cubicBezTo>
                  <a:close/>
                  <a:moveTo>
                    <a:pt x="432" y="195"/>
                  </a:moveTo>
                  <a:lnTo>
                    <a:pt x="209" y="195"/>
                  </a:lnTo>
                  <a:lnTo>
                    <a:pt x="209" y="336"/>
                  </a:lnTo>
                  <a:lnTo>
                    <a:pt x="432" y="336"/>
                  </a:lnTo>
                  <a:lnTo>
                    <a:pt x="432" y="195"/>
                  </a:lnTo>
                  <a:close/>
                  <a:moveTo>
                    <a:pt x="466" y="294"/>
                  </a:moveTo>
                  <a:lnTo>
                    <a:pt x="486" y="294"/>
                  </a:lnTo>
                  <a:cubicBezTo>
                    <a:pt x="491" y="294"/>
                    <a:pt x="497" y="288"/>
                    <a:pt x="497" y="283"/>
                  </a:cubicBezTo>
                  <a:cubicBezTo>
                    <a:pt x="497" y="277"/>
                    <a:pt x="491" y="271"/>
                    <a:pt x="486" y="271"/>
                  </a:cubicBezTo>
                  <a:lnTo>
                    <a:pt x="466" y="271"/>
                  </a:lnTo>
                  <a:cubicBezTo>
                    <a:pt x="460" y="271"/>
                    <a:pt x="454" y="277"/>
                    <a:pt x="454" y="283"/>
                  </a:cubicBezTo>
                  <a:cubicBezTo>
                    <a:pt x="454" y="291"/>
                    <a:pt x="460" y="294"/>
                    <a:pt x="466" y="294"/>
                  </a:cubicBezTo>
                  <a:close/>
                  <a:moveTo>
                    <a:pt x="466" y="254"/>
                  </a:moveTo>
                  <a:lnTo>
                    <a:pt x="486" y="254"/>
                  </a:lnTo>
                  <a:cubicBezTo>
                    <a:pt x="491" y="254"/>
                    <a:pt x="497" y="249"/>
                    <a:pt x="497" y="243"/>
                  </a:cubicBezTo>
                  <a:cubicBezTo>
                    <a:pt x="497" y="237"/>
                    <a:pt x="491" y="232"/>
                    <a:pt x="486" y="232"/>
                  </a:cubicBezTo>
                  <a:lnTo>
                    <a:pt x="466" y="232"/>
                  </a:lnTo>
                  <a:cubicBezTo>
                    <a:pt x="460" y="232"/>
                    <a:pt x="454" y="237"/>
                    <a:pt x="454" y="243"/>
                  </a:cubicBezTo>
                  <a:cubicBezTo>
                    <a:pt x="454" y="249"/>
                    <a:pt x="460" y="254"/>
                    <a:pt x="466" y="254"/>
                  </a:cubicBezTo>
                  <a:close/>
                  <a:moveTo>
                    <a:pt x="161" y="254"/>
                  </a:moveTo>
                  <a:lnTo>
                    <a:pt x="181" y="254"/>
                  </a:lnTo>
                  <a:cubicBezTo>
                    <a:pt x="186" y="254"/>
                    <a:pt x="192" y="249"/>
                    <a:pt x="192" y="243"/>
                  </a:cubicBezTo>
                  <a:cubicBezTo>
                    <a:pt x="192" y="237"/>
                    <a:pt x="186" y="232"/>
                    <a:pt x="181" y="232"/>
                  </a:cubicBezTo>
                  <a:lnTo>
                    <a:pt x="161" y="232"/>
                  </a:lnTo>
                  <a:cubicBezTo>
                    <a:pt x="155" y="232"/>
                    <a:pt x="150" y="237"/>
                    <a:pt x="150" y="243"/>
                  </a:cubicBezTo>
                  <a:cubicBezTo>
                    <a:pt x="150" y="249"/>
                    <a:pt x="155" y="254"/>
                    <a:pt x="161" y="254"/>
                  </a:cubicBezTo>
                  <a:close/>
                  <a:moveTo>
                    <a:pt x="466" y="212"/>
                  </a:moveTo>
                  <a:lnTo>
                    <a:pt x="486" y="212"/>
                  </a:lnTo>
                  <a:cubicBezTo>
                    <a:pt x="491" y="212"/>
                    <a:pt x="497" y="206"/>
                    <a:pt x="497" y="201"/>
                  </a:cubicBezTo>
                  <a:cubicBezTo>
                    <a:pt x="497" y="195"/>
                    <a:pt x="491" y="190"/>
                    <a:pt x="486" y="190"/>
                  </a:cubicBezTo>
                  <a:lnTo>
                    <a:pt x="466" y="190"/>
                  </a:lnTo>
                  <a:cubicBezTo>
                    <a:pt x="460" y="190"/>
                    <a:pt x="454" y="195"/>
                    <a:pt x="454" y="201"/>
                  </a:cubicBezTo>
                  <a:cubicBezTo>
                    <a:pt x="454" y="209"/>
                    <a:pt x="460" y="212"/>
                    <a:pt x="466" y="212"/>
                  </a:cubicBezTo>
                  <a:close/>
                  <a:moveTo>
                    <a:pt x="161" y="212"/>
                  </a:moveTo>
                  <a:lnTo>
                    <a:pt x="181" y="212"/>
                  </a:lnTo>
                  <a:cubicBezTo>
                    <a:pt x="186" y="212"/>
                    <a:pt x="192" y="206"/>
                    <a:pt x="192" y="201"/>
                  </a:cubicBezTo>
                  <a:cubicBezTo>
                    <a:pt x="192" y="195"/>
                    <a:pt x="186" y="190"/>
                    <a:pt x="181" y="190"/>
                  </a:cubicBezTo>
                  <a:lnTo>
                    <a:pt x="161" y="190"/>
                  </a:lnTo>
                  <a:cubicBezTo>
                    <a:pt x="155" y="190"/>
                    <a:pt x="150" y="195"/>
                    <a:pt x="150" y="201"/>
                  </a:cubicBezTo>
                  <a:cubicBezTo>
                    <a:pt x="150" y="209"/>
                    <a:pt x="155" y="212"/>
                    <a:pt x="161" y="212"/>
                  </a:cubicBezTo>
                  <a:close/>
                  <a:moveTo>
                    <a:pt x="367" y="1211"/>
                  </a:moveTo>
                  <a:lnTo>
                    <a:pt x="282" y="1211"/>
                  </a:lnTo>
                  <a:cubicBezTo>
                    <a:pt x="127" y="1211"/>
                    <a:pt x="0" y="1084"/>
                    <a:pt x="0" y="929"/>
                  </a:cubicBezTo>
                  <a:lnTo>
                    <a:pt x="0" y="1459"/>
                  </a:lnTo>
                  <a:lnTo>
                    <a:pt x="649" y="1459"/>
                  </a:lnTo>
                  <a:lnTo>
                    <a:pt x="649" y="929"/>
                  </a:lnTo>
                  <a:cubicBezTo>
                    <a:pt x="646" y="1084"/>
                    <a:pt x="519" y="1211"/>
                    <a:pt x="367" y="1211"/>
                  </a:cubicBezTo>
                  <a:close/>
                  <a:moveTo>
                    <a:pt x="161" y="294"/>
                  </a:moveTo>
                  <a:lnTo>
                    <a:pt x="181" y="294"/>
                  </a:lnTo>
                  <a:cubicBezTo>
                    <a:pt x="186" y="294"/>
                    <a:pt x="192" y="288"/>
                    <a:pt x="192" y="283"/>
                  </a:cubicBezTo>
                  <a:cubicBezTo>
                    <a:pt x="192" y="277"/>
                    <a:pt x="186" y="271"/>
                    <a:pt x="181" y="271"/>
                  </a:cubicBezTo>
                  <a:lnTo>
                    <a:pt x="161" y="271"/>
                  </a:lnTo>
                  <a:cubicBezTo>
                    <a:pt x="155" y="271"/>
                    <a:pt x="150" y="277"/>
                    <a:pt x="150" y="283"/>
                  </a:cubicBezTo>
                  <a:cubicBezTo>
                    <a:pt x="150" y="291"/>
                    <a:pt x="155" y="294"/>
                    <a:pt x="161" y="294"/>
                  </a:cubicBezTo>
                  <a:close/>
                  <a:moveTo>
                    <a:pt x="181" y="336"/>
                  </a:moveTo>
                  <a:cubicBezTo>
                    <a:pt x="186" y="336"/>
                    <a:pt x="192" y="331"/>
                    <a:pt x="192" y="325"/>
                  </a:cubicBezTo>
                  <a:cubicBezTo>
                    <a:pt x="192" y="319"/>
                    <a:pt x="186" y="314"/>
                    <a:pt x="181" y="314"/>
                  </a:cubicBezTo>
                  <a:lnTo>
                    <a:pt x="161" y="314"/>
                  </a:lnTo>
                  <a:cubicBezTo>
                    <a:pt x="155" y="314"/>
                    <a:pt x="150" y="319"/>
                    <a:pt x="150" y="325"/>
                  </a:cubicBezTo>
                  <a:cubicBezTo>
                    <a:pt x="150" y="331"/>
                    <a:pt x="155" y="336"/>
                    <a:pt x="161" y="336"/>
                  </a:cubicBezTo>
                  <a:lnTo>
                    <a:pt x="181" y="336"/>
                  </a:lnTo>
                  <a:close/>
                  <a:moveTo>
                    <a:pt x="186" y="906"/>
                  </a:moveTo>
                  <a:lnTo>
                    <a:pt x="169" y="949"/>
                  </a:lnTo>
                  <a:lnTo>
                    <a:pt x="203" y="949"/>
                  </a:lnTo>
                  <a:lnTo>
                    <a:pt x="186" y="906"/>
                  </a:lnTo>
                  <a:close/>
                  <a:moveTo>
                    <a:pt x="280" y="1163"/>
                  </a:moveTo>
                  <a:lnTo>
                    <a:pt x="364" y="1163"/>
                  </a:lnTo>
                  <a:cubicBezTo>
                    <a:pt x="494" y="1163"/>
                    <a:pt x="598" y="1059"/>
                    <a:pt x="598" y="929"/>
                  </a:cubicBezTo>
                  <a:lnTo>
                    <a:pt x="598" y="824"/>
                  </a:lnTo>
                  <a:lnTo>
                    <a:pt x="42" y="824"/>
                  </a:lnTo>
                  <a:lnTo>
                    <a:pt x="42" y="929"/>
                  </a:lnTo>
                  <a:cubicBezTo>
                    <a:pt x="45" y="1059"/>
                    <a:pt x="150" y="1163"/>
                    <a:pt x="280" y="1163"/>
                  </a:cubicBezTo>
                  <a:close/>
                  <a:moveTo>
                    <a:pt x="381" y="872"/>
                  </a:moveTo>
                  <a:lnTo>
                    <a:pt x="412" y="872"/>
                  </a:lnTo>
                  <a:lnTo>
                    <a:pt x="446" y="929"/>
                  </a:lnTo>
                  <a:lnTo>
                    <a:pt x="480" y="872"/>
                  </a:lnTo>
                  <a:lnTo>
                    <a:pt x="511" y="872"/>
                  </a:lnTo>
                  <a:lnTo>
                    <a:pt x="511" y="1005"/>
                  </a:lnTo>
                  <a:lnTo>
                    <a:pt x="483" y="1005"/>
                  </a:lnTo>
                  <a:lnTo>
                    <a:pt x="483" y="920"/>
                  </a:lnTo>
                  <a:lnTo>
                    <a:pt x="446" y="977"/>
                  </a:lnTo>
                  <a:lnTo>
                    <a:pt x="409" y="920"/>
                  </a:lnTo>
                  <a:lnTo>
                    <a:pt x="409" y="1005"/>
                  </a:lnTo>
                  <a:lnTo>
                    <a:pt x="381" y="1005"/>
                  </a:lnTo>
                  <a:lnTo>
                    <a:pt x="381" y="872"/>
                  </a:lnTo>
                  <a:close/>
                  <a:moveTo>
                    <a:pt x="361" y="872"/>
                  </a:moveTo>
                  <a:lnTo>
                    <a:pt x="361" y="898"/>
                  </a:lnTo>
                  <a:lnTo>
                    <a:pt x="322" y="898"/>
                  </a:lnTo>
                  <a:lnTo>
                    <a:pt x="322" y="1005"/>
                  </a:lnTo>
                  <a:lnTo>
                    <a:pt x="294" y="1005"/>
                  </a:lnTo>
                  <a:lnTo>
                    <a:pt x="294" y="901"/>
                  </a:lnTo>
                  <a:lnTo>
                    <a:pt x="254" y="901"/>
                  </a:lnTo>
                  <a:lnTo>
                    <a:pt x="254" y="872"/>
                  </a:lnTo>
                  <a:lnTo>
                    <a:pt x="361" y="872"/>
                  </a:lnTo>
                  <a:close/>
                  <a:moveTo>
                    <a:pt x="175" y="872"/>
                  </a:moveTo>
                  <a:lnTo>
                    <a:pt x="201" y="872"/>
                  </a:lnTo>
                  <a:lnTo>
                    <a:pt x="257" y="1005"/>
                  </a:lnTo>
                  <a:lnTo>
                    <a:pt x="226" y="1005"/>
                  </a:lnTo>
                  <a:lnTo>
                    <a:pt x="215" y="977"/>
                  </a:lnTo>
                  <a:lnTo>
                    <a:pt x="158" y="977"/>
                  </a:lnTo>
                  <a:lnTo>
                    <a:pt x="147" y="1005"/>
                  </a:lnTo>
                  <a:lnTo>
                    <a:pt x="119" y="1005"/>
                  </a:lnTo>
                  <a:lnTo>
                    <a:pt x="175" y="872"/>
                  </a:lnTo>
                  <a:close/>
                  <a:moveTo>
                    <a:pt x="119" y="779"/>
                  </a:moveTo>
                  <a:lnTo>
                    <a:pt x="536" y="779"/>
                  </a:lnTo>
                  <a:lnTo>
                    <a:pt x="536" y="531"/>
                  </a:lnTo>
                  <a:lnTo>
                    <a:pt x="404" y="531"/>
                  </a:lnTo>
                  <a:lnTo>
                    <a:pt x="404" y="604"/>
                  </a:lnTo>
                  <a:lnTo>
                    <a:pt x="119" y="604"/>
                  </a:lnTo>
                  <a:lnTo>
                    <a:pt x="119" y="779"/>
                  </a:lnTo>
                  <a:close/>
                  <a:moveTo>
                    <a:pt x="500" y="633"/>
                  </a:moveTo>
                  <a:lnTo>
                    <a:pt x="500" y="712"/>
                  </a:lnTo>
                  <a:lnTo>
                    <a:pt x="155" y="712"/>
                  </a:lnTo>
                  <a:lnTo>
                    <a:pt x="155" y="633"/>
                  </a:lnTo>
                  <a:lnTo>
                    <a:pt x="500" y="633"/>
                  </a:lnTo>
                  <a:close/>
                  <a:moveTo>
                    <a:pt x="373" y="573"/>
                  </a:moveTo>
                  <a:lnTo>
                    <a:pt x="373" y="500"/>
                  </a:lnTo>
                  <a:lnTo>
                    <a:pt x="567" y="500"/>
                  </a:lnTo>
                  <a:lnTo>
                    <a:pt x="567" y="779"/>
                  </a:lnTo>
                  <a:lnTo>
                    <a:pt x="601" y="779"/>
                  </a:lnTo>
                  <a:lnTo>
                    <a:pt x="601" y="235"/>
                  </a:lnTo>
                  <a:cubicBezTo>
                    <a:pt x="601" y="105"/>
                    <a:pt x="573" y="0"/>
                    <a:pt x="446" y="0"/>
                  </a:cubicBezTo>
                  <a:lnTo>
                    <a:pt x="203" y="0"/>
                  </a:lnTo>
                  <a:cubicBezTo>
                    <a:pt x="74" y="0"/>
                    <a:pt x="48" y="105"/>
                    <a:pt x="48" y="235"/>
                  </a:cubicBezTo>
                  <a:lnTo>
                    <a:pt x="48" y="779"/>
                  </a:lnTo>
                  <a:lnTo>
                    <a:pt x="90" y="779"/>
                  </a:lnTo>
                  <a:lnTo>
                    <a:pt x="90" y="573"/>
                  </a:lnTo>
                  <a:lnTo>
                    <a:pt x="373" y="573"/>
                  </a:lnTo>
                  <a:close/>
                  <a:moveTo>
                    <a:pt x="268" y="96"/>
                  </a:moveTo>
                  <a:lnTo>
                    <a:pt x="378" y="96"/>
                  </a:lnTo>
                  <a:cubicBezTo>
                    <a:pt x="466" y="96"/>
                    <a:pt x="539" y="169"/>
                    <a:pt x="539" y="257"/>
                  </a:cubicBezTo>
                  <a:cubicBezTo>
                    <a:pt x="539" y="344"/>
                    <a:pt x="466" y="418"/>
                    <a:pt x="378" y="418"/>
                  </a:cubicBezTo>
                  <a:lnTo>
                    <a:pt x="268" y="418"/>
                  </a:lnTo>
                  <a:cubicBezTo>
                    <a:pt x="181" y="418"/>
                    <a:pt x="107" y="344"/>
                    <a:pt x="107" y="257"/>
                  </a:cubicBezTo>
                  <a:cubicBezTo>
                    <a:pt x="107" y="169"/>
                    <a:pt x="178" y="96"/>
                    <a:pt x="268" y="96"/>
                  </a:cubicBezTo>
                  <a:close/>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70" name="Freeform 52"/>
            <p:cNvSpPr>
              <a:spLocks noChangeArrowheads="1"/>
            </p:cNvSpPr>
            <p:nvPr/>
          </p:nvSpPr>
          <p:spPr bwMode="auto">
            <a:xfrm>
              <a:off x="3785079" y="1985165"/>
              <a:ext cx="86337" cy="373409"/>
            </a:xfrm>
            <a:custGeom>
              <a:avLst/>
              <a:gdLst>
                <a:gd name="T0" fmla="*/ 174 w 178"/>
                <a:gd name="T1" fmla="*/ 424 h 763"/>
                <a:gd name="T2" fmla="*/ 174 w 178"/>
                <a:gd name="T3" fmla="*/ 440 h 763"/>
                <a:gd name="T4" fmla="*/ 95 w 178"/>
                <a:gd name="T5" fmla="*/ 528 h 763"/>
                <a:gd name="T6" fmla="*/ 16 w 178"/>
                <a:gd name="T7" fmla="*/ 440 h 763"/>
                <a:gd name="T8" fmla="*/ 16 w 178"/>
                <a:gd name="T9" fmla="*/ 424 h 763"/>
                <a:gd name="T10" fmla="*/ 16 w 178"/>
                <a:gd name="T11" fmla="*/ 107 h 763"/>
                <a:gd name="T12" fmla="*/ 16 w 178"/>
                <a:gd name="T13" fmla="*/ 91 h 763"/>
                <a:gd name="T14" fmla="*/ 95 w 178"/>
                <a:gd name="T15" fmla="*/ 0 h 763"/>
                <a:gd name="T16" fmla="*/ 174 w 178"/>
                <a:gd name="T17" fmla="*/ 91 h 763"/>
                <a:gd name="T18" fmla="*/ 174 w 178"/>
                <a:gd name="T19" fmla="*/ 107 h 763"/>
                <a:gd name="T20" fmla="*/ 174 w 178"/>
                <a:gd name="T21" fmla="*/ 260 h 763"/>
                <a:gd name="T22" fmla="*/ 174 w 178"/>
                <a:gd name="T23" fmla="*/ 424 h 763"/>
                <a:gd name="T24" fmla="*/ 90 w 178"/>
                <a:gd name="T25" fmla="*/ 587 h 763"/>
                <a:gd name="T26" fmla="*/ 177 w 178"/>
                <a:gd name="T27" fmla="*/ 675 h 763"/>
                <a:gd name="T28" fmla="*/ 90 w 178"/>
                <a:gd name="T29" fmla="*/ 762 h 763"/>
                <a:gd name="T30" fmla="*/ 0 w 178"/>
                <a:gd name="T31" fmla="*/ 675 h 763"/>
                <a:gd name="T32" fmla="*/ 90 w 178"/>
                <a:gd name="T33" fmla="*/ 587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763">
                  <a:moveTo>
                    <a:pt x="174" y="424"/>
                  </a:moveTo>
                  <a:cubicBezTo>
                    <a:pt x="174" y="440"/>
                    <a:pt x="174" y="440"/>
                    <a:pt x="174" y="440"/>
                  </a:cubicBezTo>
                  <a:cubicBezTo>
                    <a:pt x="174" y="494"/>
                    <a:pt x="143" y="531"/>
                    <a:pt x="95" y="528"/>
                  </a:cubicBezTo>
                  <a:cubicBezTo>
                    <a:pt x="48" y="528"/>
                    <a:pt x="16" y="494"/>
                    <a:pt x="16" y="440"/>
                  </a:cubicBezTo>
                  <a:cubicBezTo>
                    <a:pt x="16" y="424"/>
                    <a:pt x="16" y="424"/>
                    <a:pt x="16" y="424"/>
                  </a:cubicBezTo>
                  <a:cubicBezTo>
                    <a:pt x="16" y="107"/>
                    <a:pt x="16" y="107"/>
                    <a:pt x="16" y="107"/>
                  </a:cubicBezTo>
                  <a:cubicBezTo>
                    <a:pt x="16" y="91"/>
                    <a:pt x="16" y="91"/>
                    <a:pt x="16" y="91"/>
                  </a:cubicBezTo>
                  <a:cubicBezTo>
                    <a:pt x="16" y="37"/>
                    <a:pt x="47" y="0"/>
                    <a:pt x="95" y="0"/>
                  </a:cubicBezTo>
                  <a:cubicBezTo>
                    <a:pt x="142" y="0"/>
                    <a:pt x="174" y="37"/>
                    <a:pt x="174" y="91"/>
                  </a:cubicBezTo>
                  <a:cubicBezTo>
                    <a:pt x="174" y="107"/>
                    <a:pt x="174" y="107"/>
                    <a:pt x="174" y="107"/>
                  </a:cubicBezTo>
                  <a:cubicBezTo>
                    <a:pt x="174" y="260"/>
                    <a:pt x="174" y="260"/>
                    <a:pt x="174" y="260"/>
                  </a:cubicBezTo>
                  <a:lnTo>
                    <a:pt x="174" y="424"/>
                  </a:lnTo>
                  <a:close/>
                  <a:moveTo>
                    <a:pt x="90" y="587"/>
                  </a:moveTo>
                  <a:cubicBezTo>
                    <a:pt x="138" y="587"/>
                    <a:pt x="177" y="627"/>
                    <a:pt x="177" y="675"/>
                  </a:cubicBezTo>
                  <a:cubicBezTo>
                    <a:pt x="177" y="725"/>
                    <a:pt x="138" y="762"/>
                    <a:pt x="90" y="762"/>
                  </a:cubicBezTo>
                  <a:cubicBezTo>
                    <a:pt x="42" y="762"/>
                    <a:pt x="0" y="725"/>
                    <a:pt x="0" y="675"/>
                  </a:cubicBezTo>
                  <a:cubicBezTo>
                    <a:pt x="0" y="627"/>
                    <a:pt x="42" y="587"/>
                    <a:pt x="90" y="587"/>
                  </a:cubicBezTo>
                  <a:close/>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grpSp>
      <p:sp>
        <p:nvSpPr>
          <p:cNvPr id="73" name="Freeform 55"/>
          <p:cNvSpPr>
            <a:spLocks noChangeArrowheads="1"/>
          </p:cNvSpPr>
          <p:nvPr/>
        </p:nvSpPr>
        <p:spPr bwMode="auto">
          <a:xfrm>
            <a:off x="3938778" y="2181586"/>
            <a:ext cx="184185" cy="470537"/>
          </a:xfrm>
          <a:custGeom>
            <a:avLst/>
            <a:gdLst>
              <a:gd name="T0" fmla="*/ 280 w 281"/>
              <a:gd name="T1" fmla="*/ 480 h 960"/>
              <a:gd name="T2" fmla="*/ 0 w 281"/>
              <a:gd name="T3" fmla="*/ 959 h 960"/>
              <a:gd name="T4" fmla="*/ 0 w 281"/>
              <a:gd name="T5" fmla="*/ 0 h 960"/>
              <a:gd name="T6" fmla="*/ 280 w 281"/>
              <a:gd name="T7" fmla="*/ 480 h 960"/>
            </a:gdLst>
            <a:ahLst/>
            <a:cxnLst>
              <a:cxn ang="0">
                <a:pos x="T0" y="T1"/>
              </a:cxn>
              <a:cxn ang="0">
                <a:pos x="T2" y="T3"/>
              </a:cxn>
              <a:cxn ang="0">
                <a:pos x="T4" y="T5"/>
              </a:cxn>
              <a:cxn ang="0">
                <a:pos x="T6" y="T7"/>
              </a:cxn>
            </a:cxnLst>
            <a:rect l="0" t="0" r="r" b="b"/>
            <a:pathLst>
              <a:path w="281" h="960">
                <a:moveTo>
                  <a:pt x="280" y="480"/>
                </a:moveTo>
                <a:lnTo>
                  <a:pt x="0" y="959"/>
                </a:lnTo>
                <a:lnTo>
                  <a:pt x="0" y="0"/>
                </a:lnTo>
                <a:lnTo>
                  <a:pt x="280" y="48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74" name="Freeform 56"/>
          <p:cNvSpPr>
            <a:spLocks noChangeArrowheads="1"/>
          </p:cNvSpPr>
          <p:nvPr/>
        </p:nvSpPr>
        <p:spPr bwMode="auto">
          <a:xfrm>
            <a:off x="6013752" y="2181586"/>
            <a:ext cx="184185" cy="470537"/>
          </a:xfrm>
          <a:custGeom>
            <a:avLst/>
            <a:gdLst>
              <a:gd name="T0" fmla="*/ 282 w 283"/>
              <a:gd name="T1" fmla="*/ 480 h 960"/>
              <a:gd name="T2" fmla="*/ 0 w 283"/>
              <a:gd name="T3" fmla="*/ 959 h 960"/>
              <a:gd name="T4" fmla="*/ 0 w 283"/>
              <a:gd name="T5" fmla="*/ 0 h 960"/>
              <a:gd name="T6" fmla="*/ 282 w 283"/>
              <a:gd name="T7" fmla="*/ 480 h 960"/>
            </a:gdLst>
            <a:ahLst/>
            <a:cxnLst>
              <a:cxn ang="0">
                <a:pos x="T0" y="T1"/>
              </a:cxn>
              <a:cxn ang="0">
                <a:pos x="T2" y="T3"/>
              </a:cxn>
              <a:cxn ang="0">
                <a:pos x="T4" y="T5"/>
              </a:cxn>
              <a:cxn ang="0">
                <a:pos x="T6" y="T7"/>
              </a:cxn>
            </a:cxnLst>
            <a:rect l="0" t="0" r="r" b="b"/>
            <a:pathLst>
              <a:path w="283" h="960">
                <a:moveTo>
                  <a:pt x="282" y="480"/>
                </a:moveTo>
                <a:lnTo>
                  <a:pt x="0" y="959"/>
                </a:lnTo>
                <a:lnTo>
                  <a:pt x="0" y="0"/>
                </a:lnTo>
                <a:lnTo>
                  <a:pt x="282" y="48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75" name="Freeform 57"/>
          <p:cNvSpPr>
            <a:spLocks noChangeArrowheads="1"/>
          </p:cNvSpPr>
          <p:nvPr/>
        </p:nvSpPr>
        <p:spPr bwMode="auto">
          <a:xfrm>
            <a:off x="8675812" y="2181586"/>
            <a:ext cx="184185" cy="470537"/>
          </a:xfrm>
          <a:custGeom>
            <a:avLst/>
            <a:gdLst>
              <a:gd name="T0" fmla="*/ 282 w 283"/>
              <a:gd name="T1" fmla="*/ 480 h 960"/>
              <a:gd name="T2" fmla="*/ 0 w 283"/>
              <a:gd name="T3" fmla="*/ 959 h 960"/>
              <a:gd name="T4" fmla="*/ 0 w 283"/>
              <a:gd name="T5" fmla="*/ 0 h 960"/>
              <a:gd name="T6" fmla="*/ 282 w 283"/>
              <a:gd name="T7" fmla="*/ 480 h 960"/>
            </a:gdLst>
            <a:ahLst/>
            <a:cxnLst>
              <a:cxn ang="0">
                <a:pos x="T0" y="T1"/>
              </a:cxn>
              <a:cxn ang="0">
                <a:pos x="T2" y="T3"/>
              </a:cxn>
              <a:cxn ang="0">
                <a:pos x="T4" y="T5"/>
              </a:cxn>
              <a:cxn ang="0">
                <a:pos x="T6" y="T7"/>
              </a:cxn>
            </a:cxnLst>
            <a:rect l="0" t="0" r="r" b="b"/>
            <a:pathLst>
              <a:path w="283" h="960">
                <a:moveTo>
                  <a:pt x="282" y="480"/>
                </a:moveTo>
                <a:lnTo>
                  <a:pt x="0" y="959"/>
                </a:lnTo>
                <a:lnTo>
                  <a:pt x="0" y="0"/>
                </a:lnTo>
                <a:lnTo>
                  <a:pt x="282" y="48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grpSp>
        <p:nvGrpSpPr>
          <p:cNvPr id="13" name="Group 12"/>
          <p:cNvGrpSpPr/>
          <p:nvPr/>
        </p:nvGrpSpPr>
        <p:grpSpPr>
          <a:xfrm>
            <a:off x="7300169" y="3602749"/>
            <a:ext cx="2380027" cy="312972"/>
            <a:chOff x="5475127" y="3377351"/>
            <a:chExt cx="1785020" cy="312972"/>
          </a:xfrm>
        </p:grpSpPr>
        <p:sp>
          <p:nvSpPr>
            <p:cNvPr id="76" name="Freeform 68"/>
            <p:cNvSpPr>
              <a:spLocks noChangeArrowheads="1"/>
            </p:cNvSpPr>
            <p:nvPr/>
          </p:nvSpPr>
          <p:spPr bwMode="auto">
            <a:xfrm>
              <a:off x="5501028" y="3407569"/>
              <a:ext cx="1726742" cy="209367"/>
            </a:xfrm>
            <a:custGeom>
              <a:avLst/>
              <a:gdLst>
                <a:gd name="T0" fmla="*/ 0 w 3529"/>
                <a:gd name="T1" fmla="*/ 426 h 427"/>
                <a:gd name="T2" fmla="*/ 0 w 3529"/>
                <a:gd name="T3" fmla="*/ 245 h 427"/>
                <a:gd name="T4" fmla="*/ 3528 w 3529"/>
                <a:gd name="T5" fmla="*/ 245 h 427"/>
                <a:gd name="T6" fmla="*/ 3528 w 3529"/>
                <a:gd name="T7" fmla="*/ 0 h 427"/>
              </a:gdLst>
              <a:ahLst/>
              <a:cxnLst>
                <a:cxn ang="0">
                  <a:pos x="T0" y="T1"/>
                </a:cxn>
                <a:cxn ang="0">
                  <a:pos x="T2" y="T3"/>
                </a:cxn>
                <a:cxn ang="0">
                  <a:pos x="T4" y="T5"/>
                </a:cxn>
                <a:cxn ang="0">
                  <a:pos x="T6" y="T7"/>
                </a:cxn>
              </a:cxnLst>
              <a:rect l="0" t="0" r="r" b="b"/>
              <a:pathLst>
                <a:path w="3529" h="427">
                  <a:moveTo>
                    <a:pt x="0" y="426"/>
                  </a:moveTo>
                  <a:lnTo>
                    <a:pt x="0" y="245"/>
                  </a:lnTo>
                  <a:lnTo>
                    <a:pt x="3528" y="245"/>
                  </a:lnTo>
                  <a:lnTo>
                    <a:pt x="3528" y="0"/>
                  </a:lnTo>
                </a:path>
              </a:pathLst>
            </a:custGeom>
            <a:noFill/>
            <a:ln w="10080" cap="flat">
              <a:solidFill>
                <a:srgbClr val="32A24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400">
                <a:solidFill>
                  <a:srgbClr val="3C3C3B"/>
                </a:solidFill>
                <a:cs typeface="Century Gothic"/>
              </a:endParaRPr>
            </a:p>
          </p:txBody>
        </p:sp>
        <p:sp>
          <p:nvSpPr>
            <p:cNvPr id="77" name="Freeform 69"/>
            <p:cNvSpPr>
              <a:spLocks noChangeArrowheads="1"/>
            </p:cNvSpPr>
            <p:nvPr/>
          </p:nvSpPr>
          <p:spPr bwMode="auto">
            <a:xfrm>
              <a:off x="5475127" y="3599669"/>
              <a:ext cx="47485" cy="90654"/>
            </a:xfrm>
            <a:custGeom>
              <a:avLst/>
              <a:gdLst>
                <a:gd name="T0" fmla="*/ 98 w 99"/>
                <a:gd name="T1" fmla="*/ 0 h 185"/>
                <a:gd name="T2" fmla="*/ 50 w 99"/>
                <a:gd name="T3" fmla="*/ 184 h 185"/>
                <a:gd name="T4" fmla="*/ 0 w 99"/>
                <a:gd name="T5" fmla="*/ 0 h 185"/>
                <a:gd name="T6" fmla="*/ 98 w 99"/>
                <a:gd name="T7" fmla="*/ 0 h 185"/>
              </a:gdLst>
              <a:ahLst/>
              <a:cxnLst>
                <a:cxn ang="0">
                  <a:pos x="T0" y="T1"/>
                </a:cxn>
                <a:cxn ang="0">
                  <a:pos x="T2" y="T3"/>
                </a:cxn>
                <a:cxn ang="0">
                  <a:pos x="T4" y="T5"/>
                </a:cxn>
                <a:cxn ang="0">
                  <a:pos x="T6" y="T7"/>
                </a:cxn>
              </a:cxnLst>
              <a:rect l="0" t="0" r="r" b="b"/>
              <a:pathLst>
                <a:path w="99" h="185">
                  <a:moveTo>
                    <a:pt x="98" y="0"/>
                  </a:moveTo>
                  <a:lnTo>
                    <a:pt x="50" y="184"/>
                  </a:lnTo>
                  <a:lnTo>
                    <a:pt x="0" y="0"/>
                  </a:lnTo>
                  <a:lnTo>
                    <a:pt x="98" y="0"/>
                  </a:lnTo>
                </a:path>
              </a:pathLst>
            </a:custGeom>
            <a:solidFill>
              <a:srgbClr val="32A242"/>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78" name="Freeform 70"/>
            <p:cNvSpPr>
              <a:spLocks noChangeArrowheads="1"/>
            </p:cNvSpPr>
            <p:nvPr/>
          </p:nvSpPr>
          <p:spPr bwMode="auto">
            <a:xfrm>
              <a:off x="7193235" y="3377351"/>
              <a:ext cx="66912" cy="66911"/>
            </a:xfrm>
            <a:custGeom>
              <a:avLst/>
              <a:gdLst>
                <a:gd name="T0" fmla="*/ 136 w 137"/>
                <a:gd name="T1" fmla="*/ 68 h 136"/>
                <a:gd name="T2" fmla="*/ 127 w 137"/>
                <a:gd name="T3" fmla="*/ 101 h 136"/>
                <a:gd name="T4" fmla="*/ 102 w 137"/>
                <a:gd name="T5" fmla="*/ 126 h 136"/>
                <a:gd name="T6" fmla="*/ 68 w 137"/>
                <a:gd name="T7" fmla="*/ 135 h 136"/>
                <a:gd name="T8" fmla="*/ 34 w 137"/>
                <a:gd name="T9" fmla="*/ 126 h 136"/>
                <a:gd name="T10" fmla="*/ 9 w 137"/>
                <a:gd name="T11" fmla="*/ 101 h 136"/>
                <a:gd name="T12" fmla="*/ 0 w 137"/>
                <a:gd name="T13" fmla="*/ 68 h 136"/>
                <a:gd name="T14" fmla="*/ 9 w 137"/>
                <a:gd name="T15" fmla="*/ 34 h 136"/>
                <a:gd name="T16" fmla="*/ 34 w 137"/>
                <a:gd name="T17" fmla="*/ 9 h 136"/>
                <a:gd name="T18" fmla="*/ 68 w 137"/>
                <a:gd name="T19" fmla="*/ 0 h 136"/>
                <a:gd name="T20" fmla="*/ 102 w 137"/>
                <a:gd name="T21" fmla="*/ 9 h 136"/>
                <a:gd name="T22" fmla="*/ 127 w 137"/>
                <a:gd name="T23" fmla="*/ 34 h 136"/>
                <a:gd name="T24" fmla="*/ 136 w 137"/>
                <a:gd name="T25" fmla="*/ 6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 h="136">
                  <a:moveTo>
                    <a:pt x="136" y="68"/>
                  </a:moveTo>
                  <a:cubicBezTo>
                    <a:pt x="136" y="80"/>
                    <a:pt x="134" y="90"/>
                    <a:pt x="127" y="101"/>
                  </a:cubicBezTo>
                  <a:cubicBezTo>
                    <a:pt x="121" y="111"/>
                    <a:pt x="113" y="120"/>
                    <a:pt x="102" y="126"/>
                  </a:cubicBezTo>
                  <a:cubicBezTo>
                    <a:pt x="91" y="132"/>
                    <a:pt x="81" y="135"/>
                    <a:pt x="68" y="135"/>
                  </a:cubicBezTo>
                  <a:cubicBezTo>
                    <a:pt x="56" y="135"/>
                    <a:pt x="45" y="132"/>
                    <a:pt x="34" y="126"/>
                  </a:cubicBezTo>
                  <a:cubicBezTo>
                    <a:pt x="23" y="120"/>
                    <a:pt x="16" y="111"/>
                    <a:pt x="9" y="101"/>
                  </a:cubicBezTo>
                  <a:cubicBezTo>
                    <a:pt x="3" y="90"/>
                    <a:pt x="0" y="80"/>
                    <a:pt x="0" y="68"/>
                  </a:cubicBezTo>
                  <a:cubicBezTo>
                    <a:pt x="0" y="55"/>
                    <a:pt x="3" y="44"/>
                    <a:pt x="9" y="34"/>
                  </a:cubicBezTo>
                  <a:cubicBezTo>
                    <a:pt x="16" y="23"/>
                    <a:pt x="23" y="15"/>
                    <a:pt x="34" y="9"/>
                  </a:cubicBezTo>
                  <a:cubicBezTo>
                    <a:pt x="45" y="3"/>
                    <a:pt x="55" y="0"/>
                    <a:pt x="68" y="0"/>
                  </a:cubicBezTo>
                  <a:cubicBezTo>
                    <a:pt x="80" y="0"/>
                    <a:pt x="91" y="3"/>
                    <a:pt x="102" y="9"/>
                  </a:cubicBezTo>
                  <a:cubicBezTo>
                    <a:pt x="113" y="15"/>
                    <a:pt x="121" y="23"/>
                    <a:pt x="127" y="34"/>
                  </a:cubicBezTo>
                  <a:cubicBezTo>
                    <a:pt x="134" y="44"/>
                    <a:pt x="136" y="55"/>
                    <a:pt x="136" y="68"/>
                  </a:cubicBezTo>
                </a:path>
              </a:pathLst>
            </a:custGeom>
            <a:solidFill>
              <a:srgbClr val="32A242"/>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grpSp>
      <p:grpSp>
        <p:nvGrpSpPr>
          <p:cNvPr id="8" name="Group 7"/>
          <p:cNvGrpSpPr/>
          <p:nvPr/>
        </p:nvGrpSpPr>
        <p:grpSpPr>
          <a:xfrm>
            <a:off x="6471337" y="1978691"/>
            <a:ext cx="1861300" cy="1279415"/>
            <a:chOff x="4853500" y="1978690"/>
            <a:chExt cx="1395975" cy="1279413"/>
          </a:xfrm>
        </p:grpSpPr>
        <p:sp>
          <p:nvSpPr>
            <p:cNvPr id="64" name="Freeform 46"/>
            <p:cNvSpPr>
              <a:spLocks noChangeArrowheads="1"/>
            </p:cNvSpPr>
            <p:nvPr/>
          </p:nvSpPr>
          <p:spPr bwMode="auto">
            <a:xfrm>
              <a:off x="4946313" y="2172949"/>
              <a:ext cx="315130" cy="23742"/>
            </a:xfrm>
            <a:custGeom>
              <a:avLst/>
              <a:gdLst>
                <a:gd name="T0" fmla="*/ 22 w 644"/>
                <a:gd name="T1" fmla="*/ 48 h 49"/>
                <a:gd name="T2" fmla="*/ 621 w 644"/>
                <a:gd name="T3" fmla="*/ 48 h 49"/>
                <a:gd name="T4" fmla="*/ 643 w 644"/>
                <a:gd name="T5" fmla="*/ 22 h 49"/>
                <a:gd name="T6" fmla="*/ 621 w 644"/>
                <a:gd name="T7" fmla="*/ 0 h 49"/>
                <a:gd name="T8" fmla="*/ 22 w 644"/>
                <a:gd name="T9" fmla="*/ 0 h 49"/>
                <a:gd name="T10" fmla="*/ 0 w 644"/>
                <a:gd name="T11" fmla="*/ 22 h 49"/>
                <a:gd name="T12" fmla="*/ 22 w 644"/>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644" h="49">
                  <a:moveTo>
                    <a:pt x="22" y="48"/>
                  </a:moveTo>
                  <a:cubicBezTo>
                    <a:pt x="621" y="48"/>
                    <a:pt x="621" y="48"/>
                    <a:pt x="621" y="48"/>
                  </a:cubicBezTo>
                  <a:cubicBezTo>
                    <a:pt x="632" y="48"/>
                    <a:pt x="643" y="36"/>
                    <a:pt x="643" y="22"/>
                  </a:cubicBezTo>
                  <a:cubicBezTo>
                    <a:pt x="643" y="7"/>
                    <a:pt x="632" y="0"/>
                    <a:pt x="621" y="0"/>
                  </a:cubicBezTo>
                  <a:cubicBezTo>
                    <a:pt x="22" y="0"/>
                    <a:pt x="22" y="0"/>
                    <a:pt x="22" y="0"/>
                  </a:cubicBezTo>
                  <a:cubicBezTo>
                    <a:pt x="8" y="0"/>
                    <a:pt x="0" y="8"/>
                    <a:pt x="0" y="22"/>
                  </a:cubicBezTo>
                  <a:cubicBezTo>
                    <a:pt x="3" y="37"/>
                    <a:pt x="8" y="48"/>
                    <a:pt x="22" y="48"/>
                  </a:cubicBezTo>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65" name="Freeform 47"/>
            <p:cNvSpPr>
              <a:spLocks noChangeArrowheads="1"/>
            </p:cNvSpPr>
            <p:nvPr/>
          </p:nvSpPr>
          <p:spPr bwMode="auto">
            <a:xfrm>
              <a:off x="4946313" y="2106037"/>
              <a:ext cx="315130" cy="23743"/>
            </a:xfrm>
            <a:custGeom>
              <a:avLst/>
              <a:gdLst>
                <a:gd name="T0" fmla="*/ 22 w 644"/>
                <a:gd name="T1" fmla="*/ 48 h 49"/>
                <a:gd name="T2" fmla="*/ 621 w 644"/>
                <a:gd name="T3" fmla="*/ 48 h 49"/>
                <a:gd name="T4" fmla="*/ 643 w 644"/>
                <a:gd name="T5" fmla="*/ 22 h 49"/>
                <a:gd name="T6" fmla="*/ 621 w 644"/>
                <a:gd name="T7" fmla="*/ 0 h 49"/>
                <a:gd name="T8" fmla="*/ 22 w 644"/>
                <a:gd name="T9" fmla="*/ 0 h 49"/>
                <a:gd name="T10" fmla="*/ 0 w 644"/>
                <a:gd name="T11" fmla="*/ 22 h 49"/>
                <a:gd name="T12" fmla="*/ 22 w 644"/>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644" h="49">
                  <a:moveTo>
                    <a:pt x="22" y="48"/>
                  </a:moveTo>
                  <a:cubicBezTo>
                    <a:pt x="621" y="48"/>
                    <a:pt x="621" y="48"/>
                    <a:pt x="621" y="48"/>
                  </a:cubicBezTo>
                  <a:cubicBezTo>
                    <a:pt x="632" y="48"/>
                    <a:pt x="643" y="36"/>
                    <a:pt x="643" y="22"/>
                  </a:cubicBezTo>
                  <a:cubicBezTo>
                    <a:pt x="643" y="11"/>
                    <a:pt x="632" y="0"/>
                    <a:pt x="621" y="0"/>
                  </a:cubicBezTo>
                  <a:cubicBezTo>
                    <a:pt x="22" y="0"/>
                    <a:pt x="22" y="0"/>
                    <a:pt x="22" y="0"/>
                  </a:cubicBezTo>
                  <a:cubicBezTo>
                    <a:pt x="8" y="0"/>
                    <a:pt x="0" y="11"/>
                    <a:pt x="0" y="22"/>
                  </a:cubicBezTo>
                  <a:cubicBezTo>
                    <a:pt x="3" y="36"/>
                    <a:pt x="8" y="48"/>
                    <a:pt x="22" y="48"/>
                  </a:cubicBezTo>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66" name="Freeform 48"/>
            <p:cNvSpPr>
              <a:spLocks noChangeArrowheads="1"/>
            </p:cNvSpPr>
            <p:nvPr/>
          </p:nvSpPr>
          <p:spPr bwMode="auto">
            <a:xfrm>
              <a:off x="4989481" y="2285187"/>
              <a:ext cx="356140" cy="416576"/>
            </a:xfrm>
            <a:custGeom>
              <a:avLst/>
              <a:gdLst>
                <a:gd name="T0" fmla="*/ 666 w 729"/>
                <a:gd name="T1" fmla="*/ 383 h 853"/>
                <a:gd name="T2" fmla="*/ 449 w 729"/>
                <a:gd name="T3" fmla="*/ 307 h 853"/>
                <a:gd name="T4" fmla="*/ 446 w 729"/>
                <a:gd name="T5" fmla="*/ 81 h 853"/>
                <a:gd name="T6" fmla="*/ 373 w 729"/>
                <a:gd name="T7" fmla="*/ 0 h 853"/>
                <a:gd name="T8" fmla="*/ 299 w 729"/>
                <a:gd name="T9" fmla="*/ 81 h 853"/>
                <a:gd name="T10" fmla="*/ 299 w 729"/>
                <a:gd name="T11" fmla="*/ 454 h 853"/>
                <a:gd name="T12" fmla="*/ 155 w 729"/>
                <a:gd name="T13" fmla="*/ 302 h 853"/>
                <a:gd name="T14" fmla="*/ 110 w 729"/>
                <a:gd name="T15" fmla="*/ 321 h 853"/>
                <a:gd name="T16" fmla="*/ 330 w 729"/>
                <a:gd name="T17" fmla="*/ 832 h 853"/>
                <a:gd name="T18" fmla="*/ 330 w 729"/>
                <a:gd name="T19" fmla="*/ 835 h 853"/>
                <a:gd name="T20" fmla="*/ 333 w 729"/>
                <a:gd name="T21" fmla="*/ 843 h 853"/>
                <a:gd name="T22" fmla="*/ 333 w 729"/>
                <a:gd name="T23" fmla="*/ 843 h 853"/>
                <a:gd name="T24" fmla="*/ 350 w 729"/>
                <a:gd name="T25" fmla="*/ 852 h 853"/>
                <a:gd name="T26" fmla="*/ 663 w 729"/>
                <a:gd name="T27" fmla="*/ 852 h 853"/>
                <a:gd name="T28" fmla="*/ 683 w 729"/>
                <a:gd name="T29" fmla="*/ 829 h 853"/>
                <a:gd name="T30" fmla="*/ 683 w 729"/>
                <a:gd name="T31" fmla="*/ 745 h 853"/>
                <a:gd name="T32" fmla="*/ 728 w 729"/>
                <a:gd name="T33" fmla="*/ 615 h 853"/>
                <a:gd name="T34" fmla="*/ 728 w 729"/>
                <a:gd name="T35" fmla="*/ 477 h 853"/>
                <a:gd name="T36" fmla="*/ 666 w 729"/>
                <a:gd name="T37" fmla="*/ 38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9" h="853">
                  <a:moveTo>
                    <a:pt x="666" y="383"/>
                  </a:moveTo>
                  <a:cubicBezTo>
                    <a:pt x="519" y="333"/>
                    <a:pt x="449" y="307"/>
                    <a:pt x="449" y="307"/>
                  </a:cubicBezTo>
                  <a:cubicBezTo>
                    <a:pt x="446" y="81"/>
                    <a:pt x="446" y="81"/>
                    <a:pt x="446" y="81"/>
                  </a:cubicBezTo>
                  <a:cubicBezTo>
                    <a:pt x="446" y="39"/>
                    <a:pt x="415" y="0"/>
                    <a:pt x="373" y="0"/>
                  </a:cubicBezTo>
                  <a:cubicBezTo>
                    <a:pt x="330" y="0"/>
                    <a:pt x="299" y="39"/>
                    <a:pt x="299" y="81"/>
                  </a:cubicBezTo>
                  <a:cubicBezTo>
                    <a:pt x="299" y="81"/>
                    <a:pt x="299" y="389"/>
                    <a:pt x="299" y="454"/>
                  </a:cubicBezTo>
                  <a:cubicBezTo>
                    <a:pt x="257" y="406"/>
                    <a:pt x="215" y="302"/>
                    <a:pt x="155" y="302"/>
                  </a:cubicBezTo>
                  <a:cubicBezTo>
                    <a:pt x="138" y="302"/>
                    <a:pt x="124" y="307"/>
                    <a:pt x="110" y="321"/>
                  </a:cubicBezTo>
                  <a:cubicBezTo>
                    <a:pt x="0" y="406"/>
                    <a:pt x="257" y="541"/>
                    <a:pt x="330" y="832"/>
                  </a:cubicBezTo>
                  <a:lnTo>
                    <a:pt x="330" y="835"/>
                  </a:lnTo>
                  <a:cubicBezTo>
                    <a:pt x="330" y="838"/>
                    <a:pt x="330" y="841"/>
                    <a:pt x="333" y="843"/>
                  </a:cubicBezTo>
                  <a:lnTo>
                    <a:pt x="333" y="843"/>
                  </a:lnTo>
                  <a:cubicBezTo>
                    <a:pt x="336" y="849"/>
                    <a:pt x="342" y="852"/>
                    <a:pt x="350" y="852"/>
                  </a:cubicBezTo>
                  <a:cubicBezTo>
                    <a:pt x="429" y="852"/>
                    <a:pt x="632" y="852"/>
                    <a:pt x="663" y="852"/>
                  </a:cubicBezTo>
                  <a:cubicBezTo>
                    <a:pt x="672" y="852"/>
                    <a:pt x="683" y="849"/>
                    <a:pt x="683" y="829"/>
                  </a:cubicBezTo>
                  <a:cubicBezTo>
                    <a:pt x="683" y="801"/>
                    <a:pt x="683" y="784"/>
                    <a:pt x="683" y="745"/>
                  </a:cubicBezTo>
                  <a:cubicBezTo>
                    <a:pt x="683" y="694"/>
                    <a:pt x="728" y="671"/>
                    <a:pt x="728" y="615"/>
                  </a:cubicBezTo>
                  <a:cubicBezTo>
                    <a:pt x="728" y="477"/>
                    <a:pt x="728" y="477"/>
                    <a:pt x="728" y="477"/>
                  </a:cubicBezTo>
                  <a:cubicBezTo>
                    <a:pt x="728" y="429"/>
                    <a:pt x="717" y="403"/>
                    <a:pt x="666" y="383"/>
                  </a:cubicBezTo>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67" name="Freeform 49"/>
            <p:cNvSpPr>
              <a:spLocks noChangeArrowheads="1"/>
            </p:cNvSpPr>
            <p:nvPr/>
          </p:nvSpPr>
          <p:spPr bwMode="auto">
            <a:xfrm>
              <a:off x="4946313" y="2311088"/>
              <a:ext cx="153248" cy="23742"/>
            </a:xfrm>
            <a:custGeom>
              <a:avLst/>
              <a:gdLst>
                <a:gd name="T0" fmla="*/ 22 w 314"/>
                <a:gd name="T1" fmla="*/ 48 h 49"/>
                <a:gd name="T2" fmla="*/ 288 w 314"/>
                <a:gd name="T3" fmla="*/ 48 h 49"/>
                <a:gd name="T4" fmla="*/ 313 w 314"/>
                <a:gd name="T5" fmla="*/ 25 h 49"/>
                <a:gd name="T6" fmla="*/ 288 w 314"/>
                <a:gd name="T7" fmla="*/ 0 h 49"/>
                <a:gd name="T8" fmla="*/ 22 w 314"/>
                <a:gd name="T9" fmla="*/ 0 h 49"/>
                <a:gd name="T10" fmla="*/ 0 w 314"/>
                <a:gd name="T11" fmla="*/ 25 h 49"/>
                <a:gd name="T12" fmla="*/ 22 w 314"/>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314" h="49">
                  <a:moveTo>
                    <a:pt x="22" y="48"/>
                  </a:moveTo>
                  <a:cubicBezTo>
                    <a:pt x="288" y="48"/>
                    <a:pt x="288" y="48"/>
                    <a:pt x="288" y="48"/>
                  </a:cubicBezTo>
                  <a:cubicBezTo>
                    <a:pt x="302" y="48"/>
                    <a:pt x="313" y="39"/>
                    <a:pt x="313" y="25"/>
                  </a:cubicBezTo>
                  <a:cubicBezTo>
                    <a:pt x="313" y="10"/>
                    <a:pt x="302" y="0"/>
                    <a:pt x="288" y="0"/>
                  </a:cubicBezTo>
                  <a:cubicBezTo>
                    <a:pt x="22" y="0"/>
                    <a:pt x="22" y="0"/>
                    <a:pt x="22" y="0"/>
                  </a:cubicBezTo>
                  <a:cubicBezTo>
                    <a:pt x="8" y="0"/>
                    <a:pt x="0" y="11"/>
                    <a:pt x="0" y="25"/>
                  </a:cubicBezTo>
                  <a:cubicBezTo>
                    <a:pt x="3" y="40"/>
                    <a:pt x="8" y="48"/>
                    <a:pt x="22" y="48"/>
                  </a:cubicBezTo>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68" name="Freeform 50"/>
            <p:cNvSpPr>
              <a:spLocks noChangeArrowheads="1"/>
            </p:cNvSpPr>
            <p:nvPr/>
          </p:nvSpPr>
          <p:spPr bwMode="auto">
            <a:xfrm>
              <a:off x="4853500" y="1978690"/>
              <a:ext cx="494281" cy="666953"/>
            </a:xfrm>
            <a:custGeom>
              <a:avLst/>
              <a:gdLst>
                <a:gd name="T0" fmla="*/ 920 w 1011"/>
                <a:gd name="T1" fmla="*/ 0 h 1361"/>
                <a:gd name="T2" fmla="*/ 90 w 1011"/>
                <a:gd name="T3" fmla="*/ 0 h 1361"/>
                <a:gd name="T4" fmla="*/ 0 w 1011"/>
                <a:gd name="T5" fmla="*/ 102 h 1361"/>
                <a:gd name="T6" fmla="*/ 0 w 1011"/>
                <a:gd name="T7" fmla="*/ 1259 h 1361"/>
                <a:gd name="T8" fmla="*/ 90 w 1011"/>
                <a:gd name="T9" fmla="*/ 1360 h 1361"/>
                <a:gd name="T10" fmla="*/ 508 w 1011"/>
                <a:gd name="T11" fmla="*/ 1360 h 1361"/>
                <a:gd name="T12" fmla="*/ 434 w 1011"/>
                <a:gd name="T13" fmla="*/ 1236 h 1361"/>
                <a:gd name="T14" fmla="*/ 434 w 1011"/>
                <a:gd name="T15" fmla="*/ 1174 h 1361"/>
                <a:gd name="T16" fmla="*/ 101 w 1011"/>
                <a:gd name="T17" fmla="*/ 1174 h 1361"/>
                <a:gd name="T18" fmla="*/ 101 w 1011"/>
                <a:gd name="T19" fmla="*/ 155 h 1361"/>
                <a:gd name="T20" fmla="*/ 124 w 1011"/>
                <a:gd name="T21" fmla="*/ 127 h 1361"/>
                <a:gd name="T22" fmla="*/ 886 w 1011"/>
                <a:gd name="T23" fmla="*/ 127 h 1361"/>
                <a:gd name="T24" fmla="*/ 911 w 1011"/>
                <a:gd name="T25" fmla="*/ 155 h 1361"/>
                <a:gd name="T26" fmla="*/ 911 w 1011"/>
                <a:gd name="T27" fmla="*/ 931 h 1361"/>
                <a:gd name="T28" fmla="*/ 965 w 1011"/>
                <a:gd name="T29" fmla="*/ 951 h 1361"/>
                <a:gd name="T30" fmla="*/ 1010 w 1011"/>
                <a:gd name="T31" fmla="*/ 979 h 1361"/>
                <a:gd name="T32" fmla="*/ 1010 w 1011"/>
                <a:gd name="T33" fmla="*/ 102 h 1361"/>
                <a:gd name="T34" fmla="*/ 920 w 1011"/>
                <a:gd name="T35" fmla="*/ 0 h 1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1" h="1361">
                  <a:moveTo>
                    <a:pt x="920" y="0"/>
                  </a:moveTo>
                  <a:cubicBezTo>
                    <a:pt x="90" y="0"/>
                    <a:pt x="90" y="0"/>
                    <a:pt x="90" y="0"/>
                  </a:cubicBezTo>
                  <a:cubicBezTo>
                    <a:pt x="25" y="0"/>
                    <a:pt x="0" y="31"/>
                    <a:pt x="0" y="102"/>
                  </a:cubicBezTo>
                  <a:cubicBezTo>
                    <a:pt x="0" y="1259"/>
                    <a:pt x="0" y="1259"/>
                    <a:pt x="0" y="1259"/>
                  </a:cubicBezTo>
                  <a:cubicBezTo>
                    <a:pt x="0" y="1329"/>
                    <a:pt x="25" y="1360"/>
                    <a:pt x="90" y="1360"/>
                  </a:cubicBezTo>
                  <a:cubicBezTo>
                    <a:pt x="508" y="1360"/>
                    <a:pt x="508" y="1360"/>
                    <a:pt x="508" y="1360"/>
                  </a:cubicBezTo>
                  <a:cubicBezTo>
                    <a:pt x="485" y="1318"/>
                    <a:pt x="463" y="1273"/>
                    <a:pt x="434" y="1236"/>
                  </a:cubicBezTo>
                  <a:cubicBezTo>
                    <a:pt x="434" y="1174"/>
                    <a:pt x="434" y="1174"/>
                    <a:pt x="434" y="1174"/>
                  </a:cubicBezTo>
                  <a:cubicBezTo>
                    <a:pt x="101" y="1174"/>
                    <a:pt x="101" y="1174"/>
                    <a:pt x="101" y="1174"/>
                  </a:cubicBezTo>
                  <a:cubicBezTo>
                    <a:pt x="101" y="155"/>
                    <a:pt x="101" y="155"/>
                    <a:pt x="101" y="155"/>
                  </a:cubicBezTo>
                  <a:cubicBezTo>
                    <a:pt x="101" y="133"/>
                    <a:pt x="104" y="127"/>
                    <a:pt x="124" y="127"/>
                  </a:cubicBezTo>
                  <a:cubicBezTo>
                    <a:pt x="886" y="127"/>
                    <a:pt x="886" y="127"/>
                    <a:pt x="886" y="127"/>
                  </a:cubicBezTo>
                  <a:cubicBezTo>
                    <a:pt x="906" y="127"/>
                    <a:pt x="911" y="133"/>
                    <a:pt x="911" y="155"/>
                  </a:cubicBezTo>
                  <a:cubicBezTo>
                    <a:pt x="911" y="931"/>
                    <a:pt x="911" y="931"/>
                    <a:pt x="911" y="931"/>
                  </a:cubicBezTo>
                  <a:cubicBezTo>
                    <a:pt x="928" y="937"/>
                    <a:pt x="948" y="945"/>
                    <a:pt x="965" y="951"/>
                  </a:cubicBezTo>
                  <a:cubicBezTo>
                    <a:pt x="985" y="960"/>
                    <a:pt x="1002" y="968"/>
                    <a:pt x="1010" y="979"/>
                  </a:cubicBezTo>
                  <a:cubicBezTo>
                    <a:pt x="1010" y="102"/>
                    <a:pt x="1010" y="102"/>
                    <a:pt x="1010" y="102"/>
                  </a:cubicBezTo>
                  <a:cubicBezTo>
                    <a:pt x="1010" y="28"/>
                    <a:pt x="985" y="0"/>
                    <a:pt x="920" y="0"/>
                  </a:cubicBezTo>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69" name="Freeform 51"/>
            <p:cNvSpPr>
              <a:spLocks noChangeArrowheads="1"/>
            </p:cNvSpPr>
            <p:nvPr/>
          </p:nvSpPr>
          <p:spPr bwMode="auto">
            <a:xfrm>
              <a:off x="4946313" y="2242019"/>
              <a:ext cx="159724" cy="25901"/>
            </a:xfrm>
            <a:custGeom>
              <a:avLst/>
              <a:gdLst>
                <a:gd name="T0" fmla="*/ 22 w 328"/>
                <a:gd name="T1" fmla="*/ 51 h 52"/>
                <a:gd name="T2" fmla="*/ 305 w 328"/>
                <a:gd name="T3" fmla="*/ 51 h 52"/>
                <a:gd name="T4" fmla="*/ 327 w 328"/>
                <a:gd name="T5" fmla="*/ 25 h 52"/>
                <a:gd name="T6" fmla="*/ 305 w 328"/>
                <a:gd name="T7" fmla="*/ 0 h 52"/>
                <a:gd name="T8" fmla="*/ 22 w 328"/>
                <a:gd name="T9" fmla="*/ 0 h 52"/>
                <a:gd name="T10" fmla="*/ 0 w 328"/>
                <a:gd name="T11" fmla="*/ 25 h 52"/>
                <a:gd name="T12" fmla="*/ 22 w 328"/>
                <a:gd name="T13" fmla="*/ 51 h 52"/>
              </a:gdLst>
              <a:ahLst/>
              <a:cxnLst>
                <a:cxn ang="0">
                  <a:pos x="T0" y="T1"/>
                </a:cxn>
                <a:cxn ang="0">
                  <a:pos x="T2" y="T3"/>
                </a:cxn>
                <a:cxn ang="0">
                  <a:pos x="T4" y="T5"/>
                </a:cxn>
                <a:cxn ang="0">
                  <a:pos x="T6" y="T7"/>
                </a:cxn>
                <a:cxn ang="0">
                  <a:pos x="T8" y="T9"/>
                </a:cxn>
                <a:cxn ang="0">
                  <a:pos x="T10" y="T11"/>
                </a:cxn>
                <a:cxn ang="0">
                  <a:pos x="T12" y="T13"/>
                </a:cxn>
              </a:cxnLst>
              <a:rect l="0" t="0" r="r" b="b"/>
              <a:pathLst>
                <a:path w="328" h="52">
                  <a:moveTo>
                    <a:pt x="22" y="51"/>
                  </a:moveTo>
                  <a:cubicBezTo>
                    <a:pt x="305" y="51"/>
                    <a:pt x="305" y="51"/>
                    <a:pt x="305" y="51"/>
                  </a:cubicBezTo>
                  <a:cubicBezTo>
                    <a:pt x="319" y="51"/>
                    <a:pt x="327" y="39"/>
                    <a:pt x="327" y="25"/>
                  </a:cubicBezTo>
                  <a:cubicBezTo>
                    <a:pt x="327" y="10"/>
                    <a:pt x="319" y="0"/>
                    <a:pt x="305" y="0"/>
                  </a:cubicBezTo>
                  <a:cubicBezTo>
                    <a:pt x="22" y="0"/>
                    <a:pt x="22" y="0"/>
                    <a:pt x="22" y="0"/>
                  </a:cubicBezTo>
                  <a:cubicBezTo>
                    <a:pt x="8" y="0"/>
                    <a:pt x="0" y="11"/>
                    <a:pt x="0" y="25"/>
                  </a:cubicBezTo>
                  <a:cubicBezTo>
                    <a:pt x="3" y="42"/>
                    <a:pt x="8" y="51"/>
                    <a:pt x="22" y="51"/>
                  </a:cubicBezTo>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71" name="Freeform 53"/>
            <p:cNvSpPr>
              <a:spLocks noChangeArrowheads="1"/>
            </p:cNvSpPr>
            <p:nvPr/>
          </p:nvSpPr>
          <p:spPr bwMode="auto">
            <a:xfrm>
              <a:off x="5380156" y="2142731"/>
              <a:ext cx="259011" cy="110079"/>
            </a:xfrm>
            <a:custGeom>
              <a:avLst/>
              <a:gdLst>
                <a:gd name="T0" fmla="*/ 527 w 528"/>
                <a:gd name="T1" fmla="*/ 226 h 227"/>
                <a:gd name="T2" fmla="*/ 527 w 528"/>
                <a:gd name="T3" fmla="*/ 0 h 227"/>
                <a:gd name="T4" fmla="*/ 0 w 528"/>
                <a:gd name="T5" fmla="*/ 0 h 227"/>
                <a:gd name="T6" fmla="*/ 527 w 528"/>
                <a:gd name="T7" fmla="*/ 226 h 227"/>
              </a:gdLst>
              <a:ahLst/>
              <a:cxnLst>
                <a:cxn ang="0">
                  <a:pos x="T0" y="T1"/>
                </a:cxn>
                <a:cxn ang="0">
                  <a:pos x="T2" y="T3"/>
                </a:cxn>
                <a:cxn ang="0">
                  <a:pos x="T4" y="T5"/>
                </a:cxn>
                <a:cxn ang="0">
                  <a:pos x="T6" y="T7"/>
                </a:cxn>
              </a:cxnLst>
              <a:rect l="0" t="0" r="r" b="b"/>
              <a:pathLst>
                <a:path w="528" h="227">
                  <a:moveTo>
                    <a:pt x="527" y="226"/>
                  </a:moveTo>
                  <a:lnTo>
                    <a:pt x="527" y="0"/>
                  </a:lnTo>
                  <a:lnTo>
                    <a:pt x="0" y="0"/>
                  </a:lnTo>
                  <a:lnTo>
                    <a:pt x="527" y="226"/>
                  </a:lnTo>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72" name="Freeform 54"/>
            <p:cNvSpPr>
              <a:spLocks noChangeArrowheads="1"/>
            </p:cNvSpPr>
            <p:nvPr/>
          </p:nvSpPr>
          <p:spPr bwMode="auto">
            <a:xfrm>
              <a:off x="5531246" y="2142731"/>
              <a:ext cx="669112" cy="489962"/>
            </a:xfrm>
            <a:custGeom>
              <a:avLst/>
              <a:gdLst>
                <a:gd name="T0" fmla="*/ 1281 w 1367"/>
                <a:gd name="T1" fmla="*/ 0 h 1000"/>
                <a:gd name="T2" fmla="*/ 85 w 1367"/>
                <a:gd name="T3" fmla="*/ 0 h 1000"/>
                <a:gd name="T4" fmla="*/ 0 w 1367"/>
                <a:gd name="T5" fmla="*/ 85 h 1000"/>
                <a:gd name="T6" fmla="*/ 0 w 1367"/>
                <a:gd name="T7" fmla="*/ 914 h 1000"/>
                <a:gd name="T8" fmla="*/ 85 w 1367"/>
                <a:gd name="T9" fmla="*/ 999 h 1000"/>
                <a:gd name="T10" fmla="*/ 1281 w 1367"/>
                <a:gd name="T11" fmla="*/ 999 h 1000"/>
                <a:gd name="T12" fmla="*/ 1366 w 1367"/>
                <a:gd name="T13" fmla="*/ 914 h 1000"/>
                <a:gd name="T14" fmla="*/ 1366 w 1367"/>
                <a:gd name="T15" fmla="*/ 85 h 1000"/>
                <a:gd name="T16" fmla="*/ 1281 w 1367"/>
                <a:gd name="T17" fmla="*/ 0 h 1000"/>
                <a:gd name="T18" fmla="*/ 751 w 1367"/>
                <a:gd name="T19" fmla="*/ 821 h 1000"/>
                <a:gd name="T20" fmla="*/ 751 w 1367"/>
                <a:gd name="T21" fmla="*/ 869 h 1000"/>
                <a:gd name="T22" fmla="*/ 751 w 1367"/>
                <a:gd name="T23" fmla="*/ 880 h 1000"/>
                <a:gd name="T24" fmla="*/ 706 w 1367"/>
                <a:gd name="T25" fmla="*/ 931 h 1000"/>
                <a:gd name="T26" fmla="*/ 661 w 1367"/>
                <a:gd name="T27" fmla="*/ 880 h 1000"/>
                <a:gd name="T28" fmla="*/ 661 w 1367"/>
                <a:gd name="T29" fmla="*/ 872 h 1000"/>
                <a:gd name="T30" fmla="*/ 661 w 1367"/>
                <a:gd name="T31" fmla="*/ 830 h 1000"/>
                <a:gd name="T32" fmla="*/ 491 w 1367"/>
                <a:gd name="T33" fmla="*/ 731 h 1000"/>
                <a:gd name="T34" fmla="*/ 553 w 1367"/>
                <a:gd name="T35" fmla="*/ 666 h 1000"/>
                <a:gd name="T36" fmla="*/ 582 w 1367"/>
                <a:gd name="T37" fmla="*/ 672 h 1000"/>
                <a:gd name="T38" fmla="*/ 630 w 1367"/>
                <a:gd name="T39" fmla="*/ 688 h 1000"/>
                <a:gd name="T40" fmla="*/ 700 w 1367"/>
                <a:gd name="T41" fmla="*/ 703 h 1000"/>
                <a:gd name="T42" fmla="*/ 774 w 1367"/>
                <a:gd name="T43" fmla="*/ 641 h 1000"/>
                <a:gd name="T44" fmla="*/ 661 w 1367"/>
                <a:gd name="T45" fmla="*/ 564 h 1000"/>
                <a:gd name="T46" fmla="*/ 539 w 1367"/>
                <a:gd name="T47" fmla="*/ 511 h 1000"/>
                <a:gd name="T48" fmla="*/ 491 w 1367"/>
                <a:gd name="T49" fmla="*/ 395 h 1000"/>
                <a:gd name="T50" fmla="*/ 661 w 1367"/>
                <a:gd name="T51" fmla="*/ 206 h 1000"/>
                <a:gd name="T52" fmla="*/ 661 w 1367"/>
                <a:gd name="T53" fmla="*/ 164 h 1000"/>
                <a:gd name="T54" fmla="*/ 661 w 1367"/>
                <a:gd name="T55" fmla="*/ 152 h 1000"/>
                <a:gd name="T56" fmla="*/ 706 w 1367"/>
                <a:gd name="T57" fmla="*/ 102 h 1000"/>
                <a:gd name="T58" fmla="*/ 751 w 1367"/>
                <a:gd name="T59" fmla="*/ 152 h 1000"/>
                <a:gd name="T60" fmla="*/ 751 w 1367"/>
                <a:gd name="T61" fmla="*/ 161 h 1000"/>
                <a:gd name="T62" fmla="*/ 751 w 1367"/>
                <a:gd name="T63" fmla="*/ 203 h 1000"/>
                <a:gd name="T64" fmla="*/ 881 w 1367"/>
                <a:gd name="T65" fmla="*/ 288 h 1000"/>
                <a:gd name="T66" fmla="*/ 816 w 1367"/>
                <a:gd name="T67" fmla="*/ 353 h 1000"/>
                <a:gd name="T68" fmla="*/ 790 w 1367"/>
                <a:gd name="T69" fmla="*/ 350 h 1000"/>
                <a:gd name="T70" fmla="*/ 757 w 1367"/>
                <a:gd name="T71" fmla="*/ 339 h 1000"/>
                <a:gd name="T72" fmla="*/ 709 w 1367"/>
                <a:gd name="T73" fmla="*/ 330 h 1000"/>
                <a:gd name="T74" fmla="*/ 638 w 1367"/>
                <a:gd name="T75" fmla="*/ 381 h 1000"/>
                <a:gd name="T76" fmla="*/ 694 w 1367"/>
                <a:gd name="T77" fmla="*/ 429 h 1000"/>
                <a:gd name="T78" fmla="*/ 867 w 1367"/>
                <a:gd name="T79" fmla="*/ 502 h 1000"/>
                <a:gd name="T80" fmla="*/ 920 w 1367"/>
                <a:gd name="T81" fmla="*/ 629 h 1000"/>
                <a:gd name="T82" fmla="*/ 751 w 1367"/>
                <a:gd name="T83" fmla="*/ 821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7" h="1000">
                  <a:moveTo>
                    <a:pt x="1281" y="0"/>
                  </a:moveTo>
                  <a:lnTo>
                    <a:pt x="85" y="0"/>
                  </a:lnTo>
                  <a:cubicBezTo>
                    <a:pt x="40" y="0"/>
                    <a:pt x="0" y="37"/>
                    <a:pt x="0" y="85"/>
                  </a:cubicBezTo>
                  <a:lnTo>
                    <a:pt x="0" y="914"/>
                  </a:lnTo>
                  <a:cubicBezTo>
                    <a:pt x="0" y="959"/>
                    <a:pt x="37" y="999"/>
                    <a:pt x="85" y="999"/>
                  </a:cubicBezTo>
                  <a:lnTo>
                    <a:pt x="1281" y="999"/>
                  </a:lnTo>
                  <a:cubicBezTo>
                    <a:pt x="1327" y="999"/>
                    <a:pt x="1366" y="962"/>
                    <a:pt x="1366" y="914"/>
                  </a:cubicBezTo>
                  <a:lnTo>
                    <a:pt x="1366" y="85"/>
                  </a:lnTo>
                  <a:cubicBezTo>
                    <a:pt x="1363" y="37"/>
                    <a:pt x="1327" y="0"/>
                    <a:pt x="1281" y="0"/>
                  </a:cubicBezTo>
                  <a:close/>
                  <a:moveTo>
                    <a:pt x="751" y="821"/>
                  </a:moveTo>
                  <a:cubicBezTo>
                    <a:pt x="751" y="869"/>
                    <a:pt x="751" y="869"/>
                    <a:pt x="751" y="869"/>
                  </a:cubicBezTo>
                  <a:cubicBezTo>
                    <a:pt x="751" y="880"/>
                    <a:pt x="751" y="880"/>
                    <a:pt x="751" y="880"/>
                  </a:cubicBezTo>
                  <a:cubicBezTo>
                    <a:pt x="751" y="909"/>
                    <a:pt x="734" y="931"/>
                    <a:pt x="706" y="931"/>
                  </a:cubicBezTo>
                  <a:cubicBezTo>
                    <a:pt x="680" y="931"/>
                    <a:pt x="661" y="911"/>
                    <a:pt x="661" y="880"/>
                  </a:cubicBezTo>
                  <a:cubicBezTo>
                    <a:pt x="661" y="872"/>
                    <a:pt x="661" y="872"/>
                    <a:pt x="661" y="872"/>
                  </a:cubicBezTo>
                  <a:cubicBezTo>
                    <a:pt x="661" y="830"/>
                    <a:pt x="661" y="830"/>
                    <a:pt x="661" y="830"/>
                  </a:cubicBezTo>
                  <a:cubicBezTo>
                    <a:pt x="553" y="818"/>
                    <a:pt x="491" y="782"/>
                    <a:pt x="491" y="731"/>
                  </a:cubicBezTo>
                  <a:cubicBezTo>
                    <a:pt x="491" y="697"/>
                    <a:pt x="520" y="666"/>
                    <a:pt x="553" y="666"/>
                  </a:cubicBezTo>
                  <a:cubicBezTo>
                    <a:pt x="562" y="666"/>
                    <a:pt x="573" y="669"/>
                    <a:pt x="582" y="672"/>
                  </a:cubicBezTo>
                  <a:cubicBezTo>
                    <a:pt x="630" y="688"/>
                    <a:pt x="630" y="688"/>
                    <a:pt x="630" y="688"/>
                  </a:cubicBezTo>
                  <a:cubicBezTo>
                    <a:pt x="649" y="697"/>
                    <a:pt x="683" y="703"/>
                    <a:pt x="700" y="703"/>
                  </a:cubicBezTo>
                  <a:cubicBezTo>
                    <a:pt x="742" y="703"/>
                    <a:pt x="774" y="677"/>
                    <a:pt x="774" y="641"/>
                  </a:cubicBezTo>
                  <a:cubicBezTo>
                    <a:pt x="774" y="604"/>
                    <a:pt x="751" y="590"/>
                    <a:pt x="661" y="564"/>
                  </a:cubicBezTo>
                  <a:cubicBezTo>
                    <a:pt x="582" y="545"/>
                    <a:pt x="565" y="536"/>
                    <a:pt x="539" y="511"/>
                  </a:cubicBezTo>
                  <a:cubicBezTo>
                    <a:pt x="508" y="482"/>
                    <a:pt x="491" y="440"/>
                    <a:pt x="491" y="395"/>
                  </a:cubicBezTo>
                  <a:cubicBezTo>
                    <a:pt x="491" y="299"/>
                    <a:pt x="556" y="228"/>
                    <a:pt x="661" y="206"/>
                  </a:cubicBezTo>
                  <a:cubicBezTo>
                    <a:pt x="661" y="164"/>
                    <a:pt x="661" y="164"/>
                    <a:pt x="661" y="164"/>
                  </a:cubicBezTo>
                  <a:cubicBezTo>
                    <a:pt x="661" y="152"/>
                    <a:pt x="661" y="152"/>
                    <a:pt x="661" y="152"/>
                  </a:cubicBezTo>
                  <a:cubicBezTo>
                    <a:pt x="661" y="124"/>
                    <a:pt x="678" y="102"/>
                    <a:pt x="706" y="102"/>
                  </a:cubicBezTo>
                  <a:cubicBezTo>
                    <a:pt x="734" y="102"/>
                    <a:pt x="751" y="121"/>
                    <a:pt x="751" y="152"/>
                  </a:cubicBezTo>
                  <a:cubicBezTo>
                    <a:pt x="751" y="161"/>
                    <a:pt x="751" y="161"/>
                    <a:pt x="751" y="161"/>
                  </a:cubicBezTo>
                  <a:cubicBezTo>
                    <a:pt x="751" y="203"/>
                    <a:pt x="751" y="203"/>
                    <a:pt x="751" y="203"/>
                  </a:cubicBezTo>
                  <a:cubicBezTo>
                    <a:pt x="836" y="217"/>
                    <a:pt x="881" y="248"/>
                    <a:pt x="881" y="288"/>
                  </a:cubicBezTo>
                  <a:cubicBezTo>
                    <a:pt x="881" y="327"/>
                    <a:pt x="853" y="353"/>
                    <a:pt x="816" y="353"/>
                  </a:cubicBezTo>
                  <a:cubicBezTo>
                    <a:pt x="807" y="353"/>
                    <a:pt x="799" y="353"/>
                    <a:pt x="790" y="350"/>
                  </a:cubicBezTo>
                  <a:cubicBezTo>
                    <a:pt x="785" y="347"/>
                    <a:pt x="776" y="344"/>
                    <a:pt x="757" y="339"/>
                  </a:cubicBezTo>
                  <a:cubicBezTo>
                    <a:pt x="737" y="333"/>
                    <a:pt x="723" y="330"/>
                    <a:pt x="709" y="330"/>
                  </a:cubicBezTo>
                  <a:cubicBezTo>
                    <a:pt x="669" y="330"/>
                    <a:pt x="638" y="353"/>
                    <a:pt x="638" y="381"/>
                  </a:cubicBezTo>
                  <a:cubicBezTo>
                    <a:pt x="638" y="403"/>
                    <a:pt x="655" y="418"/>
                    <a:pt x="694" y="429"/>
                  </a:cubicBezTo>
                  <a:cubicBezTo>
                    <a:pt x="779" y="451"/>
                    <a:pt x="833" y="477"/>
                    <a:pt x="867" y="502"/>
                  </a:cubicBezTo>
                  <a:cubicBezTo>
                    <a:pt x="901" y="530"/>
                    <a:pt x="920" y="576"/>
                    <a:pt x="920" y="629"/>
                  </a:cubicBezTo>
                  <a:cubicBezTo>
                    <a:pt x="917" y="728"/>
                    <a:pt x="861" y="799"/>
                    <a:pt x="751" y="821"/>
                  </a:cubicBezTo>
                  <a:close/>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89" name="Text Box 5"/>
            <p:cNvSpPr txBox="1">
              <a:spLocks noChangeArrowheads="1"/>
            </p:cNvSpPr>
            <p:nvPr/>
          </p:nvSpPr>
          <p:spPr bwMode="auto">
            <a:xfrm>
              <a:off x="4883717" y="2837743"/>
              <a:ext cx="1365758" cy="420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spAutoFit/>
            </a:bodyPr>
            <a:lstStyle>
              <a:lvl1pPr>
                <a:tabLst>
                  <a:tab pos="723900" algn="l"/>
                </a:tabLst>
                <a:defRPr>
                  <a:solidFill>
                    <a:srgbClr val="000000"/>
                  </a:solidFill>
                  <a:latin typeface="Arial" charset="0"/>
                  <a:ea typeface="SimSun" charset="0"/>
                  <a:cs typeface="SimSun" charset="0"/>
                </a:defRPr>
              </a:lvl1pPr>
              <a:lvl2pPr>
                <a:tabLst>
                  <a:tab pos="723900" algn="l"/>
                </a:tabLst>
                <a:defRPr>
                  <a:solidFill>
                    <a:srgbClr val="000000"/>
                  </a:solidFill>
                  <a:latin typeface="Arial" charset="0"/>
                  <a:ea typeface="SimSun" charset="0"/>
                  <a:cs typeface="SimSun" charset="0"/>
                </a:defRPr>
              </a:lvl2pPr>
              <a:lvl3pPr>
                <a:tabLst>
                  <a:tab pos="723900" algn="l"/>
                </a:tabLst>
                <a:defRPr>
                  <a:solidFill>
                    <a:srgbClr val="000000"/>
                  </a:solidFill>
                  <a:latin typeface="Arial" charset="0"/>
                  <a:ea typeface="SimSun" charset="0"/>
                  <a:cs typeface="SimSun" charset="0"/>
                </a:defRPr>
              </a:lvl3pPr>
              <a:lvl4pPr>
                <a:tabLst>
                  <a:tab pos="723900" algn="l"/>
                </a:tabLst>
                <a:defRPr>
                  <a:solidFill>
                    <a:srgbClr val="000000"/>
                  </a:solidFill>
                  <a:latin typeface="Arial" charset="0"/>
                  <a:ea typeface="SimSun" charset="0"/>
                  <a:cs typeface="SimSun" charset="0"/>
                </a:defRPr>
              </a:lvl4pPr>
              <a:lvl5pPr>
                <a:tabLst>
                  <a:tab pos="7239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9pPr>
            </a:lstStyle>
            <a:p>
              <a:pPr>
                <a:spcAft>
                  <a:spcPts val="400"/>
                </a:spcAft>
              </a:pPr>
              <a:r>
                <a:rPr lang="en-US" sz="1200" dirty="0">
                  <a:latin typeface="Century Gothic"/>
                  <a:cs typeface="Century Gothic"/>
                </a:rPr>
                <a:t>Checks Account Online </a:t>
              </a:r>
            </a:p>
            <a:p>
              <a:pPr>
                <a:spcAft>
                  <a:spcPts val="400"/>
                </a:spcAft>
              </a:pPr>
              <a:r>
                <a:rPr lang="en-US" sz="1067" dirty="0">
                  <a:solidFill>
                    <a:srgbClr val="3B3B3B"/>
                  </a:solidFill>
                  <a:latin typeface="Century Gothic"/>
                  <a:cs typeface="Century Gothic"/>
                </a:rPr>
                <a:t>...Sees fee</a:t>
              </a:r>
              <a:r>
                <a:rPr lang="en-US" sz="1067" dirty="0">
                  <a:latin typeface="Century Gothic"/>
                  <a:cs typeface="Century Gothic"/>
                </a:rPr>
                <a:t> </a:t>
              </a:r>
            </a:p>
          </p:txBody>
        </p:sp>
      </p:grpSp>
      <p:grpSp>
        <p:nvGrpSpPr>
          <p:cNvPr id="9" name="Group 8"/>
          <p:cNvGrpSpPr/>
          <p:nvPr/>
        </p:nvGrpSpPr>
        <p:grpSpPr>
          <a:xfrm>
            <a:off x="8859992" y="1931205"/>
            <a:ext cx="1439497" cy="1542408"/>
            <a:chOff x="6644994" y="1931205"/>
            <a:chExt cx="1079623" cy="1542408"/>
          </a:xfrm>
        </p:grpSpPr>
        <p:sp>
          <p:nvSpPr>
            <p:cNvPr id="49" name="Freeform 31"/>
            <p:cNvSpPr>
              <a:spLocks noChangeArrowheads="1"/>
            </p:cNvSpPr>
            <p:nvPr/>
          </p:nvSpPr>
          <p:spPr bwMode="auto">
            <a:xfrm>
              <a:off x="7197552" y="1931205"/>
              <a:ext cx="423052" cy="353982"/>
            </a:xfrm>
            <a:custGeom>
              <a:avLst/>
              <a:gdLst>
                <a:gd name="T0" fmla="*/ 759 w 864"/>
                <a:gd name="T1" fmla="*/ 192 h 721"/>
                <a:gd name="T2" fmla="*/ 431 w 864"/>
                <a:gd name="T3" fmla="*/ 0 h 721"/>
                <a:gd name="T4" fmla="*/ 104 w 864"/>
                <a:gd name="T5" fmla="*/ 192 h 721"/>
                <a:gd name="T6" fmla="*/ 0 w 864"/>
                <a:gd name="T7" fmla="*/ 324 h 721"/>
                <a:gd name="T8" fmla="*/ 144 w 864"/>
                <a:gd name="T9" fmla="*/ 463 h 721"/>
                <a:gd name="T10" fmla="*/ 144 w 864"/>
                <a:gd name="T11" fmla="*/ 212 h 721"/>
                <a:gd name="T12" fmla="*/ 431 w 864"/>
                <a:gd name="T13" fmla="*/ 39 h 721"/>
                <a:gd name="T14" fmla="*/ 719 w 864"/>
                <a:gd name="T15" fmla="*/ 209 h 721"/>
                <a:gd name="T16" fmla="*/ 719 w 864"/>
                <a:gd name="T17" fmla="*/ 463 h 721"/>
                <a:gd name="T18" fmla="*/ 731 w 864"/>
                <a:gd name="T19" fmla="*/ 463 h 721"/>
                <a:gd name="T20" fmla="*/ 468 w 864"/>
                <a:gd name="T21" fmla="*/ 655 h 721"/>
                <a:gd name="T22" fmla="*/ 431 w 864"/>
                <a:gd name="T23" fmla="*/ 635 h 721"/>
                <a:gd name="T24" fmla="*/ 386 w 864"/>
                <a:gd name="T25" fmla="*/ 677 h 721"/>
                <a:gd name="T26" fmla="*/ 431 w 864"/>
                <a:gd name="T27" fmla="*/ 720 h 721"/>
                <a:gd name="T28" fmla="*/ 471 w 864"/>
                <a:gd name="T29" fmla="*/ 697 h 721"/>
                <a:gd name="T30" fmla="*/ 784 w 864"/>
                <a:gd name="T31" fmla="*/ 446 h 721"/>
                <a:gd name="T32" fmla="*/ 863 w 864"/>
                <a:gd name="T33" fmla="*/ 322 h 721"/>
                <a:gd name="T34" fmla="*/ 759 w 864"/>
                <a:gd name="T35" fmla="*/ 19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4" h="721">
                  <a:moveTo>
                    <a:pt x="759" y="192"/>
                  </a:moveTo>
                  <a:cubicBezTo>
                    <a:pt x="700" y="76"/>
                    <a:pt x="573" y="0"/>
                    <a:pt x="431" y="0"/>
                  </a:cubicBezTo>
                  <a:cubicBezTo>
                    <a:pt x="288" y="0"/>
                    <a:pt x="163" y="79"/>
                    <a:pt x="104" y="192"/>
                  </a:cubicBezTo>
                  <a:cubicBezTo>
                    <a:pt x="42" y="209"/>
                    <a:pt x="0" y="262"/>
                    <a:pt x="0" y="324"/>
                  </a:cubicBezTo>
                  <a:cubicBezTo>
                    <a:pt x="0" y="401"/>
                    <a:pt x="65" y="463"/>
                    <a:pt x="144" y="463"/>
                  </a:cubicBezTo>
                  <a:lnTo>
                    <a:pt x="144" y="212"/>
                  </a:lnTo>
                  <a:cubicBezTo>
                    <a:pt x="197" y="110"/>
                    <a:pt x="307" y="39"/>
                    <a:pt x="431" y="39"/>
                  </a:cubicBezTo>
                  <a:cubicBezTo>
                    <a:pt x="556" y="39"/>
                    <a:pt x="666" y="107"/>
                    <a:pt x="719" y="209"/>
                  </a:cubicBezTo>
                  <a:lnTo>
                    <a:pt x="719" y="463"/>
                  </a:lnTo>
                  <a:cubicBezTo>
                    <a:pt x="725" y="463"/>
                    <a:pt x="728" y="463"/>
                    <a:pt x="731" y="463"/>
                  </a:cubicBezTo>
                  <a:cubicBezTo>
                    <a:pt x="688" y="567"/>
                    <a:pt x="587" y="643"/>
                    <a:pt x="468" y="655"/>
                  </a:cubicBezTo>
                  <a:cubicBezTo>
                    <a:pt x="460" y="643"/>
                    <a:pt x="446" y="635"/>
                    <a:pt x="431" y="635"/>
                  </a:cubicBezTo>
                  <a:cubicBezTo>
                    <a:pt x="406" y="635"/>
                    <a:pt x="386" y="654"/>
                    <a:pt x="386" y="677"/>
                  </a:cubicBezTo>
                  <a:cubicBezTo>
                    <a:pt x="386" y="699"/>
                    <a:pt x="406" y="720"/>
                    <a:pt x="431" y="720"/>
                  </a:cubicBezTo>
                  <a:cubicBezTo>
                    <a:pt x="448" y="720"/>
                    <a:pt x="462" y="711"/>
                    <a:pt x="471" y="697"/>
                  </a:cubicBezTo>
                  <a:cubicBezTo>
                    <a:pt x="621" y="683"/>
                    <a:pt x="742" y="581"/>
                    <a:pt x="784" y="446"/>
                  </a:cubicBezTo>
                  <a:cubicBezTo>
                    <a:pt x="832" y="423"/>
                    <a:pt x="863" y="375"/>
                    <a:pt x="863" y="322"/>
                  </a:cubicBezTo>
                  <a:cubicBezTo>
                    <a:pt x="863" y="262"/>
                    <a:pt x="821" y="209"/>
                    <a:pt x="759" y="192"/>
                  </a:cubicBezTo>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50" name="Freeform 32"/>
            <p:cNvSpPr>
              <a:spLocks noChangeArrowheads="1"/>
            </p:cNvSpPr>
            <p:nvPr/>
          </p:nvSpPr>
          <p:spPr bwMode="auto">
            <a:xfrm>
              <a:off x="7137116" y="1963581"/>
              <a:ext cx="546083" cy="822362"/>
            </a:xfrm>
            <a:custGeom>
              <a:avLst/>
              <a:gdLst>
                <a:gd name="T0" fmla="*/ 1114 w 1115"/>
                <a:gd name="T1" fmla="*/ 1343 h 1680"/>
                <a:gd name="T2" fmla="*/ 0 w 1115"/>
                <a:gd name="T3" fmla="*/ 1343 h 1680"/>
                <a:gd name="T4" fmla="*/ 98 w 1115"/>
                <a:gd name="T5" fmla="*/ 923 h 1680"/>
                <a:gd name="T6" fmla="*/ 398 w 1115"/>
                <a:gd name="T7" fmla="*/ 768 h 1680"/>
                <a:gd name="T8" fmla="*/ 273 w 1115"/>
                <a:gd name="T9" fmla="*/ 979 h 1680"/>
                <a:gd name="T10" fmla="*/ 488 w 1115"/>
                <a:gd name="T11" fmla="*/ 934 h 1680"/>
                <a:gd name="T12" fmla="*/ 581 w 1115"/>
                <a:gd name="T13" fmla="*/ 1338 h 1680"/>
                <a:gd name="T14" fmla="*/ 643 w 1115"/>
                <a:gd name="T15" fmla="*/ 931 h 1680"/>
                <a:gd name="T16" fmla="*/ 863 w 1115"/>
                <a:gd name="T17" fmla="*/ 974 h 1680"/>
                <a:gd name="T18" fmla="*/ 716 w 1115"/>
                <a:gd name="T19" fmla="*/ 765 h 1680"/>
                <a:gd name="T20" fmla="*/ 1013 w 1115"/>
                <a:gd name="T21" fmla="*/ 923 h 1680"/>
                <a:gd name="T22" fmla="*/ 1114 w 1115"/>
                <a:gd name="T23" fmla="*/ 1343 h 1680"/>
                <a:gd name="T24" fmla="*/ 468 w 1115"/>
                <a:gd name="T25" fmla="*/ 347 h 1680"/>
                <a:gd name="T26" fmla="*/ 654 w 1115"/>
                <a:gd name="T27" fmla="*/ 260 h 1680"/>
                <a:gd name="T28" fmla="*/ 705 w 1115"/>
                <a:gd name="T29" fmla="*/ 279 h 1680"/>
                <a:gd name="T30" fmla="*/ 728 w 1115"/>
                <a:gd name="T31" fmla="*/ 339 h 1680"/>
                <a:gd name="T32" fmla="*/ 750 w 1115"/>
                <a:gd name="T33" fmla="*/ 330 h 1680"/>
                <a:gd name="T34" fmla="*/ 773 w 1115"/>
                <a:gd name="T35" fmla="*/ 308 h 1680"/>
                <a:gd name="T36" fmla="*/ 796 w 1115"/>
                <a:gd name="T37" fmla="*/ 404 h 1680"/>
                <a:gd name="T38" fmla="*/ 756 w 1115"/>
                <a:gd name="T39" fmla="*/ 497 h 1680"/>
                <a:gd name="T40" fmla="*/ 750 w 1115"/>
                <a:gd name="T41" fmla="*/ 502 h 1680"/>
                <a:gd name="T42" fmla="*/ 725 w 1115"/>
                <a:gd name="T43" fmla="*/ 576 h 1680"/>
                <a:gd name="T44" fmla="*/ 598 w 1115"/>
                <a:gd name="T45" fmla="*/ 694 h 1680"/>
                <a:gd name="T46" fmla="*/ 510 w 1115"/>
                <a:gd name="T47" fmla="*/ 694 h 1680"/>
                <a:gd name="T48" fmla="*/ 383 w 1115"/>
                <a:gd name="T49" fmla="*/ 576 h 1680"/>
                <a:gd name="T50" fmla="*/ 352 w 1115"/>
                <a:gd name="T51" fmla="*/ 454 h 1680"/>
                <a:gd name="T52" fmla="*/ 389 w 1115"/>
                <a:gd name="T53" fmla="*/ 381 h 1680"/>
                <a:gd name="T54" fmla="*/ 468 w 1115"/>
                <a:gd name="T55" fmla="*/ 347 h 1680"/>
                <a:gd name="T56" fmla="*/ 463 w 1115"/>
                <a:gd name="T57" fmla="*/ 14 h 1680"/>
                <a:gd name="T58" fmla="*/ 254 w 1115"/>
                <a:gd name="T59" fmla="*/ 195 h 1680"/>
                <a:gd name="T60" fmla="*/ 231 w 1115"/>
                <a:gd name="T61" fmla="*/ 299 h 1680"/>
                <a:gd name="T62" fmla="*/ 138 w 1115"/>
                <a:gd name="T63" fmla="*/ 799 h 1680"/>
                <a:gd name="T64" fmla="*/ 321 w 1115"/>
                <a:gd name="T65" fmla="*/ 700 h 1680"/>
                <a:gd name="T66" fmla="*/ 338 w 1115"/>
                <a:gd name="T67" fmla="*/ 691 h 1680"/>
                <a:gd name="T68" fmla="*/ 383 w 1115"/>
                <a:gd name="T69" fmla="*/ 734 h 1680"/>
                <a:gd name="T70" fmla="*/ 406 w 1115"/>
                <a:gd name="T71" fmla="*/ 680 h 1680"/>
                <a:gd name="T72" fmla="*/ 409 w 1115"/>
                <a:gd name="T73" fmla="*/ 680 h 1680"/>
                <a:gd name="T74" fmla="*/ 479 w 1115"/>
                <a:gd name="T75" fmla="*/ 734 h 1680"/>
                <a:gd name="T76" fmla="*/ 612 w 1115"/>
                <a:gd name="T77" fmla="*/ 734 h 1680"/>
                <a:gd name="T78" fmla="*/ 685 w 1115"/>
                <a:gd name="T79" fmla="*/ 680 h 1680"/>
                <a:gd name="T80" fmla="*/ 685 w 1115"/>
                <a:gd name="T81" fmla="*/ 680 h 1680"/>
                <a:gd name="T82" fmla="*/ 708 w 1115"/>
                <a:gd name="T83" fmla="*/ 734 h 1680"/>
                <a:gd name="T84" fmla="*/ 753 w 1115"/>
                <a:gd name="T85" fmla="*/ 691 h 1680"/>
                <a:gd name="T86" fmla="*/ 773 w 1115"/>
                <a:gd name="T87" fmla="*/ 700 h 1680"/>
                <a:gd name="T88" fmla="*/ 956 w 1115"/>
                <a:gd name="T89" fmla="*/ 799 h 1680"/>
                <a:gd name="T90" fmla="*/ 860 w 1115"/>
                <a:gd name="T91" fmla="*/ 299 h 1680"/>
                <a:gd name="T92" fmla="*/ 841 w 1115"/>
                <a:gd name="T93" fmla="*/ 195 h 1680"/>
                <a:gd name="T94" fmla="*/ 773 w 1115"/>
                <a:gd name="T95" fmla="*/ 90 h 1680"/>
                <a:gd name="T96" fmla="*/ 621 w 1115"/>
                <a:gd name="T97" fmla="*/ 40 h 1680"/>
                <a:gd name="T98" fmla="*/ 463 w 1115"/>
                <a:gd name="T99" fmla="*/ 14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15" h="1680">
                  <a:moveTo>
                    <a:pt x="1114" y="1343"/>
                  </a:moveTo>
                  <a:cubicBezTo>
                    <a:pt x="824" y="1679"/>
                    <a:pt x="290" y="1679"/>
                    <a:pt x="0" y="1343"/>
                  </a:cubicBezTo>
                  <a:cubicBezTo>
                    <a:pt x="0" y="1168"/>
                    <a:pt x="11" y="1036"/>
                    <a:pt x="98" y="923"/>
                  </a:cubicBezTo>
                  <a:cubicBezTo>
                    <a:pt x="200" y="793"/>
                    <a:pt x="304" y="838"/>
                    <a:pt x="398" y="768"/>
                  </a:cubicBezTo>
                  <a:cubicBezTo>
                    <a:pt x="273" y="979"/>
                    <a:pt x="273" y="979"/>
                    <a:pt x="273" y="979"/>
                  </a:cubicBezTo>
                  <a:cubicBezTo>
                    <a:pt x="488" y="934"/>
                    <a:pt x="488" y="934"/>
                    <a:pt x="488" y="934"/>
                  </a:cubicBezTo>
                  <a:cubicBezTo>
                    <a:pt x="581" y="1338"/>
                    <a:pt x="581" y="1338"/>
                    <a:pt x="581" y="1338"/>
                  </a:cubicBezTo>
                  <a:cubicBezTo>
                    <a:pt x="643" y="931"/>
                    <a:pt x="643" y="931"/>
                    <a:pt x="643" y="931"/>
                  </a:cubicBezTo>
                  <a:cubicBezTo>
                    <a:pt x="863" y="974"/>
                    <a:pt x="863" y="974"/>
                    <a:pt x="863" y="974"/>
                  </a:cubicBezTo>
                  <a:cubicBezTo>
                    <a:pt x="716" y="765"/>
                    <a:pt x="716" y="765"/>
                    <a:pt x="716" y="765"/>
                  </a:cubicBezTo>
                  <a:cubicBezTo>
                    <a:pt x="804" y="833"/>
                    <a:pt x="911" y="796"/>
                    <a:pt x="1013" y="923"/>
                  </a:cubicBezTo>
                  <a:cubicBezTo>
                    <a:pt x="1103" y="1036"/>
                    <a:pt x="1114" y="1171"/>
                    <a:pt x="1114" y="1343"/>
                  </a:cubicBezTo>
                  <a:close/>
                  <a:moveTo>
                    <a:pt x="468" y="347"/>
                  </a:moveTo>
                  <a:cubicBezTo>
                    <a:pt x="525" y="327"/>
                    <a:pt x="589" y="308"/>
                    <a:pt x="654" y="260"/>
                  </a:cubicBezTo>
                  <a:cubicBezTo>
                    <a:pt x="677" y="248"/>
                    <a:pt x="691" y="240"/>
                    <a:pt x="705" y="279"/>
                  </a:cubicBezTo>
                  <a:cubicBezTo>
                    <a:pt x="711" y="299"/>
                    <a:pt x="714" y="325"/>
                    <a:pt x="728" y="339"/>
                  </a:cubicBezTo>
                  <a:cubicBezTo>
                    <a:pt x="736" y="350"/>
                    <a:pt x="745" y="342"/>
                    <a:pt x="750" y="330"/>
                  </a:cubicBezTo>
                  <a:cubicBezTo>
                    <a:pt x="756" y="319"/>
                    <a:pt x="762" y="308"/>
                    <a:pt x="773" y="308"/>
                  </a:cubicBezTo>
                  <a:cubicBezTo>
                    <a:pt x="787" y="308"/>
                    <a:pt x="802" y="350"/>
                    <a:pt x="796" y="404"/>
                  </a:cubicBezTo>
                  <a:cubicBezTo>
                    <a:pt x="791" y="457"/>
                    <a:pt x="770" y="497"/>
                    <a:pt x="756" y="497"/>
                  </a:cubicBezTo>
                  <a:cubicBezTo>
                    <a:pt x="750" y="497"/>
                    <a:pt x="750" y="497"/>
                    <a:pt x="750" y="502"/>
                  </a:cubicBezTo>
                  <a:cubicBezTo>
                    <a:pt x="745" y="531"/>
                    <a:pt x="733" y="556"/>
                    <a:pt x="725" y="576"/>
                  </a:cubicBezTo>
                  <a:cubicBezTo>
                    <a:pt x="700" y="624"/>
                    <a:pt x="657" y="663"/>
                    <a:pt x="598" y="694"/>
                  </a:cubicBezTo>
                  <a:cubicBezTo>
                    <a:pt x="567" y="714"/>
                    <a:pt x="539" y="714"/>
                    <a:pt x="510" y="694"/>
                  </a:cubicBezTo>
                  <a:cubicBezTo>
                    <a:pt x="448" y="663"/>
                    <a:pt x="409" y="624"/>
                    <a:pt x="383" y="576"/>
                  </a:cubicBezTo>
                  <a:cubicBezTo>
                    <a:pt x="364" y="545"/>
                    <a:pt x="355" y="502"/>
                    <a:pt x="352" y="454"/>
                  </a:cubicBezTo>
                  <a:cubicBezTo>
                    <a:pt x="347" y="418"/>
                    <a:pt x="361" y="395"/>
                    <a:pt x="389" y="381"/>
                  </a:cubicBezTo>
                  <a:cubicBezTo>
                    <a:pt x="409" y="370"/>
                    <a:pt x="446" y="356"/>
                    <a:pt x="468" y="347"/>
                  </a:cubicBezTo>
                  <a:close/>
                  <a:moveTo>
                    <a:pt x="463" y="14"/>
                  </a:moveTo>
                  <a:cubicBezTo>
                    <a:pt x="372" y="40"/>
                    <a:pt x="290" y="99"/>
                    <a:pt x="254" y="195"/>
                  </a:cubicBezTo>
                  <a:cubicBezTo>
                    <a:pt x="242" y="229"/>
                    <a:pt x="234" y="265"/>
                    <a:pt x="231" y="299"/>
                  </a:cubicBezTo>
                  <a:cubicBezTo>
                    <a:pt x="220" y="480"/>
                    <a:pt x="251" y="627"/>
                    <a:pt x="138" y="799"/>
                  </a:cubicBezTo>
                  <a:cubicBezTo>
                    <a:pt x="194" y="759"/>
                    <a:pt x="256" y="725"/>
                    <a:pt x="321" y="700"/>
                  </a:cubicBezTo>
                  <a:cubicBezTo>
                    <a:pt x="338" y="691"/>
                    <a:pt x="338" y="691"/>
                    <a:pt x="338" y="691"/>
                  </a:cubicBezTo>
                  <a:cubicBezTo>
                    <a:pt x="350" y="703"/>
                    <a:pt x="369" y="725"/>
                    <a:pt x="383" y="734"/>
                  </a:cubicBezTo>
                  <a:cubicBezTo>
                    <a:pt x="389" y="737"/>
                    <a:pt x="403" y="703"/>
                    <a:pt x="406" y="680"/>
                  </a:cubicBezTo>
                  <a:cubicBezTo>
                    <a:pt x="406" y="680"/>
                    <a:pt x="406" y="680"/>
                    <a:pt x="409" y="680"/>
                  </a:cubicBezTo>
                  <a:cubicBezTo>
                    <a:pt x="431" y="700"/>
                    <a:pt x="457" y="717"/>
                    <a:pt x="479" y="734"/>
                  </a:cubicBezTo>
                  <a:cubicBezTo>
                    <a:pt x="525" y="759"/>
                    <a:pt x="570" y="759"/>
                    <a:pt x="612" y="734"/>
                  </a:cubicBezTo>
                  <a:cubicBezTo>
                    <a:pt x="637" y="717"/>
                    <a:pt x="666" y="700"/>
                    <a:pt x="685" y="680"/>
                  </a:cubicBezTo>
                  <a:lnTo>
                    <a:pt x="685" y="680"/>
                  </a:lnTo>
                  <a:cubicBezTo>
                    <a:pt x="691" y="703"/>
                    <a:pt x="705" y="737"/>
                    <a:pt x="708" y="734"/>
                  </a:cubicBezTo>
                  <a:cubicBezTo>
                    <a:pt x="728" y="725"/>
                    <a:pt x="745" y="703"/>
                    <a:pt x="753" y="691"/>
                  </a:cubicBezTo>
                  <a:cubicBezTo>
                    <a:pt x="773" y="700"/>
                    <a:pt x="773" y="700"/>
                    <a:pt x="773" y="700"/>
                  </a:cubicBezTo>
                  <a:cubicBezTo>
                    <a:pt x="838" y="725"/>
                    <a:pt x="897" y="759"/>
                    <a:pt x="956" y="799"/>
                  </a:cubicBezTo>
                  <a:cubicBezTo>
                    <a:pt x="838" y="612"/>
                    <a:pt x="872" y="480"/>
                    <a:pt x="860" y="299"/>
                  </a:cubicBezTo>
                  <a:cubicBezTo>
                    <a:pt x="860" y="265"/>
                    <a:pt x="855" y="229"/>
                    <a:pt x="841" y="195"/>
                  </a:cubicBezTo>
                  <a:cubicBezTo>
                    <a:pt x="821" y="155"/>
                    <a:pt x="804" y="116"/>
                    <a:pt x="773" y="90"/>
                  </a:cubicBezTo>
                  <a:cubicBezTo>
                    <a:pt x="742" y="62"/>
                    <a:pt x="674" y="20"/>
                    <a:pt x="621" y="40"/>
                  </a:cubicBezTo>
                  <a:cubicBezTo>
                    <a:pt x="575" y="11"/>
                    <a:pt x="533" y="0"/>
                    <a:pt x="463" y="14"/>
                  </a:cubicBezTo>
                  <a:close/>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51" name="Freeform 33"/>
            <p:cNvSpPr>
              <a:spLocks noChangeArrowheads="1"/>
            </p:cNvSpPr>
            <p:nvPr/>
          </p:nvSpPr>
          <p:spPr bwMode="auto">
            <a:xfrm>
              <a:off x="6787450" y="2201008"/>
              <a:ext cx="436002" cy="436002"/>
            </a:xfrm>
            <a:custGeom>
              <a:avLst/>
              <a:gdLst>
                <a:gd name="T0" fmla="*/ 640 w 889"/>
                <a:gd name="T1" fmla="*/ 839 h 890"/>
                <a:gd name="T2" fmla="*/ 601 w 889"/>
                <a:gd name="T3" fmla="*/ 889 h 890"/>
                <a:gd name="T4" fmla="*/ 285 w 889"/>
                <a:gd name="T5" fmla="*/ 889 h 890"/>
                <a:gd name="T6" fmla="*/ 245 w 889"/>
                <a:gd name="T7" fmla="*/ 839 h 890"/>
                <a:gd name="T8" fmla="*/ 285 w 889"/>
                <a:gd name="T9" fmla="*/ 791 h 890"/>
                <a:gd name="T10" fmla="*/ 318 w 889"/>
                <a:gd name="T11" fmla="*/ 791 h 890"/>
                <a:gd name="T12" fmla="*/ 318 w 889"/>
                <a:gd name="T13" fmla="*/ 743 h 890"/>
                <a:gd name="T14" fmla="*/ 564 w 889"/>
                <a:gd name="T15" fmla="*/ 743 h 890"/>
                <a:gd name="T16" fmla="*/ 564 w 889"/>
                <a:gd name="T17" fmla="*/ 791 h 890"/>
                <a:gd name="T18" fmla="*/ 598 w 889"/>
                <a:gd name="T19" fmla="*/ 791 h 890"/>
                <a:gd name="T20" fmla="*/ 640 w 889"/>
                <a:gd name="T21" fmla="*/ 839 h 890"/>
                <a:gd name="T22" fmla="*/ 807 w 889"/>
                <a:gd name="T23" fmla="*/ 565 h 890"/>
                <a:gd name="T24" fmla="*/ 73 w 889"/>
                <a:gd name="T25" fmla="*/ 565 h 890"/>
                <a:gd name="T26" fmla="*/ 73 w 889"/>
                <a:gd name="T27" fmla="*/ 71 h 890"/>
                <a:gd name="T28" fmla="*/ 807 w 889"/>
                <a:gd name="T29" fmla="*/ 71 h 890"/>
                <a:gd name="T30" fmla="*/ 807 w 889"/>
                <a:gd name="T31" fmla="*/ 565 h 890"/>
                <a:gd name="T32" fmla="*/ 838 w 889"/>
                <a:gd name="T33" fmla="*/ 0 h 890"/>
                <a:gd name="T34" fmla="*/ 48 w 889"/>
                <a:gd name="T35" fmla="*/ 0 h 890"/>
                <a:gd name="T36" fmla="*/ 0 w 889"/>
                <a:gd name="T37" fmla="*/ 48 h 890"/>
                <a:gd name="T38" fmla="*/ 0 w 889"/>
                <a:gd name="T39" fmla="*/ 641 h 890"/>
                <a:gd name="T40" fmla="*/ 48 w 889"/>
                <a:gd name="T41" fmla="*/ 689 h 890"/>
                <a:gd name="T42" fmla="*/ 838 w 889"/>
                <a:gd name="T43" fmla="*/ 689 h 890"/>
                <a:gd name="T44" fmla="*/ 888 w 889"/>
                <a:gd name="T45" fmla="*/ 641 h 890"/>
                <a:gd name="T46" fmla="*/ 888 w 889"/>
                <a:gd name="T47" fmla="*/ 48 h 890"/>
                <a:gd name="T48" fmla="*/ 838 w 889"/>
                <a:gd name="T49" fmla="*/ 0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9" h="890">
                  <a:moveTo>
                    <a:pt x="640" y="839"/>
                  </a:moveTo>
                  <a:cubicBezTo>
                    <a:pt x="640" y="867"/>
                    <a:pt x="623" y="889"/>
                    <a:pt x="601" y="889"/>
                  </a:cubicBezTo>
                  <a:cubicBezTo>
                    <a:pt x="285" y="889"/>
                    <a:pt x="285" y="889"/>
                    <a:pt x="285" y="889"/>
                  </a:cubicBezTo>
                  <a:cubicBezTo>
                    <a:pt x="262" y="889"/>
                    <a:pt x="245" y="867"/>
                    <a:pt x="245" y="839"/>
                  </a:cubicBezTo>
                  <a:cubicBezTo>
                    <a:pt x="245" y="813"/>
                    <a:pt x="262" y="791"/>
                    <a:pt x="285" y="791"/>
                  </a:cubicBezTo>
                  <a:cubicBezTo>
                    <a:pt x="318" y="791"/>
                    <a:pt x="318" y="791"/>
                    <a:pt x="318" y="791"/>
                  </a:cubicBezTo>
                  <a:cubicBezTo>
                    <a:pt x="318" y="743"/>
                    <a:pt x="318" y="743"/>
                    <a:pt x="318" y="743"/>
                  </a:cubicBezTo>
                  <a:cubicBezTo>
                    <a:pt x="564" y="743"/>
                    <a:pt x="564" y="743"/>
                    <a:pt x="564" y="743"/>
                  </a:cubicBezTo>
                  <a:cubicBezTo>
                    <a:pt x="564" y="791"/>
                    <a:pt x="564" y="791"/>
                    <a:pt x="564" y="791"/>
                  </a:cubicBezTo>
                  <a:cubicBezTo>
                    <a:pt x="598" y="791"/>
                    <a:pt x="598" y="791"/>
                    <a:pt x="598" y="791"/>
                  </a:cubicBezTo>
                  <a:cubicBezTo>
                    <a:pt x="623" y="791"/>
                    <a:pt x="640" y="813"/>
                    <a:pt x="640" y="839"/>
                  </a:cubicBezTo>
                  <a:close/>
                  <a:moveTo>
                    <a:pt x="807" y="565"/>
                  </a:moveTo>
                  <a:cubicBezTo>
                    <a:pt x="73" y="565"/>
                    <a:pt x="73" y="565"/>
                    <a:pt x="73" y="565"/>
                  </a:cubicBezTo>
                  <a:cubicBezTo>
                    <a:pt x="73" y="71"/>
                    <a:pt x="73" y="71"/>
                    <a:pt x="73" y="71"/>
                  </a:cubicBezTo>
                  <a:cubicBezTo>
                    <a:pt x="807" y="71"/>
                    <a:pt x="807" y="71"/>
                    <a:pt x="807" y="71"/>
                  </a:cubicBezTo>
                  <a:lnTo>
                    <a:pt x="807" y="565"/>
                  </a:lnTo>
                  <a:close/>
                  <a:moveTo>
                    <a:pt x="838" y="0"/>
                  </a:moveTo>
                  <a:cubicBezTo>
                    <a:pt x="48" y="0"/>
                    <a:pt x="48" y="0"/>
                    <a:pt x="48" y="0"/>
                  </a:cubicBezTo>
                  <a:cubicBezTo>
                    <a:pt x="22" y="0"/>
                    <a:pt x="0" y="23"/>
                    <a:pt x="0" y="48"/>
                  </a:cubicBezTo>
                  <a:cubicBezTo>
                    <a:pt x="0" y="641"/>
                    <a:pt x="0" y="641"/>
                    <a:pt x="0" y="641"/>
                  </a:cubicBezTo>
                  <a:cubicBezTo>
                    <a:pt x="0" y="666"/>
                    <a:pt x="22" y="689"/>
                    <a:pt x="48" y="689"/>
                  </a:cubicBezTo>
                  <a:cubicBezTo>
                    <a:pt x="838" y="689"/>
                    <a:pt x="838" y="689"/>
                    <a:pt x="838" y="689"/>
                  </a:cubicBezTo>
                  <a:cubicBezTo>
                    <a:pt x="866" y="689"/>
                    <a:pt x="888" y="666"/>
                    <a:pt x="888" y="641"/>
                  </a:cubicBezTo>
                  <a:cubicBezTo>
                    <a:pt x="888" y="48"/>
                    <a:pt x="888" y="48"/>
                    <a:pt x="888" y="48"/>
                  </a:cubicBezTo>
                  <a:cubicBezTo>
                    <a:pt x="888" y="23"/>
                    <a:pt x="866" y="0"/>
                    <a:pt x="838" y="0"/>
                  </a:cubicBezTo>
                  <a:close/>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52" name="Freeform 34"/>
            <p:cNvSpPr>
              <a:spLocks noChangeArrowheads="1"/>
            </p:cNvSpPr>
            <p:nvPr/>
          </p:nvSpPr>
          <p:spPr bwMode="auto">
            <a:xfrm>
              <a:off x="6841412" y="2481603"/>
              <a:ext cx="252535" cy="8634"/>
            </a:xfrm>
            <a:custGeom>
              <a:avLst/>
              <a:gdLst>
                <a:gd name="T0" fmla="*/ 8 w 514"/>
                <a:gd name="T1" fmla="*/ 17 h 18"/>
                <a:gd name="T2" fmla="*/ 0 w 514"/>
                <a:gd name="T3" fmla="*/ 9 h 18"/>
                <a:gd name="T4" fmla="*/ 8 w 514"/>
                <a:gd name="T5" fmla="*/ 0 h 18"/>
                <a:gd name="T6" fmla="*/ 505 w 514"/>
                <a:gd name="T7" fmla="*/ 0 h 18"/>
                <a:gd name="T8" fmla="*/ 513 w 514"/>
                <a:gd name="T9" fmla="*/ 9 h 18"/>
                <a:gd name="T10" fmla="*/ 505 w 514"/>
                <a:gd name="T11" fmla="*/ 17 h 18"/>
                <a:gd name="T12" fmla="*/ 8 w 514"/>
                <a:gd name="T13" fmla="*/ 17 h 18"/>
              </a:gdLst>
              <a:ahLst/>
              <a:cxnLst>
                <a:cxn ang="0">
                  <a:pos x="T0" y="T1"/>
                </a:cxn>
                <a:cxn ang="0">
                  <a:pos x="T2" y="T3"/>
                </a:cxn>
                <a:cxn ang="0">
                  <a:pos x="T4" y="T5"/>
                </a:cxn>
                <a:cxn ang="0">
                  <a:pos x="T6" y="T7"/>
                </a:cxn>
                <a:cxn ang="0">
                  <a:pos x="T8" y="T9"/>
                </a:cxn>
                <a:cxn ang="0">
                  <a:pos x="T10" y="T11"/>
                </a:cxn>
                <a:cxn ang="0">
                  <a:pos x="T12" y="T13"/>
                </a:cxn>
              </a:cxnLst>
              <a:rect l="0" t="0" r="r" b="b"/>
              <a:pathLst>
                <a:path w="514" h="18">
                  <a:moveTo>
                    <a:pt x="8" y="17"/>
                  </a:moveTo>
                  <a:cubicBezTo>
                    <a:pt x="5" y="17"/>
                    <a:pt x="0" y="14"/>
                    <a:pt x="0" y="9"/>
                  </a:cubicBezTo>
                  <a:cubicBezTo>
                    <a:pt x="0" y="6"/>
                    <a:pt x="3" y="0"/>
                    <a:pt x="8" y="0"/>
                  </a:cubicBezTo>
                  <a:cubicBezTo>
                    <a:pt x="505" y="0"/>
                    <a:pt x="505" y="0"/>
                    <a:pt x="505" y="0"/>
                  </a:cubicBezTo>
                  <a:cubicBezTo>
                    <a:pt x="511" y="0"/>
                    <a:pt x="513" y="3"/>
                    <a:pt x="513" y="9"/>
                  </a:cubicBezTo>
                  <a:cubicBezTo>
                    <a:pt x="513" y="11"/>
                    <a:pt x="511" y="17"/>
                    <a:pt x="505" y="17"/>
                  </a:cubicBezTo>
                  <a:lnTo>
                    <a:pt x="8" y="17"/>
                  </a:lnTo>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53" name="Freeform 35"/>
            <p:cNvSpPr>
              <a:spLocks noChangeArrowheads="1"/>
            </p:cNvSpPr>
            <p:nvPr/>
          </p:nvSpPr>
          <p:spPr bwMode="auto">
            <a:xfrm>
              <a:off x="6871630" y="2399583"/>
              <a:ext cx="36693" cy="64753"/>
            </a:xfrm>
            <a:custGeom>
              <a:avLst/>
              <a:gdLst>
                <a:gd name="T0" fmla="*/ 37 w 74"/>
                <a:gd name="T1" fmla="*/ 132 h 133"/>
                <a:gd name="T2" fmla="*/ 0 w 74"/>
                <a:gd name="T3" fmla="*/ 132 h 133"/>
                <a:gd name="T4" fmla="*/ 0 w 74"/>
                <a:gd name="T5" fmla="*/ 0 h 133"/>
                <a:gd name="T6" fmla="*/ 73 w 74"/>
                <a:gd name="T7" fmla="*/ 0 h 133"/>
                <a:gd name="T8" fmla="*/ 73 w 74"/>
                <a:gd name="T9" fmla="*/ 132 h 133"/>
                <a:gd name="T10" fmla="*/ 37 w 74"/>
                <a:gd name="T11" fmla="*/ 132 h 133"/>
              </a:gdLst>
              <a:ahLst/>
              <a:cxnLst>
                <a:cxn ang="0">
                  <a:pos x="T0" y="T1"/>
                </a:cxn>
                <a:cxn ang="0">
                  <a:pos x="T2" y="T3"/>
                </a:cxn>
                <a:cxn ang="0">
                  <a:pos x="T4" y="T5"/>
                </a:cxn>
                <a:cxn ang="0">
                  <a:pos x="T6" y="T7"/>
                </a:cxn>
                <a:cxn ang="0">
                  <a:pos x="T8" y="T9"/>
                </a:cxn>
                <a:cxn ang="0">
                  <a:pos x="T10" y="T11"/>
                </a:cxn>
              </a:cxnLst>
              <a:rect l="0" t="0" r="r" b="b"/>
              <a:pathLst>
                <a:path w="74" h="133">
                  <a:moveTo>
                    <a:pt x="37" y="132"/>
                  </a:moveTo>
                  <a:lnTo>
                    <a:pt x="0" y="132"/>
                  </a:lnTo>
                  <a:lnTo>
                    <a:pt x="0" y="0"/>
                  </a:lnTo>
                  <a:lnTo>
                    <a:pt x="73" y="0"/>
                  </a:lnTo>
                  <a:lnTo>
                    <a:pt x="73" y="132"/>
                  </a:lnTo>
                  <a:lnTo>
                    <a:pt x="37" y="132"/>
                  </a:lnTo>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54" name="Freeform 36"/>
            <p:cNvSpPr>
              <a:spLocks noChangeArrowheads="1"/>
            </p:cNvSpPr>
            <p:nvPr/>
          </p:nvSpPr>
          <p:spPr bwMode="auto">
            <a:xfrm>
              <a:off x="6925590" y="2354257"/>
              <a:ext cx="36694" cy="110079"/>
            </a:xfrm>
            <a:custGeom>
              <a:avLst/>
              <a:gdLst>
                <a:gd name="T0" fmla="*/ 36 w 74"/>
                <a:gd name="T1" fmla="*/ 225 h 226"/>
                <a:gd name="T2" fmla="*/ 0 w 74"/>
                <a:gd name="T3" fmla="*/ 225 h 226"/>
                <a:gd name="T4" fmla="*/ 0 w 74"/>
                <a:gd name="T5" fmla="*/ 0 h 226"/>
                <a:gd name="T6" fmla="*/ 73 w 74"/>
                <a:gd name="T7" fmla="*/ 0 h 226"/>
                <a:gd name="T8" fmla="*/ 73 w 74"/>
                <a:gd name="T9" fmla="*/ 225 h 226"/>
                <a:gd name="T10" fmla="*/ 36 w 74"/>
                <a:gd name="T11" fmla="*/ 225 h 226"/>
              </a:gdLst>
              <a:ahLst/>
              <a:cxnLst>
                <a:cxn ang="0">
                  <a:pos x="T0" y="T1"/>
                </a:cxn>
                <a:cxn ang="0">
                  <a:pos x="T2" y="T3"/>
                </a:cxn>
                <a:cxn ang="0">
                  <a:pos x="T4" y="T5"/>
                </a:cxn>
                <a:cxn ang="0">
                  <a:pos x="T6" y="T7"/>
                </a:cxn>
                <a:cxn ang="0">
                  <a:pos x="T8" y="T9"/>
                </a:cxn>
                <a:cxn ang="0">
                  <a:pos x="T10" y="T11"/>
                </a:cxn>
              </a:cxnLst>
              <a:rect l="0" t="0" r="r" b="b"/>
              <a:pathLst>
                <a:path w="74" h="226">
                  <a:moveTo>
                    <a:pt x="36" y="225"/>
                  </a:moveTo>
                  <a:lnTo>
                    <a:pt x="0" y="225"/>
                  </a:lnTo>
                  <a:lnTo>
                    <a:pt x="0" y="0"/>
                  </a:lnTo>
                  <a:lnTo>
                    <a:pt x="73" y="0"/>
                  </a:lnTo>
                  <a:lnTo>
                    <a:pt x="73" y="225"/>
                  </a:lnTo>
                  <a:lnTo>
                    <a:pt x="36" y="225"/>
                  </a:lnTo>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55" name="Freeform 37"/>
            <p:cNvSpPr>
              <a:spLocks noChangeArrowheads="1"/>
            </p:cNvSpPr>
            <p:nvPr/>
          </p:nvSpPr>
          <p:spPr bwMode="auto">
            <a:xfrm>
              <a:off x="6977392" y="2317563"/>
              <a:ext cx="36694" cy="146773"/>
            </a:xfrm>
            <a:custGeom>
              <a:avLst/>
              <a:gdLst>
                <a:gd name="T0" fmla="*/ 37 w 75"/>
                <a:gd name="T1" fmla="*/ 297 h 298"/>
                <a:gd name="T2" fmla="*/ 0 w 75"/>
                <a:gd name="T3" fmla="*/ 297 h 298"/>
                <a:gd name="T4" fmla="*/ 0 w 75"/>
                <a:gd name="T5" fmla="*/ 0 h 298"/>
                <a:gd name="T6" fmla="*/ 74 w 75"/>
                <a:gd name="T7" fmla="*/ 0 h 298"/>
                <a:gd name="T8" fmla="*/ 74 w 75"/>
                <a:gd name="T9" fmla="*/ 297 h 298"/>
                <a:gd name="T10" fmla="*/ 37 w 75"/>
                <a:gd name="T11" fmla="*/ 297 h 298"/>
              </a:gdLst>
              <a:ahLst/>
              <a:cxnLst>
                <a:cxn ang="0">
                  <a:pos x="T0" y="T1"/>
                </a:cxn>
                <a:cxn ang="0">
                  <a:pos x="T2" y="T3"/>
                </a:cxn>
                <a:cxn ang="0">
                  <a:pos x="T4" y="T5"/>
                </a:cxn>
                <a:cxn ang="0">
                  <a:pos x="T6" y="T7"/>
                </a:cxn>
                <a:cxn ang="0">
                  <a:pos x="T8" y="T9"/>
                </a:cxn>
                <a:cxn ang="0">
                  <a:pos x="T10" y="T11"/>
                </a:cxn>
              </a:cxnLst>
              <a:rect l="0" t="0" r="r" b="b"/>
              <a:pathLst>
                <a:path w="75" h="298">
                  <a:moveTo>
                    <a:pt x="37" y="297"/>
                  </a:moveTo>
                  <a:lnTo>
                    <a:pt x="0" y="297"/>
                  </a:lnTo>
                  <a:lnTo>
                    <a:pt x="0" y="0"/>
                  </a:lnTo>
                  <a:lnTo>
                    <a:pt x="74" y="0"/>
                  </a:lnTo>
                  <a:lnTo>
                    <a:pt x="74" y="297"/>
                  </a:lnTo>
                  <a:lnTo>
                    <a:pt x="37" y="297"/>
                  </a:lnTo>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56" name="Freeform 38"/>
            <p:cNvSpPr>
              <a:spLocks noChangeArrowheads="1"/>
            </p:cNvSpPr>
            <p:nvPr/>
          </p:nvSpPr>
          <p:spPr bwMode="auto">
            <a:xfrm>
              <a:off x="7031353" y="2276553"/>
              <a:ext cx="36693" cy="187783"/>
            </a:xfrm>
            <a:custGeom>
              <a:avLst/>
              <a:gdLst>
                <a:gd name="T0" fmla="*/ 37 w 75"/>
                <a:gd name="T1" fmla="*/ 381 h 382"/>
                <a:gd name="T2" fmla="*/ 0 w 75"/>
                <a:gd name="T3" fmla="*/ 381 h 382"/>
                <a:gd name="T4" fmla="*/ 0 w 75"/>
                <a:gd name="T5" fmla="*/ 0 h 382"/>
                <a:gd name="T6" fmla="*/ 74 w 75"/>
                <a:gd name="T7" fmla="*/ 0 h 382"/>
                <a:gd name="T8" fmla="*/ 74 w 75"/>
                <a:gd name="T9" fmla="*/ 381 h 382"/>
                <a:gd name="T10" fmla="*/ 37 w 75"/>
                <a:gd name="T11" fmla="*/ 381 h 382"/>
              </a:gdLst>
              <a:ahLst/>
              <a:cxnLst>
                <a:cxn ang="0">
                  <a:pos x="T0" y="T1"/>
                </a:cxn>
                <a:cxn ang="0">
                  <a:pos x="T2" y="T3"/>
                </a:cxn>
                <a:cxn ang="0">
                  <a:pos x="T4" y="T5"/>
                </a:cxn>
                <a:cxn ang="0">
                  <a:pos x="T6" y="T7"/>
                </a:cxn>
                <a:cxn ang="0">
                  <a:pos x="T8" y="T9"/>
                </a:cxn>
                <a:cxn ang="0">
                  <a:pos x="T10" y="T11"/>
                </a:cxn>
              </a:cxnLst>
              <a:rect l="0" t="0" r="r" b="b"/>
              <a:pathLst>
                <a:path w="75" h="382">
                  <a:moveTo>
                    <a:pt x="37" y="381"/>
                  </a:moveTo>
                  <a:lnTo>
                    <a:pt x="0" y="381"/>
                  </a:lnTo>
                  <a:lnTo>
                    <a:pt x="0" y="0"/>
                  </a:lnTo>
                  <a:lnTo>
                    <a:pt x="74" y="0"/>
                  </a:lnTo>
                  <a:lnTo>
                    <a:pt x="74" y="381"/>
                  </a:lnTo>
                  <a:lnTo>
                    <a:pt x="37" y="381"/>
                  </a:lnTo>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91" name="Text Box 5"/>
            <p:cNvSpPr txBox="1">
              <a:spLocks noChangeArrowheads="1"/>
            </p:cNvSpPr>
            <p:nvPr/>
          </p:nvSpPr>
          <p:spPr bwMode="auto">
            <a:xfrm>
              <a:off x="6644994" y="2837744"/>
              <a:ext cx="1079623" cy="635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spAutoFit/>
            </a:bodyPr>
            <a:lstStyle>
              <a:lvl1pPr>
                <a:tabLst>
                  <a:tab pos="723900" algn="l"/>
                </a:tabLst>
                <a:defRPr>
                  <a:solidFill>
                    <a:srgbClr val="000000"/>
                  </a:solidFill>
                  <a:latin typeface="Arial" charset="0"/>
                  <a:ea typeface="SimSun" charset="0"/>
                  <a:cs typeface="SimSun" charset="0"/>
                </a:defRPr>
              </a:lvl1pPr>
              <a:lvl2pPr>
                <a:tabLst>
                  <a:tab pos="723900" algn="l"/>
                </a:tabLst>
                <a:defRPr>
                  <a:solidFill>
                    <a:srgbClr val="000000"/>
                  </a:solidFill>
                  <a:latin typeface="Arial" charset="0"/>
                  <a:ea typeface="SimSun" charset="0"/>
                  <a:cs typeface="SimSun" charset="0"/>
                </a:defRPr>
              </a:lvl2pPr>
              <a:lvl3pPr>
                <a:tabLst>
                  <a:tab pos="723900" algn="l"/>
                </a:tabLst>
                <a:defRPr>
                  <a:solidFill>
                    <a:srgbClr val="000000"/>
                  </a:solidFill>
                  <a:latin typeface="Arial" charset="0"/>
                  <a:ea typeface="SimSun" charset="0"/>
                  <a:cs typeface="SimSun" charset="0"/>
                </a:defRPr>
              </a:lvl3pPr>
              <a:lvl4pPr>
                <a:tabLst>
                  <a:tab pos="723900" algn="l"/>
                </a:tabLst>
                <a:defRPr>
                  <a:solidFill>
                    <a:srgbClr val="000000"/>
                  </a:solidFill>
                  <a:latin typeface="Arial" charset="0"/>
                  <a:ea typeface="SimSun" charset="0"/>
                  <a:cs typeface="SimSun" charset="0"/>
                </a:defRPr>
              </a:lvl4pPr>
              <a:lvl5pPr>
                <a:tabLst>
                  <a:tab pos="7239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9pPr>
            </a:lstStyle>
            <a:p>
              <a:pPr>
                <a:spcAft>
                  <a:spcPts val="400"/>
                </a:spcAft>
              </a:pPr>
              <a:r>
                <a:rPr lang="en-US" sz="1200" dirty="0">
                  <a:latin typeface="Century Gothic"/>
                  <a:cs typeface="Century Gothic"/>
                </a:rPr>
                <a:t>Customer Calls</a:t>
              </a:r>
            </a:p>
            <a:p>
              <a:pPr>
                <a:spcAft>
                  <a:spcPts val="400"/>
                </a:spcAft>
              </a:pPr>
              <a:r>
                <a:rPr lang="en-US" sz="1067" dirty="0">
                  <a:solidFill>
                    <a:srgbClr val="3B3B3B"/>
                  </a:solidFill>
                  <a:latin typeface="Century Gothic"/>
                  <a:cs typeface="Century Gothic"/>
                </a:rPr>
                <a:t>• Requests fee refund</a:t>
              </a:r>
            </a:p>
            <a:p>
              <a:pPr>
                <a:spcAft>
                  <a:spcPts val="400"/>
                </a:spcAft>
              </a:pPr>
              <a:r>
                <a:rPr lang="en-US" sz="1067" dirty="0">
                  <a:solidFill>
                    <a:srgbClr val="3B3B3B"/>
                  </a:solidFill>
                  <a:latin typeface="Century Gothic"/>
                  <a:cs typeface="Century Gothic"/>
                </a:rPr>
                <a:t>• Account Research</a:t>
              </a:r>
              <a:endParaRPr lang="en-US" sz="1067" dirty="0">
                <a:latin typeface="Century Gothic"/>
                <a:cs typeface="Century Gothic"/>
              </a:endParaRPr>
            </a:p>
          </p:txBody>
        </p:sp>
      </p:grpSp>
      <p:grpSp>
        <p:nvGrpSpPr>
          <p:cNvPr id="16" name="Group 15"/>
          <p:cNvGrpSpPr/>
          <p:nvPr/>
        </p:nvGrpSpPr>
        <p:grpSpPr>
          <a:xfrm>
            <a:off x="9786682" y="3598434"/>
            <a:ext cx="587092" cy="317289"/>
            <a:chOff x="7340008" y="3373034"/>
            <a:chExt cx="440319" cy="317289"/>
          </a:xfrm>
        </p:grpSpPr>
        <p:grpSp>
          <p:nvGrpSpPr>
            <p:cNvPr id="14" name="Group 13"/>
            <p:cNvGrpSpPr/>
            <p:nvPr/>
          </p:nvGrpSpPr>
          <p:grpSpPr>
            <a:xfrm>
              <a:off x="7340008" y="3373034"/>
              <a:ext cx="418735" cy="243902"/>
              <a:chOff x="7340008" y="3373034"/>
              <a:chExt cx="418735" cy="243902"/>
            </a:xfrm>
          </p:grpSpPr>
          <p:sp>
            <p:nvSpPr>
              <p:cNvPr id="79" name="Freeform 71"/>
              <p:cNvSpPr>
                <a:spLocks noChangeArrowheads="1"/>
              </p:cNvSpPr>
              <p:nvPr/>
            </p:nvSpPr>
            <p:spPr bwMode="auto">
              <a:xfrm>
                <a:off x="7374543" y="3405410"/>
                <a:ext cx="384200" cy="211526"/>
              </a:xfrm>
              <a:custGeom>
                <a:avLst/>
                <a:gdLst>
                  <a:gd name="T0" fmla="*/ 782 w 783"/>
                  <a:gd name="T1" fmla="*/ 432 h 433"/>
                  <a:gd name="T2" fmla="*/ 782 w 783"/>
                  <a:gd name="T3" fmla="*/ 251 h 433"/>
                  <a:gd name="T4" fmla="*/ 0 w 783"/>
                  <a:gd name="T5" fmla="*/ 251 h 433"/>
                  <a:gd name="T6" fmla="*/ 0 w 783"/>
                  <a:gd name="T7" fmla="*/ 0 h 433"/>
                </a:gdLst>
                <a:ahLst/>
                <a:cxnLst>
                  <a:cxn ang="0">
                    <a:pos x="T0" y="T1"/>
                  </a:cxn>
                  <a:cxn ang="0">
                    <a:pos x="T2" y="T3"/>
                  </a:cxn>
                  <a:cxn ang="0">
                    <a:pos x="T4" y="T5"/>
                  </a:cxn>
                  <a:cxn ang="0">
                    <a:pos x="T6" y="T7"/>
                  </a:cxn>
                </a:cxnLst>
                <a:rect l="0" t="0" r="r" b="b"/>
                <a:pathLst>
                  <a:path w="783" h="433">
                    <a:moveTo>
                      <a:pt x="782" y="432"/>
                    </a:moveTo>
                    <a:lnTo>
                      <a:pt x="782" y="251"/>
                    </a:lnTo>
                    <a:lnTo>
                      <a:pt x="0" y="251"/>
                    </a:lnTo>
                    <a:lnTo>
                      <a:pt x="0" y="0"/>
                    </a:lnTo>
                  </a:path>
                </a:pathLst>
              </a:custGeom>
              <a:noFill/>
              <a:ln w="10080" cap="flat">
                <a:solidFill>
                  <a:srgbClr val="CD3B27"/>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400">
                  <a:solidFill>
                    <a:srgbClr val="3C3C3B"/>
                  </a:solidFill>
                  <a:cs typeface="Century Gothic"/>
                </a:endParaRPr>
              </a:p>
            </p:txBody>
          </p:sp>
          <p:sp>
            <p:nvSpPr>
              <p:cNvPr id="81" name="Freeform 73"/>
              <p:cNvSpPr>
                <a:spLocks noChangeArrowheads="1"/>
              </p:cNvSpPr>
              <p:nvPr/>
            </p:nvSpPr>
            <p:spPr bwMode="auto">
              <a:xfrm>
                <a:off x="7340008" y="3373034"/>
                <a:ext cx="66912" cy="66911"/>
              </a:xfrm>
              <a:custGeom>
                <a:avLst/>
                <a:gdLst>
                  <a:gd name="T0" fmla="*/ 136 w 137"/>
                  <a:gd name="T1" fmla="*/ 68 h 137"/>
                  <a:gd name="T2" fmla="*/ 127 w 137"/>
                  <a:gd name="T3" fmla="*/ 102 h 137"/>
                  <a:gd name="T4" fmla="*/ 102 w 137"/>
                  <a:gd name="T5" fmla="*/ 127 h 137"/>
                  <a:gd name="T6" fmla="*/ 68 w 137"/>
                  <a:gd name="T7" fmla="*/ 136 h 137"/>
                  <a:gd name="T8" fmla="*/ 34 w 137"/>
                  <a:gd name="T9" fmla="*/ 127 h 137"/>
                  <a:gd name="T10" fmla="*/ 9 w 137"/>
                  <a:gd name="T11" fmla="*/ 102 h 137"/>
                  <a:gd name="T12" fmla="*/ 0 w 137"/>
                  <a:gd name="T13" fmla="*/ 68 h 137"/>
                  <a:gd name="T14" fmla="*/ 9 w 137"/>
                  <a:gd name="T15" fmla="*/ 34 h 137"/>
                  <a:gd name="T16" fmla="*/ 34 w 137"/>
                  <a:gd name="T17" fmla="*/ 9 h 137"/>
                  <a:gd name="T18" fmla="*/ 68 w 137"/>
                  <a:gd name="T19" fmla="*/ 0 h 137"/>
                  <a:gd name="T20" fmla="*/ 102 w 137"/>
                  <a:gd name="T21" fmla="*/ 9 h 137"/>
                  <a:gd name="T22" fmla="*/ 127 w 137"/>
                  <a:gd name="T23" fmla="*/ 34 h 137"/>
                  <a:gd name="T24" fmla="*/ 136 w 137"/>
                  <a:gd name="T25"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 h="137">
                    <a:moveTo>
                      <a:pt x="136" y="68"/>
                    </a:moveTo>
                    <a:cubicBezTo>
                      <a:pt x="136" y="81"/>
                      <a:pt x="133" y="91"/>
                      <a:pt x="127" y="102"/>
                    </a:cubicBezTo>
                    <a:cubicBezTo>
                      <a:pt x="121" y="113"/>
                      <a:pt x="113" y="120"/>
                      <a:pt x="102" y="127"/>
                    </a:cubicBezTo>
                    <a:cubicBezTo>
                      <a:pt x="91" y="133"/>
                      <a:pt x="81" y="136"/>
                      <a:pt x="68" y="136"/>
                    </a:cubicBezTo>
                    <a:cubicBezTo>
                      <a:pt x="56" y="136"/>
                      <a:pt x="45" y="133"/>
                      <a:pt x="34" y="127"/>
                    </a:cubicBezTo>
                    <a:cubicBezTo>
                      <a:pt x="23" y="120"/>
                      <a:pt x="16" y="113"/>
                      <a:pt x="9" y="102"/>
                    </a:cubicBezTo>
                    <a:cubicBezTo>
                      <a:pt x="3" y="91"/>
                      <a:pt x="0" y="80"/>
                      <a:pt x="0" y="68"/>
                    </a:cubicBezTo>
                    <a:cubicBezTo>
                      <a:pt x="0" y="55"/>
                      <a:pt x="3" y="45"/>
                      <a:pt x="9" y="34"/>
                    </a:cubicBezTo>
                    <a:cubicBezTo>
                      <a:pt x="16" y="23"/>
                      <a:pt x="23" y="15"/>
                      <a:pt x="34" y="9"/>
                    </a:cubicBezTo>
                    <a:cubicBezTo>
                      <a:pt x="45" y="2"/>
                      <a:pt x="56" y="0"/>
                      <a:pt x="68" y="0"/>
                    </a:cubicBezTo>
                    <a:cubicBezTo>
                      <a:pt x="81" y="0"/>
                      <a:pt x="91" y="2"/>
                      <a:pt x="102" y="9"/>
                    </a:cubicBezTo>
                    <a:cubicBezTo>
                      <a:pt x="113" y="15"/>
                      <a:pt x="121" y="23"/>
                      <a:pt x="127" y="34"/>
                    </a:cubicBezTo>
                    <a:cubicBezTo>
                      <a:pt x="133" y="45"/>
                      <a:pt x="136" y="56"/>
                      <a:pt x="136" y="68"/>
                    </a:cubicBezTo>
                  </a:path>
                </a:pathLst>
              </a:custGeom>
              <a:solidFill>
                <a:srgbClr val="CD3B27"/>
              </a:solidFill>
              <a:ln>
                <a:noFill/>
              </a:ln>
              <a:effectLst/>
              <a:extLst>
                <a:ext uri="{91240B29-F687-4F45-9708-019B960494DF}">
                  <a14:hiddenLine xmlns:a14="http://schemas.microsoft.com/office/drawing/2010/main" w="9525" cap="flat">
                    <a:solidFill>
                      <a:srgbClr val="CD3B27"/>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grpSp>
        <p:sp>
          <p:nvSpPr>
            <p:cNvPr id="80" name="Freeform 72"/>
            <p:cNvSpPr>
              <a:spLocks noChangeArrowheads="1"/>
            </p:cNvSpPr>
            <p:nvPr/>
          </p:nvSpPr>
          <p:spPr bwMode="auto">
            <a:xfrm>
              <a:off x="7732842" y="3599669"/>
              <a:ext cx="47485" cy="90654"/>
            </a:xfrm>
            <a:custGeom>
              <a:avLst/>
              <a:gdLst>
                <a:gd name="T0" fmla="*/ 96 w 97"/>
                <a:gd name="T1" fmla="*/ 0 h 185"/>
                <a:gd name="T2" fmla="*/ 48 w 97"/>
                <a:gd name="T3" fmla="*/ 184 h 185"/>
                <a:gd name="T4" fmla="*/ 0 w 97"/>
                <a:gd name="T5" fmla="*/ 0 h 185"/>
                <a:gd name="T6" fmla="*/ 96 w 97"/>
                <a:gd name="T7" fmla="*/ 0 h 185"/>
              </a:gdLst>
              <a:ahLst/>
              <a:cxnLst>
                <a:cxn ang="0">
                  <a:pos x="T0" y="T1"/>
                </a:cxn>
                <a:cxn ang="0">
                  <a:pos x="T2" y="T3"/>
                </a:cxn>
                <a:cxn ang="0">
                  <a:pos x="T4" y="T5"/>
                </a:cxn>
                <a:cxn ang="0">
                  <a:pos x="T6" y="T7"/>
                </a:cxn>
              </a:cxnLst>
              <a:rect l="0" t="0" r="r" b="b"/>
              <a:pathLst>
                <a:path w="97" h="185">
                  <a:moveTo>
                    <a:pt x="96" y="0"/>
                  </a:moveTo>
                  <a:lnTo>
                    <a:pt x="48" y="184"/>
                  </a:lnTo>
                  <a:lnTo>
                    <a:pt x="0" y="0"/>
                  </a:lnTo>
                  <a:lnTo>
                    <a:pt x="96" y="0"/>
                  </a:lnTo>
                </a:path>
              </a:pathLst>
            </a:custGeom>
            <a:solidFill>
              <a:srgbClr val="CD3B27"/>
            </a:solidFill>
            <a:ln>
              <a:noFill/>
            </a:ln>
            <a:effectLst/>
            <a:extLst>
              <a:ext uri="{91240B29-F687-4F45-9708-019B960494DF}">
                <a14:hiddenLine xmlns:a14="http://schemas.microsoft.com/office/drawing/2010/main" w="9525" cap="flat">
                  <a:solidFill>
                    <a:srgbClr val="CD3B27"/>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grpSp>
      <p:grpSp>
        <p:nvGrpSpPr>
          <p:cNvPr id="15" name="Group 14"/>
          <p:cNvGrpSpPr/>
          <p:nvPr/>
        </p:nvGrpSpPr>
        <p:grpSpPr>
          <a:xfrm>
            <a:off x="9274411" y="4006374"/>
            <a:ext cx="1424563" cy="1376210"/>
            <a:chOff x="6955808" y="3780977"/>
            <a:chExt cx="1068422" cy="1376210"/>
          </a:xfrm>
        </p:grpSpPr>
        <p:sp>
          <p:nvSpPr>
            <p:cNvPr id="57" name="Freeform 39"/>
            <p:cNvSpPr>
              <a:spLocks noChangeArrowheads="1"/>
            </p:cNvSpPr>
            <p:nvPr/>
          </p:nvSpPr>
          <p:spPr bwMode="auto">
            <a:xfrm>
              <a:off x="7484623" y="3780977"/>
              <a:ext cx="539607" cy="677746"/>
            </a:xfrm>
            <a:custGeom>
              <a:avLst/>
              <a:gdLst>
                <a:gd name="T0" fmla="*/ 782 w 1104"/>
                <a:gd name="T1" fmla="*/ 756 h 1386"/>
                <a:gd name="T2" fmla="*/ 824 w 1104"/>
                <a:gd name="T3" fmla="*/ 821 h 1386"/>
                <a:gd name="T4" fmla="*/ 880 w 1104"/>
                <a:gd name="T5" fmla="*/ 790 h 1386"/>
                <a:gd name="T6" fmla="*/ 889 w 1104"/>
                <a:gd name="T7" fmla="*/ 767 h 1386"/>
                <a:gd name="T8" fmla="*/ 894 w 1104"/>
                <a:gd name="T9" fmla="*/ 717 h 1386"/>
                <a:gd name="T10" fmla="*/ 883 w 1104"/>
                <a:gd name="T11" fmla="*/ 725 h 1386"/>
                <a:gd name="T12" fmla="*/ 863 w 1104"/>
                <a:gd name="T13" fmla="*/ 703 h 1386"/>
                <a:gd name="T14" fmla="*/ 793 w 1104"/>
                <a:gd name="T15" fmla="*/ 736 h 1386"/>
                <a:gd name="T16" fmla="*/ 1103 w 1104"/>
                <a:gd name="T17" fmla="*/ 844 h 1386"/>
                <a:gd name="T18" fmla="*/ 1067 w 1104"/>
                <a:gd name="T19" fmla="*/ 505 h 1386"/>
                <a:gd name="T20" fmla="*/ 832 w 1104"/>
                <a:gd name="T21" fmla="*/ 0 h 1386"/>
                <a:gd name="T22" fmla="*/ 0 w 1104"/>
                <a:gd name="T23" fmla="*/ 262 h 1386"/>
                <a:gd name="T24" fmla="*/ 147 w 1104"/>
                <a:gd name="T25" fmla="*/ 748 h 1386"/>
                <a:gd name="T26" fmla="*/ 403 w 1104"/>
                <a:gd name="T27" fmla="*/ 877 h 1386"/>
                <a:gd name="T28" fmla="*/ 559 w 1104"/>
                <a:gd name="T29" fmla="*/ 1177 h 1386"/>
                <a:gd name="T30" fmla="*/ 1081 w 1104"/>
                <a:gd name="T31" fmla="*/ 1385 h 1386"/>
                <a:gd name="T32" fmla="*/ 1103 w 1104"/>
                <a:gd name="T33" fmla="*/ 1002 h 1386"/>
                <a:gd name="T34" fmla="*/ 917 w 1104"/>
                <a:gd name="T35" fmla="*/ 686 h 1386"/>
                <a:gd name="T36" fmla="*/ 948 w 1104"/>
                <a:gd name="T37" fmla="*/ 849 h 1386"/>
                <a:gd name="T38" fmla="*/ 892 w 1104"/>
                <a:gd name="T39" fmla="*/ 818 h 1386"/>
                <a:gd name="T40" fmla="*/ 872 w 1104"/>
                <a:gd name="T41" fmla="*/ 815 h 1386"/>
                <a:gd name="T42" fmla="*/ 815 w 1104"/>
                <a:gd name="T43" fmla="*/ 830 h 1386"/>
                <a:gd name="T44" fmla="*/ 796 w 1104"/>
                <a:gd name="T45" fmla="*/ 815 h 1386"/>
                <a:gd name="T46" fmla="*/ 776 w 1104"/>
                <a:gd name="T47" fmla="*/ 818 h 1386"/>
                <a:gd name="T48" fmla="*/ 719 w 1104"/>
                <a:gd name="T49" fmla="*/ 849 h 1386"/>
                <a:gd name="T50" fmla="*/ 751 w 1104"/>
                <a:gd name="T51" fmla="*/ 686 h 1386"/>
                <a:gd name="T52" fmla="*/ 852 w 1104"/>
                <a:gd name="T53" fmla="*/ 643 h 1386"/>
                <a:gd name="T54" fmla="*/ 604 w 1104"/>
                <a:gd name="T55" fmla="*/ 206 h 1386"/>
                <a:gd name="T56" fmla="*/ 841 w 1104"/>
                <a:gd name="T57" fmla="*/ 497 h 1386"/>
                <a:gd name="T58" fmla="*/ 604 w 1104"/>
                <a:gd name="T59" fmla="*/ 313 h 1386"/>
                <a:gd name="T60" fmla="*/ 508 w 1104"/>
                <a:gd name="T61" fmla="*/ 285 h 1386"/>
                <a:gd name="T62" fmla="*/ 243 w 1104"/>
                <a:gd name="T63" fmla="*/ 132 h 1386"/>
                <a:gd name="T64" fmla="*/ 243 w 1104"/>
                <a:gd name="T65" fmla="*/ 107 h 1386"/>
                <a:gd name="T66" fmla="*/ 282 w 1104"/>
                <a:gd name="T67" fmla="*/ 93 h 1386"/>
                <a:gd name="T68" fmla="*/ 305 w 1104"/>
                <a:gd name="T69" fmla="*/ 107 h 1386"/>
                <a:gd name="T70" fmla="*/ 322 w 1104"/>
                <a:gd name="T71" fmla="*/ 104 h 1386"/>
                <a:gd name="T72" fmla="*/ 338 w 1104"/>
                <a:gd name="T73" fmla="*/ 113 h 1386"/>
                <a:gd name="T74" fmla="*/ 375 w 1104"/>
                <a:gd name="T75" fmla="*/ 124 h 1386"/>
                <a:gd name="T76" fmla="*/ 375 w 1104"/>
                <a:gd name="T77" fmla="*/ 158 h 1386"/>
                <a:gd name="T78" fmla="*/ 375 w 1104"/>
                <a:gd name="T79" fmla="*/ 183 h 1386"/>
                <a:gd name="T80" fmla="*/ 372 w 1104"/>
                <a:gd name="T81" fmla="*/ 203 h 1386"/>
                <a:gd name="T82" fmla="*/ 372 w 1104"/>
                <a:gd name="T83" fmla="*/ 240 h 1386"/>
                <a:gd name="T84" fmla="*/ 350 w 1104"/>
                <a:gd name="T85" fmla="*/ 279 h 1386"/>
                <a:gd name="T86" fmla="*/ 296 w 1104"/>
                <a:gd name="T87" fmla="*/ 302 h 1386"/>
                <a:gd name="T88" fmla="*/ 251 w 1104"/>
                <a:gd name="T89" fmla="*/ 243 h 1386"/>
                <a:gd name="T90" fmla="*/ 243 w 1104"/>
                <a:gd name="T91" fmla="*/ 209 h 1386"/>
                <a:gd name="T92" fmla="*/ 243 w 1104"/>
                <a:gd name="T93" fmla="*/ 175 h 1386"/>
                <a:gd name="T94" fmla="*/ 243 w 1104"/>
                <a:gd name="T95" fmla="*/ 158 h 1386"/>
                <a:gd name="T96" fmla="*/ 243 w 1104"/>
                <a:gd name="T97" fmla="*/ 132 h 1386"/>
                <a:gd name="T98" fmla="*/ 175 w 1104"/>
                <a:gd name="T99" fmla="*/ 336 h 1386"/>
                <a:gd name="T100" fmla="*/ 291 w 1104"/>
                <a:gd name="T101" fmla="*/ 313 h 1386"/>
                <a:gd name="T102" fmla="*/ 358 w 1104"/>
                <a:gd name="T103" fmla="*/ 288 h 1386"/>
                <a:gd name="T104" fmla="*/ 474 w 1104"/>
                <a:gd name="T105" fmla="*/ 460 h 1386"/>
                <a:gd name="T106" fmla="*/ 525 w 1104"/>
                <a:gd name="T107" fmla="*/ 877 h 1386"/>
                <a:gd name="T108" fmla="*/ 288 w 1104"/>
                <a:gd name="T109" fmla="*/ 587 h 1386"/>
                <a:gd name="T110" fmla="*/ 525 w 1104"/>
                <a:gd name="T111" fmla="*/ 770 h 1386"/>
                <a:gd name="T112" fmla="*/ 621 w 1104"/>
                <a:gd name="T113" fmla="*/ 798 h 1386"/>
                <a:gd name="T114" fmla="*/ 686 w 1104"/>
                <a:gd name="T115" fmla="*/ 999 h 1386"/>
                <a:gd name="T116" fmla="*/ 796 w 1104"/>
                <a:gd name="T117" fmla="*/ 841 h 1386"/>
                <a:gd name="T118" fmla="*/ 821 w 1104"/>
                <a:gd name="T119" fmla="*/ 883 h 1386"/>
                <a:gd name="T120" fmla="*/ 863 w 1104"/>
                <a:gd name="T121" fmla="*/ 883 h 1386"/>
                <a:gd name="T122" fmla="*/ 883 w 1104"/>
                <a:gd name="T123" fmla="*/ 838 h 1386"/>
                <a:gd name="T124" fmla="*/ 993 w 1104"/>
                <a:gd name="T125" fmla="*/ 996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04" h="1386">
                  <a:moveTo>
                    <a:pt x="793" y="736"/>
                  </a:moveTo>
                  <a:cubicBezTo>
                    <a:pt x="784" y="742"/>
                    <a:pt x="782" y="748"/>
                    <a:pt x="782" y="756"/>
                  </a:cubicBezTo>
                  <a:cubicBezTo>
                    <a:pt x="782" y="770"/>
                    <a:pt x="784" y="782"/>
                    <a:pt x="790" y="790"/>
                  </a:cubicBezTo>
                  <a:cubicBezTo>
                    <a:pt x="796" y="804"/>
                    <a:pt x="807" y="813"/>
                    <a:pt x="824" y="821"/>
                  </a:cubicBezTo>
                  <a:cubicBezTo>
                    <a:pt x="832" y="827"/>
                    <a:pt x="838" y="827"/>
                    <a:pt x="846" y="821"/>
                  </a:cubicBezTo>
                  <a:cubicBezTo>
                    <a:pt x="863" y="813"/>
                    <a:pt x="875" y="801"/>
                    <a:pt x="880" y="790"/>
                  </a:cubicBezTo>
                  <a:cubicBezTo>
                    <a:pt x="883" y="784"/>
                    <a:pt x="886" y="776"/>
                    <a:pt x="886" y="770"/>
                  </a:cubicBezTo>
                  <a:cubicBezTo>
                    <a:pt x="886" y="767"/>
                    <a:pt x="886" y="767"/>
                    <a:pt x="889" y="767"/>
                  </a:cubicBezTo>
                  <a:cubicBezTo>
                    <a:pt x="892" y="767"/>
                    <a:pt x="897" y="756"/>
                    <a:pt x="900" y="742"/>
                  </a:cubicBezTo>
                  <a:cubicBezTo>
                    <a:pt x="903" y="728"/>
                    <a:pt x="897" y="717"/>
                    <a:pt x="894" y="717"/>
                  </a:cubicBezTo>
                  <a:cubicBezTo>
                    <a:pt x="892" y="717"/>
                    <a:pt x="889" y="719"/>
                    <a:pt x="889" y="722"/>
                  </a:cubicBezTo>
                  <a:cubicBezTo>
                    <a:pt x="886" y="725"/>
                    <a:pt x="886" y="728"/>
                    <a:pt x="883" y="725"/>
                  </a:cubicBezTo>
                  <a:cubicBezTo>
                    <a:pt x="880" y="722"/>
                    <a:pt x="880" y="714"/>
                    <a:pt x="878" y="708"/>
                  </a:cubicBezTo>
                  <a:cubicBezTo>
                    <a:pt x="875" y="697"/>
                    <a:pt x="869" y="700"/>
                    <a:pt x="863" y="703"/>
                  </a:cubicBezTo>
                  <a:cubicBezTo>
                    <a:pt x="846" y="717"/>
                    <a:pt x="827" y="722"/>
                    <a:pt x="813" y="725"/>
                  </a:cubicBezTo>
                  <a:cubicBezTo>
                    <a:pt x="807" y="731"/>
                    <a:pt x="798" y="734"/>
                    <a:pt x="793" y="736"/>
                  </a:cubicBezTo>
                  <a:close/>
                  <a:moveTo>
                    <a:pt x="1103" y="1002"/>
                  </a:moveTo>
                  <a:cubicBezTo>
                    <a:pt x="1103" y="844"/>
                    <a:pt x="1103" y="844"/>
                    <a:pt x="1103" y="844"/>
                  </a:cubicBezTo>
                  <a:cubicBezTo>
                    <a:pt x="1103" y="770"/>
                    <a:pt x="1064" y="708"/>
                    <a:pt x="1007" y="683"/>
                  </a:cubicBezTo>
                  <a:cubicBezTo>
                    <a:pt x="1044" y="635"/>
                    <a:pt x="1067" y="576"/>
                    <a:pt x="1067" y="505"/>
                  </a:cubicBezTo>
                  <a:cubicBezTo>
                    <a:pt x="1067" y="262"/>
                    <a:pt x="1067" y="262"/>
                    <a:pt x="1067" y="262"/>
                  </a:cubicBezTo>
                  <a:cubicBezTo>
                    <a:pt x="1067" y="116"/>
                    <a:pt x="965" y="0"/>
                    <a:pt x="832" y="0"/>
                  </a:cubicBezTo>
                  <a:cubicBezTo>
                    <a:pt x="234" y="0"/>
                    <a:pt x="234" y="0"/>
                    <a:pt x="234" y="0"/>
                  </a:cubicBezTo>
                  <a:cubicBezTo>
                    <a:pt x="104" y="0"/>
                    <a:pt x="0" y="118"/>
                    <a:pt x="0" y="262"/>
                  </a:cubicBezTo>
                  <a:cubicBezTo>
                    <a:pt x="0" y="505"/>
                    <a:pt x="0" y="505"/>
                    <a:pt x="0" y="505"/>
                  </a:cubicBezTo>
                  <a:cubicBezTo>
                    <a:pt x="0" y="612"/>
                    <a:pt x="59" y="708"/>
                    <a:pt x="147" y="748"/>
                  </a:cubicBezTo>
                  <a:cubicBezTo>
                    <a:pt x="70" y="973"/>
                    <a:pt x="37" y="1086"/>
                    <a:pt x="37" y="1086"/>
                  </a:cubicBezTo>
                  <a:cubicBezTo>
                    <a:pt x="403" y="877"/>
                    <a:pt x="403" y="877"/>
                    <a:pt x="403" y="877"/>
                  </a:cubicBezTo>
                  <a:cubicBezTo>
                    <a:pt x="403" y="1002"/>
                    <a:pt x="403" y="1002"/>
                    <a:pt x="403" y="1002"/>
                  </a:cubicBezTo>
                  <a:cubicBezTo>
                    <a:pt x="403" y="1098"/>
                    <a:pt x="471" y="1177"/>
                    <a:pt x="559" y="1177"/>
                  </a:cubicBezTo>
                  <a:cubicBezTo>
                    <a:pt x="717" y="1177"/>
                    <a:pt x="717" y="1177"/>
                    <a:pt x="717" y="1177"/>
                  </a:cubicBezTo>
                  <a:cubicBezTo>
                    <a:pt x="1081" y="1385"/>
                    <a:pt x="1081" y="1385"/>
                    <a:pt x="1081" y="1385"/>
                  </a:cubicBezTo>
                  <a:cubicBezTo>
                    <a:pt x="1081" y="1385"/>
                    <a:pt x="1061" y="1312"/>
                    <a:pt x="1010" y="1163"/>
                  </a:cubicBezTo>
                  <a:cubicBezTo>
                    <a:pt x="1064" y="1134"/>
                    <a:pt x="1103" y="1075"/>
                    <a:pt x="1103" y="1002"/>
                  </a:cubicBezTo>
                  <a:close/>
                  <a:moveTo>
                    <a:pt x="897" y="657"/>
                  </a:moveTo>
                  <a:cubicBezTo>
                    <a:pt x="906" y="666"/>
                    <a:pt x="911" y="674"/>
                    <a:pt x="917" y="686"/>
                  </a:cubicBezTo>
                  <a:cubicBezTo>
                    <a:pt x="920" y="694"/>
                    <a:pt x="923" y="705"/>
                    <a:pt x="923" y="714"/>
                  </a:cubicBezTo>
                  <a:cubicBezTo>
                    <a:pt x="925" y="762"/>
                    <a:pt x="917" y="798"/>
                    <a:pt x="948" y="849"/>
                  </a:cubicBezTo>
                  <a:cubicBezTo>
                    <a:pt x="931" y="838"/>
                    <a:pt x="917" y="830"/>
                    <a:pt x="897" y="821"/>
                  </a:cubicBezTo>
                  <a:cubicBezTo>
                    <a:pt x="897" y="821"/>
                    <a:pt x="897" y="821"/>
                    <a:pt x="892" y="818"/>
                  </a:cubicBezTo>
                  <a:cubicBezTo>
                    <a:pt x="889" y="821"/>
                    <a:pt x="883" y="827"/>
                    <a:pt x="878" y="830"/>
                  </a:cubicBezTo>
                  <a:cubicBezTo>
                    <a:pt x="878" y="830"/>
                    <a:pt x="872" y="821"/>
                    <a:pt x="872" y="815"/>
                  </a:cubicBezTo>
                  <a:cubicBezTo>
                    <a:pt x="866" y="821"/>
                    <a:pt x="858" y="827"/>
                    <a:pt x="852" y="830"/>
                  </a:cubicBezTo>
                  <a:cubicBezTo>
                    <a:pt x="841" y="835"/>
                    <a:pt x="830" y="835"/>
                    <a:pt x="815" y="830"/>
                  </a:cubicBezTo>
                  <a:cubicBezTo>
                    <a:pt x="810" y="824"/>
                    <a:pt x="801" y="821"/>
                    <a:pt x="796" y="815"/>
                  </a:cubicBezTo>
                  <a:lnTo>
                    <a:pt x="796" y="815"/>
                  </a:lnTo>
                  <a:cubicBezTo>
                    <a:pt x="796" y="821"/>
                    <a:pt x="790" y="830"/>
                    <a:pt x="790" y="830"/>
                  </a:cubicBezTo>
                  <a:cubicBezTo>
                    <a:pt x="784" y="827"/>
                    <a:pt x="782" y="821"/>
                    <a:pt x="776" y="818"/>
                  </a:cubicBezTo>
                  <a:cubicBezTo>
                    <a:pt x="776" y="818"/>
                    <a:pt x="776" y="818"/>
                    <a:pt x="770" y="821"/>
                  </a:cubicBezTo>
                  <a:cubicBezTo>
                    <a:pt x="753" y="827"/>
                    <a:pt x="736" y="838"/>
                    <a:pt x="719" y="849"/>
                  </a:cubicBezTo>
                  <a:cubicBezTo>
                    <a:pt x="751" y="801"/>
                    <a:pt x="742" y="762"/>
                    <a:pt x="745" y="714"/>
                  </a:cubicBezTo>
                  <a:cubicBezTo>
                    <a:pt x="745" y="705"/>
                    <a:pt x="748" y="694"/>
                    <a:pt x="751" y="686"/>
                  </a:cubicBezTo>
                  <a:cubicBezTo>
                    <a:pt x="762" y="660"/>
                    <a:pt x="782" y="643"/>
                    <a:pt x="807" y="638"/>
                  </a:cubicBezTo>
                  <a:cubicBezTo>
                    <a:pt x="827" y="632"/>
                    <a:pt x="838" y="638"/>
                    <a:pt x="852" y="643"/>
                  </a:cubicBezTo>
                  <a:cubicBezTo>
                    <a:pt x="872" y="638"/>
                    <a:pt x="889" y="649"/>
                    <a:pt x="897" y="657"/>
                  </a:cubicBezTo>
                  <a:close/>
                  <a:moveTo>
                    <a:pt x="604" y="206"/>
                  </a:moveTo>
                  <a:cubicBezTo>
                    <a:pt x="604" y="257"/>
                    <a:pt x="604" y="257"/>
                    <a:pt x="604" y="257"/>
                  </a:cubicBezTo>
                  <a:cubicBezTo>
                    <a:pt x="736" y="259"/>
                    <a:pt x="841" y="367"/>
                    <a:pt x="841" y="497"/>
                  </a:cubicBezTo>
                  <a:cubicBezTo>
                    <a:pt x="787" y="497"/>
                    <a:pt x="787" y="497"/>
                    <a:pt x="787" y="497"/>
                  </a:cubicBezTo>
                  <a:cubicBezTo>
                    <a:pt x="787" y="398"/>
                    <a:pt x="705" y="313"/>
                    <a:pt x="604" y="313"/>
                  </a:cubicBezTo>
                  <a:cubicBezTo>
                    <a:pt x="604" y="364"/>
                    <a:pt x="604" y="364"/>
                    <a:pt x="604" y="364"/>
                  </a:cubicBezTo>
                  <a:cubicBezTo>
                    <a:pt x="508" y="285"/>
                    <a:pt x="508" y="285"/>
                    <a:pt x="508" y="285"/>
                  </a:cubicBezTo>
                  <a:lnTo>
                    <a:pt x="604" y="206"/>
                  </a:lnTo>
                  <a:close/>
                  <a:moveTo>
                    <a:pt x="243" y="132"/>
                  </a:moveTo>
                  <a:cubicBezTo>
                    <a:pt x="248" y="132"/>
                    <a:pt x="254" y="135"/>
                    <a:pt x="254" y="127"/>
                  </a:cubicBezTo>
                  <a:cubicBezTo>
                    <a:pt x="254" y="118"/>
                    <a:pt x="243" y="107"/>
                    <a:pt x="243" y="107"/>
                  </a:cubicBezTo>
                  <a:cubicBezTo>
                    <a:pt x="243" y="107"/>
                    <a:pt x="266" y="113"/>
                    <a:pt x="271" y="113"/>
                  </a:cubicBezTo>
                  <a:cubicBezTo>
                    <a:pt x="277" y="113"/>
                    <a:pt x="288" y="113"/>
                    <a:pt x="282" y="93"/>
                  </a:cubicBezTo>
                  <a:cubicBezTo>
                    <a:pt x="279" y="84"/>
                    <a:pt x="288" y="96"/>
                    <a:pt x="291" y="96"/>
                  </a:cubicBezTo>
                  <a:cubicBezTo>
                    <a:pt x="293" y="99"/>
                    <a:pt x="305" y="107"/>
                    <a:pt x="305" y="107"/>
                  </a:cubicBezTo>
                  <a:cubicBezTo>
                    <a:pt x="305" y="107"/>
                    <a:pt x="324" y="79"/>
                    <a:pt x="327" y="82"/>
                  </a:cubicBezTo>
                  <a:cubicBezTo>
                    <a:pt x="327" y="87"/>
                    <a:pt x="319" y="101"/>
                    <a:pt x="322" y="104"/>
                  </a:cubicBezTo>
                  <a:cubicBezTo>
                    <a:pt x="324" y="104"/>
                    <a:pt x="338" y="90"/>
                    <a:pt x="338" y="93"/>
                  </a:cubicBezTo>
                  <a:cubicBezTo>
                    <a:pt x="341" y="96"/>
                    <a:pt x="336" y="107"/>
                    <a:pt x="338" y="113"/>
                  </a:cubicBezTo>
                  <a:cubicBezTo>
                    <a:pt x="344" y="116"/>
                    <a:pt x="355" y="93"/>
                    <a:pt x="355" y="101"/>
                  </a:cubicBezTo>
                  <a:cubicBezTo>
                    <a:pt x="355" y="110"/>
                    <a:pt x="372" y="118"/>
                    <a:pt x="375" y="124"/>
                  </a:cubicBezTo>
                  <a:cubicBezTo>
                    <a:pt x="375" y="132"/>
                    <a:pt x="378" y="138"/>
                    <a:pt x="378" y="147"/>
                  </a:cubicBezTo>
                  <a:cubicBezTo>
                    <a:pt x="378" y="152"/>
                    <a:pt x="378" y="149"/>
                    <a:pt x="375" y="158"/>
                  </a:cubicBezTo>
                  <a:cubicBezTo>
                    <a:pt x="375" y="169"/>
                    <a:pt x="378" y="164"/>
                    <a:pt x="378" y="172"/>
                  </a:cubicBezTo>
                  <a:cubicBezTo>
                    <a:pt x="375" y="180"/>
                    <a:pt x="378" y="178"/>
                    <a:pt x="375" y="183"/>
                  </a:cubicBezTo>
                  <a:cubicBezTo>
                    <a:pt x="375" y="192"/>
                    <a:pt x="375" y="195"/>
                    <a:pt x="375" y="195"/>
                  </a:cubicBezTo>
                  <a:cubicBezTo>
                    <a:pt x="375" y="197"/>
                    <a:pt x="375" y="200"/>
                    <a:pt x="372" y="203"/>
                  </a:cubicBezTo>
                  <a:cubicBezTo>
                    <a:pt x="375" y="203"/>
                    <a:pt x="378" y="206"/>
                    <a:pt x="378" y="209"/>
                  </a:cubicBezTo>
                  <a:cubicBezTo>
                    <a:pt x="378" y="217"/>
                    <a:pt x="375" y="226"/>
                    <a:pt x="372" y="240"/>
                  </a:cubicBezTo>
                  <a:cubicBezTo>
                    <a:pt x="372" y="240"/>
                    <a:pt x="370" y="243"/>
                    <a:pt x="367" y="243"/>
                  </a:cubicBezTo>
                  <a:cubicBezTo>
                    <a:pt x="364" y="257"/>
                    <a:pt x="358" y="268"/>
                    <a:pt x="350" y="279"/>
                  </a:cubicBezTo>
                  <a:cubicBezTo>
                    <a:pt x="341" y="290"/>
                    <a:pt x="333" y="296"/>
                    <a:pt x="324" y="302"/>
                  </a:cubicBezTo>
                  <a:cubicBezTo>
                    <a:pt x="319" y="305"/>
                    <a:pt x="302" y="305"/>
                    <a:pt x="296" y="302"/>
                  </a:cubicBezTo>
                  <a:cubicBezTo>
                    <a:pt x="285" y="296"/>
                    <a:pt x="280" y="290"/>
                    <a:pt x="271" y="279"/>
                  </a:cubicBezTo>
                  <a:cubicBezTo>
                    <a:pt x="263" y="268"/>
                    <a:pt x="257" y="257"/>
                    <a:pt x="251" y="243"/>
                  </a:cubicBezTo>
                  <a:cubicBezTo>
                    <a:pt x="248" y="243"/>
                    <a:pt x="248" y="240"/>
                    <a:pt x="245" y="240"/>
                  </a:cubicBezTo>
                  <a:cubicBezTo>
                    <a:pt x="243" y="226"/>
                    <a:pt x="243" y="217"/>
                    <a:pt x="243" y="209"/>
                  </a:cubicBezTo>
                  <a:cubicBezTo>
                    <a:pt x="243" y="206"/>
                    <a:pt x="245" y="206"/>
                    <a:pt x="245" y="203"/>
                  </a:cubicBezTo>
                  <a:cubicBezTo>
                    <a:pt x="245" y="197"/>
                    <a:pt x="245" y="178"/>
                    <a:pt x="243" y="175"/>
                  </a:cubicBezTo>
                  <a:cubicBezTo>
                    <a:pt x="243" y="169"/>
                    <a:pt x="237" y="164"/>
                    <a:pt x="240" y="164"/>
                  </a:cubicBezTo>
                  <a:cubicBezTo>
                    <a:pt x="240" y="161"/>
                    <a:pt x="243" y="164"/>
                    <a:pt x="243" y="158"/>
                  </a:cubicBezTo>
                  <a:cubicBezTo>
                    <a:pt x="243" y="152"/>
                    <a:pt x="243" y="147"/>
                    <a:pt x="243" y="147"/>
                  </a:cubicBezTo>
                  <a:cubicBezTo>
                    <a:pt x="243" y="147"/>
                    <a:pt x="234" y="135"/>
                    <a:pt x="243" y="132"/>
                  </a:cubicBezTo>
                  <a:close/>
                  <a:moveTo>
                    <a:pt x="144" y="460"/>
                  </a:moveTo>
                  <a:cubicBezTo>
                    <a:pt x="144" y="409"/>
                    <a:pt x="149" y="370"/>
                    <a:pt x="175" y="336"/>
                  </a:cubicBezTo>
                  <a:cubicBezTo>
                    <a:pt x="206" y="296"/>
                    <a:pt x="234" y="310"/>
                    <a:pt x="262" y="288"/>
                  </a:cubicBezTo>
                  <a:cubicBezTo>
                    <a:pt x="271" y="299"/>
                    <a:pt x="279" y="307"/>
                    <a:pt x="291" y="313"/>
                  </a:cubicBezTo>
                  <a:cubicBezTo>
                    <a:pt x="302" y="316"/>
                    <a:pt x="319" y="316"/>
                    <a:pt x="327" y="313"/>
                  </a:cubicBezTo>
                  <a:cubicBezTo>
                    <a:pt x="341" y="307"/>
                    <a:pt x="350" y="299"/>
                    <a:pt x="358" y="288"/>
                  </a:cubicBezTo>
                  <a:cubicBezTo>
                    <a:pt x="384" y="307"/>
                    <a:pt x="415" y="296"/>
                    <a:pt x="446" y="336"/>
                  </a:cubicBezTo>
                  <a:cubicBezTo>
                    <a:pt x="471" y="367"/>
                    <a:pt x="474" y="406"/>
                    <a:pt x="474" y="460"/>
                  </a:cubicBezTo>
                  <a:cubicBezTo>
                    <a:pt x="392" y="564"/>
                    <a:pt x="231" y="564"/>
                    <a:pt x="144" y="460"/>
                  </a:cubicBezTo>
                  <a:close/>
                  <a:moveTo>
                    <a:pt x="525" y="877"/>
                  </a:moveTo>
                  <a:cubicBezTo>
                    <a:pt x="525" y="824"/>
                    <a:pt x="525" y="824"/>
                    <a:pt x="525" y="824"/>
                  </a:cubicBezTo>
                  <a:cubicBezTo>
                    <a:pt x="392" y="824"/>
                    <a:pt x="288" y="719"/>
                    <a:pt x="288" y="587"/>
                  </a:cubicBezTo>
                  <a:cubicBezTo>
                    <a:pt x="344" y="587"/>
                    <a:pt x="344" y="587"/>
                    <a:pt x="344" y="587"/>
                  </a:cubicBezTo>
                  <a:cubicBezTo>
                    <a:pt x="344" y="686"/>
                    <a:pt x="423" y="770"/>
                    <a:pt x="525" y="770"/>
                  </a:cubicBezTo>
                  <a:cubicBezTo>
                    <a:pt x="525" y="717"/>
                    <a:pt x="525" y="717"/>
                    <a:pt x="525" y="717"/>
                  </a:cubicBezTo>
                  <a:cubicBezTo>
                    <a:pt x="621" y="798"/>
                    <a:pt x="621" y="798"/>
                    <a:pt x="621" y="798"/>
                  </a:cubicBezTo>
                  <a:lnTo>
                    <a:pt x="525" y="877"/>
                  </a:lnTo>
                  <a:close/>
                  <a:moveTo>
                    <a:pt x="686" y="999"/>
                  </a:moveTo>
                  <a:cubicBezTo>
                    <a:pt x="686" y="951"/>
                    <a:pt x="688" y="914"/>
                    <a:pt x="714" y="883"/>
                  </a:cubicBezTo>
                  <a:cubicBezTo>
                    <a:pt x="742" y="846"/>
                    <a:pt x="770" y="861"/>
                    <a:pt x="796" y="841"/>
                  </a:cubicBezTo>
                  <a:cubicBezTo>
                    <a:pt x="762" y="897"/>
                    <a:pt x="762" y="897"/>
                    <a:pt x="762" y="897"/>
                  </a:cubicBezTo>
                  <a:cubicBezTo>
                    <a:pt x="821" y="883"/>
                    <a:pt x="821" y="883"/>
                    <a:pt x="821" y="883"/>
                  </a:cubicBezTo>
                  <a:cubicBezTo>
                    <a:pt x="846" y="993"/>
                    <a:pt x="846" y="993"/>
                    <a:pt x="846" y="993"/>
                  </a:cubicBezTo>
                  <a:cubicBezTo>
                    <a:pt x="863" y="883"/>
                    <a:pt x="863" y="883"/>
                    <a:pt x="863" y="883"/>
                  </a:cubicBezTo>
                  <a:cubicBezTo>
                    <a:pt x="923" y="894"/>
                    <a:pt x="923" y="894"/>
                    <a:pt x="923" y="894"/>
                  </a:cubicBezTo>
                  <a:cubicBezTo>
                    <a:pt x="883" y="838"/>
                    <a:pt x="883" y="838"/>
                    <a:pt x="883" y="838"/>
                  </a:cubicBezTo>
                  <a:cubicBezTo>
                    <a:pt x="906" y="858"/>
                    <a:pt x="937" y="846"/>
                    <a:pt x="965" y="880"/>
                  </a:cubicBezTo>
                  <a:cubicBezTo>
                    <a:pt x="990" y="911"/>
                    <a:pt x="993" y="948"/>
                    <a:pt x="993" y="996"/>
                  </a:cubicBezTo>
                  <a:cubicBezTo>
                    <a:pt x="911" y="1092"/>
                    <a:pt x="767" y="1092"/>
                    <a:pt x="686" y="999"/>
                  </a:cubicBezTo>
                  <a:close/>
                </a:path>
              </a:pathLst>
            </a:custGeom>
            <a:solidFill>
              <a:srgbClr val="EC881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82" name="Freeform 74"/>
            <p:cNvSpPr>
              <a:spLocks noChangeArrowheads="1"/>
            </p:cNvSpPr>
            <p:nvPr/>
          </p:nvSpPr>
          <p:spPr bwMode="auto">
            <a:xfrm>
              <a:off x="7037828" y="3914799"/>
              <a:ext cx="360458" cy="360458"/>
            </a:xfrm>
            <a:custGeom>
              <a:avLst/>
              <a:gdLst>
                <a:gd name="T0" fmla="*/ 689 w 735"/>
                <a:gd name="T1" fmla="*/ 524 h 737"/>
                <a:gd name="T2" fmla="*/ 534 w 735"/>
                <a:gd name="T3" fmla="*/ 369 h 737"/>
                <a:gd name="T4" fmla="*/ 689 w 735"/>
                <a:gd name="T5" fmla="*/ 214 h 737"/>
                <a:gd name="T6" fmla="*/ 689 w 735"/>
                <a:gd name="T7" fmla="*/ 48 h 737"/>
                <a:gd name="T8" fmla="*/ 522 w 735"/>
                <a:gd name="T9" fmla="*/ 48 h 737"/>
                <a:gd name="T10" fmla="*/ 367 w 735"/>
                <a:gd name="T11" fmla="*/ 203 h 737"/>
                <a:gd name="T12" fmla="*/ 212 w 735"/>
                <a:gd name="T13" fmla="*/ 48 h 737"/>
                <a:gd name="T14" fmla="*/ 45 w 735"/>
                <a:gd name="T15" fmla="*/ 48 h 737"/>
                <a:gd name="T16" fmla="*/ 45 w 735"/>
                <a:gd name="T17" fmla="*/ 214 h 737"/>
                <a:gd name="T18" fmla="*/ 204 w 735"/>
                <a:gd name="T19" fmla="*/ 369 h 737"/>
                <a:gd name="T20" fmla="*/ 45 w 735"/>
                <a:gd name="T21" fmla="*/ 524 h 737"/>
                <a:gd name="T22" fmla="*/ 45 w 735"/>
                <a:gd name="T23" fmla="*/ 691 h 737"/>
                <a:gd name="T24" fmla="*/ 212 w 735"/>
                <a:gd name="T25" fmla="*/ 691 h 737"/>
                <a:gd name="T26" fmla="*/ 367 w 735"/>
                <a:gd name="T27" fmla="*/ 536 h 737"/>
                <a:gd name="T28" fmla="*/ 522 w 735"/>
                <a:gd name="T29" fmla="*/ 691 h 737"/>
                <a:gd name="T30" fmla="*/ 689 w 735"/>
                <a:gd name="T31" fmla="*/ 691 h 737"/>
                <a:gd name="T32" fmla="*/ 689 w 735"/>
                <a:gd name="T33" fmla="*/ 524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5" h="737">
                  <a:moveTo>
                    <a:pt x="689" y="524"/>
                  </a:moveTo>
                  <a:cubicBezTo>
                    <a:pt x="534" y="369"/>
                    <a:pt x="534" y="369"/>
                    <a:pt x="534" y="369"/>
                  </a:cubicBezTo>
                  <a:cubicBezTo>
                    <a:pt x="689" y="214"/>
                    <a:pt x="689" y="214"/>
                    <a:pt x="689" y="214"/>
                  </a:cubicBezTo>
                  <a:cubicBezTo>
                    <a:pt x="734" y="169"/>
                    <a:pt x="734" y="96"/>
                    <a:pt x="689" y="48"/>
                  </a:cubicBezTo>
                  <a:cubicBezTo>
                    <a:pt x="644" y="0"/>
                    <a:pt x="570" y="0"/>
                    <a:pt x="522" y="48"/>
                  </a:cubicBezTo>
                  <a:cubicBezTo>
                    <a:pt x="367" y="203"/>
                    <a:pt x="367" y="203"/>
                    <a:pt x="367" y="203"/>
                  </a:cubicBezTo>
                  <a:cubicBezTo>
                    <a:pt x="212" y="48"/>
                    <a:pt x="212" y="48"/>
                    <a:pt x="212" y="48"/>
                  </a:cubicBezTo>
                  <a:cubicBezTo>
                    <a:pt x="164" y="0"/>
                    <a:pt x="91" y="0"/>
                    <a:pt x="45" y="48"/>
                  </a:cubicBezTo>
                  <a:cubicBezTo>
                    <a:pt x="0" y="93"/>
                    <a:pt x="0" y="166"/>
                    <a:pt x="45" y="214"/>
                  </a:cubicBezTo>
                  <a:cubicBezTo>
                    <a:pt x="204" y="369"/>
                    <a:pt x="204" y="369"/>
                    <a:pt x="204" y="369"/>
                  </a:cubicBezTo>
                  <a:cubicBezTo>
                    <a:pt x="45" y="524"/>
                    <a:pt x="45" y="524"/>
                    <a:pt x="45" y="524"/>
                  </a:cubicBezTo>
                  <a:cubicBezTo>
                    <a:pt x="0" y="570"/>
                    <a:pt x="0" y="643"/>
                    <a:pt x="45" y="691"/>
                  </a:cubicBezTo>
                  <a:cubicBezTo>
                    <a:pt x="91" y="736"/>
                    <a:pt x="164" y="736"/>
                    <a:pt x="212" y="691"/>
                  </a:cubicBezTo>
                  <a:cubicBezTo>
                    <a:pt x="367" y="536"/>
                    <a:pt x="367" y="536"/>
                    <a:pt x="367" y="536"/>
                  </a:cubicBezTo>
                  <a:cubicBezTo>
                    <a:pt x="522" y="691"/>
                    <a:pt x="522" y="691"/>
                    <a:pt x="522" y="691"/>
                  </a:cubicBezTo>
                  <a:cubicBezTo>
                    <a:pt x="568" y="736"/>
                    <a:pt x="641" y="736"/>
                    <a:pt x="689" y="691"/>
                  </a:cubicBezTo>
                  <a:cubicBezTo>
                    <a:pt x="734" y="643"/>
                    <a:pt x="734" y="570"/>
                    <a:pt x="689" y="524"/>
                  </a:cubicBezTo>
                </a:path>
              </a:pathLst>
            </a:custGeom>
            <a:solidFill>
              <a:srgbClr val="CD3B27"/>
            </a:solidFill>
            <a:ln>
              <a:noFill/>
            </a:ln>
            <a:effectLst/>
            <a:extLst>
              <a:ext uri="{91240B29-F687-4F45-9708-019B960494DF}">
                <a14:hiddenLine xmlns:a14="http://schemas.microsoft.com/office/drawing/2010/main" w="9525" cap="flat">
                  <a:solidFill>
                    <a:srgbClr val="CD3B27"/>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92" name="Text Box 5"/>
            <p:cNvSpPr txBox="1">
              <a:spLocks noChangeArrowheads="1"/>
            </p:cNvSpPr>
            <p:nvPr/>
          </p:nvSpPr>
          <p:spPr bwMode="auto">
            <a:xfrm>
              <a:off x="6955808" y="4521318"/>
              <a:ext cx="865621" cy="635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spAutoFit/>
            </a:bodyPr>
            <a:lstStyle>
              <a:lvl1pPr>
                <a:tabLst>
                  <a:tab pos="723900" algn="l"/>
                </a:tabLst>
                <a:defRPr>
                  <a:solidFill>
                    <a:srgbClr val="000000"/>
                  </a:solidFill>
                  <a:latin typeface="Arial" charset="0"/>
                  <a:ea typeface="SimSun" charset="0"/>
                  <a:cs typeface="SimSun" charset="0"/>
                </a:defRPr>
              </a:lvl1pPr>
              <a:lvl2pPr>
                <a:tabLst>
                  <a:tab pos="723900" algn="l"/>
                </a:tabLst>
                <a:defRPr>
                  <a:solidFill>
                    <a:srgbClr val="000000"/>
                  </a:solidFill>
                  <a:latin typeface="Arial" charset="0"/>
                  <a:ea typeface="SimSun" charset="0"/>
                  <a:cs typeface="SimSun" charset="0"/>
                </a:defRPr>
              </a:lvl2pPr>
              <a:lvl3pPr>
                <a:tabLst>
                  <a:tab pos="723900" algn="l"/>
                </a:tabLst>
                <a:defRPr>
                  <a:solidFill>
                    <a:srgbClr val="000000"/>
                  </a:solidFill>
                  <a:latin typeface="Arial" charset="0"/>
                  <a:ea typeface="SimSun" charset="0"/>
                  <a:cs typeface="SimSun" charset="0"/>
                </a:defRPr>
              </a:lvl3pPr>
              <a:lvl4pPr>
                <a:tabLst>
                  <a:tab pos="723900" algn="l"/>
                </a:tabLst>
                <a:defRPr>
                  <a:solidFill>
                    <a:srgbClr val="000000"/>
                  </a:solidFill>
                  <a:latin typeface="Arial" charset="0"/>
                  <a:ea typeface="SimSun" charset="0"/>
                  <a:cs typeface="SimSun" charset="0"/>
                </a:defRPr>
              </a:lvl4pPr>
              <a:lvl5pPr>
                <a:tabLst>
                  <a:tab pos="7239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9pPr>
            </a:lstStyle>
            <a:p>
              <a:pPr>
                <a:spcAft>
                  <a:spcPts val="400"/>
                </a:spcAft>
              </a:pPr>
              <a:r>
                <a:rPr lang="en-US" sz="1200" dirty="0">
                  <a:latin typeface="Century Gothic"/>
                  <a:cs typeface="Century Gothic"/>
                </a:rPr>
                <a:t>Refund Denied</a:t>
              </a:r>
            </a:p>
            <a:p>
              <a:pPr>
                <a:spcAft>
                  <a:spcPts val="400"/>
                </a:spcAft>
              </a:pPr>
              <a:r>
                <a:rPr lang="en-US" sz="1067" dirty="0">
                  <a:solidFill>
                    <a:srgbClr val="3B3B3B"/>
                  </a:solidFill>
                  <a:latin typeface="Century Gothic"/>
                  <a:cs typeface="Century Gothic"/>
                </a:rPr>
                <a:t>• Closes account</a:t>
              </a:r>
            </a:p>
            <a:p>
              <a:pPr>
                <a:spcAft>
                  <a:spcPts val="400"/>
                </a:spcAft>
              </a:pPr>
              <a:r>
                <a:rPr lang="en-US" sz="1067" dirty="0">
                  <a:solidFill>
                    <a:srgbClr val="3B3B3B"/>
                  </a:solidFill>
                  <a:latin typeface="Century Gothic"/>
                  <a:cs typeface="Century Gothic"/>
                </a:rPr>
                <a:t>• Tells friends</a:t>
              </a:r>
              <a:endParaRPr lang="en-US" sz="1067" dirty="0">
                <a:latin typeface="Century Gothic"/>
                <a:cs typeface="Century Gothic"/>
              </a:endParaRPr>
            </a:p>
          </p:txBody>
        </p:sp>
      </p:grpSp>
      <p:grpSp>
        <p:nvGrpSpPr>
          <p:cNvPr id="11" name="Group 10"/>
          <p:cNvGrpSpPr/>
          <p:nvPr/>
        </p:nvGrpSpPr>
        <p:grpSpPr>
          <a:xfrm>
            <a:off x="6687180" y="4075443"/>
            <a:ext cx="1506561" cy="1307141"/>
            <a:chOff x="5015382" y="3850046"/>
            <a:chExt cx="1129921" cy="1307141"/>
          </a:xfrm>
        </p:grpSpPr>
        <p:sp>
          <p:nvSpPr>
            <p:cNvPr id="59" name="Freeform 41"/>
            <p:cNvSpPr>
              <a:spLocks noChangeArrowheads="1"/>
            </p:cNvSpPr>
            <p:nvPr/>
          </p:nvSpPr>
          <p:spPr bwMode="auto">
            <a:xfrm>
              <a:off x="5015382" y="3908324"/>
              <a:ext cx="366933" cy="353982"/>
            </a:xfrm>
            <a:custGeom>
              <a:avLst/>
              <a:gdLst>
                <a:gd name="T0" fmla="*/ 691 w 749"/>
                <a:gd name="T1" fmla="*/ 28 h 724"/>
                <a:gd name="T2" fmla="*/ 562 w 749"/>
                <a:gd name="T3" fmla="*/ 60 h 724"/>
                <a:gd name="T4" fmla="*/ 322 w 749"/>
                <a:gd name="T5" fmla="*/ 457 h 724"/>
                <a:gd name="T6" fmla="*/ 181 w 749"/>
                <a:gd name="T7" fmla="*/ 280 h 724"/>
                <a:gd name="T8" fmla="*/ 48 w 749"/>
                <a:gd name="T9" fmla="*/ 263 h 724"/>
                <a:gd name="T10" fmla="*/ 31 w 749"/>
                <a:gd name="T11" fmla="*/ 395 h 724"/>
                <a:gd name="T12" fmla="*/ 251 w 749"/>
                <a:gd name="T13" fmla="*/ 678 h 724"/>
                <a:gd name="T14" fmla="*/ 305 w 749"/>
                <a:gd name="T15" fmla="*/ 714 h 724"/>
                <a:gd name="T16" fmla="*/ 412 w 749"/>
                <a:gd name="T17" fmla="*/ 672 h 724"/>
                <a:gd name="T18" fmla="*/ 720 w 749"/>
                <a:gd name="T19" fmla="*/ 161 h 724"/>
                <a:gd name="T20" fmla="*/ 691 w 749"/>
                <a:gd name="T21" fmla="*/ 28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9" h="724">
                  <a:moveTo>
                    <a:pt x="691" y="28"/>
                  </a:moveTo>
                  <a:cubicBezTo>
                    <a:pt x="646" y="0"/>
                    <a:pt x="590" y="14"/>
                    <a:pt x="562" y="60"/>
                  </a:cubicBezTo>
                  <a:cubicBezTo>
                    <a:pt x="322" y="457"/>
                    <a:pt x="322" y="457"/>
                    <a:pt x="322" y="457"/>
                  </a:cubicBezTo>
                  <a:cubicBezTo>
                    <a:pt x="181" y="280"/>
                    <a:pt x="181" y="280"/>
                    <a:pt x="181" y="280"/>
                  </a:cubicBezTo>
                  <a:cubicBezTo>
                    <a:pt x="150" y="237"/>
                    <a:pt x="90" y="232"/>
                    <a:pt x="48" y="263"/>
                  </a:cubicBezTo>
                  <a:cubicBezTo>
                    <a:pt x="6" y="294"/>
                    <a:pt x="0" y="353"/>
                    <a:pt x="31" y="395"/>
                  </a:cubicBezTo>
                  <a:cubicBezTo>
                    <a:pt x="251" y="678"/>
                    <a:pt x="251" y="678"/>
                    <a:pt x="251" y="678"/>
                  </a:cubicBezTo>
                  <a:cubicBezTo>
                    <a:pt x="265" y="697"/>
                    <a:pt x="285" y="709"/>
                    <a:pt x="305" y="714"/>
                  </a:cubicBezTo>
                  <a:cubicBezTo>
                    <a:pt x="344" y="723"/>
                    <a:pt x="389" y="709"/>
                    <a:pt x="412" y="672"/>
                  </a:cubicBezTo>
                  <a:cubicBezTo>
                    <a:pt x="720" y="161"/>
                    <a:pt x="720" y="161"/>
                    <a:pt x="720" y="161"/>
                  </a:cubicBezTo>
                  <a:cubicBezTo>
                    <a:pt x="748" y="113"/>
                    <a:pt x="734" y="57"/>
                    <a:pt x="691" y="28"/>
                  </a:cubicBezTo>
                </a:path>
              </a:pathLst>
            </a:custGeom>
            <a:solidFill>
              <a:srgbClr val="32A24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83" name="Freeform 75"/>
            <p:cNvSpPr>
              <a:spLocks noChangeArrowheads="1"/>
            </p:cNvSpPr>
            <p:nvPr/>
          </p:nvSpPr>
          <p:spPr bwMode="auto">
            <a:xfrm>
              <a:off x="5475127" y="3850046"/>
              <a:ext cx="641054" cy="479171"/>
            </a:xfrm>
            <a:custGeom>
              <a:avLst/>
              <a:gdLst>
                <a:gd name="T0" fmla="*/ 237 w 1310"/>
                <a:gd name="T1" fmla="*/ 321 h 980"/>
                <a:gd name="T2" fmla="*/ 251 w 1310"/>
                <a:gd name="T3" fmla="*/ 285 h 980"/>
                <a:gd name="T4" fmla="*/ 285 w 1310"/>
                <a:gd name="T5" fmla="*/ 245 h 980"/>
                <a:gd name="T6" fmla="*/ 336 w 1310"/>
                <a:gd name="T7" fmla="*/ 234 h 980"/>
                <a:gd name="T8" fmla="*/ 352 w 1310"/>
                <a:gd name="T9" fmla="*/ 268 h 980"/>
                <a:gd name="T10" fmla="*/ 398 w 1310"/>
                <a:gd name="T11" fmla="*/ 307 h 980"/>
                <a:gd name="T12" fmla="*/ 395 w 1310"/>
                <a:gd name="T13" fmla="*/ 353 h 980"/>
                <a:gd name="T14" fmla="*/ 389 w 1310"/>
                <a:gd name="T15" fmla="*/ 375 h 980"/>
                <a:gd name="T16" fmla="*/ 384 w 1310"/>
                <a:gd name="T17" fmla="*/ 423 h 980"/>
                <a:gd name="T18" fmla="*/ 299 w 1310"/>
                <a:gd name="T19" fmla="*/ 491 h 980"/>
                <a:gd name="T20" fmla="*/ 242 w 1310"/>
                <a:gd name="T21" fmla="*/ 417 h 980"/>
                <a:gd name="T22" fmla="*/ 240 w 1310"/>
                <a:gd name="T23" fmla="*/ 341 h 980"/>
                <a:gd name="T24" fmla="*/ 161 w 1310"/>
                <a:gd name="T25" fmla="*/ 525 h 980"/>
                <a:gd name="T26" fmla="*/ 338 w 1310"/>
                <a:gd name="T27" fmla="*/ 499 h 980"/>
                <a:gd name="T28" fmla="*/ 505 w 1310"/>
                <a:gd name="T29" fmla="*/ 666 h 980"/>
                <a:gd name="T30" fmla="*/ 1129 w 1310"/>
                <a:gd name="T31" fmla="*/ 333 h 980"/>
                <a:gd name="T32" fmla="*/ 1193 w 1310"/>
                <a:gd name="T33" fmla="*/ 612 h 980"/>
                <a:gd name="T34" fmla="*/ 1193 w 1310"/>
                <a:gd name="T35" fmla="*/ 567 h 980"/>
                <a:gd name="T36" fmla="*/ 1129 w 1310"/>
                <a:gd name="T37" fmla="*/ 697 h 980"/>
                <a:gd name="T38" fmla="*/ 1193 w 1310"/>
                <a:gd name="T39" fmla="*/ 697 h 980"/>
                <a:gd name="T40" fmla="*/ 1019 w 1310"/>
                <a:gd name="T41" fmla="*/ 333 h 980"/>
                <a:gd name="T42" fmla="*/ 1083 w 1310"/>
                <a:gd name="T43" fmla="*/ 612 h 980"/>
                <a:gd name="T44" fmla="*/ 1083 w 1310"/>
                <a:gd name="T45" fmla="*/ 567 h 980"/>
                <a:gd name="T46" fmla="*/ 1019 w 1310"/>
                <a:gd name="T47" fmla="*/ 697 h 980"/>
                <a:gd name="T48" fmla="*/ 1083 w 1310"/>
                <a:gd name="T49" fmla="*/ 697 h 980"/>
                <a:gd name="T50" fmla="*/ 908 w 1310"/>
                <a:gd name="T51" fmla="*/ 333 h 980"/>
                <a:gd name="T52" fmla="*/ 973 w 1310"/>
                <a:gd name="T53" fmla="*/ 522 h 980"/>
                <a:gd name="T54" fmla="*/ 973 w 1310"/>
                <a:gd name="T55" fmla="*/ 477 h 980"/>
                <a:gd name="T56" fmla="*/ 908 w 1310"/>
                <a:gd name="T57" fmla="*/ 612 h 980"/>
                <a:gd name="T58" fmla="*/ 973 w 1310"/>
                <a:gd name="T59" fmla="*/ 612 h 980"/>
                <a:gd name="T60" fmla="*/ 908 w 1310"/>
                <a:gd name="T61" fmla="*/ 654 h 980"/>
                <a:gd name="T62" fmla="*/ 863 w 1310"/>
                <a:gd name="T63" fmla="*/ 522 h 980"/>
                <a:gd name="T64" fmla="*/ 863 w 1310"/>
                <a:gd name="T65" fmla="*/ 477 h 980"/>
                <a:gd name="T66" fmla="*/ 798 w 1310"/>
                <a:gd name="T67" fmla="*/ 612 h 980"/>
                <a:gd name="T68" fmla="*/ 863 w 1310"/>
                <a:gd name="T69" fmla="*/ 612 h 980"/>
                <a:gd name="T70" fmla="*/ 798 w 1310"/>
                <a:gd name="T71" fmla="*/ 654 h 980"/>
                <a:gd name="T72" fmla="*/ 756 w 1310"/>
                <a:gd name="T73" fmla="*/ 392 h 980"/>
                <a:gd name="T74" fmla="*/ 756 w 1310"/>
                <a:gd name="T75" fmla="*/ 333 h 980"/>
                <a:gd name="T76" fmla="*/ 691 w 1310"/>
                <a:gd name="T77" fmla="*/ 522 h 980"/>
                <a:gd name="T78" fmla="*/ 756 w 1310"/>
                <a:gd name="T79" fmla="*/ 522 h 980"/>
                <a:gd name="T80" fmla="*/ 691 w 1310"/>
                <a:gd name="T81" fmla="*/ 567 h 980"/>
                <a:gd name="T82" fmla="*/ 756 w 1310"/>
                <a:gd name="T83" fmla="*/ 697 h 980"/>
                <a:gd name="T84" fmla="*/ 756 w 1310"/>
                <a:gd name="T85" fmla="*/ 654 h 980"/>
                <a:gd name="T86" fmla="*/ 581 w 1310"/>
                <a:gd name="T87" fmla="*/ 392 h 980"/>
                <a:gd name="T88" fmla="*/ 646 w 1310"/>
                <a:gd name="T89" fmla="*/ 392 h 980"/>
                <a:gd name="T90" fmla="*/ 581 w 1310"/>
                <a:gd name="T91" fmla="*/ 477 h 980"/>
                <a:gd name="T92" fmla="*/ 646 w 1310"/>
                <a:gd name="T93" fmla="*/ 612 h 980"/>
                <a:gd name="T94" fmla="*/ 646 w 1310"/>
                <a:gd name="T95" fmla="*/ 567 h 980"/>
                <a:gd name="T96" fmla="*/ 581 w 1310"/>
                <a:gd name="T97" fmla="*/ 697 h 980"/>
                <a:gd name="T98" fmla="*/ 646 w 1310"/>
                <a:gd name="T99" fmla="*/ 697 h 980"/>
                <a:gd name="T100" fmla="*/ 0 w 1310"/>
                <a:gd name="T101" fmla="*/ 107 h 980"/>
                <a:gd name="T102" fmla="*/ 1199 w 1310"/>
                <a:gd name="T103" fmla="*/ 979 h 980"/>
                <a:gd name="T104" fmla="*/ 1199 w 1310"/>
                <a:gd name="T105" fmla="*/ 0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10" h="980">
                  <a:moveTo>
                    <a:pt x="240" y="341"/>
                  </a:moveTo>
                  <a:cubicBezTo>
                    <a:pt x="237" y="338"/>
                    <a:pt x="231" y="330"/>
                    <a:pt x="234" y="327"/>
                  </a:cubicBezTo>
                  <a:cubicBezTo>
                    <a:pt x="234" y="327"/>
                    <a:pt x="237" y="326"/>
                    <a:pt x="237" y="321"/>
                  </a:cubicBezTo>
                  <a:cubicBezTo>
                    <a:pt x="237" y="315"/>
                    <a:pt x="237" y="307"/>
                    <a:pt x="237" y="307"/>
                  </a:cubicBezTo>
                  <a:cubicBezTo>
                    <a:pt x="237" y="307"/>
                    <a:pt x="228" y="296"/>
                    <a:pt x="237" y="293"/>
                  </a:cubicBezTo>
                  <a:cubicBezTo>
                    <a:pt x="242" y="290"/>
                    <a:pt x="251" y="296"/>
                    <a:pt x="251" y="285"/>
                  </a:cubicBezTo>
                  <a:cubicBezTo>
                    <a:pt x="251" y="276"/>
                    <a:pt x="240" y="262"/>
                    <a:pt x="240" y="262"/>
                  </a:cubicBezTo>
                  <a:cubicBezTo>
                    <a:pt x="240" y="262"/>
                    <a:pt x="262" y="271"/>
                    <a:pt x="271" y="271"/>
                  </a:cubicBezTo>
                  <a:cubicBezTo>
                    <a:pt x="276" y="271"/>
                    <a:pt x="290" y="268"/>
                    <a:pt x="285" y="245"/>
                  </a:cubicBezTo>
                  <a:cubicBezTo>
                    <a:pt x="282" y="237"/>
                    <a:pt x="290" y="248"/>
                    <a:pt x="293" y="251"/>
                  </a:cubicBezTo>
                  <a:cubicBezTo>
                    <a:pt x="296" y="251"/>
                    <a:pt x="310" y="262"/>
                    <a:pt x="310" y="262"/>
                  </a:cubicBezTo>
                  <a:cubicBezTo>
                    <a:pt x="310" y="262"/>
                    <a:pt x="336" y="228"/>
                    <a:pt x="336" y="234"/>
                  </a:cubicBezTo>
                  <a:cubicBezTo>
                    <a:pt x="338" y="237"/>
                    <a:pt x="327" y="257"/>
                    <a:pt x="330" y="259"/>
                  </a:cubicBezTo>
                  <a:cubicBezTo>
                    <a:pt x="333" y="259"/>
                    <a:pt x="350" y="242"/>
                    <a:pt x="352" y="245"/>
                  </a:cubicBezTo>
                  <a:cubicBezTo>
                    <a:pt x="352" y="248"/>
                    <a:pt x="347" y="262"/>
                    <a:pt x="352" y="268"/>
                  </a:cubicBezTo>
                  <a:cubicBezTo>
                    <a:pt x="355" y="273"/>
                    <a:pt x="372" y="245"/>
                    <a:pt x="369" y="257"/>
                  </a:cubicBezTo>
                  <a:cubicBezTo>
                    <a:pt x="369" y="265"/>
                    <a:pt x="392" y="273"/>
                    <a:pt x="392" y="282"/>
                  </a:cubicBezTo>
                  <a:cubicBezTo>
                    <a:pt x="395" y="293"/>
                    <a:pt x="398" y="299"/>
                    <a:pt x="398" y="307"/>
                  </a:cubicBezTo>
                  <a:cubicBezTo>
                    <a:pt x="395" y="316"/>
                    <a:pt x="398" y="309"/>
                    <a:pt x="395" y="321"/>
                  </a:cubicBezTo>
                  <a:cubicBezTo>
                    <a:pt x="392" y="332"/>
                    <a:pt x="398" y="330"/>
                    <a:pt x="398" y="338"/>
                  </a:cubicBezTo>
                  <a:cubicBezTo>
                    <a:pt x="395" y="350"/>
                    <a:pt x="395" y="344"/>
                    <a:pt x="395" y="353"/>
                  </a:cubicBezTo>
                  <a:cubicBezTo>
                    <a:pt x="392" y="361"/>
                    <a:pt x="392" y="364"/>
                    <a:pt x="392" y="364"/>
                  </a:cubicBezTo>
                  <a:cubicBezTo>
                    <a:pt x="395" y="369"/>
                    <a:pt x="392" y="372"/>
                    <a:pt x="389" y="375"/>
                  </a:cubicBezTo>
                  <a:lnTo>
                    <a:pt x="389" y="375"/>
                  </a:lnTo>
                  <a:cubicBezTo>
                    <a:pt x="392" y="375"/>
                    <a:pt x="395" y="381"/>
                    <a:pt x="395" y="381"/>
                  </a:cubicBezTo>
                  <a:cubicBezTo>
                    <a:pt x="395" y="392"/>
                    <a:pt x="395" y="403"/>
                    <a:pt x="392" y="417"/>
                  </a:cubicBezTo>
                  <a:cubicBezTo>
                    <a:pt x="389" y="420"/>
                    <a:pt x="386" y="423"/>
                    <a:pt x="384" y="423"/>
                  </a:cubicBezTo>
                  <a:cubicBezTo>
                    <a:pt x="378" y="437"/>
                    <a:pt x="372" y="451"/>
                    <a:pt x="364" y="463"/>
                  </a:cubicBezTo>
                  <a:cubicBezTo>
                    <a:pt x="352" y="477"/>
                    <a:pt x="344" y="485"/>
                    <a:pt x="333" y="491"/>
                  </a:cubicBezTo>
                  <a:cubicBezTo>
                    <a:pt x="324" y="494"/>
                    <a:pt x="307" y="494"/>
                    <a:pt x="299" y="491"/>
                  </a:cubicBezTo>
                  <a:cubicBezTo>
                    <a:pt x="288" y="485"/>
                    <a:pt x="279" y="477"/>
                    <a:pt x="271" y="463"/>
                  </a:cubicBezTo>
                  <a:cubicBezTo>
                    <a:pt x="259" y="451"/>
                    <a:pt x="254" y="437"/>
                    <a:pt x="248" y="423"/>
                  </a:cubicBezTo>
                  <a:cubicBezTo>
                    <a:pt x="245" y="423"/>
                    <a:pt x="242" y="420"/>
                    <a:pt x="242" y="417"/>
                  </a:cubicBezTo>
                  <a:cubicBezTo>
                    <a:pt x="237" y="403"/>
                    <a:pt x="237" y="392"/>
                    <a:pt x="237" y="381"/>
                  </a:cubicBezTo>
                  <a:cubicBezTo>
                    <a:pt x="237" y="381"/>
                    <a:pt x="240" y="378"/>
                    <a:pt x="242" y="375"/>
                  </a:cubicBezTo>
                  <a:cubicBezTo>
                    <a:pt x="240" y="364"/>
                    <a:pt x="240" y="344"/>
                    <a:pt x="240" y="341"/>
                  </a:cubicBezTo>
                  <a:close/>
                  <a:moveTo>
                    <a:pt x="505" y="666"/>
                  </a:moveTo>
                  <a:cubicBezTo>
                    <a:pt x="406" y="781"/>
                    <a:pt x="223" y="781"/>
                    <a:pt x="124" y="666"/>
                  </a:cubicBezTo>
                  <a:cubicBezTo>
                    <a:pt x="124" y="606"/>
                    <a:pt x="130" y="561"/>
                    <a:pt x="161" y="525"/>
                  </a:cubicBezTo>
                  <a:cubicBezTo>
                    <a:pt x="194" y="479"/>
                    <a:pt x="228" y="494"/>
                    <a:pt x="259" y="471"/>
                  </a:cubicBezTo>
                  <a:cubicBezTo>
                    <a:pt x="271" y="482"/>
                    <a:pt x="279" y="494"/>
                    <a:pt x="293" y="499"/>
                  </a:cubicBezTo>
                  <a:cubicBezTo>
                    <a:pt x="305" y="502"/>
                    <a:pt x="327" y="502"/>
                    <a:pt x="338" y="499"/>
                  </a:cubicBezTo>
                  <a:cubicBezTo>
                    <a:pt x="352" y="494"/>
                    <a:pt x="364" y="482"/>
                    <a:pt x="372" y="468"/>
                  </a:cubicBezTo>
                  <a:cubicBezTo>
                    <a:pt x="403" y="494"/>
                    <a:pt x="437" y="479"/>
                    <a:pt x="474" y="525"/>
                  </a:cubicBezTo>
                  <a:cubicBezTo>
                    <a:pt x="499" y="561"/>
                    <a:pt x="505" y="609"/>
                    <a:pt x="505" y="666"/>
                  </a:cubicBezTo>
                  <a:close/>
                  <a:moveTo>
                    <a:pt x="1193" y="392"/>
                  </a:moveTo>
                  <a:cubicBezTo>
                    <a:pt x="1129" y="392"/>
                    <a:pt x="1129" y="392"/>
                    <a:pt x="1129" y="392"/>
                  </a:cubicBezTo>
                  <a:cubicBezTo>
                    <a:pt x="1129" y="333"/>
                    <a:pt x="1129" y="333"/>
                    <a:pt x="1129" y="333"/>
                  </a:cubicBezTo>
                  <a:cubicBezTo>
                    <a:pt x="1193" y="333"/>
                    <a:pt x="1193" y="333"/>
                    <a:pt x="1193" y="333"/>
                  </a:cubicBezTo>
                  <a:lnTo>
                    <a:pt x="1193" y="392"/>
                  </a:lnTo>
                  <a:close/>
                  <a:moveTo>
                    <a:pt x="1193" y="612"/>
                  </a:moveTo>
                  <a:cubicBezTo>
                    <a:pt x="1129" y="612"/>
                    <a:pt x="1129" y="612"/>
                    <a:pt x="1129" y="612"/>
                  </a:cubicBezTo>
                  <a:cubicBezTo>
                    <a:pt x="1129" y="567"/>
                    <a:pt x="1129" y="567"/>
                    <a:pt x="1129" y="567"/>
                  </a:cubicBezTo>
                  <a:cubicBezTo>
                    <a:pt x="1193" y="567"/>
                    <a:pt x="1193" y="567"/>
                    <a:pt x="1193" y="567"/>
                  </a:cubicBezTo>
                  <a:lnTo>
                    <a:pt x="1193" y="612"/>
                  </a:lnTo>
                  <a:close/>
                  <a:moveTo>
                    <a:pt x="1193" y="697"/>
                  </a:moveTo>
                  <a:cubicBezTo>
                    <a:pt x="1129" y="697"/>
                    <a:pt x="1129" y="697"/>
                    <a:pt x="1129" y="697"/>
                  </a:cubicBezTo>
                  <a:cubicBezTo>
                    <a:pt x="1129" y="654"/>
                    <a:pt x="1129" y="654"/>
                    <a:pt x="1129" y="654"/>
                  </a:cubicBezTo>
                  <a:cubicBezTo>
                    <a:pt x="1193" y="654"/>
                    <a:pt x="1193" y="654"/>
                    <a:pt x="1193" y="654"/>
                  </a:cubicBezTo>
                  <a:lnTo>
                    <a:pt x="1193" y="697"/>
                  </a:lnTo>
                  <a:close/>
                  <a:moveTo>
                    <a:pt x="1083" y="392"/>
                  </a:moveTo>
                  <a:cubicBezTo>
                    <a:pt x="1019" y="392"/>
                    <a:pt x="1019" y="392"/>
                    <a:pt x="1019" y="392"/>
                  </a:cubicBezTo>
                  <a:cubicBezTo>
                    <a:pt x="1019" y="333"/>
                    <a:pt x="1019" y="333"/>
                    <a:pt x="1019" y="333"/>
                  </a:cubicBezTo>
                  <a:cubicBezTo>
                    <a:pt x="1083" y="333"/>
                    <a:pt x="1083" y="333"/>
                    <a:pt x="1083" y="333"/>
                  </a:cubicBezTo>
                  <a:lnTo>
                    <a:pt x="1083" y="392"/>
                  </a:lnTo>
                  <a:close/>
                  <a:moveTo>
                    <a:pt x="1083" y="612"/>
                  </a:moveTo>
                  <a:cubicBezTo>
                    <a:pt x="1019" y="612"/>
                    <a:pt x="1019" y="612"/>
                    <a:pt x="1019" y="612"/>
                  </a:cubicBezTo>
                  <a:cubicBezTo>
                    <a:pt x="1019" y="567"/>
                    <a:pt x="1019" y="567"/>
                    <a:pt x="1019" y="567"/>
                  </a:cubicBezTo>
                  <a:cubicBezTo>
                    <a:pt x="1083" y="567"/>
                    <a:pt x="1083" y="567"/>
                    <a:pt x="1083" y="567"/>
                  </a:cubicBezTo>
                  <a:lnTo>
                    <a:pt x="1083" y="612"/>
                  </a:lnTo>
                  <a:close/>
                  <a:moveTo>
                    <a:pt x="1083" y="697"/>
                  </a:moveTo>
                  <a:cubicBezTo>
                    <a:pt x="1019" y="697"/>
                    <a:pt x="1019" y="697"/>
                    <a:pt x="1019" y="697"/>
                  </a:cubicBezTo>
                  <a:cubicBezTo>
                    <a:pt x="1019" y="654"/>
                    <a:pt x="1019" y="654"/>
                    <a:pt x="1019" y="654"/>
                  </a:cubicBezTo>
                  <a:cubicBezTo>
                    <a:pt x="1083" y="654"/>
                    <a:pt x="1083" y="654"/>
                    <a:pt x="1083" y="654"/>
                  </a:cubicBezTo>
                  <a:lnTo>
                    <a:pt x="1083" y="697"/>
                  </a:lnTo>
                  <a:close/>
                  <a:moveTo>
                    <a:pt x="973" y="392"/>
                  </a:moveTo>
                  <a:cubicBezTo>
                    <a:pt x="908" y="392"/>
                    <a:pt x="908" y="392"/>
                    <a:pt x="908" y="392"/>
                  </a:cubicBezTo>
                  <a:cubicBezTo>
                    <a:pt x="908" y="333"/>
                    <a:pt x="908" y="333"/>
                    <a:pt x="908" y="333"/>
                  </a:cubicBezTo>
                  <a:cubicBezTo>
                    <a:pt x="973" y="333"/>
                    <a:pt x="973" y="333"/>
                    <a:pt x="973" y="333"/>
                  </a:cubicBezTo>
                  <a:lnTo>
                    <a:pt x="973" y="392"/>
                  </a:lnTo>
                  <a:close/>
                  <a:moveTo>
                    <a:pt x="973" y="522"/>
                  </a:moveTo>
                  <a:cubicBezTo>
                    <a:pt x="908" y="522"/>
                    <a:pt x="908" y="522"/>
                    <a:pt x="908" y="522"/>
                  </a:cubicBezTo>
                  <a:cubicBezTo>
                    <a:pt x="908" y="477"/>
                    <a:pt x="908" y="477"/>
                    <a:pt x="908" y="477"/>
                  </a:cubicBezTo>
                  <a:cubicBezTo>
                    <a:pt x="973" y="477"/>
                    <a:pt x="973" y="477"/>
                    <a:pt x="973" y="477"/>
                  </a:cubicBezTo>
                  <a:lnTo>
                    <a:pt x="973" y="522"/>
                  </a:lnTo>
                  <a:close/>
                  <a:moveTo>
                    <a:pt x="973" y="612"/>
                  </a:moveTo>
                  <a:cubicBezTo>
                    <a:pt x="908" y="612"/>
                    <a:pt x="908" y="612"/>
                    <a:pt x="908" y="612"/>
                  </a:cubicBezTo>
                  <a:cubicBezTo>
                    <a:pt x="908" y="567"/>
                    <a:pt x="908" y="567"/>
                    <a:pt x="908" y="567"/>
                  </a:cubicBezTo>
                  <a:cubicBezTo>
                    <a:pt x="973" y="567"/>
                    <a:pt x="973" y="567"/>
                    <a:pt x="973" y="567"/>
                  </a:cubicBezTo>
                  <a:lnTo>
                    <a:pt x="973" y="612"/>
                  </a:lnTo>
                  <a:close/>
                  <a:moveTo>
                    <a:pt x="973" y="697"/>
                  </a:moveTo>
                  <a:cubicBezTo>
                    <a:pt x="908" y="697"/>
                    <a:pt x="908" y="697"/>
                    <a:pt x="908" y="697"/>
                  </a:cubicBezTo>
                  <a:cubicBezTo>
                    <a:pt x="908" y="654"/>
                    <a:pt x="908" y="654"/>
                    <a:pt x="908" y="654"/>
                  </a:cubicBezTo>
                  <a:cubicBezTo>
                    <a:pt x="973" y="654"/>
                    <a:pt x="973" y="654"/>
                    <a:pt x="973" y="654"/>
                  </a:cubicBezTo>
                  <a:lnTo>
                    <a:pt x="973" y="697"/>
                  </a:lnTo>
                  <a:close/>
                  <a:moveTo>
                    <a:pt x="863" y="522"/>
                  </a:moveTo>
                  <a:cubicBezTo>
                    <a:pt x="798" y="522"/>
                    <a:pt x="798" y="522"/>
                    <a:pt x="798" y="522"/>
                  </a:cubicBezTo>
                  <a:cubicBezTo>
                    <a:pt x="798" y="477"/>
                    <a:pt x="798" y="477"/>
                    <a:pt x="798" y="477"/>
                  </a:cubicBezTo>
                  <a:cubicBezTo>
                    <a:pt x="863" y="477"/>
                    <a:pt x="863" y="477"/>
                    <a:pt x="863" y="477"/>
                  </a:cubicBezTo>
                  <a:lnTo>
                    <a:pt x="863" y="522"/>
                  </a:lnTo>
                  <a:close/>
                  <a:moveTo>
                    <a:pt x="863" y="612"/>
                  </a:moveTo>
                  <a:cubicBezTo>
                    <a:pt x="798" y="612"/>
                    <a:pt x="798" y="612"/>
                    <a:pt x="798" y="612"/>
                  </a:cubicBezTo>
                  <a:cubicBezTo>
                    <a:pt x="798" y="567"/>
                    <a:pt x="798" y="567"/>
                    <a:pt x="798" y="567"/>
                  </a:cubicBezTo>
                  <a:cubicBezTo>
                    <a:pt x="863" y="567"/>
                    <a:pt x="863" y="567"/>
                    <a:pt x="863" y="567"/>
                  </a:cubicBezTo>
                  <a:lnTo>
                    <a:pt x="863" y="612"/>
                  </a:lnTo>
                  <a:close/>
                  <a:moveTo>
                    <a:pt x="863" y="697"/>
                  </a:moveTo>
                  <a:cubicBezTo>
                    <a:pt x="798" y="697"/>
                    <a:pt x="798" y="697"/>
                    <a:pt x="798" y="697"/>
                  </a:cubicBezTo>
                  <a:cubicBezTo>
                    <a:pt x="798" y="654"/>
                    <a:pt x="798" y="654"/>
                    <a:pt x="798" y="654"/>
                  </a:cubicBezTo>
                  <a:cubicBezTo>
                    <a:pt x="863" y="654"/>
                    <a:pt x="863" y="654"/>
                    <a:pt x="863" y="654"/>
                  </a:cubicBezTo>
                  <a:lnTo>
                    <a:pt x="863" y="697"/>
                  </a:lnTo>
                  <a:close/>
                  <a:moveTo>
                    <a:pt x="756" y="392"/>
                  </a:moveTo>
                  <a:cubicBezTo>
                    <a:pt x="691" y="392"/>
                    <a:pt x="691" y="392"/>
                    <a:pt x="691" y="392"/>
                  </a:cubicBezTo>
                  <a:cubicBezTo>
                    <a:pt x="691" y="333"/>
                    <a:pt x="691" y="333"/>
                    <a:pt x="691" y="333"/>
                  </a:cubicBezTo>
                  <a:cubicBezTo>
                    <a:pt x="756" y="333"/>
                    <a:pt x="756" y="333"/>
                    <a:pt x="756" y="333"/>
                  </a:cubicBezTo>
                  <a:lnTo>
                    <a:pt x="756" y="392"/>
                  </a:lnTo>
                  <a:close/>
                  <a:moveTo>
                    <a:pt x="756" y="522"/>
                  </a:moveTo>
                  <a:cubicBezTo>
                    <a:pt x="691" y="522"/>
                    <a:pt x="691" y="522"/>
                    <a:pt x="691" y="522"/>
                  </a:cubicBezTo>
                  <a:cubicBezTo>
                    <a:pt x="691" y="477"/>
                    <a:pt x="691" y="477"/>
                    <a:pt x="691" y="477"/>
                  </a:cubicBezTo>
                  <a:cubicBezTo>
                    <a:pt x="756" y="477"/>
                    <a:pt x="756" y="477"/>
                    <a:pt x="756" y="477"/>
                  </a:cubicBezTo>
                  <a:lnTo>
                    <a:pt x="756" y="522"/>
                  </a:lnTo>
                  <a:close/>
                  <a:moveTo>
                    <a:pt x="756" y="612"/>
                  </a:moveTo>
                  <a:cubicBezTo>
                    <a:pt x="691" y="612"/>
                    <a:pt x="691" y="612"/>
                    <a:pt x="691" y="612"/>
                  </a:cubicBezTo>
                  <a:cubicBezTo>
                    <a:pt x="691" y="567"/>
                    <a:pt x="691" y="567"/>
                    <a:pt x="691" y="567"/>
                  </a:cubicBezTo>
                  <a:cubicBezTo>
                    <a:pt x="756" y="567"/>
                    <a:pt x="756" y="567"/>
                    <a:pt x="756" y="567"/>
                  </a:cubicBezTo>
                  <a:lnTo>
                    <a:pt x="756" y="612"/>
                  </a:lnTo>
                  <a:close/>
                  <a:moveTo>
                    <a:pt x="756" y="697"/>
                  </a:moveTo>
                  <a:cubicBezTo>
                    <a:pt x="691" y="697"/>
                    <a:pt x="691" y="697"/>
                    <a:pt x="691" y="697"/>
                  </a:cubicBezTo>
                  <a:cubicBezTo>
                    <a:pt x="691" y="654"/>
                    <a:pt x="691" y="654"/>
                    <a:pt x="691" y="654"/>
                  </a:cubicBezTo>
                  <a:cubicBezTo>
                    <a:pt x="756" y="654"/>
                    <a:pt x="756" y="654"/>
                    <a:pt x="756" y="654"/>
                  </a:cubicBezTo>
                  <a:lnTo>
                    <a:pt x="756" y="697"/>
                  </a:lnTo>
                  <a:close/>
                  <a:moveTo>
                    <a:pt x="646" y="392"/>
                  </a:moveTo>
                  <a:cubicBezTo>
                    <a:pt x="581" y="392"/>
                    <a:pt x="581" y="392"/>
                    <a:pt x="581" y="392"/>
                  </a:cubicBezTo>
                  <a:cubicBezTo>
                    <a:pt x="581" y="333"/>
                    <a:pt x="581" y="333"/>
                    <a:pt x="581" y="333"/>
                  </a:cubicBezTo>
                  <a:cubicBezTo>
                    <a:pt x="646" y="333"/>
                    <a:pt x="646" y="333"/>
                    <a:pt x="646" y="333"/>
                  </a:cubicBezTo>
                  <a:lnTo>
                    <a:pt x="646" y="392"/>
                  </a:lnTo>
                  <a:close/>
                  <a:moveTo>
                    <a:pt x="646" y="522"/>
                  </a:moveTo>
                  <a:cubicBezTo>
                    <a:pt x="581" y="522"/>
                    <a:pt x="581" y="522"/>
                    <a:pt x="581" y="522"/>
                  </a:cubicBezTo>
                  <a:cubicBezTo>
                    <a:pt x="581" y="477"/>
                    <a:pt x="581" y="477"/>
                    <a:pt x="581" y="477"/>
                  </a:cubicBezTo>
                  <a:cubicBezTo>
                    <a:pt x="646" y="477"/>
                    <a:pt x="646" y="477"/>
                    <a:pt x="646" y="477"/>
                  </a:cubicBezTo>
                  <a:lnTo>
                    <a:pt x="646" y="522"/>
                  </a:lnTo>
                  <a:close/>
                  <a:moveTo>
                    <a:pt x="646" y="612"/>
                  </a:moveTo>
                  <a:cubicBezTo>
                    <a:pt x="581" y="612"/>
                    <a:pt x="581" y="612"/>
                    <a:pt x="581" y="612"/>
                  </a:cubicBezTo>
                  <a:cubicBezTo>
                    <a:pt x="581" y="567"/>
                    <a:pt x="581" y="567"/>
                    <a:pt x="581" y="567"/>
                  </a:cubicBezTo>
                  <a:cubicBezTo>
                    <a:pt x="646" y="567"/>
                    <a:pt x="646" y="567"/>
                    <a:pt x="646" y="567"/>
                  </a:cubicBezTo>
                  <a:lnTo>
                    <a:pt x="646" y="612"/>
                  </a:lnTo>
                  <a:close/>
                  <a:moveTo>
                    <a:pt x="646" y="697"/>
                  </a:moveTo>
                  <a:cubicBezTo>
                    <a:pt x="581" y="697"/>
                    <a:pt x="581" y="697"/>
                    <a:pt x="581" y="697"/>
                  </a:cubicBezTo>
                  <a:cubicBezTo>
                    <a:pt x="581" y="654"/>
                    <a:pt x="581" y="654"/>
                    <a:pt x="581" y="654"/>
                  </a:cubicBezTo>
                  <a:cubicBezTo>
                    <a:pt x="646" y="654"/>
                    <a:pt x="646" y="654"/>
                    <a:pt x="646" y="654"/>
                  </a:cubicBezTo>
                  <a:lnTo>
                    <a:pt x="646" y="697"/>
                  </a:lnTo>
                  <a:close/>
                  <a:moveTo>
                    <a:pt x="1199" y="0"/>
                  </a:moveTo>
                  <a:cubicBezTo>
                    <a:pt x="107" y="0"/>
                    <a:pt x="107" y="0"/>
                    <a:pt x="107" y="0"/>
                  </a:cubicBezTo>
                  <a:cubicBezTo>
                    <a:pt x="48" y="0"/>
                    <a:pt x="0" y="48"/>
                    <a:pt x="0" y="107"/>
                  </a:cubicBezTo>
                  <a:cubicBezTo>
                    <a:pt x="0" y="872"/>
                    <a:pt x="0" y="872"/>
                    <a:pt x="0" y="872"/>
                  </a:cubicBezTo>
                  <a:cubicBezTo>
                    <a:pt x="0" y="931"/>
                    <a:pt x="51" y="979"/>
                    <a:pt x="107" y="979"/>
                  </a:cubicBezTo>
                  <a:cubicBezTo>
                    <a:pt x="1199" y="979"/>
                    <a:pt x="1199" y="979"/>
                    <a:pt x="1199" y="979"/>
                  </a:cubicBezTo>
                  <a:cubicBezTo>
                    <a:pt x="1261" y="979"/>
                    <a:pt x="1309" y="928"/>
                    <a:pt x="1309" y="872"/>
                  </a:cubicBezTo>
                  <a:cubicBezTo>
                    <a:pt x="1309" y="107"/>
                    <a:pt x="1309" y="107"/>
                    <a:pt x="1309" y="107"/>
                  </a:cubicBezTo>
                  <a:cubicBezTo>
                    <a:pt x="1309" y="48"/>
                    <a:pt x="1258" y="0"/>
                    <a:pt x="1199" y="0"/>
                  </a:cubicBezTo>
                  <a:close/>
                </a:path>
              </a:pathLst>
            </a:custGeom>
            <a:solidFill>
              <a:srgbClr val="EC881D"/>
            </a:solidFill>
            <a:ln>
              <a:noFill/>
            </a:ln>
            <a:effectLst/>
            <a:extLst>
              <a:ext uri="{91240B29-F687-4F45-9708-019B960494DF}">
                <a14:hiddenLine xmlns:a14="http://schemas.microsoft.com/office/drawing/2010/main" w="9525" cap="flat">
                  <a:solidFill>
                    <a:srgbClr val="CD3B27"/>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93" name="Text Box 5"/>
            <p:cNvSpPr txBox="1">
              <a:spLocks noChangeArrowheads="1"/>
            </p:cNvSpPr>
            <p:nvPr/>
          </p:nvSpPr>
          <p:spPr bwMode="auto">
            <a:xfrm>
              <a:off x="5090927" y="4521318"/>
              <a:ext cx="1054376" cy="635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spAutoFit/>
            </a:bodyPr>
            <a:lstStyle>
              <a:lvl1pPr>
                <a:tabLst>
                  <a:tab pos="723900" algn="l"/>
                </a:tabLst>
                <a:defRPr>
                  <a:solidFill>
                    <a:srgbClr val="000000"/>
                  </a:solidFill>
                  <a:latin typeface="Arial" charset="0"/>
                  <a:ea typeface="SimSun" charset="0"/>
                  <a:cs typeface="SimSun" charset="0"/>
                </a:defRPr>
              </a:lvl1pPr>
              <a:lvl2pPr>
                <a:tabLst>
                  <a:tab pos="723900" algn="l"/>
                </a:tabLst>
                <a:defRPr>
                  <a:solidFill>
                    <a:srgbClr val="000000"/>
                  </a:solidFill>
                  <a:latin typeface="Arial" charset="0"/>
                  <a:ea typeface="SimSun" charset="0"/>
                  <a:cs typeface="SimSun" charset="0"/>
                </a:defRPr>
              </a:lvl2pPr>
              <a:lvl3pPr>
                <a:tabLst>
                  <a:tab pos="723900" algn="l"/>
                </a:tabLst>
                <a:defRPr>
                  <a:solidFill>
                    <a:srgbClr val="000000"/>
                  </a:solidFill>
                  <a:latin typeface="Arial" charset="0"/>
                  <a:ea typeface="SimSun" charset="0"/>
                  <a:cs typeface="SimSun" charset="0"/>
                </a:defRPr>
              </a:lvl3pPr>
              <a:lvl4pPr>
                <a:tabLst>
                  <a:tab pos="723900" algn="l"/>
                </a:tabLst>
                <a:defRPr>
                  <a:solidFill>
                    <a:srgbClr val="000000"/>
                  </a:solidFill>
                  <a:latin typeface="Arial" charset="0"/>
                  <a:ea typeface="SimSun" charset="0"/>
                  <a:cs typeface="SimSun" charset="0"/>
                </a:defRPr>
              </a:lvl4pPr>
              <a:lvl5pPr>
                <a:tabLst>
                  <a:tab pos="7239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9pPr>
            </a:lstStyle>
            <a:p>
              <a:pPr>
                <a:spcAft>
                  <a:spcPts val="400"/>
                </a:spcAft>
              </a:pPr>
              <a:r>
                <a:rPr lang="en-US" sz="1200" dirty="0">
                  <a:latin typeface="Century Gothic"/>
                  <a:cs typeface="Century Gothic"/>
                </a:rPr>
                <a:t>Refund Approved</a:t>
              </a:r>
            </a:p>
            <a:p>
              <a:pPr>
                <a:spcAft>
                  <a:spcPts val="400"/>
                </a:spcAft>
              </a:pPr>
              <a:r>
                <a:rPr lang="en-US" sz="1067" dirty="0">
                  <a:solidFill>
                    <a:srgbClr val="3B3B3B"/>
                  </a:solidFill>
                  <a:latin typeface="Century Gothic"/>
                  <a:cs typeface="Century Gothic"/>
                </a:rPr>
                <a:t>• Account corrected</a:t>
              </a:r>
            </a:p>
            <a:p>
              <a:pPr>
                <a:spcAft>
                  <a:spcPts val="400"/>
                </a:spcAft>
              </a:pPr>
              <a:r>
                <a:rPr lang="en-US" sz="1067" dirty="0">
                  <a:solidFill>
                    <a:srgbClr val="3B3B3B"/>
                  </a:solidFill>
                  <a:latin typeface="Century Gothic"/>
                  <a:cs typeface="Century Gothic"/>
                </a:rPr>
                <a:t>• Opens credit card</a:t>
              </a:r>
              <a:endParaRPr lang="en-US" sz="1067" dirty="0">
                <a:latin typeface="Century Gothic"/>
                <a:cs typeface="Century Gothic"/>
              </a:endParaRPr>
            </a:p>
          </p:txBody>
        </p:sp>
      </p:grpSp>
      <p:grpSp>
        <p:nvGrpSpPr>
          <p:cNvPr id="12" name="Group 11"/>
          <p:cNvGrpSpPr/>
          <p:nvPr/>
        </p:nvGrpSpPr>
        <p:grpSpPr>
          <a:xfrm>
            <a:off x="1938639" y="3876293"/>
            <a:ext cx="3795029" cy="1905227"/>
            <a:chOff x="1453977" y="3599669"/>
            <a:chExt cx="2846272" cy="1905225"/>
          </a:xfrm>
        </p:grpSpPr>
        <p:sp>
          <p:nvSpPr>
            <p:cNvPr id="84" name="Freeform 76"/>
            <p:cNvSpPr>
              <a:spLocks noChangeArrowheads="1"/>
            </p:cNvSpPr>
            <p:nvPr/>
          </p:nvSpPr>
          <p:spPr bwMode="auto">
            <a:xfrm>
              <a:off x="1510096" y="3599669"/>
              <a:ext cx="397151" cy="373409"/>
            </a:xfrm>
            <a:custGeom>
              <a:avLst/>
              <a:gdLst>
                <a:gd name="T0" fmla="*/ 65 w 810"/>
                <a:gd name="T1" fmla="*/ 437 h 765"/>
                <a:gd name="T2" fmla="*/ 809 w 810"/>
                <a:gd name="T3" fmla="*/ 67 h 765"/>
                <a:gd name="T4" fmla="*/ 809 w 810"/>
                <a:gd name="T5" fmla="*/ 255 h 765"/>
                <a:gd name="T6" fmla="*/ 655 w 810"/>
                <a:gd name="T7" fmla="*/ 226 h 765"/>
                <a:gd name="T8" fmla="*/ 336 w 810"/>
                <a:gd name="T9" fmla="*/ 474 h 765"/>
                <a:gd name="T10" fmla="*/ 440 w 810"/>
                <a:gd name="T11" fmla="*/ 578 h 765"/>
                <a:gd name="T12" fmla="*/ 536 w 810"/>
                <a:gd name="T13" fmla="*/ 513 h 765"/>
                <a:gd name="T14" fmla="*/ 646 w 810"/>
                <a:gd name="T15" fmla="*/ 443 h 765"/>
                <a:gd name="T16" fmla="*/ 757 w 810"/>
                <a:gd name="T17" fmla="*/ 542 h 765"/>
                <a:gd name="T18" fmla="*/ 632 w 810"/>
                <a:gd name="T19" fmla="*/ 657 h 765"/>
                <a:gd name="T20" fmla="*/ 539 w 810"/>
                <a:gd name="T21" fmla="*/ 751 h 765"/>
                <a:gd name="T22" fmla="*/ 539 w 810"/>
                <a:gd name="T23" fmla="*/ 764 h 765"/>
                <a:gd name="T24" fmla="*/ 9 w 810"/>
                <a:gd name="T25" fmla="*/ 764 h 765"/>
                <a:gd name="T26" fmla="*/ 65 w 810"/>
                <a:gd name="T27" fmla="*/ 437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0" h="765">
                  <a:moveTo>
                    <a:pt x="65" y="437"/>
                  </a:moveTo>
                  <a:cubicBezTo>
                    <a:pt x="196" y="149"/>
                    <a:pt x="510" y="0"/>
                    <a:pt x="809" y="67"/>
                  </a:cubicBezTo>
                  <a:lnTo>
                    <a:pt x="809" y="255"/>
                  </a:lnTo>
                  <a:cubicBezTo>
                    <a:pt x="763" y="236"/>
                    <a:pt x="711" y="226"/>
                    <a:pt x="655" y="226"/>
                  </a:cubicBezTo>
                  <a:cubicBezTo>
                    <a:pt x="488" y="226"/>
                    <a:pt x="336" y="344"/>
                    <a:pt x="336" y="474"/>
                  </a:cubicBezTo>
                  <a:cubicBezTo>
                    <a:pt x="336" y="533"/>
                    <a:pt x="378" y="578"/>
                    <a:pt x="440" y="578"/>
                  </a:cubicBezTo>
                  <a:cubicBezTo>
                    <a:pt x="480" y="578"/>
                    <a:pt x="500" y="564"/>
                    <a:pt x="536" y="513"/>
                  </a:cubicBezTo>
                  <a:cubicBezTo>
                    <a:pt x="570" y="463"/>
                    <a:pt x="601" y="443"/>
                    <a:pt x="646" y="443"/>
                  </a:cubicBezTo>
                  <a:cubicBezTo>
                    <a:pt x="711" y="443"/>
                    <a:pt x="757" y="485"/>
                    <a:pt x="757" y="542"/>
                  </a:cubicBezTo>
                  <a:cubicBezTo>
                    <a:pt x="757" y="604"/>
                    <a:pt x="711" y="643"/>
                    <a:pt x="632" y="657"/>
                  </a:cubicBezTo>
                  <a:cubicBezTo>
                    <a:pt x="559" y="666"/>
                    <a:pt x="539" y="688"/>
                    <a:pt x="539" y="751"/>
                  </a:cubicBezTo>
                  <a:lnTo>
                    <a:pt x="539" y="764"/>
                  </a:lnTo>
                  <a:lnTo>
                    <a:pt x="9" y="764"/>
                  </a:lnTo>
                  <a:cubicBezTo>
                    <a:pt x="0" y="656"/>
                    <a:pt x="18" y="544"/>
                    <a:pt x="65" y="437"/>
                  </a:cubicBezTo>
                </a:path>
              </a:pathLst>
            </a:custGeom>
            <a:solidFill>
              <a:srgbClr val="DC7C27"/>
            </a:solidFill>
            <a:ln>
              <a:noFill/>
            </a:ln>
            <a:effectLst/>
            <a:extLst>
              <a:ext uri="{91240B29-F687-4F45-9708-019B960494DF}">
                <a14:hiddenLine xmlns:a14="http://schemas.microsoft.com/office/drawing/2010/main" w="9525" cap="flat">
                  <a:solidFill>
                    <a:srgbClr val="CD3B27"/>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85" name="Freeform 77"/>
            <p:cNvSpPr>
              <a:spLocks noChangeArrowheads="1"/>
            </p:cNvSpPr>
            <p:nvPr/>
          </p:nvSpPr>
          <p:spPr bwMode="auto">
            <a:xfrm>
              <a:off x="1907247" y="3632046"/>
              <a:ext cx="263328" cy="341032"/>
            </a:xfrm>
            <a:custGeom>
              <a:avLst/>
              <a:gdLst>
                <a:gd name="T0" fmla="*/ 128 w 540"/>
                <a:gd name="T1" fmla="*/ 43 h 698"/>
                <a:gd name="T2" fmla="*/ 515 w 540"/>
                <a:gd name="T3" fmla="*/ 697 h 698"/>
                <a:gd name="T4" fmla="*/ 88 w 540"/>
                <a:gd name="T5" fmla="*/ 697 h 698"/>
                <a:gd name="T6" fmla="*/ 193 w 540"/>
                <a:gd name="T7" fmla="*/ 472 h 698"/>
                <a:gd name="T8" fmla="*/ 0 w 540"/>
                <a:gd name="T9" fmla="*/ 188 h 698"/>
                <a:gd name="T10" fmla="*/ 0 w 540"/>
                <a:gd name="T11" fmla="*/ 0 h 698"/>
                <a:gd name="T12" fmla="*/ 128 w 540"/>
                <a:gd name="T13" fmla="*/ 43 h 698"/>
              </a:gdLst>
              <a:ahLst/>
              <a:cxnLst>
                <a:cxn ang="0">
                  <a:pos x="T0" y="T1"/>
                </a:cxn>
                <a:cxn ang="0">
                  <a:pos x="T2" y="T3"/>
                </a:cxn>
                <a:cxn ang="0">
                  <a:pos x="T4" y="T5"/>
                </a:cxn>
                <a:cxn ang="0">
                  <a:pos x="T6" y="T7"/>
                </a:cxn>
                <a:cxn ang="0">
                  <a:pos x="T8" y="T9"/>
                </a:cxn>
                <a:cxn ang="0">
                  <a:pos x="T10" y="T11"/>
                </a:cxn>
                <a:cxn ang="0">
                  <a:pos x="T12" y="T13"/>
                </a:cxn>
              </a:cxnLst>
              <a:rect l="0" t="0" r="r" b="b"/>
              <a:pathLst>
                <a:path w="540" h="698">
                  <a:moveTo>
                    <a:pt x="128" y="43"/>
                  </a:moveTo>
                  <a:cubicBezTo>
                    <a:pt x="392" y="161"/>
                    <a:pt x="539" y="427"/>
                    <a:pt x="515" y="697"/>
                  </a:cubicBezTo>
                  <a:lnTo>
                    <a:pt x="88" y="697"/>
                  </a:lnTo>
                  <a:cubicBezTo>
                    <a:pt x="157" y="643"/>
                    <a:pt x="195" y="565"/>
                    <a:pt x="193" y="472"/>
                  </a:cubicBezTo>
                  <a:cubicBezTo>
                    <a:pt x="193" y="342"/>
                    <a:pt x="117" y="237"/>
                    <a:pt x="0" y="188"/>
                  </a:cubicBezTo>
                  <a:lnTo>
                    <a:pt x="0" y="0"/>
                  </a:lnTo>
                  <a:cubicBezTo>
                    <a:pt x="43" y="10"/>
                    <a:pt x="86" y="24"/>
                    <a:pt x="128" y="43"/>
                  </a:cubicBezTo>
                </a:path>
              </a:pathLst>
            </a:custGeom>
            <a:solidFill>
              <a:srgbClr val="DC7C27"/>
            </a:solidFill>
            <a:ln>
              <a:noFill/>
            </a:ln>
            <a:effectLst/>
            <a:extLst>
              <a:ext uri="{91240B29-F687-4F45-9708-019B960494DF}">
                <a14:hiddenLine xmlns:a14="http://schemas.microsoft.com/office/drawing/2010/main" w="9525" cap="flat">
                  <a:solidFill>
                    <a:srgbClr val="CD3B27"/>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86" name="Freeform 78"/>
            <p:cNvSpPr>
              <a:spLocks noChangeArrowheads="1"/>
            </p:cNvSpPr>
            <p:nvPr/>
          </p:nvSpPr>
          <p:spPr bwMode="auto">
            <a:xfrm>
              <a:off x="1453977" y="3968760"/>
              <a:ext cx="453270" cy="584933"/>
            </a:xfrm>
            <a:custGeom>
              <a:avLst/>
              <a:gdLst>
                <a:gd name="T0" fmla="*/ 761 w 925"/>
                <a:gd name="T1" fmla="*/ 618 h 1195"/>
                <a:gd name="T2" fmla="*/ 674 w 925"/>
                <a:gd name="T3" fmla="*/ 816 h 1195"/>
                <a:gd name="T4" fmla="*/ 550 w 925"/>
                <a:gd name="T5" fmla="*/ 762 h 1195"/>
                <a:gd name="T6" fmla="*/ 485 w 925"/>
                <a:gd name="T7" fmla="*/ 785 h 1195"/>
                <a:gd name="T8" fmla="*/ 508 w 925"/>
                <a:gd name="T9" fmla="*/ 855 h 1195"/>
                <a:gd name="T10" fmla="*/ 632 w 925"/>
                <a:gd name="T11" fmla="*/ 909 h 1195"/>
                <a:gd name="T12" fmla="*/ 598 w 925"/>
                <a:gd name="T13" fmla="*/ 985 h 1195"/>
                <a:gd name="T14" fmla="*/ 474 w 925"/>
                <a:gd name="T15" fmla="*/ 932 h 1195"/>
                <a:gd name="T16" fmla="*/ 409 w 925"/>
                <a:gd name="T17" fmla="*/ 960 h 1195"/>
                <a:gd name="T18" fmla="*/ 431 w 925"/>
                <a:gd name="T19" fmla="*/ 1025 h 1195"/>
                <a:gd name="T20" fmla="*/ 555 w 925"/>
                <a:gd name="T21" fmla="*/ 1078 h 1195"/>
                <a:gd name="T22" fmla="*/ 522 w 925"/>
                <a:gd name="T23" fmla="*/ 1160 h 1195"/>
                <a:gd name="T24" fmla="*/ 397 w 925"/>
                <a:gd name="T25" fmla="*/ 1101 h 1195"/>
                <a:gd name="T26" fmla="*/ 333 w 925"/>
                <a:gd name="T27" fmla="*/ 1129 h 1195"/>
                <a:gd name="T28" fmla="*/ 354 w 925"/>
                <a:gd name="T29" fmla="*/ 1194 h 1195"/>
                <a:gd name="T30" fmla="*/ 1 w 925"/>
                <a:gd name="T31" fmla="*/ 1194 h 1195"/>
                <a:gd name="T32" fmla="*/ 22 w 925"/>
                <a:gd name="T33" fmla="*/ 1090 h 1195"/>
                <a:gd name="T34" fmla="*/ 318 w 925"/>
                <a:gd name="T35" fmla="*/ 429 h 1195"/>
                <a:gd name="T36" fmla="*/ 124 w 925"/>
                <a:gd name="T37" fmla="*/ 11 h 1195"/>
                <a:gd name="T38" fmla="*/ 654 w 925"/>
                <a:gd name="T39" fmla="*/ 11 h 1195"/>
                <a:gd name="T40" fmla="*/ 654 w 925"/>
                <a:gd name="T41" fmla="*/ 68 h 1195"/>
                <a:gd name="T42" fmla="*/ 654 w 925"/>
                <a:gd name="T43" fmla="*/ 91 h 1195"/>
                <a:gd name="T44" fmla="*/ 764 w 925"/>
                <a:gd name="T45" fmla="*/ 212 h 1195"/>
                <a:gd name="T46" fmla="*/ 874 w 925"/>
                <a:gd name="T47" fmla="*/ 85 h 1195"/>
                <a:gd name="T48" fmla="*/ 874 w 925"/>
                <a:gd name="T49" fmla="*/ 74 h 1195"/>
                <a:gd name="T50" fmla="*/ 924 w 925"/>
                <a:gd name="T51" fmla="*/ 59 h 1195"/>
                <a:gd name="T52" fmla="*/ 924 w 925"/>
                <a:gd name="T53" fmla="*/ 601 h 1195"/>
                <a:gd name="T54" fmla="*/ 761 w 925"/>
                <a:gd name="T55" fmla="*/ 618 h 1195"/>
                <a:gd name="T56" fmla="*/ 767 w 925"/>
                <a:gd name="T57" fmla="*/ 505 h 1195"/>
                <a:gd name="T58" fmla="*/ 888 w 925"/>
                <a:gd name="T59" fmla="*/ 387 h 1195"/>
                <a:gd name="T60" fmla="*/ 767 w 925"/>
                <a:gd name="T61" fmla="*/ 268 h 1195"/>
                <a:gd name="T62" fmla="*/ 646 w 925"/>
                <a:gd name="T63" fmla="*/ 387 h 1195"/>
                <a:gd name="T64" fmla="*/ 767 w 925"/>
                <a:gd name="T65" fmla="*/ 505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5" h="1195">
                  <a:moveTo>
                    <a:pt x="761" y="618"/>
                  </a:moveTo>
                  <a:lnTo>
                    <a:pt x="674" y="816"/>
                  </a:lnTo>
                  <a:lnTo>
                    <a:pt x="550" y="762"/>
                  </a:lnTo>
                  <a:cubicBezTo>
                    <a:pt x="527" y="751"/>
                    <a:pt x="496" y="757"/>
                    <a:pt x="485" y="785"/>
                  </a:cubicBezTo>
                  <a:cubicBezTo>
                    <a:pt x="474" y="813"/>
                    <a:pt x="485" y="844"/>
                    <a:pt x="508" y="855"/>
                  </a:cubicBezTo>
                  <a:cubicBezTo>
                    <a:pt x="508" y="855"/>
                    <a:pt x="508" y="855"/>
                    <a:pt x="632" y="909"/>
                  </a:cubicBezTo>
                  <a:lnTo>
                    <a:pt x="598" y="985"/>
                  </a:lnTo>
                  <a:cubicBezTo>
                    <a:pt x="598" y="985"/>
                    <a:pt x="598" y="985"/>
                    <a:pt x="474" y="932"/>
                  </a:cubicBezTo>
                  <a:cubicBezTo>
                    <a:pt x="451" y="920"/>
                    <a:pt x="420" y="932"/>
                    <a:pt x="409" y="960"/>
                  </a:cubicBezTo>
                  <a:cubicBezTo>
                    <a:pt x="397" y="982"/>
                    <a:pt x="409" y="1013"/>
                    <a:pt x="431" y="1025"/>
                  </a:cubicBezTo>
                  <a:lnTo>
                    <a:pt x="555" y="1078"/>
                  </a:lnTo>
                  <a:lnTo>
                    <a:pt x="522" y="1160"/>
                  </a:lnTo>
                  <a:lnTo>
                    <a:pt x="397" y="1101"/>
                  </a:lnTo>
                  <a:cubicBezTo>
                    <a:pt x="375" y="1090"/>
                    <a:pt x="344" y="1101"/>
                    <a:pt x="333" y="1129"/>
                  </a:cubicBezTo>
                  <a:cubicBezTo>
                    <a:pt x="321" y="1154"/>
                    <a:pt x="332" y="1182"/>
                    <a:pt x="354" y="1194"/>
                  </a:cubicBezTo>
                  <a:lnTo>
                    <a:pt x="1" y="1194"/>
                  </a:lnTo>
                  <a:cubicBezTo>
                    <a:pt x="0" y="1158"/>
                    <a:pt x="7" y="1123"/>
                    <a:pt x="22" y="1090"/>
                  </a:cubicBezTo>
                  <a:lnTo>
                    <a:pt x="318" y="429"/>
                  </a:lnTo>
                  <a:cubicBezTo>
                    <a:pt x="205" y="317"/>
                    <a:pt x="136" y="168"/>
                    <a:pt x="124" y="11"/>
                  </a:cubicBezTo>
                  <a:lnTo>
                    <a:pt x="654" y="11"/>
                  </a:lnTo>
                  <a:cubicBezTo>
                    <a:pt x="654" y="0"/>
                    <a:pt x="654" y="11"/>
                    <a:pt x="654" y="68"/>
                  </a:cubicBezTo>
                  <a:lnTo>
                    <a:pt x="654" y="91"/>
                  </a:lnTo>
                  <a:cubicBezTo>
                    <a:pt x="654" y="164"/>
                    <a:pt x="699" y="212"/>
                    <a:pt x="764" y="212"/>
                  </a:cubicBezTo>
                  <a:cubicBezTo>
                    <a:pt x="835" y="212"/>
                    <a:pt x="874" y="164"/>
                    <a:pt x="874" y="85"/>
                  </a:cubicBezTo>
                  <a:lnTo>
                    <a:pt x="874" y="74"/>
                  </a:lnTo>
                  <a:cubicBezTo>
                    <a:pt x="892" y="70"/>
                    <a:pt x="908" y="65"/>
                    <a:pt x="924" y="59"/>
                  </a:cubicBezTo>
                  <a:lnTo>
                    <a:pt x="924" y="601"/>
                  </a:lnTo>
                  <a:cubicBezTo>
                    <a:pt x="871" y="613"/>
                    <a:pt x="817" y="619"/>
                    <a:pt x="761" y="618"/>
                  </a:cubicBezTo>
                  <a:close/>
                  <a:moveTo>
                    <a:pt x="767" y="505"/>
                  </a:moveTo>
                  <a:cubicBezTo>
                    <a:pt x="832" y="505"/>
                    <a:pt x="888" y="455"/>
                    <a:pt x="888" y="387"/>
                  </a:cubicBezTo>
                  <a:cubicBezTo>
                    <a:pt x="888" y="322"/>
                    <a:pt x="832" y="268"/>
                    <a:pt x="767" y="268"/>
                  </a:cubicBezTo>
                  <a:cubicBezTo>
                    <a:pt x="699" y="268"/>
                    <a:pt x="646" y="319"/>
                    <a:pt x="646" y="387"/>
                  </a:cubicBezTo>
                  <a:cubicBezTo>
                    <a:pt x="646" y="455"/>
                    <a:pt x="699" y="505"/>
                    <a:pt x="767" y="505"/>
                  </a:cubicBezTo>
                  <a:close/>
                </a:path>
              </a:pathLst>
            </a:custGeom>
            <a:solidFill>
              <a:srgbClr val="DC7C27"/>
            </a:solidFill>
            <a:ln>
              <a:noFill/>
            </a:ln>
            <a:effectLst/>
            <a:extLst>
              <a:ext uri="{91240B29-F687-4F45-9708-019B960494DF}">
                <a14:hiddenLine xmlns:a14="http://schemas.microsoft.com/office/drawing/2010/main" w="9525" cap="flat">
                  <a:solidFill>
                    <a:srgbClr val="CD3B27"/>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87" name="Freeform 79"/>
            <p:cNvSpPr>
              <a:spLocks noChangeArrowheads="1"/>
            </p:cNvSpPr>
            <p:nvPr/>
          </p:nvSpPr>
          <p:spPr bwMode="auto">
            <a:xfrm>
              <a:off x="1907247" y="3973077"/>
              <a:ext cx="252535" cy="289229"/>
            </a:xfrm>
            <a:custGeom>
              <a:avLst/>
              <a:gdLst>
                <a:gd name="T0" fmla="*/ 455 w 516"/>
                <a:gd name="T1" fmla="*/ 218 h 591"/>
                <a:gd name="T2" fmla="*/ 0 w 516"/>
                <a:gd name="T3" fmla="*/ 590 h 591"/>
                <a:gd name="T4" fmla="*/ 0 w 516"/>
                <a:gd name="T5" fmla="*/ 48 h 591"/>
                <a:gd name="T6" fmla="*/ 88 w 516"/>
                <a:gd name="T7" fmla="*/ 0 h 591"/>
                <a:gd name="T8" fmla="*/ 515 w 516"/>
                <a:gd name="T9" fmla="*/ 0 h 591"/>
                <a:gd name="T10" fmla="*/ 455 w 516"/>
                <a:gd name="T11" fmla="*/ 218 h 591"/>
              </a:gdLst>
              <a:ahLst/>
              <a:cxnLst>
                <a:cxn ang="0">
                  <a:pos x="T0" y="T1"/>
                </a:cxn>
                <a:cxn ang="0">
                  <a:pos x="T2" y="T3"/>
                </a:cxn>
                <a:cxn ang="0">
                  <a:pos x="T4" y="T5"/>
                </a:cxn>
                <a:cxn ang="0">
                  <a:pos x="T6" y="T7"/>
                </a:cxn>
                <a:cxn ang="0">
                  <a:pos x="T8" y="T9"/>
                </a:cxn>
                <a:cxn ang="0">
                  <a:pos x="T10" y="T11"/>
                </a:cxn>
              </a:cxnLst>
              <a:rect l="0" t="0" r="r" b="b"/>
              <a:pathLst>
                <a:path w="516" h="591">
                  <a:moveTo>
                    <a:pt x="455" y="218"/>
                  </a:moveTo>
                  <a:cubicBezTo>
                    <a:pt x="367" y="416"/>
                    <a:pt x="195" y="545"/>
                    <a:pt x="0" y="590"/>
                  </a:cubicBezTo>
                  <a:lnTo>
                    <a:pt x="0" y="48"/>
                  </a:lnTo>
                  <a:cubicBezTo>
                    <a:pt x="33" y="35"/>
                    <a:pt x="63" y="19"/>
                    <a:pt x="88" y="0"/>
                  </a:cubicBezTo>
                  <a:lnTo>
                    <a:pt x="515" y="0"/>
                  </a:lnTo>
                  <a:cubicBezTo>
                    <a:pt x="508" y="73"/>
                    <a:pt x="489" y="147"/>
                    <a:pt x="455" y="218"/>
                  </a:cubicBezTo>
                </a:path>
              </a:pathLst>
            </a:custGeom>
            <a:solidFill>
              <a:srgbClr val="DC7C27"/>
            </a:solidFill>
            <a:ln>
              <a:noFill/>
            </a:ln>
            <a:effectLst/>
            <a:extLst>
              <a:ext uri="{91240B29-F687-4F45-9708-019B960494DF}">
                <a14:hiddenLine xmlns:a14="http://schemas.microsoft.com/office/drawing/2010/main" w="9525" cap="flat">
                  <a:solidFill>
                    <a:srgbClr val="CD3B27"/>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88" name="Freeform 80"/>
            <p:cNvSpPr>
              <a:spLocks noChangeArrowheads="1"/>
            </p:cNvSpPr>
            <p:nvPr/>
          </p:nvSpPr>
          <p:spPr bwMode="auto">
            <a:xfrm>
              <a:off x="1453977" y="4551536"/>
              <a:ext cx="235268" cy="133822"/>
            </a:xfrm>
            <a:custGeom>
              <a:avLst/>
              <a:gdLst>
                <a:gd name="T0" fmla="*/ 354 w 479"/>
                <a:gd name="T1" fmla="*/ 0 h 272"/>
                <a:gd name="T2" fmla="*/ 478 w 479"/>
                <a:gd name="T3" fmla="*/ 59 h 272"/>
                <a:gd name="T4" fmla="*/ 464 w 479"/>
                <a:gd name="T5" fmla="*/ 99 h 272"/>
                <a:gd name="T6" fmla="*/ 140 w 479"/>
                <a:gd name="T7" fmla="*/ 217 h 272"/>
                <a:gd name="T8" fmla="*/ 0 w 479"/>
                <a:gd name="T9" fmla="*/ 0 h 272"/>
                <a:gd name="T10" fmla="*/ 353 w 479"/>
                <a:gd name="T11" fmla="*/ 0 h 272"/>
                <a:gd name="T12" fmla="*/ 354 w 479"/>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479" h="272">
                  <a:moveTo>
                    <a:pt x="354" y="0"/>
                  </a:moveTo>
                  <a:lnTo>
                    <a:pt x="478" y="59"/>
                  </a:lnTo>
                  <a:lnTo>
                    <a:pt x="464" y="99"/>
                  </a:lnTo>
                  <a:cubicBezTo>
                    <a:pt x="405" y="217"/>
                    <a:pt x="264" y="271"/>
                    <a:pt x="140" y="217"/>
                  </a:cubicBezTo>
                  <a:cubicBezTo>
                    <a:pt x="54" y="177"/>
                    <a:pt x="3" y="89"/>
                    <a:pt x="0" y="0"/>
                  </a:cubicBezTo>
                  <a:lnTo>
                    <a:pt x="353" y="0"/>
                  </a:lnTo>
                  <a:cubicBezTo>
                    <a:pt x="354" y="0"/>
                    <a:pt x="354" y="0"/>
                    <a:pt x="354" y="0"/>
                  </a:cubicBezTo>
                </a:path>
              </a:pathLst>
            </a:custGeom>
            <a:solidFill>
              <a:srgbClr val="DC7C27"/>
            </a:solidFill>
            <a:ln>
              <a:noFill/>
            </a:ln>
            <a:effectLst/>
            <a:extLst>
              <a:ext uri="{91240B29-F687-4F45-9708-019B960494DF}">
                <a14:hiddenLine xmlns:a14="http://schemas.microsoft.com/office/drawing/2010/main" w="9525" cap="flat">
                  <a:solidFill>
                    <a:srgbClr val="CD3B27"/>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90" name="Text Box 64"/>
            <p:cNvSpPr txBox="1">
              <a:spLocks noChangeArrowheads="1"/>
            </p:cNvSpPr>
            <p:nvPr/>
          </p:nvSpPr>
          <p:spPr bwMode="auto">
            <a:xfrm>
              <a:off x="2261229" y="3994622"/>
              <a:ext cx="2039020" cy="1510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22848" rIns="0" bIns="0">
              <a:spAutoFit/>
            </a:bodyPr>
            <a:lstStyle>
              <a:lvl1pPr>
                <a:tabLst>
                  <a:tab pos="723900" algn="l"/>
                  <a:tab pos="1447800" algn="l"/>
                </a:tabLst>
                <a:defRPr>
                  <a:solidFill>
                    <a:srgbClr val="000000"/>
                  </a:solidFill>
                  <a:latin typeface="Arial" charset="0"/>
                  <a:ea typeface="SimSun" charset="0"/>
                  <a:cs typeface="SimSun" charset="0"/>
                </a:defRPr>
              </a:lvl1pPr>
              <a:lvl2pPr>
                <a:tabLst>
                  <a:tab pos="723900" algn="l"/>
                  <a:tab pos="1447800" algn="l"/>
                </a:tabLst>
                <a:defRPr>
                  <a:solidFill>
                    <a:srgbClr val="000000"/>
                  </a:solidFill>
                  <a:latin typeface="Arial" charset="0"/>
                  <a:ea typeface="SimSun" charset="0"/>
                  <a:cs typeface="SimSun" charset="0"/>
                </a:defRPr>
              </a:lvl2pPr>
              <a:lvl3pPr>
                <a:tabLst>
                  <a:tab pos="723900" algn="l"/>
                  <a:tab pos="1447800" algn="l"/>
                </a:tabLst>
                <a:defRPr>
                  <a:solidFill>
                    <a:srgbClr val="000000"/>
                  </a:solidFill>
                  <a:latin typeface="Arial" charset="0"/>
                  <a:ea typeface="SimSun" charset="0"/>
                  <a:cs typeface="SimSun" charset="0"/>
                </a:defRPr>
              </a:lvl3pPr>
              <a:lvl4pPr>
                <a:tabLst>
                  <a:tab pos="723900" algn="l"/>
                  <a:tab pos="1447800" algn="l"/>
                </a:tabLst>
                <a:defRPr>
                  <a:solidFill>
                    <a:srgbClr val="000000"/>
                  </a:solidFill>
                  <a:latin typeface="Arial" charset="0"/>
                  <a:ea typeface="SimSun" charset="0"/>
                  <a:cs typeface="SimSun" charset="0"/>
                </a:defRPr>
              </a:lvl4pPr>
              <a:lvl5pPr>
                <a:tabLst>
                  <a:tab pos="723900" algn="l"/>
                  <a:tab pos="14478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Lst>
                <a:defRPr>
                  <a:solidFill>
                    <a:srgbClr val="000000"/>
                  </a:solidFill>
                  <a:latin typeface="Arial" charset="0"/>
                  <a:ea typeface="SimSun" charset="0"/>
                  <a:cs typeface="SimSun" charset="0"/>
                </a:defRPr>
              </a:lvl9pPr>
            </a:lstStyle>
            <a:p>
              <a:pPr>
                <a:spcAft>
                  <a:spcPts val="400"/>
                </a:spcAft>
              </a:pPr>
              <a:r>
                <a:rPr lang="en-US" sz="1333" dirty="0">
                  <a:latin typeface="Century Gothic"/>
                  <a:cs typeface="Century Gothic"/>
                </a:rPr>
                <a:t>• Where did breakdowns occur?</a:t>
              </a:r>
            </a:p>
            <a:p>
              <a:pPr>
                <a:spcAft>
                  <a:spcPts val="400"/>
                </a:spcAft>
              </a:pPr>
              <a:r>
                <a:rPr lang="en-US" sz="1333" dirty="0">
                  <a:latin typeface="Century Gothic"/>
                  <a:cs typeface="Century Gothic"/>
                </a:rPr>
                <a:t>• To which customers? </a:t>
              </a:r>
            </a:p>
            <a:p>
              <a:pPr>
                <a:spcAft>
                  <a:spcPts val="400"/>
                </a:spcAft>
              </a:pPr>
              <a:r>
                <a:rPr lang="en-US" sz="1333" dirty="0">
                  <a:latin typeface="Century Gothic"/>
                  <a:cs typeface="Century Gothic"/>
                </a:rPr>
                <a:t>• At what volumes? </a:t>
              </a:r>
            </a:p>
            <a:p>
              <a:pPr>
                <a:spcAft>
                  <a:spcPts val="400"/>
                </a:spcAft>
              </a:pPr>
              <a:r>
                <a:rPr lang="en-US" sz="1333" dirty="0">
                  <a:latin typeface="Century Gothic"/>
                  <a:cs typeface="Century Gothic"/>
                </a:rPr>
                <a:t>• Where did successes happen?</a:t>
              </a:r>
            </a:p>
            <a:p>
              <a:pPr>
                <a:spcAft>
                  <a:spcPts val="400"/>
                </a:spcAft>
              </a:pPr>
              <a:endParaRPr lang="en-US" sz="1333" dirty="0">
                <a:latin typeface="Century Gothic"/>
                <a:cs typeface="Century Gothic"/>
              </a:endParaRPr>
            </a:p>
            <a:p>
              <a:pPr>
                <a:spcAft>
                  <a:spcPts val="400"/>
                </a:spcAft>
              </a:pPr>
              <a:r>
                <a:rPr lang="en-US" sz="1333" dirty="0">
                  <a:latin typeface="Century Gothic"/>
                  <a:cs typeface="Century Gothic"/>
                </a:rPr>
                <a:t> </a:t>
              </a:r>
            </a:p>
          </p:txBody>
        </p:sp>
        <p:sp>
          <p:nvSpPr>
            <p:cNvPr id="94" name="Text Box 63"/>
            <p:cNvSpPr txBox="1">
              <a:spLocks noChangeArrowheads="1"/>
            </p:cNvSpPr>
            <p:nvPr/>
          </p:nvSpPr>
          <p:spPr bwMode="auto">
            <a:xfrm>
              <a:off x="2261229" y="3705432"/>
              <a:ext cx="1475164" cy="204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25704" rIns="0" bIns="0">
              <a:spAutoFit/>
            </a:bodyPr>
            <a:lstStyle>
              <a:lvl1pPr>
                <a:tabLst>
                  <a:tab pos="723900" algn="l"/>
                </a:tabLst>
                <a:defRPr>
                  <a:solidFill>
                    <a:srgbClr val="000000"/>
                  </a:solidFill>
                  <a:latin typeface="Arial" charset="0"/>
                  <a:ea typeface="SimSun" charset="0"/>
                  <a:cs typeface="SimSun" charset="0"/>
                </a:defRPr>
              </a:lvl1pPr>
              <a:lvl2pPr>
                <a:tabLst>
                  <a:tab pos="723900" algn="l"/>
                </a:tabLst>
                <a:defRPr>
                  <a:solidFill>
                    <a:srgbClr val="000000"/>
                  </a:solidFill>
                  <a:latin typeface="Arial" charset="0"/>
                  <a:ea typeface="SimSun" charset="0"/>
                  <a:cs typeface="SimSun" charset="0"/>
                </a:defRPr>
              </a:lvl2pPr>
              <a:lvl3pPr>
                <a:tabLst>
                  <a:tab pos="723900" algn="l"/>
                </a:tabLst>
                <a:defRPr>
                  <a:solidFill>
                    <a:srgbClr val="000000"/>
                  </a:solidFill>
                  <a:latin typeface="Arial" charset="0"/>
                  <a:ea typeface="SimSun" charset="0"/>
                  <a:cs typeface="SimSun" charset="0"/>
                </a:defRPr>
              </a:lvl3pPr>
              <a:lvl4pPr>
                <a:tabLst>
                  <a:tab pos="723900" algn="l"/>
                </a:tabLst>
                <a:defRPr>
                  <a:solidFill>
                    <a:srgbClr val="000000"/>
                  </a:solidFill>
                  <a:latin typeface="Arial" charset="0"/>
                  <a:ea typeface="SimSun" charset="0"/>
                  <a:cs typeface="SimSun" charset="0"/>
                </a:defRPr>
              </a:lvl4pPr>
              <a:lvl5pPr>
                <a:tabLst>
                  <a:tab pos="7239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9pPr>
            </a:lstStyle>
            <a:p>
              <a:pPr>
                <a:lnSpc>
                  <a:spcPct val="83000"/>
                </a:lnSpc>
              </a:pPr>
              <a:r>
                <a:rPr lang="en-US" sz="1400" dirty="0">
                  <a:solidFill>
                    <a:srgbClr val="3B3B3B"/>
                  </a:solidFill>
                  <a:latin typeface="Century Gothic"/>
                  <a:cs typeface="Century Gothic"/>
                </a:rPr>
                <a:t>Sample Key Questions </a:t>
              </a:r>
            </a:p>
          </p:txBody>
        </p:sp>
      </p:grpSp>
    </p:spTree>
    <p:extLst>
      <p:ext uri="{BB962C8B-B14F-4D97-AF65-F5344CB8AC3E}">
        <p14:creationId xmlns:p14="http://schemas.microsoft.com/office/powerpoint/2010/main" val="381732879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500"/>
                                        <p:tgtEl>
                                          <p:spTgt spid="7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wipe(down)">
                                      <p:cBhvr>
                                        <p:cTn id="20" dur="5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wipe(left)">
                                      <p:cBhvr>
                                        <p:cTn id="29" dur="500"/>
                                        <p:tgtEl>
                                          <p:spTgt spid="7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up)">
                                      <p:cBhvr>
                                        <p:cTn id="48" dur="500"/>
                                        <p:tgtEl>
                                          <p:spTgt spid="13"/>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up)">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68568"/>
            <a:ext cx="10972800" cy="701731"/>
          </a:xfrm>
        </p:spPr>
        <p:txBody>
          <a:bodyPr>
            <a:normAutofit fontScale="90000"/>
          </a:bodyPr>
          <a:lstStyle/>
          <a:p>
            <a:r>
              <a:rPr lang="en-US" dirty="0"/>
              <a:t>Industry Perspective: How does this drive value? </a:t>
            </a:r>
            <a:br>
              <a:rPr lang="en-US" dirty="0"/>
            </a:br>
            <a:r>
              <a:rPr lang="en-US" sz="2667" dirty="0"/>
              <a:t>Engaged relationships improve retention and revenue</a:t>
            </a:r>
          </a:p>
        </p:txBody>
      </p:sp>
      <p:sp>
        <p:nvSpPr>
          <p:cNvPr id="24" name="Line 1"/>
          <p:cNvSpPr>
            <a:spLocks noChangeShapeType="1"/>
          </p:cNvSpPr>
          <p:nvPr/>
        </p:nvSpPr>
        <p:spPr bwMode="auto">
          <a:xfrm flipV="1">
            <a:off x="2696763" y="2276698"/>
            <a:ext cx="2943" cy="1129593"/>
          </a:xfrm>
          <a:prstGeom prst="line">
            <a:avLst/>
          </a:prstGeom>
          <a:noFill/>
          <a:ln w="10080" cap="flat">
            <a:solidFill>
              <a:srgbClr val="32A24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400">
              <a:solidFill>
                <a:srgbClr val="3C3C3B"/>
              </a:solidFill>
              <a:cs typeface="Century Gothic"/>
            </a:endParaRPr>
          </a:p>
        </p:txBody>
      </p:sp>
      <p:sp>
        <p:nvSpPr>
          <p:cNvPr id="25" name="Freeform 2"/>
          <p:cNvSpPr>
            <a:spLocks noChangeArrowheads="1"/>
          </p:cNvSpPr>
          <p:nvPr/>
        </p:nvSpPr>
        <p:spPr bwMode="auto">
          <a:xfrm>
            <a:off x="2655580" y="3368777"/>
            <a:ext cx="88249" cy="66187"/>
          </a:xfrm>
          <a:custGeom>
            <a:avLst/>
            <a:gdLst>
              <a:gd name="T0" fmla="*/ 130 w 131"/>
              <a:gd name="T1" fmla="*/ 65 h 131"/>
              <a:gd name="T2" fmla="*/ 121 w 131"/>
              <a:gd name="T3" fmla="*/ 97 h 131"/>
              <a:gd name="T4" fmla="*/ 97 w 131"/>
              <a:gd name="T5" fmla="*/ 121 h 131"/>
              <a:gd name="T6" fmla="*/ 65 w 131"/>
              <a:gd name="T7" fmla="*/ 130 h 131"/>
              <a:gd name="T8" fmla="*/ 32 w 131"/>
              <a:gd name="T9" fmla="*/ 121 h 131"/>
              <a:gd name="T10" fmla="*/ 8 w 131"/>
              <a:gd name="T11" fmla="*/ 97 h 131"/>
              <a:gd name="T12" fmla="*/ 0 w 131"/>
              <a:gd name="T13" fmla="*/ 65 h 131"/>
              <a:gd name="T14" fmla="*/ 8 w 131"/>
              <a:gd name="T15" fmla="*/ 32 h 131"/>
              <a:gd name="T16" fmla="*/ 32 w 131"/>
              <a:gd name="T17" fmla="*/ 8 h 131"/>
              <a:gd name="T18" fmla="*/ 65 w 131"/>
              <a:gd name="T19" fmla="*/ 0 h 131"/>
              <a:gd name="T20" fmla="*/ 97 w 131"/>
              <a:gd name="T21" fmla="*/ 8 h 131"/>
              <a:gd name="T22" fmla="*/ 121 w 131"/>
              <a:gd name="T23" fmla="*/ 32 h 131"/>
              <a:gd name="T24" fmla="*/ 130 w 131"/>
              <a:gd name="T25"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31">
                <a:moveTo>
                  <a:pt x="130" y="65"/>
                </a:moveTo>
                <a:cubicBezTo>
                  <a:pt x="130" y="77"/>
                  <a:pt x="127" y="87"/>
                  <a:pt x="121" y="97"/>
                </a:cubicBezTo>
                <a:cubicBezTo>
                  <a:pt x="115" y="107"/>
                  <a:pt x="107" y="115"/>
                  <a:pt x="97" y="121"/>
                </a:cubicBezTo>
                <a:cubicBezTo>
                  <a:pt x="87" y="127"/>
                  <a:pt x="77" y="130"/>
                  <a:pt x="65" y="130"/>
                </a:cubicBezTo>
                <a:cubicBezTo>
                  <a:pt x="53" y="130"/>
                  <a:pt x="42" y="127"/>
                  <a:pt x="32" y="121"/>
                </a:cubicBezTo>
                <a:cubicBezTo>
                  <a:pt x="21" y="115"/>
                  <a:pt x="13" y="107"/>
                  <a:pt x="8" y="97"/>
                </a:cubicBezTo>
                <a:cubicBezTo>
                  <a:pt x="2" y="87"/>
                  <a:pt x="0" y="77"/>
                  <a:pt x="0" y="65"/>
                </a:cubicBezTo>
                <a:cubicBezTo>
                  <a:pt x="0" y="53"/>
                  <a:pt x="2" y="42"/>
                  <a:pt x="8" y="32"/>
                </a:cubicBezTo>
                <a:cubicBezTo>
                  <a:pt x="13" y="22"/>
                  <a:pt x="21" y="14"/>
                  <a:pt x="32" y="8"/>
                </a:cubicBezTo>
                <a:cubicBezTo>
                  <a:pt x="42" y="2"/>
                  <a:pt x="53" y="0"/>
                  <a:pt x="65" y="0"/>
                </a:cubicBezTo>
                <a:cubicBezTo>
                  <a:pt x="77" y="0"/>
                  <a:pt x="87" y="2"/>
                  <a:pt x="97" y="8"/>
                </a:cubicBezTo>
                <a:cubicBezTo>
                  <a:pt x="107" y="14"/>
                  <a:pt x="115" y="22"/>
                  <a:pt x="121" y="32"/>
                </a:cubicBezTo>
                <a:cubicBezTo>
                  <a:pt x="127" y="42"/>
                  <a:pt x="130" y="53"/>
                  <a:pt x="130" y="65"/>
                </a:cubicBezTo>
              </a:path>
            </a:pathLst>
          </a:custGeom>
          <a:solidFill>
            <a:srgbClr val="32A242"/>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26" name="Line 3"/>
          <p:cNvSpPr>
            <a:spLocks noChangeShapeType="1"/>
          </p:cNvSpPr>
          <p:nvPr/>
        </p:nvSpPr>
        <p:spPr bwMode="auto">
          <a:xfrm flipH="1">
            <a:off x="2693812" y="2274491"/>
            <a:ext cx="5809752" cy="2207"/>
          </a:xfrm>
          <a:prstGeom prst="line">
            <a:avLst/>
          </a:prstGeom>
          <a:noFill/>
          <a:ln w="10080" cap="flat">
            <a:solidFill>
              <a:srgbClr val="32A24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400">
              <a:solidFill>
                <a:srgbClr val="3C3C3B"/>
              </a:solidFill>
              <a:cs typeface="Century Gothic"/>
            </a:endParaRPr>
          </a:p>
        </p:txBody>
      </p:sp>
      <p:sp>
        <p:nvSpPr>
          <p:cNvPr id="27" name="Freeform 4"/>
          <p:cNvSpPr>
            <a:spLocks noChangeArrowheads="1"/>
          </p:cNvSpPr>
          <p:nvPr/>
        </p:nvSpPr>
        <p:spPr bwMode="auto">
          <a:xfrm>
            <a:off x="8477091" y="2250223"/>
            <a:ext cx="123549" cy="50743"/>
          </a:xfrm>
          <a:custGeom>
            <a:avLst/>
            <a:gdLst>
              <a:gd name="T0" fmla="*/ 0 w 185"/>
              <a:gd name="T1" fmla="*/ 0 h 100"/>
              <a:gd name="T2" fmla="*/ 184 w 185"/>
              <a:gd name="T3" fmla="*/ 48 h 100"/>
              <a:gd name="T4" fmla="*/ 0 w 185"/>
              <a:gd name="T5" fmla="*/ 99 h 100"/>
              <a:gd name="T6" fmla="*/ 0 w 185"/>
              <a:gd name="T7" fmla="*/ 0 h 100"/>
            </a:gdLst>
            <a:ahLst/>
            <a:cxnLst>
              <a:cxn ang="0">
                <a:pos x="T0" y="T1"/>
              </a:cxn>
              <a:cxn ang="0">
                <a:pos x="T2" y="T3"/>
              </a:cxn>
              <a:cxn ang="0">
                <a:pos x="T4" y="T5"/>
              </a:cxn>
              <a:cxn ang="0">
                <a:pos x="T6" y="T7"/>
              </a:cxn>
            </a:cxnLst>
            <a:rect l="0" t="0" r="r" b="b"/>
            <a:pathLst>
              <a:path w="185" h="100">
                <a:moveTo>
                  <a:pt x="0" y="0"/>
                </a:moveTo>
                <a:lnTo>
                  <a:pt x="184" y="48"/>
                </a:lnTo>
                <a:lnTo>
                  <a:pt x="0" y="99"/>
                </a:lnTo>
                <a:lnTo>
                  <a:pt x="0" y="0"/>
                </a:lnTo>
              </a:path>
            </a:pathLst>
          </a:custGeom>
          <a:solidFill>
            <a:srgbClr val="32A242"/>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28" name="Freeform 5"/>
          <p:cNvSpPr>
            <a:spLocks noChangeArrowheads="1"/>
          </p:cNvSpPr>
          <p:nvPr/>
        </p:nvSpPr>
        <p:spPr bwMode="auto">
          <a:xfrm>
            <a:off x="2652639" y="2241398"/>
            <a:ext cx="91191" cy="68393"/>
          </a:xfrm>
          <a:custGeom>
            <a:avLst/>
            <a:gdLst>
              <a:gd name="T0" fmla="*/ 135 w 136"/>
              <a:gd name="T1" fmla="*/ 68 h 137"/>
              <a:gd name="T2" fmla="*/ 126 w 136"/>
              <a:gd name="T3" fmla="*/ 102 h 137"/>
              <a:gd name="T4" fmla="*/ 102 w 136"/>
              <a:gd name="T5" fmla="*/ 126 h 137"/>
              <a:gd name="T6" fmla="*/ 68 w 136"/>
              <a:gd name="T7" fmla="*/ 136 h 137"/>
              <a:gd name="T8" fmla="*/ 34 w 136"/>
              <a:gd name="T9" fmla="*/ 126 h 137"/>
              <a:gd name="T10" fmla="*/ 9 w 136"/>
              <a:gd name="T11" fmla="*/ 102 h 137"/>
              <a:gd name="T12" fmla="*/ 0 w 136"/>
              <a:gd name="T13" fmla="*/ 68 h 137"/>
              <a:gd name="T14" fmla="*/ 9 w 136"/>
              <a:gd name="T15" fmla="*/ 34 h 137"/>
              <a:gd name="T16" fmla="*/ 34 w 136"/>
              <a:gd name="T17" fmla="*/ 9 h 137"/>
              <a:gd name="T18" fmla="*/ 68 w 136"/>
              <a:gd name="T19" fmla="*/ 0 h 137"/>
              <a:gd name="T20" fmla="*/ 102 w 136"/>
              <a:gd name="T21" fmla="*/ 9 h 137"/>
              <a:gd name="T22" fmla="*/ 126 w 136"/>
              <a:gd name="T23" fmla="*/ 34 h 137"/>
              <a:gd name="T24" fmla="*/ 135 w 136"/>
              <a:gd name="T25"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137">
                <a:moveTo>
                  <a:pt x="135" y="68"/>
                </a:moveTo>
                <a:cubicBezTo>
                  <a:pt x="135" y="80"/>
                  <a:pt x="132" y="91"/>
                  <a:pt x="126" y="102"/>
                </a:cubicBezTo>
                <a:cubicBezTo>
                  <a:pt x="119" y="112"/>
                  <a:pt x="112" y="119"/>
                  <a:pt x="102" y="126"/>
                </a:cubicBezTo>
                <a:cubicBezTo>
                  <a:pt x="91" y="132"/>
                  <a:pt x="80" y="136"/>
                  <a:pt x="68" y="136"/>
                </a:cubicBezTo>
                <a:cubicBezTo>
                  <a:pt x="55" y="136"/>
                  <a:pt x="45" y="132"/>
                  <a:pt x="34" y="126"/>
                </a:cubicBezTo>
                <a:cubicBezTo>
                  <a:pt x="23" y="119"/>
                  <a:pt x="15" y="112"/>
                  <a:pt x="9" y="102"/>
                </a:cubicBezTo>
                <a:cubicBezTo>
                  <a:pt x="3" y="91"/>
                  <a:pt x="0" y="80"/>
                  <a:pt x="0" y="68"/>
                </a:cubicBezTo>
                <a:cubicBezTo>
                  <a:pt x="0" y="55"/>
                  <a:pt x="3" y="45"/>
                  <a:pt x="9" y="34"/>
                </a:cubicBezTo>
                <a:cubicBezTo>
                  <a:pt x="15" y="23"/>
                  <a:pt x="23" y="15"/>
                  <a:pt x="34" y="9"/>
                </a:cubicBezTo>
                <a:cubicBezTo>
                  <a:pt x="45" y="3"/>
                  <a:pt x="55" y="0"/>
                  <a:pt x="68" y="0"/>
                </a:cubicBezTo>
                <a:cubicBezTo>
                  <a:pt x="80" y="0"/>
                  <a:pt x="91" y="3"/>
                  <a:pt x="102" y="9"/>
                </a:cubicBezTo>
                <a:cubicBezTo>
                  <a:pt x="112" y="15"/>
                  <a:pt x="119" y="23"/>
                  <a:pt x="126" y="34"/>
                </a:cubicBezTo>
                <a:cubicBezTo>
                  <a:pt x="132" y="45"/>
                  <a:pt x="135" y="55"/>
                  <a:pt x="135" y="68"/>
                </a:cubicBezTo>
              </a:path>
            </a:pathLst>
          </a:custGeom>
          <a:solidFill>
            <a:srgbClr val="32A242"/>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29" name="Freeform 6"/>
          <p:cNvSpPr>
            <a:spLocks noChangeArrowheads="1"/>
          </p:cNvSpPr>
          <p:nvPr/>
        </p:nvSpPr>
        <p:spPr bwMode="auto">
          <a:xfrm>
            <a:off x="8750674" y="2795161"/>
            <a:ext cx="2173879" cy="922207"/>
          </a:xfrm>
          <a:custGeom>
            <a:avLst/>
            <a:gdLst>
              <a:gd name="T0" fmla="*/ 0 w 3260"/>
              <a:gd name="T1" fmla="*/ 0 h 1844"/>
              <a:gd name="T2" fmla="*/ 0 w 3260"/>
              <a:gd name="T3" fmla="*/ 1428 h 1844"/>
              <a:gd name="T4" fmla="*/ 104 w 3260"/>
              <a:gd name="T5" fmla="*/ 1532 h 1844"/>
              <a:gd name="T6" fmla="*/ 3098 w 3260"/>
              <a:gd name="T7" fmla="*/ 1532 h 1844"/>
              <a:gd name="T8" fmla="*/ 3259 w 3260"/>
              <a:gd name="T9" fmla="*/ 1843 h 1844"/>
              <a:gd name="T10" fmla="*/ 3259 w 3260"/>
              <a:gd name="T11" fmla="*/ 0 h 1844"/>
              <a:gd name="T12" fmla="*/ 0 w 3260"/>
              <a:gd name="T13" fmla="*/ 0 h 1844"/>
            </a:gdLst>
            <a:ahLst/>
            <a:cxnLst>
              <a:cxn ang="0">
                <a:pos x="T0" y="T1"/>
              </a:cxn>
              <a:cxn ang="0">
                <a:pos x="T2" y="T3"/>
              </a:cxn>
              <a:cxn ang="0">
                <a:pos x="T4" y="T5"/>
              </a:cxn>
              <a:cxn ang="0">
                <a:pos x="T6" y="T7"/>
              </a:cxn>
              <a:cxn ang="0">
                <a:pos x="T8" y="T9"/>
              </a:cxn>
              <a:cxn ang="0">
                <a:pos x="T10" y="T11"/>
              </a:cxn>
              <a:cxn ang="0">
                <a:pos x="T12" y="T13"/>
              </a:cxn>
            </a:cxnLst>
            <a:rect l="0" t="0" r="r" b="b"/>
            <a:pathLst>
              <a:path w="3260" h="1844">
                <a:moveTo>
                  <a:pt x="0" y="0"/>
                </a:moveTo>
                <a:lnTo>
                  <a:pt x="0" y="1428"/>
                </a:lnTo>
                <a:cubicBezTo>
                  <a:pt x="0" y="1485"/>
                  <a:pt x="48" y="1532"/>
                  <a:pt x="104" y="1532"/>
                </a:cubicBezTo>
                <a:lnTo>
                  <a:pt x="3098" y="1532"/>
                </a:lnTo>
                <a:lnTo>
                  <a:pt x="3259" y="1843"/>
                </a:lnTo>
                <a:lnTo>
                  <a:pt x="3259" y="0"/>
                </a:lnTo>
                <a:lnTo>
                  <a:pt x="0" y="0"/>
                </a:lnTo>
              </a:path>
            </a:pathLst>
          </a:custGeom>
          <a:solidFill>
            <a:srgbClr val="F09D47"/>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30" name="Freeform 7"/>
          <p:cNvSpPr>
            <a:spLocks noChangeArrowheads="1"/>
          </p:cNvSpPr>
          <p:nvPr/>
        </p:nvSpPr>
        <p:spPr bwMode="auto">
          <a:xfrm>
            <a:off x="8750674" y="2179622"/>
            <a:ext cx="2173879" cy="602303"/>
          </a:xfrm>
          <a:custGeom>
            <a:avLst/>
            <a:gdLst>
              <a:gd name="T0" fmla="*/ 3155 w 3260"/>
              <a:gd name="T1" fmla="*/ 0 h 1205"/>
              <a:gd name="T2" fmla="*/ 104 w 3260"/>
              <a:gd name="T3" fmla="*/ 0 h 1205"/>
              <a:gd name="T4" fmla="*/ 0 w 3260"/>
              <a:gd name="T5" fmla="*/ 104 h 1205"/>
              <a:gd name="T6" fmla="*/ 0 w 3260"/>
              <a:gd name="T7" fmla="*/ 601 h 1205"/>
              <a:gd name="T8" fmla="*/ 3259 w 3260"/>
              <a:gd name="T9" fmla="*/ 601 h 1205"/>
              <a:gd name="T10" fmla="*/ 3259 w 3260"/>
              <a:gd name="T11" fmla="*/ 104 h 1205"/>
              <a:gd name="T12" fmla="*/ 3155 w 3260"/>
              <a:gd name="T13" fmla="*/ 0 h 1205"/>
              <a:gd name="T14" fmla="*/ 0 w 3260"/>
              <a:gd name="T15" fmla="*/ 1204 h 1205"/>
              <a:gd name="T16" fmla="*/ 3259 w 3260"/>
              <a:gd name="T17" fmla="*/ 1204 h 1205"/>
              <a:gd name="T18" fmla="*/ 3259 w 3260"/>
              <a:gd name="T19" fmla="*/ 632 h 1205"/>
              <a:gd name="T20" fmla="*/ 0 w 3260"/>
              <a:gd name="T21" fmla="*/ 632 h 1205"/>
              <a:gd name="T22" fmla="*/ 0 w 3260"/>
              <a:gd name="T23" fmla="*/ 1204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60" h="1205">
                <a:moveTo>
                  <a:pt x="3155" y="0"/>
                </a:moveTo>
                <a:lnTo>
                  <a:pt x="104" y="0"/>
                </a:lnTo>
                <a:cubicBezTo>
                  <a:pt x="48" y="0"/>
                  <a:pt x="0" y="48"/>
                  <a:pt x="0" y="104"/>
                </a:cubicBezTo>
                <a:lnTo>
                  <a:pt x="0" y="601"/>
                </a:lnTo>
                <a:lnTo>
                  <a:pt x="3259" y="601"/>
                </a:lnTo>
                <a:lnTo>
                  <a:pt x="3259" y="104"/>
                </a:lnTo>
                <a:cubicBezTo>
                  <a:pt x="3259" y="48"/>
                  <a:pt x="3214" y="0"/>
                  <a:pt x="3155" y="0"/>
                </a:cubicBezTo>
                <a:close/>
                <a:moveTo>
                  <a:pt x="0" y="1204"/>
                </a:moveTo>
                <a:lnTo>
                  <a:pt x="3259" y="1204"/>
                </a:lnTo>
                <a:lnTo>
                  <a:pt x="3259" y="632"/>
                </a:lnTo>
                <a:lnTo>
                  <a:pt x="0" y="632"/>
                </a:lnTo>
                <a:lnTo>
                  <a:pt x="0" y="1204"/>
                </a:lnTo>
                <a:close/>
              </a:path>
            </a:pathLst>
          </a:custGeom>
          <a:solidFill>
            <a:srgbClr val="EC881D"/>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31" name="Freeform 8"/>
          <p:cNvSpPr>
            <a:spLocks noChangeArrowheads="1"/>
          </p:cNvSpPr>
          <p:nvPr/>
        </p:nvSpPr>
        <p:spPr bwMode="auto">
          <a:xfrm>
            <a:off x="6226745" y="3170221"/>
            <a:ext cx="2173879" cy="922207"/>
          </a:xfrm>
          <a:custGeom>
            <a:avLst/>
            <a:gdLst>
              <a:gd name="T0" fmla="*/ 0 w 3260"/>
              <a:gd name="T1" fmla="*/ 0 h 1844"/>
              <a:gd name="T2" fmla="*/ 0 w 3260"/>
              <a:gd name="T3" fmla="*/ 1428 h 1844"/>
              <a:gd name="T4" fmla="*/ 104 w 3260"/>
              <a:gd name="T5" fmla="*/ 1532 h 1844"/>
              <a:gd name="T6" fmla="*/ 3098 w 3260"/>
              <a:gd name="T7" fmla="*/ 1532 h 1844"/>
              <a:gd name="T8" fmla="*/ 3259 w 3260"/>
              <a:gd name="T9" fmla="*/ 1843 h 1844"/>
              <a:gd name="T10" fmla="*/ 3259 w 3260"/>
              <a:gd name="T11" fmla="*/ 0 h 1844"/>
              <a:gd name="T12" fmla="*/ 0 w 3260"/>
              <a:gd name="T13" fmla="*/ 0 h 1844"/>
            </a:gdLst>
            <a:ahLst/>
            <a:cxnLst>
              <a:cxn ang="0">
                <a:pos x="T0" y="T1"/>
              </a:cxn>
              <a:cxn ang="0">
                <a:pos x="T2" y="T3"/>
              </a:cxn>
              <a:cxn ang="0">
                <a:pos x="T4" y="T5"/>
              </a:cxn>
              <a:cxn ang="0">
                <a:pos x="T6" y="T7"/>
              </a:cxn>
              <a:cxn ang="0">
                <a:pos x="T8" y="T9"/>
              </a:cxn>
              <a:cxn ang="0">
                <a:pos x="T10" y="T11"/>
              </a:cxn>
              <a:cxn ang="0">
                <a:pos x="T12" y="T13"/>
              </a:cxn>
            </a:cxnLst>
            <a:rect l="0" t="0" r="r" b="b"/>
            <a:pathLst>
              <a:path w="3260" h="1844">
                <a:moveTo>
                  <a:pt x="0" y="0"/>
                </a:moveTo>
                <a:lnTo>
                  <a:pt x="0" y="1428"/>
                </a:lnTo>
                <a:cubicBezTo>
                  <a:pt x="0" y="1484"/>
                  <a:pt x="48" y="1532"/>
                  <a:pt x="104" y="1532"/>
                </a:cubicBezTo>
                <a:lnTo>
                  <a:pt x="3098" y="1532"/>
                </a:lnTo>
                <a:lnTo>
                  <a:pt x="3259" y="1843"/>
                </a:lnTo>
                <a:lnTo>
                  <a:pt x="3259" y="0"/>
                </a:lnTo>
                <a:lnTo>
                  <a:pt x="0" y="0"/>
                </a:lnTo>
              </a:path>
            </a:pathLst>
          </a:custGeom>
          <a:solidFill>
            <a:srgbClr val="F09D47"/>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32" name="Freeform 9"/>
          <p:cNvSpPr>
            <a:spLocks noChangeArrowheads="1"/>
          </p:cNvSpPr>
          <p:nvPr/>
        </p:nvSpPr>
        <p:spPr bwMode="auto">
          <a:xfrm>
            <a:off x="6226745" y="2554682"/>
            <a:ext cx="2173879" cy="602303"/>
          </a:xfrm>
          <a:custGeom>
            <a:avLst/>
            <a:gdLst>
              <a:gd name="T0" fmla="*/ 3154 w 3260"/>
              <a:gd name="T1" fmla="*/ 0 h 1203"/>
              <a:gd name="T2" fmla="*/ 104 w 3260"/>
              <a:gd name="T3" fmla="*/ 0 h 1203"/>
              <a:gd name="T4" fmla="*/ 0 w 3260"/>
              <a:gd name="T5" fmla="*/ 105 h 1203"/>
              <a:gd name="T6" fmla="*/ 0 w 3260"/>
              <a:gd name="T7" fmla="*/ 600 h 1203"/>
              <a:gd name="T8" fmla="*/ 3259 w 3260"/>
              <a:gd name="T9" fmla="*/ 600 h 1203"/>
              <a:gd name="T10" fmla="*/ 3259 w 3260"/>
              <a:gd name="T11" fmla="*/ 105 h 1203"/>
              <a:gd name="T12" fmla="*/ 3154 w 3260"/>
              <a:gd name="T13" fmla="*/ 0 h 1203"/>
              <a:gd name="T14" fmla="*/ 0 w 3260"/>
              <a:gd name="T15" fmla="*/ 1202 h 1203"/>
              <a:gd name="T16" fmla="*/ 3259 w 3260"/>
              <a:gd name="T17" fmla="*/ 1202 h 1203"/>
              <a:gd name="T18" fmla="*/ 3259 w 3260"/>
              <a:gd name="T19" fmla="*/ 629 h 1203"/>
              <a:gd name="T20" fmla="*/ 0 w 3260"/>
              <a:gd name="T21" fmla="*/ 629 h 1203"/>
              <a:gd name="T22" fmla="*/ 0 w 3260"/>
              <a:gd name="T23" fmla="*/ 1202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60" h="1203">
                <a:moveTo>
                  <a:pt x="3154" y="0"/>
                </a:moveTo>
                <a:lnTo>
                  <a:pt x="104" y="0"/>
                </a:lnTo>
                <a:cubicBezTo>
                  <a:pt x="48" y="0"/>
                  <a:pt x="0" y="48"/>
                  <a:pt x="0" y="105"/>
                </a:cubicBezTo>
                <a:lnTo>
                  <a:pt x="0" y="600"/>
                </a:lnTo>
                <a:lnTo>
                  <a:pt x="3259" y="600"/>
                </a:lnTo>
                <a:lnTo>
                  <a:pt x="3259" y="105"/>
                </a:lnTo>
                <a:cubicBezTo>
                  <a:pt x="3259" y="46"/>
                  <a:pt x="3213" y="0"/>
                  <a:pt x="3154" y="0"/>
                </a:cubicBezTo>
                <a:close/>
                <a:moveTo>
                  <a:pt x="0" y="1202"/>
                </a:moveTo>
                <a:lnTo>
                  <a:pt x="3259" y="1202"/>
                </a:lnTo>
                <a:lnTo>
                  <a:pt x="3259" y="629"/>
                </a:lnTo>
                <a:lnTo>
                  <a:pt x="0" y="629"/>
                </a:lnTo>
                <a:lnTo>
                  <a:pt x="0" y="1202"/>
                </a:lnTo>
                <a:close/>
              </a:path>
            </a:pathLst>
          </a:custGeom>
          <a:solidFill>
            <a:srgbClr val="EC881D"/>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33" name="Freeform 10"/>
          <p:cNvSpPr>
            <a:spLocks noChangeArrowheads="1"/>
          </p:cNvSpPr>
          <p:nvPr/>
        </p:nvSpPr>
        <p:spPr bwMode="auto">
          <a:xfrm>
            <a:off x="3638095" y="3547489"/>
            <a:ext cx="2173879" cy="922207"/>
          </a:xfrm>
          <a:custGeom>
            <a:avLst/>
            <a:gdLst>
              <a:gd name="T0" fmla="*/ 0 w 3258"/>
              <a:gd name="T1" fmla="*/ 0 h 1844"/>
              <a:gd name="T2" fmla="*/ 0 w 3258"/>
              <a:gd name="T3" fmla="*/ 1428 h 1844"/>
              <a:gd name="T4" fmla="*/ 104 w 3258"/>
              <a:gd name="T5" fmla="*/ 1533 h 1844"/>
              <a:gd name="T6" fmla="*/ 3096 w 3258"/>
              <a:gd name="T7" fmla="*/ 1533 h 1844"/>
              <a:gd name="T8" fmla="*/ 3257 w 3258"/>
              <a:gd name="T9" fmla="*/ 1843 h 1844"/>
              <a:gd name="T10" fmla="*/ 3257 w 3258"/>
              <a:gd name="T11" fmla="*/ 0 h 1844"/>
              <a:gd name="T12" fmla="*/ 0 w 3258"/>
              <a:gd name="T13" fmla="*/ 0 h 1844"/>
            </a:gdLst>
            <a:ahLst/>
            <a:cxnLst>
              <a:cxn ang="0">
                <a:pos x="T0" y="T1"/>
              </a:cxn>
              <a:cxn ang="0">
                <a:pos x="T2" y="T3"/>
              </a:cxn>
              <a:cxn ang="0">
                <a:pos x="T4" y="T5"/>
              </a:cxn>
              <a:cxn ang="0">
                <a:pos x="T6" y="T7"/>
              </a:cxn>
              <a:cxn ang="0">
                <a:pos x="T8" y="T9"/>
              </a:cxn>
              <a:cxn ang="0">
                <a:pos x="T10" y="T11"/>
              </a:cxn>
              <a:cxn ang="0">
                <a:pos x="T12" y="T13"/>
              </a:cxn>
            </a:cxnLst>
            <a:rect l="0" t="0" r="r" b="b"/>
            <a:pathLst>
              <a:path w="3258" h="1844">
                <a:moveTo>
                  <a:pt x="0" y="0"/>
                </a:moveTo>
                <a:lnTo>
                  <a:pt x="0" y="1428"/>
                </a:lnTo>
                <a:cubicBezTo>
                  <a:pt x="0" y="1485"/>
                  <a:pt x="48" y="1533"/>
                  <a:pt x="104" y="1533"/>
                </a:cubicBezTo>
                <a:lnTo>
                  <a:pt x="3096" y="1533"/>
                </a:lnTo>
                <a:lnTo>
                  <a:pt x="3257" y="1843"/>
                </a:lnTo>
                <a:lnTo>
                  <a:pt x="3257" y="0"/>
                </a:lnTo>
                <a:lnTo>
                  <a:pt x="0" y="0"/>
                </a:lnTo>
              </a:path>
            </a:pathLst>
          </a:custGeom>
          <a:solidFill>
            <a:srgbClr val="F09D47"/>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34" name="Freeform 11"/>
          <p:cNvSpPr>
            <a:spLocks noChangeArrowheads="1"/>
          </p:cNvSpPr>
          <p:nvPr/>
        </p:nvSpPr>
        <p:spPr bwMode="auto">
          <a:xfrm>
            <a:off x="3638095" y="2929742"/>
            <a:ext cx="2173879" cy="602303"/>
          </a:xfrm>
          <a:custGeom>
            <a:avLst/>
            <a:gdLst>
              <a:gd name="T0" fmla="*/ 3155 w 3260"/>
              <a:gd name="T1" fmla="*/ 0 h 1206"/>
              <a:gd name="T2" fmla="*/ 104 w 3260"/>
              <a:gd name="T3" fmla="*/ 0 h 1206"/>
              <a:gd name="T4" fmla="*/ 0 w 3260"/>
              <a:gd name="T5" fmla="*/ 104 h 1206"/>
              <a:gd name="T6" fmla="*/ 0 w 3260"/>
              <a:gd name="T7" fmla="*/ 601 h 1206"/>
              <a:gd name="T8" fmla="*/ 3259 w 3260"/>
              <a:gd name="T9" fmla="*/ 601 h 1206"/>
              <a:gd name="T10" fmla="*/ 3259 w 3260"/>
              <a:gd name="T11" fmla="*/ 104 h 1206"/>
              <a:gd name="T12" fmla="*/ 3155 w 3260"/>
              <a:gd name="T13" fmla="*/ 0 h 1206"/>
              <a:gd name="T14" fmla="*/ 0 w 3260"/>
              <a:gd name="T15" fmla="*/ 1205 h 1206"/>
              <a:gd name="T16" fmla="*/ 3259 w 3260"/>
              <a:gd name="T17" fmla="*/ 1205 h 1206"/>
              <a:gd name="T18" fmla="*/ 3259 w 3260"/>
              <a:gd name="T19" fmla="*/ 632 h 1206"/>
              <a:gd name="T20" fmla="*/ 0 w 3260"/>
              <a:gd name="T21" fmla="*/ 632 h 1206"/>
              <a:gd name="T22" fmla="*/ 0 w 3260"/>
              <a:gd name="T23" fmla="*/ 1205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60" h="1206">
                <a:moveTo>
                  <a:pt x="3155" y="0"/>
                </a:moveTo>
                <a:lnTo>
                  <a:pt x="104" y="0"/>
                </a:lnTo>
                <a:cubicBezTo>
                  <a:pt x="48" y="0"/>
                  <a:pt x="0" y="48"/>
                  <a:pt x="0" y="104"/>
                </a:cubicBezTo>
                <a:lnTo>
                  <a:pt x="0" y="601"/>
                </a:lnTo>
                <a:lnTo>
                  <a:pt x="3259" y="601"/>
                </a:lnTo>
                <a:lnTo>
                  <a:pt x="3259" y="104"/>
                </a:lnTo>
                <a:cubicBezTo>
                  <a:pt x="3259" y="48"/>
                  <a:pt x="3211" y="0"/>
                  <a:pt x="3155" y="0"/>
                </a:cubicBezTo>
                <a:close/>
                <a:moveTo>
                  <a:pt x="0" y="1205"/>
                </a:moveTo>
                <a:lnTo>
                  <a:pt x="3259" y="1205"/>
                </a:lnTo>
                <a:lnTo>
                  <a:pt x="3259" y="632"/>
                </a:lnTo>
                <a:lnTo>
                  <a:pt x="0" y="632"/>
                </a:lnTo>
                <a:lnTo>
                  <a:pt x="0" y="1205"/>
                </a:lnTo>
                <a:close/>
              </a:path>
            </a:pathLst>
          </a:custGeom>
          <a:solidFill>
            <a:srgbClr val="EC881D"/>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35" name="Freeform 12"/>
          <p:cNvSpPr>
            <a:spLocks noChangeArrowheads="1"/>
          </p:cNvSpPr>
          <p:nvPr/>
        </p:nvSpPr>
        <p:spPr bwMode="auto">
          <a:xfrm>
            <a:off x="1117089" y="3924754"/>
            <a:ext cx="2176819" cy="922207"/>
          </a:xfrm>
          <a:custGeom>
            <a:avLst/>
            <a:gdLst>
              <a:gd name="T0" fmla="*/ 0 w 3261"/>
              <a:gd name="T1" fmla="*/ 0 h 1844"/>
              <a:gd name="T2" fmla="*/ 0 w 3261"/>
              <a:gd name="T3" fmla="*/ 1428 h 1844"/>
              <a:gd name="T4" fmla="*/ 105 w 3261"/>
              <a:gd name="T5" fmla="*/ 1532 h 1844"/>
              <a:gd name="T6" fmla="*/ 3099 w 3261"/>
              <a:gd name="T7" fmla="*/ 1532 h 1844"/>
              <a:gd name="T8" fmla="*/ 3260 w 3261"/>
              <a:gd name="T9" fmla="*/ 1843 h 1844"/>
              <a:gd name="T10" fmla="*/ 3260 w 3261"/>
              <a:gd name="T11" fmla="*/ 0 h 1844"/>
              <a:gd name="T12" fmla="*/ 0 w 3261"/>
              <a:gd name="T13" fmla="*/ 0 h 1844"/>
            </a:gdLst>
            <a:ahLst/>
            <a:cxnLst>
              <a:cxn ang="0">
                <a:pos x="T0" y="T1"/>
              </a:cxn>
              <a:cxn ang="0">
                <a:pos x="T2" y="T3"/>
              </a:cxn>
              <a:cxn ang="0">
                <a:pos x="T4" y="T5"/>
              </a:cxn>
              <a:cxn ang="0">
                <a:pos x="T6" y="T7"/>
              </a:cxn>
              <a:cxn ang="0">
                <a:pos x="T8" y="T9"/>
              </a:cxn>
              <a:cxn ang="0">
                <a:pos x="T10" y="T11"/>
              </a:cxn>
              <a:cxn ang="0">
                <a:pos x="T12" y="T13"/>
              </a:cxn>
            </a:cxnLst>
            <a:rect l="0" t="0" r="r" b="b"/>
            <a:pathLst>
              <a:path w="3261" h="1844">
                <a:moveTo>
                  <a:pt x="0" y="0"/>
                </a:moveTo>
                <a:lnTo>
                  <a:pt x="0" y="1428"/>
                </a:lnTo>
                <a:cubicBezTo>
                  <a:pt x="0" y="1484"/>
                  <a:pt x="48" y="1532"/>
                  <a:pt x="105" y="1532"/>
                </a:cubicBezTo>
                <a:lnTo>
                  <a:pt x="3099" y="1532"/>
                </a:lnTo>
                <a:lnTo>
                  <a:pt x="3260" y="1843"/>
                </a:lnTo>
                <a:lnTo>
                  <a:pt x="3260" y="0"/>
                </a:lnTo>
                <a:lnTo>
                  <a:pt x="0" y="0"/>
                </a:lnTo>
              </a:path>
            </a:pathLst>
          </a:custGeom>
          <a:solidFill>
            <a:srgbClr val="F09D47"/>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36" name="Freeform 13"/>
          <p:cNvSpPr>
            <a:spLocks noChangeArrowheads="1"/>
          </p:cNvSpPr>
          <p:nvPr/>
        </p:nvSpPr>
        <p:spPr bwMode="auto">
          <a:xfrm>
            <a:off x="1117089" y="3307009"/>
            <a:ext cx="2176819" cy="602303"/>
          </a:xfrm>
          <a:custGeom>
            <a:avLst/>
            <a:gdLst>
              <a:gd name="T0" fmla="*/ 3155 w 3261"/>
              <a:gd name="T1" fmla="*/ 0 h 1206"/>
              <a:gd name="T2" fmla="*/ 105 w 3261"/>
              <a:gd name="T3" fmla="*/ 0 h 1206"/>
              <a:gd name="T4" fmla="*/ 0 w 3261"/>
              <a:gd name="T5" fmla="*/ 104 h 1206"/>
              <a:gd name="T6" fmla="*/ 0 w 3261"/>
              <a:gd name="T7" fmla="*/ 601 h 1206"/>
              <a:gd name="T8" fmla="*/ 3260 w 3261"/>
              <a:gd name="T9" fmla="*/ 601 h 1206"/>
              <a:gd name="T10" fmla="*/ 3260 w 3261"/>
              <a:gd name="T11" fmla="*/ 104 h 1206"/>
              <a:gd name="T12" fmla="*/ 3155 w 3261"/>
              <a:gd name="T13" fmla="*/ 0 h 1206"/>
              <a:gd name="T14" fmla="*/ 0 w 3261"/>
              <a:gd name="T15" fmla="*/ 1205 h 1206"/>
              <a:gd name="T16" fmla="*/ 3260 w 3261"/>
              <a:gd name="T17" fmla="*/ 1205 h 1206"/>
              <a:gd name="T18" fmla="*/ 3260 w 3261"/>
              <a:gd name="T19" fmla="*/ 632 h 1206"/>
              <a:gd name="T20" fmla="*/ 0 w 3261"/>
              <a:gd name="T21" fmla="*/ 632 h 1206"/>
              <a:gd name="T22" fmla="*/ 0 w 3261"/>
              <a:gd name="T23" fmla="*/ 1205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61" h="1206">
                <a:moveTo>
                  <a:pt x="3155" y="0"/>
                </a:moveTo>
                <a:lnTo>
                  <a:pt x="105" y="0"/>
                </a:lnTo>
                <a:cubicBezTo>
                  <a:pt x="48" y="0"/>
                  <a:pt x="0" y="47"/>
                  <a:pt x="0" y="104"/>
                </a:cubicBezTo>
                <a:lnTo>
                  <a:pt x="0" y="601"/>
                </a:lnTo>
                <a:lnTo>
                  <a:pt x="3260" y="601"/>
                </a:lnTo>
                <a:lnTo>
                  <a:pt x="3260" y="104"/>
                </a:lnTo>
                <a:cubicBezTo>
                  <a:pt x="3260" y="47"/>
                  <a:pt x="3214" y="0"/>
                  <a:pt x="3155" y="0"/>
                </a:cubicBezTo>
                <a:close/>
                <a:moveTo>
                  <a:pt x="0" y="1205"/>
                </a:moveTo>
                <a:lnTo>
                  <a:pt x="3260" y="1205"/>
                </a:lnTo>
                <a:lnTo>
                  <a:pt x="3260" y="632"/>
                </a:lnTo>
                <a:lnTo>
                  <a:pt x="0" y="632"/>
                </a:lnTo>
                <a:lnTo>
                  <a:pt x="0" y="1205"/>
                </a:lnTo>
                <a:close/>
              </a:path>
            </a:pathLst>
          </a:custGeom>
          <a:solidFill>
            <a:srgbClr val="EC881D"/>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37" name="Line 78"/>
          <p:cNvSpPr>
            <a:spLocks noChangeShapeType="1"/>
          </p:cNvSpPr>
          <p:nvPr/>
        </p:nvSpPr>
        <p:spPr bwMode="auto">
          <a:xfrm flipH="1">
            <a:off x="2693826" y="3037849"/>
            <a:ext cx="741295" cy="2207"/>
          </a:xfrm>
          <a:prstGeom prst="line">
            <a:avLst/>
          </a:prstGeom>
          <a:noFill/>
          <a:ln w="10080" cap="flat">
            <a:solidFill>
              <a:srgbClr val="32A24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400">
              <a:solidFill>
                <a:srgbClr val="3C3C3B"/>
              </a:solidFill>
              <a:cs typeface="Century Gothic"/>
            </a:endParaRPr>
          </a:p>
        </p:txBody>
      </p:sp>
      <p:sp>
        <p:nvSpPr>
          <p:cNvPr id="38" name="Freeform 79"/>
          <p:cNvSpPr>
            <a:spLocks noChangeArrowheads="1"/>
          </p:cNvSpPr>
          <p:nvPr/>
        </p:nvSpPr>
        <p:spPr bwMode="auto">
          <a:xfrm>
            <a:off x="3408632" y="3013580"/>
            <a:ext cx="123549" cy="48537"/>
          </a:xfrm>
          <a:custGeom>
            <a:avLst/>
            <a:gdLst>
              <a:gd name="T0" fmla="*/ 0 w 185"/>
              <a:gd name="T1" fmla="*/ 0 h 99"/>
              <a:gd name="T2" fmla="*/ 184 w 185"/>
              <a:gd name="T3" fmla="*/ 48 h 99"/>
              <a:gd name="T4" fmla="*/ 0 w 185"/>
              <a:gd name="T5" fmla="*/ 98 h 99"/>
              <a:gd name="T6" fmla="*/ 0 w 185"/>
              <a:gd name="T7" fmla="*/ 0 h 99"/>
            </a:gdLst>
            <a:ahLst/>
            <a:cxnLst>
              <a:cxn ang="0">
                <a:pos x="T0" y="T1"/>
              </a:cxn>
              <a:cxn ang="0">
                <a:pos x="T2" y="T3"/>
              </a:cxn>
              <a:cxn ang="0">
                <a:pos x="T4" y="T5"/>
              </a:cxn>
              <a:cxn ang="0">
                <a:pos x="T6" y="T7"/>
              </a:cxn>
            </a:cxnLst>
            <a:rect l="0" t="0" r="r" b="b"/>
            <a:pathLst>
              <a:path w="185" h="99">
                <a:moveTo>
                  <a:pt x="0" y="0"/>
                </a:moveTo>
                <a:lnTo>
                  <a:pt x="184" y="48"/>
                </a:lnTo>
                <a:lnTo>
                  <a:pt x="0" y="98"/>
                </a:lnTo>
                <a:lnTo>
                  <a:pt x="0" y="0"/>
                </a:lnTo>
              </a:path>
            </a:pathLst>
          </a:custGeom>
          <a:solidFill>
            <a:srgbClr val="32A242"/>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39" name="Freeform 80"/>
          <p:cNvSpPr>
            <a:spLocks noChangeArrowheads="1"/>
          </p:cNvSpPr>
          <p:nvPr/>
        </p:nvSpPr>
        <p:spPr bwMode="auto">
          <a:xfrm>
            <a:off x="2652639" y="3004756"/>
            <a:ext cx="91191" cy="68393"/>
          </a:xfrm>
          <a:custGeom>
            <a:avLst/>
            <a:gdLst>
              <a:gd name="T0" fmla="*/ 135 w 136"/>
              <a:gd name="T1" fmla="*/ 68 h 136"/>
              <a:gd name="T2" fmla="*/ 126 w 136"/>
              <a:gd name="T3" fmla="*/ 101 h 136"/>
              <a:gd name="T4" fmla="*/ 102 w 136"/>
              <a:gd name="T5" fmla="*/ 126 h 136"/>
              <a:gd name="T6" fmla="*/ 68 w 136"/>
              <a:gd name="T7" fmla="*/ 135 h 136"/>
              <a:gd name="T8" fmla="*/ 34 w 136"/>
              <a:gd name="T9" fmla="*/ 126 h 136"/>
              <a:gd name="T10" fmla="*/ 9 w 136"/>
              <a:gd name="T11" fmla="*/ 101 h 136"/>
              <a:gd name="T12" fmla="*/ 0 w 136"/>
              <a:gd name="T13" fmla="*/ 68 h 136"/>
              <a:gd name="T14" fmla="*/ 9 w 136"/>
              <a:gd name="T15" fmla="*/ 34 h 136"/>
              <a:gd name="T16" fmla="*/ 34 w 136"/>
              <a:gd name="T17" fmla="*/ 9 h 136"/>
              <a:gd name="T18" fmla="*/ 68 w 136"/>
              <a:gd name="T19" fmla="*/ 0 h 136"/>
              <a:gd name="T20" fmla="*/ 102 w 136"/>
              <a:gd name="T21" fmla="*/ 9 h 136"/>
              <a:gd name="T22" fmla="*/ 126 w 136"/>
              <a:gd name="T23" fmla="*/ 34 h 136"/>
              <a:gd name="T24" fmla="*/ 135 w 136"/>
              <a:gd name="T25" fmla="*/ 6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136">
                <a:moveTo>
                  <a:pt x="135" y="68"/>
                </a:moveTo>
                <a:cubicBezTo>
                  <a:pt x="135" y="80"/>
                  <a:pt x="132" y="91"/>
                  <a:pt x="126" y="101"/>
                </a:cubicBezTo>
                <a:cubicBezTo>
                  <a:pt x="119" y="112"/>
                  <a:pt x="112" y="120"/>
                  <a:pt x="102" y="126"/>
                </a:cubicBezTo>
                <a:cubicBezTo>
                  <a:pt x="91" y="132"/>
                  <a:pt x="80" y="135"/>
                  <a:pt x="68" y="135"/>
                </a:cubicBezTo>
                <a:cubicBezTo>
                  <a:pt x="55" y="135"/>
                  <a:pt x="45" y="132"/>
                  <a:pt x="34" y="126"/>
                </a:cubicBezTo>
                <a:cubicBezTo>
                  <a:pt x="23" y="120"/>
                  <a:pt x="15" y="112"/>
                  <a:pt x="9" y="101"/>
                </a:cubicBezTo>
                <a:cubicBezTo>
                  <a:pt x="3" y="91"/>
                  <a:pt x="0" y="81"/>
                  <a:pt x="0" y="68"/>
                </a:cubicBezTo>
                <a:cubicBezTo>
                  <a:pt x="0" y="56"/>
                  <a:pt x="3" y="45"/>
                  <a:pt x="9" y="34"/>
                </a:cubicBezTo>
                <a:cubicBezTo>
                  <a:pt x="15" y="24"/>
                  <a:pt x="23" y="15"/>
                  <a:pt x="34" y="9"/>
                </a:cubicBezTo>
                <a:cubicBezTo>
                  <a:pt x="45" y="3"/>
                  <a:pt x="55" y="0"/>
                  <a:pt x="68" y="0"/>
                </a:cubicBezTo>
                <a:cubicBezTo>
                  <a:pt x="80" y="0"/>
                  <a:pt x="91" y="3"/>
                  <a:pt x="102" y="9"/>
                </a:cubicBezTo>
                <a:cubicBezTo>
                  <a:pt x="112" y="15"/>
                  <a:pt x="119" y="24"/>
                  <a:pt x="126" y="34"/>
                </a:cubicBezTo>
                <a:cubicBezTo>
                  <a:pt x="132" y="45"/>
                  <a:pt x="135" y="55"/>
                  <a:pt x="135" y="68"/>
                </a:cubicBezTo>
              </a:path>
            </a:pathLst>
          </a:custGeom>
          <a:solidFill>
            <a:srgbClr val="32A242"/>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40" name="Line 81"/>
          <p:cNvSpPr>
            <a:spLocks noChangeShapeType="1"/>
          </p:cNvSpPr>
          <p:nvPr/>
        </p:nvSpPr>
        <p:spPr bwMode="auto">
          <a:xfrm flipH="1">
            <a:off x="2690869" y="2642933"/>
            <a:ext cx="3276995" cy="2207"/>
          </a:xfrm>
          <a:prstGeom prst="line">
            <a:avLst/>
          </a:prstGeom>
          <a:noFill/>
          <a:ln w="10080" cap="flat">
            <a:solidFill>
              <a:srgbClr val="32A24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400">
              <a:solidFill>
                <a:srgbClr val="3C3C3B"/>
              </a:solidFill>
              <a:cs typeface="Century Gothic"/>
            </a:endParaRPr>
          </a:p>
        </p:txBody>
      </p:sp>
      <p:sp>
        <p:nvSpPr>
          <p:cNvPr id="41" name="Freeform 82"/>
          <p:cNvSpPr>
            <a:spLocks noChangeArrowheads="1"/>
          </p:cNvSpPr>
          <p:nvPr/>
        </p:nvSpPr>
        <p:spPr bwMode="auto">
          <a:xfrm>
            <a:off x="5944332" y="2618664"/>
            <a:ext cx="123549" cy="48537"/>
          </a:xfrm>
          <a:custGeom>
            <a:avLst/>
            <a:gdLst>
              <a:gd name="T0" fmla="*/ 0 w 184"/>
              <a:gd name="T1" fmla="*/ 0 h 99"/>
              <a:gd name="T2" fmla="*/ 183 w 184"/>
              <a:gd name="T3" fmla="*/ 48 h 99"/>
              <a:gd name="T4" fmla="*/ 0 w 184"/>
              <a:gd name="T5" fmla="*/ 98 h 99"/>
              <a:gd name="T6" fmla="*/ 0 w 184"/>
              <a:gd name="T7" fmla="*/ 0 h 99"/>
            </a:gdLst>
            <a:ahLst/>
            <a:cxnLst>
              <a:cxn ang="0">
                <a:pos x="T0" y="T1"/>
              </a:cxn>
              <a:cxn ang="0">
                <a:pos x="T2" y="T3"/>
              </a:cxn>
              <a:cxn ang="0">
                <a:pos x="T4" y="T5"/>
              </a:cxn>
              <a:cxn ang="0">
                <a:pos x="T6" y="T7"/>
              </a:cxn>
            </a:cxnLst>
            <a:rect l="0" t="0" r="r" b="b"/>
            <a:pathLst>
              <a:path w="184" h="99">
                <a:moveTo>
                  <a:pt x="0" y="0"/>
                </a:moveTo>
                <a:lnTo>
                  <a:pt x="183" y="48"/>
                </a:lnTo>
                <a:lnTo>
                  <a:pt x="0" y="98"/>
                </a:lnTo>
                <a:lnTo>
                  <a:pt x="0" y="0"/>
                </a:lnTo>
              </a:path>
            </a:pathLst>
          </a:custGeom>
          <a:solidFill>
            <a:srgbClr val="32A242"/>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42" name="Freeform 83"/>
          <p:cNvSpPr>
            <a:spLocks noChangeArrowheads="1"/>
          </p:cNvSpPr>
          <p:nvPr/>
        </p:nvSpPr>
        <p:spPr bwMode="auto">
          <a:xfrm>
            <a:off x="2652639" y="2609829"/>
            <a:ext cx="91191" cy="68395"/>
          </a:xfrm>
          <a:custGeom>
            <a:avLst/>
            <a:gdLst>
              <a:gd name="T0" fmla="*/ 135 w 136"/>
              <a:gd name="T1" fmla="*/ 67 h 135"/>
              <a:gd name="T2" fmla="*/ 126 w 136"/>
              <a:gd name="T3" fmla="*/ 101 h 135"/>
              <a:gd name="T4" fmla="*/ 102 w 136"/>
              <a:gd name="T5" fmla="*/ 125 h 135"/>
              <a:gd name="T6" fmla="*/ 68 w 136"/>
              <a:gd name="T7" fmla="*/ 134 h 135"/>
              <a:gd name="T8" fmla="*/ 34 w 136"/>
              <a:gd name="T9" fmla="*/ 125 h 135"/>
              <a:gd name="T10" fmla="*/ 9 w 136"/>
              <a:gd name="T11" fmla="*/ 101 h 135"/>
              <a:gd name="T12" fmla="*/ 0 w 136"/>
              <a:gd name="T13" fmla="*/ 67 h 135"/>
              <a:gd name="T14" fmla="*/ 9 w 136"/>
              <a:gd name="T15" fmla="*/ 33 h 135"/>
              <a:gd name="T16" fmla="*/ 34 w 136"/>
              <a:gd name="T17" fmla="*/ 9 h 135"/>
              <a:gd name="T18" fmla="*/ 68 w 136"/>
              <a:gd name="T19" fmla="*/ 0 h 135"/>
              <a:gd name="T20" fmla="*/ 102 w 136"/>
              <a:gd name="T21" fmla="*/ 9 h 135"/>
              <a:gd name="T22" fmla="*/ 126 w 136"/>
              <a:gd name="T23" fmla="*/ 33 h 135"/>
              <a:gd name="T24" fmla="*/ 135 w 136"/>
              <a:gd name="T25" fmla="*/ 6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135">
                <a:moveTo>
                  <a:pt x="135" y="67"/>
                </a:moveTo>
                <a:cubicBezTo>
                  <a:pt x="135" y="80"/>
                  <a:pt x="132" y="89"/>
                  <a:pt x="126" y="101"/>
                </a:cubicBezTo>
                <a:cubicBezTo>
                  <a:pt x="119" y="112"/>
                  <a:pt x="112" y="119"/>
                  <a:pt x="102" y="125"/>
                </a:cubicBezTo>
                <a:cubicBezTo>
                  <a:pt x="91" y="132"/>
                  <a:pt x="80" y="134"/>
                  <a:pt x="68" y="134"/>
                </a:cubicBezTo>
                <a:cubicBezTo>
                  <a:pt x="55" y="134"/>
                  <a:pt x="45" y="131"/>
                  <a:pt x="34" y="125"/>
                </a:cubicBezTo>
                <a:cubicBezTo>
                  <a:pt x="23" y="119"/>
                  <a:pt x="15" y="112"/>
                  <a:pt x="9" y="101"/>
                </a:cubicBezTo>
                <a:cubicBezTo>
                  <a:pt x="3" y="90"/>
                  <a:pt x="0" y="79"/>
                  <a:pt x="0" y="67"/>
                </a:cubicBezTo>
                <a:cubicBezTo>
                  <a:pt x="0" y="54"/>
                  <a:pt x="3" y="43"/>
                  <a:pt x="9" y="33"/>
                </a:cubicBezTo>
                <a:cubicBezTo>
                  <a:pt x="15" y="22"/>
                  <a:pt x="23" y="15"/>
                  <a:pt x="34" y="9"/>
                </a:cubicBezTo>
                <a:cubicBezTo>
                  <a:pt x="45" y="2"/>
                  <a:pt x="55" y="0"/>
                  <a:pt x="68" y="0"/>
                </a:cubicBezTo>
                <a:cubicBezTo>
                  <a:pt x="80" y="0"/>
                  <a:pt x="91" y="2"/>
                  <a:pt x="102" y="9"/>
                </a:cubicBezTo>
                <a:cubicBezTo>
                  <a:pt x="112" y="15"/>
                  <a:pt x="119" y="22"/>
                  <a:pt x="126" y="33"/>
                </a:cubicBezTo>
                <a:cubicBezTo>
                  <a:pt x="132" y="43"/>
                  <a:pt x="135" y="55"/>
                  <a:pt x="135" y="67"/>
                </a:cubicBezTo>
              </a:path>
            </a:pathLst>
          </a:custGeom>
          <a:solidFill>
            <a:srgbClr val="32A242"/>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43" name="Freeform 84"/>
          <p:cNvSpPr>
            <a:spLocks noChangeArrowheads="1"/>
          </p:cNvSpPr>
          <p:nvPr/>
        </p:nvSpPr>
        <p:spPr bwMode="auto">
          <a:xfrm>
            <a:off x="4447050" y="2448776"/>
            <a:ext cx="564796" cy="423597"/>
          </a:xfrm>
          <a:custGeom>
            <a:avLst/>
            <a:gdLst>
              <a:gd name="T0" fmla="*/ 847 w 848"/>
              <a:gd name="T1" fmla="*/ 423 h 846"/>
              <a:gd name="T2" fmla="*/ 790 w 848"/>
              <a:gd name="T3" fmla="*/ 634 h 846"/>
              <a:gd name="T4" fmla="*/ 635 w 848"/>
              <a:gd name="T5" fmla="*/ 789 h 846"/>
              <a:gd name="T6" fmla="*/ 424 w 848"/>
              <a:gd name="T7" fmla="*/ 845 h 846"/>
              <a:gd name="T8" fmla="*/ 212 w 848"/>
              <a:gd name="T9" fmla="*/ 789 h 846"/>
              <a:gd name="T10" fmla="*/ 57 w 848"/>
              <a:gd name="T11" fmla="*/ 634 h 846"/>
              <a:gd name="T12" fmla="*/ 0 w 848"/>
              <a:gd name="T13" fmla="*/ 423 h 846"/>
              <a:gd name="T14" fmla="*/ 57 w 848"/>
              <a:gd name="T15" fmla="*/ 211 h 846"/>
              <a:gd name="T16" fmla="*/ 212 w 848"/>
              <a:gd name="T17" fmla="*/ 56 h 846"/>
              <a:gd name="T18" fmla="*/ 424 w 848"/>
              <a:gd name="T19" fmla="*/ 0 h 846"/>
              <a:gd name="T20" fmla="*/ 635 w 848"/>
              <a:gd name="T21" fmla="*/ 56 h 846"/>
              <a:gd name="T22" fmla="*/ 790 w 848"/>
              <a:gd name="T23" fmla="*/ 211 h 846"/>
              <a:gd name="T24" fmla="*/ 847 w 848"/>
              <a:gd name="T25" fmla="*/ 423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8" h="846">
                <a:moveTo>
                  <a:pt x="847" y="423"/>
                </a:moveTo>
                <a:cubicBezTo>
                  <a:pt x="847" y="500"/>
                  <a:pt x="829" y="567"/>
                  <a:pt x="790" y="634"/>
                </a:cubicBezTo>
                <a:cubicBezTo>
                  <a:pt x="751" y="702"/>
                  <a:pt x="702" y="750"/>
                  <a:pt x="635" y="789"/>
                </a:cubicBezTo>
                <a:cubicBezTo>
                  <a:pt x="567" y="828"/>
                  <a:pt x="502" y="845"/>
                  <a:pt x="424" y="845"/>
                </a:cubicBezTo>
                <a:cubicBezTo>
                  <a:pt x="346" y="845"/>
                  <a:pt x="279" y="828"/>
                  <a:pt x="212" y="789"/>
                </a:cubicBezTo>
                <a:cubicBezTo>
                  <a:pt x="144" y="750"/>
                  <a:pt x="96" y="702"/>
                  <a:pt x="57" y="634"/>
                </a:cubicBezTo>
                <a:cubicBezTo>
                  <a:pt x="18" y="567"/>
                  <a:pt x="0" y="500"/>
                  <a:pt x="0" y="423"/>
                </a:cubicBezTo>
                <a:cubicBezTo>
                  <a:pt x="0" y="345"/>
                  <a:pt x="18" y="278"/>
                  <a:pt x="57" y="211"/>
                </a:cubicBezTo>
                <a:cubicBezTo>
                  <a:pt x="96" y="143"/>
                  <a:pt x="144" y="95"/>
                  <a:pt x="212" y="56"/>
                </a:cubicBezTo>
                <a:cubicBezTo>
                  <a:pt x="279" y="17"/>
                  <a:pt x="346" y="0"/>
                  <a:pt x="424" y="0"/>
                </a:cubicBezTo>
                <a:cubicBezTo>
                  <a:pt x="502" y="0"/>
                  <a:pt x="567" y="17"/>
                  <a:pt x="635" y="56"/>
                </a:cubicBezTo>
                <a:cubicBezTo>
                  <a:pt x="702" y="95"/>
                  <a:pt x="751" y="143"/>
                  <a:pt x="790" y="211"/>
                </a:cubicBezTo>
                <a:cubicBezTo>
                  <a:pt x="829" y="278"/>
                  <a:pt x="847" y="345"/>
                  <a:pt x="847" y="423"/>
                </a:cubicBezTo>
              </a:path>
            </a:pathLst>
          </a:custGeom>
          <a:solidFill>
            <a:srgbClr val="32A242"/>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44" name="Freeform 85"/>
          <p:cNvSpPr>
            <a:spLocks noChangeArrowheads="1"/>
          </p:cNvSpPr>
          <p:nvPr/>
        </p:nvSpPr>
        <p:spPr bwMode="auto">
          <a:xfrm>
            <a:off x="7082765" y="2071512"/>
            <a:ext cx="564796" cy="423597"/>
          </a:xfrm>
          <a:custGeom>
            <a:avLst/>
            <a:gdLst>
              <a:gd name="T0" fmla="*/ 847 w 848"/>
              <a:gd name="T1" fmla="*/ 424 h 848"/>
              <a:gd name="T2" fmla="*/ 790 w 848"/>
              <a:gd name="T3" fmla="*/ 635 h 848"/>
              <a:gd name="T4" fmla="*/ 635 w 848"/>
              <a:gd name="T5" fmla="*/ 790 h 848"/>
              <a:gd name="T6" fmla="*/ 424 w 848"/>
              <a:gd name="T7" fmla="*/ 847 h 848"/>
              <a:gd name="T8" fmla="*/ 212 w 848"/>
              <a:gd name="T9" fmla="*/ 790 h 848"/>
              <a:gd name="T10" fmla="*/ 57 w 848"/>
              <a:gd name="T11" fmla="*/ 635 h 848"/>
              <a:gd name="T12" fmla="*/ 0 w 848"/>
              <a:gd name="T13" fmla="*/ 424 h 848"/>
              <a:gd name="T14" fmla="*/ 57 w 848"/>
              <a:gd name="T15" fmla="*/ 212 h 848"/>
              <a:gd name="T16" fmla="*/ 212 w 848"/>
              <a:gd name="T17" fmla="*/ 57 h 848"/>
              <a:gd name="T18" fmla="*/ 424 w 848"/>
              <a:gd name="T19" fmla="*/ 0 h 848"/>
              <a:gd name="T20" fmla="*/ 635 w 848"/>
              <a:gd name="T21" fmla="*/ 57 h 848"/>
              <a:gd name="T22" fmla="*/ 790 w 848"/>
              <a:gd name="T23" fmla="*/ 212 h 848"/>
              <a:gd name="T24" fmla="*/ 847 w 848"/>
              <a:gd name="T25" fmla="*/ 424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8" h="848">
                <a:moveTo>
                  <a:pt x="847" y="424"/>
                </a:moveTo>
                <a:cubicBezTo>
                  <a:pt x="847" y="501"/>
                  <a:pt x="829" y="567"/>
                  <a:pt x="790" y="635"/>
                </a:cubicBezTo>
                <a:cubicBezTo>
                  <a:pt x="751" y="702"/>
                  <a:pt x="703" y="751"/>
                  <a:pt x="635" y="790"/>
                </a:cubicBezTo>
                <a:cubicBezTo>
                  <a:pt x="568" y="829"/>
                  <a:pt x="502" y="847"/>
                  <a:pt x="424" y="847"/>
                </a:cubicBezTo>
                <a:cubicBezTo>
                  <a:pt x="346" y="847"/>
                  <a:pt x="280" y="829"/>
                  <a:pt x="212" y="790"/>
                </a:cubicBezTo>
                <a:cubicBezTo>
                  <a:pt x="145" y="751"/>
                  <a:pt x="96" y="702"/>
                  <a:pt x="57" y="635"/>
                </a:cubicBezTo>
                <a:cubicBezTo>
                  <a:pt x="18" y="567"/>
                  <a:pt x="0" y="501"/>
                  <a:pt x="0" y="424"/>
                </a:cubicBezTo>
                <a:cubicBezTo>
                  <a:pt x="0" y="346"/>
                  <a:pt x="18" y="279"/>
                  <a:pt x="57" y="212"/>
                </a:cubicBezTo>
                <a:cubicBezTo>
                  <a:pt x="96" y="144"/>
                  <a:pt x="145" y="96"/>
                  <a:pt x="212" y="57"/>
                </a:cubicBezTo>
                <a:cubicBezTo>
                  <a:pt x="280" y="18"/>
                  <a:pt x="346" y="0"/>
                  <a:pt x="424" y="0"/>
                </a:cubicBezTo>
                <a:cubicBezTo>
                  <a:pt x="502" y="0"/>
                  <a:pt x="568" y="18"/>
                  <a:pt x="635" y="57"/>
                </a:cubicBezTo>
                <a:cubicBezTo>
                  <a:pt x="703" y="96"/>
                  <a:pt x="751" y="144"/>
                  <a:pt x="790" y="212"/>
                </a:cubicBezTo>
                <a:cubicBezTo>
                  <a:pt x="829" y="279"/>
                  <a:pt x="847" y="346"/>
                  <a:pt x="847" y="424"/>
                </a:cubicBezTo>
              </a:path>
            </a:pathLst>
          </a:custGeom>
          <a:solidFill>
            <a:srgbClr val="32A242"/>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45" name="Freeform 94"/>
          <p:cNvSpPr>
            <a:spLocks noChangeArrowheads="1"/>
          </p:cNvSpPr>
          <p:nvPr/>
        </p:nvSpPr>
        <p:spPr bwMode="auto">
          <a:xfrm>
            <a:off x="1593651" y="2236980"/>
            <a:ext cx="350055" cy="262541"/>
          </a:xfrm>
          <a:custGeom>
            <a:avLst/>
            <a:gdLst>
              <a:gd name="T0" fmla="*/ 525 w 526"/>
              <a:gd name="T1" fmla="*/ 263 h 526"/>
              <a:gd name="T2" fmla="*/ 490 w 526"/>
              <a:gd name="T3" fmla="*/ 394 h 526"/>
              <a:gd name="T4" fmla="*/ 394 w 526"/>
              <a:gd name="T5" fmla="*/ 490 h 526"/>
              <a:gd name="T6" fmla="*/ 262 w 526"/>
              <a:gd name="T7" fmla="*/ 525 h 526"/>
              <a:gd name="T8" fmla="*/ 131 w 526"/>
              <a:gd name="T9" fmla="*/ 490 h 526"/>
              <a:gd name="T10" fmla="*/ 35 w 526"/>
              <a:gd name="T11" fmla="*/ 394 h 526"/>
              <a:gd name="T12" fmla="*/ 0 w 526"/>
              <a:gd name="T13" fmla="*/ 263 h 526"/>
              <a:gd name="T14" fmla="*/ 35 w 526"/>
              <a:gd name="T15" fmla="*/ 132 h 526"/>
              <a:gd name="T16" fmla="*/ 131 w 526"/>
              <a:gd name="T17" fmla="*/ 36 h 526"/>
              <a:gd name="T18" fmla="*/ 262 w 526"/>
              <a:gd name="T19" fmla="*/ 0 h 526"/>
              <a:gd name="T20" fmla="*/ 394 w 526"/>
              <a:gd name="T21" fmla="*/ 36 h 526"/>
              <a:gd name="T22" fmla="*/ 490 w 526"/>
              <a:gd name="T23" fmla="*/ 132 h 526"/>
              <a:gd name="T24" fmla="*/ 525 w 526"/>
              <a:gd name="T25" fmla="*/ 263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6" h="526">
                <a:moveTo>
                  <a:pt x="525" y="263"/>
                </a:moveTo>
                <a:cubicBezTo>
                  <a:pt x="525" y="311"/>
                  <a:pt x="514" y="352"/>
                  <a:pt x="490" y="394"/>
                </a:cubicBezTo>
                <a:cubicBezTo>
                  <a:pt x="466" y="436"/>
                  <a:pt x="435" y="466"/>
                  <a:pt x="394" y="490"/>
                </a:cubicBezTo>
                <a:cubicBezTo>
                  <a:pt x="352" y="514"/>
                  <a:pt x="310" y="525"/>
                  <a:pt x="262" y="525"/>
                </a:cubicBezTo>
                <a:cubicBezTo>
                  <a:pt x="213" y="525"/>
                  <a:pt x="173" y="514"/>
                  <a:pt x="131" y="490"/>
                </a:cubicBezTo>
                <a:cubicBezTo>
                  <a:pt x="89" y="466"/>
                  <a:pt x="59" y="436"/>
                  <a:pt x="35" y="394"/>
                </a:cubicBezTo>
                <a:cubicBezTo>
                  <a:pt x="11" y="352"/>
                  <a:pt x="0" y="311"/>
                  <a:pt x="0" y="263"/>
                </a:cubicBezTo>
                <a:cubicBezTo>
                  <a:pt x="0" y="215"/>
                  <a:pt x="11" y="173"/>
                  <a:pt x="35" y="132"/>
                </a:cubicBezTo>
                <a:cubicBezTo>
                  <a:pt x="59" y="90"/>
                  <a:pt x="89" y="60"/>
                  <a:pt x="131" y="36"/>
                </a:cubicBezTo>
                <a:cubicBezTo>
                  <a:pt x="173" y="11"/>
                  <a:pt x="214" y="0"/>
                  <a:pt x="262" y="0"/>
                </a:cubicBezTo>
                <a:cubicBezTo>
                  <a:pt x="311" y="0"/>
                  <a:pt x="352" y="11"/>
                  <a:pt x="394" y="36"/>
                </a:cubicBezTo>
                <a:cubicBezTo>
                  <a:pt x="435" y="60"/>
                  <a:pt x="466" y="90"/>
                  <a:pt x="490" y="132"/>
                </a:cubicBezTo>
                <a:cubicBezTo>
                  <a:pt x="514" y="173"/>
                  <a:pt x="525" y="215"/>
                  <a:pt x="525" y="263"/>
                </a:cubicBezTo>
              </a:path>
            </a:pathLst>
          </a:custGeom>
          <a:solidFill>
            <a:srgbClr val="32A242"/>
          </a:solidFill>
          <a:ln>
            <a:noFill/>
          </a:ln>
          <a:effectLst/>
          <a:extLst>
            <a:ext uri="{91240B29-F687-4F45-9708-019B960494DF}">
              <a14:hiddenLine xmlns:a14="http://schemas.microsoft.com/office/drawing/2010/main" w="9525" cap="flat">
                <a:solidFill>
                  <a:srgbClr val="32A242"/>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400">
              <a:solidFill>
                <a:srgbClr val="3C3C3B"/>
              </a:solidFill>
              <a:cs typeface="Century Gothic"/>
            </a:endParaRPr>
          </a:p>
        </p:txBody>
      </p:sp>
      <p:sp>
        <p:nvSpPr>
          <p:cNvPr id="46" name="Text Box 16"/>
          <p:cNvSpPr txBox="1">
            <a:spLocks noChangeArrowheads="1"/>
          </p:cNvSpPr>
          <p:nvPr/>
        </p:nvSpPr>
        <p:spPr bwMode="auto">
          <a:xfrm>
            <a:off x="1499796" y="2570118"/>
            <a:ext cx="581891" cy="348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spAutoFit/>
          </a:bodyPr>
          <a:lstStyle/>
          <a:p>
            <a:pPr algn="ctr"/>
            <a:r>
              <a:rPr lang="en-US" sz="1067" dirty="0">
                <a:solidFill>
                  <a:srgbClr val="3B3B3B"/>
                </a:solidFill>
                <a:cs typeface="Century Gothic"/>
              </a:rPr>
              <a:t>Revenue</a:t>
            </a:r>
          </a:p>
          <a:p>
            <a:pPr algn="ctr"/>
            <a:r>
              <a:rPr lang="en-US" sz="1067" dirty="0">
                <a:solidFill>
                  <a:srgbClr val="3B3B3B"/>
                </a:solidFill>
                <a:cs typeface="Century Gothic"/>
              </a:rPr>
              <a:t>Multiplier </a:t>
            </a:r>
          </a:p>
        </p:txBody>
      </p:sp>
      <p:sp>
        <p:nvSpPr>
          <p:cNvPr id="47" name="Text Box 19"/>
          <p:cNvSpPr txBox="1">
            <a:spLocks noChangeArrowheads="1"/>
          </p:cNvSpPr>
          <p:nvPr/>
        </p:nvSpPr>
        <p:spPr bwMode="auto">
          <a:xfrm>
            <a:off x="1576002" y="3408489"/>
            <a:ext cx="1241375" cy="127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lstStyle/>
          <a:p>
            <a:pPr algn="ctr">
              <a:lnSpc>
                <a:spcPct val="83000"/>
              </a:lnSpc>
            </a:pPr>
            <a:r>
              <a:rPr lang="en-US" sz="1200" b="1" dirty="0">
                <a:solidFill>
                  <a:srgbClr val="3B3B3B"/>
                </a:solidFill>
                <a:cs typeface="Century Gothic"/>
              </a:rPr>
              <a:t>Single Product</a:t>
            </a:r>
          </a:p>
        </p:txBody>
      </p:sp>
      <p:sp>
        <p:nvSpPr>
          <p:cNvPr id="48" name="Text Box 16"/>
          <p:cNvSpPr txBox="1">
            <a:spLocks noChangeArrowheads="1"/>
          </p:cNvSpPr>
          <p:nvPr/>
        </p:nvSpPr>
        <p:spPr bwMode="auto">
          <a:xfrm>
            <a:off x="1690181" y="3685859"/>
            <a:ext cx="1051442" cy="2048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spAutoFit/>
          </a:bodyPr>
          <a:lstStyle/>
          <a:p>
            <a:pPr algn="ctr"/>
            <a:r>
              <a:rPr lang="en-US" sz="1200" b="1" dirty="0">
                <a:solidFill>
                  <a:srgbClr val="3B3B3B"/>
                </a:solidFill>
                <a:cs typeface="Century Gothic"/>
              </a:rPr>
              <a:t>Retention: ~83%</a:t>
            </a:r>
          </a:p>
        </p:txBody>
      </p:sp>
      <p:sp>
        <p:nvSpPr>
          <p:cNvPr id="49" name="Text Box 16"/>
          <p:cNvSpPr txBox="1">
            <a:spLocks noChangeArrowheads="1"/>
          </p:cNvSpPr>
          <p:nvPr/>
        </p:nvSpPr>
        <p:spPr bwMode="auto">
          <a:xfrm>
            <a:off x="1664828" y="4125439"/>
            <a:ext cx="1033936" cy="5128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spAutoFit/>
          </a:bodyPr>
          <a:lstStyle/>
          <a:p>
            <a:pPr algn="ctr"/>
            <a:r>
              <a:rPr lang="en-US" sz="1067" dirty="0">
                <a:solidFill>
                  <a:srgbClr val="3B3B3B"/>
                </a:solidFill>
                <a:cs typeface="Century Gothic"/>
              </a:rPr>
              <a:t>“I have an account</a:t>
            </a:r>
          </a:p>
          <a:p>
            <a:pPr algn="ctr"/>
            <a:r>
              <a:rPr lang="en-US" sz="1067" dirty="0">
                <a:solidFill>
                  <a:srgbClr val="3B3B3B"/>
                </a:solidFill>
                <a:cs typeface="Century Gothic"/>
              </a:rPr>
              <a:t>with you”</a:t>
            </a:r>
          </a:p>
          <a:p>
            <a:pPr algn="ctr"/>
            <a:r>
              <a:rPr lang="en-US" sz="1067" dirty="0">
                <a:solidFill>
                  <a:srgbClr val="3B3B3B"/>
                </a:solidFill>
                <a:cs typeface="Century Gothic"/>
              </a:rPr>
              <a:t>(e.g. checking)</a:t>
            </a:r>
          </a:p>
        </p:txBody>
      </p:sp>
      <p:sp>
        <p:nvSpPr>
          <p:cNvPr id="50" name="Text Box 19"/>
          <p:cNvSpPr txBox="1">
            <a:spLocks noChangeArrowheads="1"/>
          </p:cNvSpPr>
          <p:nvPr/>
        </p:nvSpPr>
        <p:spPr bwMode="auto">
          <a:xfrm>
            <a:off x="4116002" y="3047253"/>
            <a:ext cx="1241375" cy="127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lstStyle/>
          <a:p>
            <a:pPr algn="ctr">
              <a:lnSpc>
                <a:spcPct val="83000"/>
              </a:lnSpc>
            </a:pPr>
            <a:r>
              <a:rPr lang="en-US" sz="1200" b="1" dirty="0">
                <a:solidFill>
                  <a:srgbClr val="3B3B3B"/>
                </a:solidFill>
                <a:cs typeface="Century Gothic"/>
              </a:rPr>
              <a:t>Engaged Customer</a:t>
            </a:r>
          </a:p>
        </p:txBody>
      </p:sp>
      <p:sp>
        <p:nvSpPr>
          <p:cNvPr id="51" name="Text Box 16"/>
          <p:cNvSpPr txBox="1">
            <a:spLocks noChangeArrowheads="1"/>
          </p:cNvSpPr>
          <p:nvPr/>
        </p:nvSpPr>
        <p:spPr bwMode="auto">
          <a:xfrm>
            <a:off x="4230183" y="3324623"/>
            <a:ext cx="1051442" cy="2048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spAutoFit/>
          </a:bodyPr>
          <a:lstStyle/>
          <a:p>
            <a:pPr algn="ctr"/>
            <a:r>
              <a:rPr lang="en-US" sz="1200" b="1" dirty="0">
                <a:solidFill>
                  <a:srgbClr val="3B3B3B"/>
                </a:solidFill>
                <a:cs typeface="Century Gothic"/>
              </a:rPr>
              <a:t>Retention: ~95%</a:t>
            </a:r>
          </a:p>
        </p:txBody>
      </p:sp>
      <p:sp>
        <p:nvSpPr>
          <p:cNvPr id="52" name="Text Box 16"/>
          <p:cNvSpPr txBox="1">
            <a:spLocks noChangeArrowheads="1"/>
          </p:cNvSpPr>
          <p:nvPr/>
        </p:nvSpPr>
        <p:spPr bwMode="auto">
          <a:xfrm>
            <a:off x="4107844" y="3764203"/>
            <a:ext cx="1227900" cy="5128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spAutoFit/>
          </a:bodyPr>
          <a:lstStyle/>
          <a:p>
            <a:pPr algn="ctr"/>
            <a:r>
              <a:rPr lang="en-US" sz="1067" dirty="0">
                <a:solidFill>
                  <a:srgbClr val="3B3B3B"/>
                </a:solidFill>
                <a:cs typeface="Century Gothic"/>
              </a:rPr>
              <a:t>“I bank</a:t>
            </a:r>
          </a:p>
          <a:p>
            <a:pPr algn="ctr"/>
            <a:r>
              <a:rPr lang="en-US" sz="1067" dirty="0">
                <a:solidFill>
                  <a:srgbClr val="3B3B3B"/>
                </a:solidFill>
                <a:cs typeface="Century Gothic"/>
              </a:rPr>
              <a:t>with you”</a:t>
            </a:r>
          </a:p>
          <a:p>
            <a:pPr algn="ctr"/>
            <a:r>
              <a:rPr lang="en-US" sz="1067" dirty="0">
                <a:solidFill>
                  <a:srgbClr val="3B3B3B"/>
                </a:solidFill>
                <a:cs typeface="Century Gothic"/>
              </a:rPr>
              <a:t>(e.g. primary account)</a:t>
            </a:r>
          </a:p>
        </p:txBody>
      </p:sp>
      <p:sp>
        <p:nvSpPr>
          <p:cNvPr id="53" name="Text Box 51"/>
          <p:cNvSpPr txBox="1">
            <a:spLocks noChangeArrowheads="1"/>
          </p:cNvSpPr>
          <p:nvPr/>
        </p:nvSpPr>
        <p:spPr bwMode="auto">
          <a:xfrm>
            <a:off x="6279680" y="4491749"/>
            <a:ext cx="2085629" cy="1566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25704" rIns="0" bIns="0"/>
          <a:lstStyle>
            <a:lvl1pPr>
              <a:tabLst>
                <a:tab pos="723900" algn="l"/>
              </a:tabLst>
              <a:defRPr>
                <a:solidFill>
                  <a:srgbClr val="000000"/>
                </a:solidFill>
                <a:latin typeface="Arial" charset="0"/>
                <a:ea typeface="SimSun" charset="0"/>
                <a:cs typeface="SimSun" charset="0"/>
              </a:defRPr>
            </a:lvl1pPr>
            <a:lvl2pPr>
              <a:tabLst>
                <a:tab pos="723900" algn="l"/>
              </a:tabLst>
              <a:defRPr>
                <a:solidFill>
                  <a:srgbClr val="000000"/>
                </a:solidFill>
                <a:latin typeface="Arial" charset="0"/>
                <a:ea typeface="SimSun" charset="0"/>
                <a:cs typeface="SimSun" charset="0"/>
              </a:defRPr>
            </a:lvl2pPr>
            <a:lvl3pPr>
              <a:tabLst>
                <a:tab pos="723900" algn="l"/>
              </a:tabLst>
              <a:defRPr>
                <a:solidFill>
                  <a:srgbClr val="000000"/>
                </a:solidFill>
                <a:latin typeface="Arial" charset="0"/>
                <a:ea typeface="SimSun" charset="0"/>
                <a:cs typeface="SimSun" charset="0"/>
              </a:defRPr>
            </a:lvl3pPr>
            <a:lvl4pPr>
              <a:tabLst>
                <a:tab pos="723900" algn="l"/>
              </a:tabLst>
              <a:defRPr>
                <a:solidFill>
                  <a:srgbClr val="000000"/>
                </a:solidFill>
                <a:latin typeface="Arial" charset="0"/>
                <a:ea typeface="SimSun" charset="0"/>
                <a:cs typeface="SimSun" charset="0"/>
              </a:defRPr>
            </a:lvl4pPr>
            <a:lvl5pPr>
              <a:tabLst>
                <a:tab pos="7239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SimSun" charset="0"/>
                <a:cs typeface="SimSun" charset="0"/>
              </a:defRPr>
            </a:lvl9pPr>
          </a:lstStyle>
          <a:p>
            <a:pPr>
              <a:spcAft>
                <a:spcPts val="400"/>
              </a:spcAft>
            </a:pPr>
            <a:r>
              <a:rPr lang="en-US" sz="1200" dirty="0">
                <a:solidFill>
                  <a:srgbClr val="3B3B3B"/>
                </a:solidFill>
                <a:latin typeface="Century Gothic"/>
                <a:cs typeface="Century Gothic"/>
              </a:rPr>
              <a:t>• Recurring Deposit</a:t>
            </a:r>
          </a:p>
          <a:p>
            <a:pPr>
              <a:spcAft>
                <a:spcPts val="400"/>
              </a:spcAft>
            </a:pPr>
            <a:r>
              <a:rPr lang="en-US" sz="1200" dirty="0">
                <a:solidFill>
                  <a:srgbClr val="3B3B3B"/>
                </a:solidFill>
                <a:latin typeface="Century Gothic"/>
                <a:cs typeface="Century Gothic"/>
              </a:rPr>
              <a:t>• Active Debit Use </a:t>
            </a:r>
          </a:p>
          <a:p>
            <a:pPr>
              <a:spcAft>
                <a:spcPts val="400"/>
              </a:spcAft>
            </a:pPr>
            <a:r>
              <a:rPr lang="en-US" sz="1200" dirty="0">
                <a:solidFill>
                  <a:srgbClr val="3B3B3B"/>
                </a:solidFill>
                <a:latin typeface="Century Gothic"/>
                <a:cs typeface="Century Gothic"/>
              </a:rPr>
              <a:t>• Active OLB/Bill Pay</a:t>
            </a:r>
          </a:p>
          <a:p>
            <a:pPr>
              <a:spcAft>
                <a:spcPts val="400"/>
              </a:spcAft>
            </a:pPr>
            <a:endParaRPr lang="en-US" sz="1200" dirty="0">
              <a:solidFill>
                <a:srgbClr val="3B3B3B"/>
              </a:solidFill>
              <a:latin typeface="Century Gothic"/>
              <a:cs typeface="Century Gothic"/>
            </a:endParaRPr>
          </a:p>
          <a:p>
            <a:pPr>
              <a:spcAft>
                <a:spcPts val="400"/>
              </a:spcAft>
            </a:pPr>
            <a:r>
              <a:rPr lang="en-US" sz="1200" dirty="0">
                <a:solidFill>
                  <a:srgbClr val="3B3B3B"/>
                </a:solidFill>
                <a:latin typeface="Century Gothic"/>
                <a:cs typeface="Century Gothic"/>
              </a:rPr>
              <a:t> </a:t>
            </a:r>
          </a:p>
        </p:txBody>
      </p:sp>
      <p:sp>
        <p:nvSpPr>
          <p:cNvPr id="54" name="Text Box 50"/>
          <p:cNvSpPr txBox="1">
            <a:spLocks noChangeArrowheads="1"/>
          </p:cNvSpPr>
          <p:nvPr/>
        </p:nvSpPr>
        <p:spPr bwMode="auto">
          <a:xfrm>
            <a:off x="6279680" y="4293189"/>
            <a:ext cx="2685725" cy="1566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25704" rIns="0" bIns="0"/>
          <a:lstStyle>
            <a:lvl1pPr>
              <a:tabLst>
                <a:tab pos="723900" algn="l"/>
                <a:tab pos="1447800" algn="l"/>
              </a:tabLst>
              <a:defRPr>
                <a:solidFill>
                  <a:srgbClr val="000000"/>
                </a:solidFill>
                <a:latin typeface="Arial" charset="0"/>
                <a:ea typeface="SimSun" charset="0"/>
                <a:cs typeface="SimSun" charset="0"/>
              </a:defRPr>
            </a:lvl1pPr>
            <a:lvl2pPr>
              <a:tabLst>
                <a:tab pos="723900" algn="l"/>
                <a:tab pos="1447800" algn="l"/>
              </a:tabLst>
              <a:defRPr>
                <a:solidFill>
                  <a:srgbClr val="000000"/>
                </a:solidFill>
                <a:latin typeface="Arial" charset="0"/>
                <a:ea typeface="SimSun" charset="0"/>
                <a:cs typeface="SimSun" charset="0"/>
              </a:defRPr>
            </a:lvl2pPr>
            <a:lvl3pPr>
              <a:tabLst>
                <a:tab pos="723900" algn="l"/>
                <a:tab pos="1447800" algn="l"/>
              </a:tabLst>
              <a:defRPr>
                <a:solidFill>
                  <a:srgbClr val="000000"/>
                </a:solidFill>
                <a:latin typeface="Arial" charset="0"/>
                <a:ea typeface="SimSun" charset="0"/>
                <a:cs typeface="SimSun" charset="0"/>
              </a:defRPr>
            </a:lvl3pPr>
            <a:lvl4pPr>
              <a:tabLst>
                <a:tab pos="723900" algn="l"/>
                <a:tab pos="1447800" algn="l"/>
              </a:tabLst>
              <a:defRPr>
                <a:solidFill>
                  <a:srgbClr val="000000"/>
                </a:solidFill>
                <a:latin typeface="Arial" charset="0"/>
                <a:ea typeface="SimSun" charset="0"/>
                <a:cs typeface="SimSun" charset="0"/>
              </a:defRPr>
            </a:lvl4pPr>
            <a:lvl5pPr>
              <a:tabLst>
                <a:tab pos="723900" algn="l"/>
                <a:tab pos="14478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Lst>
              <a:defRPr>
                <a:solidFill>
                  <a:srgbClr val="000000"/>
                </a:solidFill>
                <a:latin typeface="Arial" charset="0"/>
                <a:ea typeface="SimSun" charset="0"/>
                <a:cs typeface="SimSun" charset="0"/>
              </a:defRPr>
            </a:lvl9pPr>
          </a:lstStyle>
          <a:p>
            <a:pPr>
              <a:lnSpc>
                <a:spcPct val="83000"/>
              </a:lnSpc>
            </a:pPr>
            <a:r>
              <a:rPr lang="en-US" sz="1200" dirty="0">
                <a:solidFill>
                  <a:srgbClr val="3B3B3B"/>
                </a:solidFill>
                <a:latin typeface="Century Gothic"/>
                <a:cs typeface="Century Gothic"/>
              </a:rPr>
              <a:t>Typical Primary Checking </a:t>
            </a:r>
          </a:p>
        </p:txBody>
      </p:sp>
      <p:sp>
        <p:nvSpPr>
          <p:cNvPr id="55" name="Text Box 19"/>
          <p:cNvSpPr txBox="1">
            <a:spLocks noChangeArrowheads="1"/>
          </p:cNvSpPr>
          <p:nvPr/>
        </p:nvSpPr>
        <p:spPr bwMode="auto">
          <a:xfrm>
            <a:off x="6648307" y="2666253"/>
            <a:ext cx="1241375" cy="127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lstStyle/>
          <a:p>
            <a:pPr algn="ctr">
              <a:lnSpc>
                <a:spcPct val="83000"/>
              </a:lnSpc>
            </a:pPr>
            <a:r>
              <a:rPr lang="en-US" sz="1200" b="1" dirty="0">
                <a:solidFill>
                  <a:srgbClr val="3B3B3B"/>
                </a:solidFill>
                <a:cs typeface="Century Gothic"/>
              </a:rPr>
              <a:t>Deposits &amp; Borrowing</a:t>
            </a:r>
          </a:p>
        </p:txBody>
      </p:sp>
      <p:sp>
        <p:nvSpPr>
          <p:cNvPr id="56" name="Text Box 16"/>
          <p:cNvSpPr txBox="1">
            <a:spLocks noChangeArrowheads="1"/>
          </p:cNvSpPr>
          <p:nvPr/>
        </p:nvSpPr>
        <p:spPr bwMode="auto">
          <a:xfrm>
            <a:off x="6762488" y="2943623"/>
            <a:ext cx="1051442" cy="2048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spAutoFit/>
          </a:bodyPr>
          <a:lstStyle/>
          <a:p>
            <a:pPr algn="ctr"/>
            <a:r>
              <a:rPr lang="en-US" sz="1200" b="1" dirty="0">
                <a:solidFill>
                  <a:srgbClr val="3B3B3B"/>
                </a:solidFill>
                <a:cs typeface="Century Gothic"/>
              </a:rPr>
              <a:t>Retention: ~99%</a:t>
            </a:r>
          </a:p>
        </p:txBody>
      </p:sp>
      <p:sp>
        <p:nvSpPr>
          <p:cNvPr id="57" name="Text Box 16"/>
          <p:cNvSpPr txBox="1">
            <a:spLocks noChangeArrowheads="1"/>
          </p:cNvSpPr>
          <p:nvPr/>
        </p:nvSpPr>
        <p:spPr bwMode="auto">
          <a:xfrm>
            <a:off x="6693049" y="3383203"/>
            <a:ext cx="1122102" cy="5128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spAutoFit/>
          </a:bodyPr>
          <a:lstStyle/>
          <a:p>
            <a:pPr algn="ctr"/>
            <a:r>
              <a:rPr lang="en-US" sz="1067" dirty="0">
                <a:solidFill>
                  <a:srgbClr val="3B3B3B"/>
                </a:solidFill>
                <a:cs typeface="Century Gothic"/>
              </a:rPr>
              <a:t>“…and I also borrow</a:t>
            </a:r>
          </a:p>
          <a:p>
            <a:pPr algn="ctr"/>
            <a:r>
              <a:rPr lang="en-US" sz="1067" dirty="0">
                <a:solidFill>
                  <a:srgbClr val="3B3B3B"/>
                </a:solidFill>
                <a:cs typeface="Century Gothic"/>
              </a:rPr>
              <a:t>money from you”</a:t>
            </a:r>
          </a:p>
          <a:p>
            <a:pPr algn="ctr"/>
            <a:r>
              <a:rPr lang="en-US" sz="1067" dirty="0">
                <a:solidFill>
                  <a:srgbClr val="3B3B3B"/>
                </a:solidFill>
                <a:cs typeface="Century Gothic"/>
              </a:rPr>
              <a:t>(e.g. lending)</a:t>
            </a:r>
          </a:p>
        </p:txBody>
      </p:sp>
      <p:sp>
        <p:nvSpPr>
          <p:cNvPr id="58" name="Text Box 19"/>
          <p:cNvSpPr txBox="1">
            <a:spLocks noChangeArrowheads="1"/>
          </p:cNvSpPr>
          <p:nvPr/>
        </p:nvSpPr>
        <p:spPr bwMode="auto">
          <a:xfrm>
            <a:off x="9213665" y="2285253"/>
            <a:ext cx="1241375" cy="127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lstStyle/>
          <a:p>
            <a:pPr algn="ctr">
              <a:lnSpc>
                <a:spcPct val="83000"/>
              </a:lnSpc>
            </a:pPr>
            <a:r>
              <a:rPr lang="en-US" sz="1200" b="1" dirty="0">
                <a:solidFill>
                  <a:srgbClr val="3B3B3B"/>
                </a:solidFill>
                <a:cs typeface="Century Gothic"/>
              </a:rPr>
              <a:t>Investing &amp; Planning</a:t>
            </a:r>
          </a:p>
        </p:txBody>
      </p:sp>
      <p:sp>
        <p:nvSpPr>
          <p:cNvPr id="59" name="Text Box 16"/>
          <p:cNvSpPr txBox="1">
            <a:spLocks noChangeArrowheads="1"/>
          </p:cNvSpPr>
          <p:nvPr/>
        </p:nvSpPr>
        <p:spPr bwMode="auto">
          <a:xfrm>
            <a:off x="9327844" y="2562623"/>
            <a:ext cx="1051442" cy="2048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spAutoFit/>
          </a:bodyPr>
          <a:lstStyle/>
          <a:p>
            <a:pPr algn="ctr"/>
            <a:r>
              <a:rPr lang="en-US" sz="1200" b="1" dirty="0">
                <a:solidFill>
                  <a:srgbClr val="3B3B3B"/>
                </a:solidFill>
                <a:cs typeface="Century Gothic"/>
              </a:rPr>
              <a:t>Retention: ~99%</a:t>
            </a:r>
          </a:p>
        </p:txBody>
      </p:sp>
      <p:sp>
        <p:nvSpPr>
          <p:cNvPr id="60" name="Text Box 16"/>
          <p:cNvSpPr txBox="1">
            <a:spLocks noChangeArrowheads="1"/>
          </p:cNvSpPr>
          <p:nvPr/>
        </p:nvSpPr>
        <p:spPr bwMode="auto">
          <a:xfrm>
            <a:off x="9121348" y="3002202"/>
            <a:ext cx="1396216" cy="348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19992" rIns="0" bIns="0">
            <a:spAutoFit/>
          </a:bodyPr>
          <a:lstStyle/>
          <a:p>
            <a:pPr algn="ctr"/>
            <a:r>
              <a:rPr lang="en-US" sz="1067" dirty="0">
                <a:solidFill>
                  <a:srgbClr val="3B3B3B"/>
                </a:solidFill>
                <a:cs typeface="Century Gothic"/>
              </a:rPr>
              <a:t>“…and I  invest with you”</a:t>
            </a:r>
          </a:p>
          <a:p>
            <a:pPr algn="ctr"/>
            <a:r>
              <a:rPr lang="en-US" sz="1067" dirty="0">
                <a:solidFill>
                  <a:srgbClr val="3B3B3B"/>
                </a:solidFill>
                <a:cs typeface="Century Gothic"/>
              </a:rPr>
              <a:t>(e.g. investing)</a:t>
            </a:r>
          </a:p>
        </p:txBody>
      </p:sp>
      <p:sp>
        <p:nvSpPr>
          <p:cNvPr id="61" name="Text Box 89"/>
          <p:cNvSpPr txBox="1">
            <a:spLocks noChangeArrowheads="1"/>
          </p:cNvSpPr>
          <p:nvPr/>
        </p:nvSpPr>
        <p:spPr bwMode="auto">
          <a:xfrm>
            <a:off x="7111489" y="2191327"/>
            <a:ext cx="508000" cy="201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28560" rIns="0" bIns="0"/>
          <a:lstStyle/>
          <a:p>
            <a:pPr algn="ctr">
              <a:lnSpc>
                <a:spcPct val="83000"/>
              </a:lnSpc>
            </a:pPr>
            <a:r>
              <a:rPr lang="en-US" sz="1333" dirty="0">
                <a:solidFill>
                  <a:srgbClr val="FFFFFF"/>
                </a:solidFill>
                <a:cs typeface="Century Gothic"/>
              </a:rPr>
              <a:t>~9x</a:t>
            </a:r>
          </a:p>
        </p:txBody>
      </p:sp>
      <p:sp>
        <p:nvSpPr>
          <p:cNvPr id="62" name="Text Box 89"/>
          <p:cNvSpPr txBox="1">
            <a:spLocks noChangeArrowheads="1"/>
          </p:cNvSpPr>
          <p:nvPr/>
        </p:nvSpPr>
        <p:spPr bwMode="auto">
          <a:xfrm>
            <a:off x="4469889" y="2572327"/>
            <a:ext cx="508000" cy="201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28560" rIns="0" bIns="0"/>
          <a:lstStyle/>
          <a:p>
            <a:pPr algn="ctr">
              <a:lnSpc>
                <a:spcPct val="83000"/>
              </a:lnSpc>
            </a:pPr>
            <a:r>
              <a:rPr lang="en-US" sz="1333" dirty="0">
                <a:solidFill>
                  <a:srgbClr val="FFFFFF"/>
                </a:solidFill>
                <a:cs typeface="Century Gothic"/>
              </a:rPr>
              <a:t>~4x</a:t>
            </a:r>
          </a:p>
        </p:txBody>
      </p:sp>
    </p:spTree>
    <p:extLst>
      <p:ext uri="{BB962C8B-B14F-4D97-AF65-F5344CB8AC3E}">
        <p14:creationId xmlns:p14="http://schemas.microsoft.com/office/powerpoint/2010/main" val="395530094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Value Drivers – Churn Analytics Capabilities </a:t>
            </a:r>
          </a:p>
        </p:txBody>
      </p:sp>
      <p:sp>
        <p:nvSpPr>
          <p:cNvPr id="3" name="Text Placeholder 2"/>
          <p:cNvSpPr>
            <a:spLocks noGrp="1"/>
          </p:cNvSpPr>
          <p:nvPr>
            <p:ph type="body" sz="quarter" idx="13"/>
          </p:nvPr>
        </p:nvSpPr>
        <p:spPr>
          <a:xfrm>
            <a:off x="595554" y="913133"/>
            <a:ext cx="11150493" cy="381000"/>
          </a:xfrm>
        </p:spPr>
        <p:txBody>
          <a:bodyPr>
            <a:normAutofit fontScale="70000" lnSpcReduction="20000"/>
          </a:bodyPr>
          <a:lstStyle/>
          <a:p>
            <a:r>
              <a:rPr lang="en-US" dirty="0"/>
              <a:t>Advanced Analytics Create Value Directly &amp; Indirectly</a:t>
            </a:r>
          </a:p>
        </p:txBody>
      </p:sp>
      <p:sp>
        <p:nvSpPr>
          <p:cNvPr id="4" name="Text Placeholder 3"/>
          <p:cNvSpPr>
            <a:spLocks noGrp="1"/>
          </p:cNvSpPr>
          <p:nvPr>
            <p:ph type="body" sz="quarter" idx="12"/>
          </p:nvPr>
        </p:nvSpPr>
        <p:spPr/>
        <p:txBody>
          <a:bodyPr/>
          <a:lstStyle/>
          <a:p>
            <a:r>
              <a:rPr lang="en-US" dirty="0"/>
              <a:t>Direct Benefits, e.g.,</a:t>
            </a:r>
          </a:p>
          <a:p>
            <a:pPr lvl="1"/>
            <a:r>
              <a:rPr lang="en-US" dirty="0"/>
              <a:t>ID relationships at risk of attrition --“Rescue” opportunities early enough to take action</a:t>
            </a:r>
          </a:p>
          <a:p>
            <a:pPr lvl="1"/>
            <a:r>
              <a:rPr lang="en-US" dirty="0"/>
              <a:t>ID root causes of attrition</a:t>
            </a:r>
          </a:p>
          <a:p>
            <a:pPr lvl="1"/>
            <a:r>
              <a:rPr lang="en-US" dirty="0"/>
              <a:t>ID process improvements to improve customer engagement (and retention and cross-sell as a result)</a:t>
            </a:r>
          </a:p>
          <a:p>
            <a:r>
              <a:rPr lang="en-US" dirty="0"/>
              <a:t>Indirect Benefits, e.g.,</a:t>
            </a:r>
          </a:p>
          <a:p>
            <a:pPr lvl="1"/>
            <a:r>
              <a:rPr lang="en-US" dirty="0"/>
              <a:t>Reduce root causes of unnecessary op expenses, e.g., customer calls</a:t>
            </a:r>
          </a:p>
          <a:p>
            <a:pPr lvl="1"/>
            <a:r>
              <a:rPr lang="en-US" dirty="0"/>
              <a:t>Improve take rate of self-service – e.g., direct deposit, mobile – reducing more expensive  agent-assisted transactions</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82977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609618" y="1473964"/>
            <a:ext cx="6749535" cy="4945937"/>
          </a:xfrm>
        </p:spPr>
        <p:txBody>
          <a:bodyPr>
            <a:noAutofit/>
          </a:bodyPr>
          <a:lstStyle/>
          <a:p>
            <a:pPr>
              <a:lnSpc>
                <a:spcPct val="100000"/>
              </a:lnSpc>
              <a:spcBef>
                <a:spcPts val="0"/>
              </a:spcBef>
              <a:spcAft>
                <a:spcPts val="800"/>
              </a:spcAft>
            </a:pPr>
            <a:r>
              <a:rPr lang="en-US" sz="1600" dirty="0"/>
              <a:t>Rescue: Offers to win-over customers at risk</a:t>
            </a:r>
          </a:p>
          <a:p>
            <a:pPr>
              <a:lnSpc>
                <a:spcPct val="100000"/>
              </a:lnSpc>
              <a:spcBef>
                <a:spcPts val="0"/>
              </a:spcBef>
              <a:spcAft>
                <a:spcPts val="800"/>
              </a:spcAft>
            </a:pPr>
            <a:r>
              <a:rPr lang="en-US" sz="1600" dirty="0"/>
              <a:t>Process Improvement: Assess sales, service and onboarding processes to enhance engagement and retention :</a:t>
            </a:r>
          </a:p>
          <a:p>
            <a:pPr lvl="1">
              <a:lnSpc>
                <a:spcPct val="100000"/>
              </a:lnSpc>
              <a:spcBef>
                <a:spcPts val="0"/>
              </a:spcBef>
              <a:spcAft>
                <a:spcPts val="800"/>
              </a:spcAft>
            </a:pPr>
            <a:r>
              <a:rPr lang="en-US" sz="1600" dirty="0"/>
              <a:t>From: 1 in 6 unengaged customers close accounts per year  </a:t>
            </a:r>
          </a:p>
          <a:p>
            <a:pPr lvl="1">
              <a:lnSpc>
                <a:spcPct val="100000"/>
              </a:lnSpc>
              <a:spcBef>
                <a:spcPts val="0"/>
              </a:spcBef>
              <a:spcAft>
                <a:spcPts val="800"/>
              </a:spcAft>
            </a:pPr>
            <a:r>
              <a:rPr lang="en-US" sz="1600" dirty="0"/>
              <a:t>To: Only 1 in 20 engaged customers close per year (e.g., direct deposit, active debit, bill pay)</a:t>
            </a:r>
          </a:p>
          <a:p>
            <a:pPr lvl="1">
              <a:lnSpc>
                <a:spcPct val="100000"/>
              </a:lnSpc>
              <a:spcBef>
                <a:spcPts val="0"/>
              </a:spcBef>
              <a:spcAft>
                <a:spcPts val="2400"/>
              </a:spcAft>
            </a:pPr>
            <a:r>
              <a:rPr lang="en-US" sz="1600" dirty="0"/>
              <a:t>Also: Prevent closures caused by poor product fit in channels</a:t>
            </a:r>
          </a:p>
          <a:p>
            <a:pPr>
              <a:lnSpc>
                <a:spcPct val="100000"/>
              </a:lnSpc>
              <a:spcBef>
                <a:spcPts val="0"/>
              </a:spcBef>
              <a:spcAft>
                <a:spcPts val="800"/>
              </a:spcAft>
            </a:pPr>
            <a:r>
              <a:rPr lang="en-US" sz="1600" dirty="0"/>
              <a:t>Cross-sell improves: more “touches” in online channels; higher quality engagements in assisted channels</a:t>
            </a:r>
          </a:p>
          <a:p>
            <a:pPr>
              <a:lnSpc>
                <a:spcPct val="100000"/>
              </a:lnSpc>
              <a:spcBef>
                <a:spcPts val="0"/>
              </a:spcBef>
              <a:spcAft>
                <a:spcPts val="800"/>
              </a:spcAft>
            </a:pPr>
            <a:r>
              <a:rPr lang="en-US" sz="1600" dirty="0"/>
              <a:t>Benefits of cross-sell:</a:t>
            </a:r>
          </a:p>
          <a:p>
            <a:pPr lvl="1">
              <a:lnSpc>
                <a:spcPct val="100000"/>
              </a:lnSpc>
              <a:spcBef>
                <a:spcPts val="0"/>
              </a:spcBef>
              <a:spcAft>
                <a:spcPts val="800"/>
              </a:spcAft>
            </a:pPr>
            <a:r>
              <a:rPr lang="en-US" sz="1600" dirty="0"/>
              <a:t>Retention improves – upward of 95%</a:t>
            </a:r>
          </a:p>
          <a:p>
            <a:pPr lvl="1">
              <a:lnSpc>
                <a:spcPct val="100000"/>
              </a:lnSpc>
              <a:spcBef>
                <a:spcPts val="0"/>
              </a:spcBef>
              <a:spcAft>
                <a:spcPts val="800"/>
              </a:spcAft>
            </a:pPr>
            <a:r>
              <a:rPr lang="en-US" sz="1600" dirty="0"/>
              <a:t>Revenue improves </a:t>
            </a:r>
          </a:p>
          <a:p>
            <a:pPr lvl="2">
              <a:lnSpc>
                <a:spcPct val="100000"/>
              </a:lnSpc>
              <a:spcBef>
                <a:spcPts val="0"/>
              </a:spcBef>
              <a:spcAft>
                <a:spcPts val="800"/>
              </a:spcAft>
            </a:pPr>
            <a:r>
              <a:rPr lang="en-US" sz="1600" dirty="0"/>
              <a:t>3X to 5X for lending customers </a:t>
            </a:r>
          </a:p>
          <a:p>
            <a:pPr lvl="2">
              <a:lnSpc>
                <a:spcPct val="100000"/>
              </a:lnSpc>
              <a:spcBef>
                <a:spcPts val="0"/>
              </a:spcBef>
              <a:spcAft>
                <a:spcPts val="800"/>
              </a:spcAft>
            </a:pPr>
            <a:r>
              <a:rPr lang="en-US" sz="1600" dirty="0"/>
              <a:t>5X to 10X for checking with brokerage &amp; investing</a:t>
            </a:r>
          </a:p>
        </p:txBody>
      </p:sp>
      <p:sp>
        <p:nvSpPr>
          <p:cNvPr id="8" name="Text Placeholder 7"/>
          <p:cNvSpPr>
            <a:spLocks noGrp="1"/>
          </p:cNvSpPr>
          <p:nvPr>
            <p:ph type="body" sz="quarter" idx="10"/>
          </p:nvPr>
        </p:nvSpPr>
        <p:spPr/>
        <p:txBody>
          <a:bodyPr/>
          <a:lstStyle/>
          <a:p>
            <a:r>
              <a:rPr lang="en-US" dirty="0"/>
              <a:t>Create value directly through improving customer relationships</a:t>
            </a:r>
          </a:p>
        </p:txBody>
      </p:sp>
      <p:sp>
        <p:nvSpPr>
          <p:cNvPr id="6" name="Title 5"/>
          <p:cNvSpPr>
            <a:spLocks noGrp="1"/>
          </p:cNvSpPr>
          <p:nvPr>
            <p:ph type="title"/>
          </p:nvPr>
        </p:nvSpPr>
        <p:spPr/>
        <p:txBody>
          <a:bodyPr/>
          <a:lstStyle/>
          <a:p>
            <a:r>
              <a:rPr lang="en-US" sz="2933" b="1" dirty="0"/>
              <a:t>Direct Benefits of Churn Analytic Capabilities</a:t>
            </a:r>
          </a:p>
        </p:txBody>
      </p:sp>
      <p:sp>
        <p:nvSpPr>
          <p:cNvPr id="5" name="TextBox 4"/>
          <p:cNvSpPr txBox="1"/>
          <p:nvPr/>
        </p:nvSpPr>
        <p:spPr>
          <a:xfrm>
            <a:off x="8457496" y="1336477"/>
            <a:ext cx="3556704" cy="1727204"/>
          </a:xfrm>
          <a:prstGeom prst="rect">
            <a:avLst/>
          </a:prstGeom>
          <a:noFill/>
        </p:spPr>
        <p:txBody>
          <a:bodyPr wrap="square" rtlCol="0">
            <a:spAutoFit/>
          </a:bodyPr>
          <a:lstStyle/>
          <a:p>
            <a:pPr>
              <a:lnSpc>
                <a:spcPct val="95000"/>
              </a:lnSpc>
              <a:spcBef>
                <a:spcPts val="533"/>
              </a:spcBef>
            </a:pPr>
            <a:r>
              <a:rPr lang="en-US" sz="1867" b="1" dirty="0">
                <a:solidFill>
                  <a:srgbClr val="EC881D"/>
                </a:solidFill>
              </a:rPr>
              <a:t>Direct Revenue Benefit</a:t>
            </a:r>
          </a:p>
          <a:p>
            <a:pPr marL="302676" indent="-302676">
              <a:lnSpc>
                <a:spcPct val="95000"/>
              </a:lnSpc>
              <a:spcBef>
                <a:spcPts val="533"/>
              </a:spcBef>
              <a:buFont typeface="Courier New" panose="02070309020205020404" pitchFamily="49" charset="0"/>
              <a:buChar char="o"/>
            </a:pPr>
            <a:r>
              <a:rPr lang="en-US" sz="1600" dirty="0">
                <a:solidFill>
                  <a:srgbClr val="EC881D"/>
                </a:solidFill>
              </a:rPr>
              <a:t>$40 - $120 per checking customer</a:t>
            </a:r>
          </a:p>
          <a:p>
            <a:pPr marL="302676" indent="-302676">
              <a:lnSpc>
                <a:spcPct val="95000"/>
              </a:lnSpc>
              <a:spcBef>
                <a:spcPts val="533"/>
              </a:spcBef>
              <a:buFont typeface="Courier New" panose="02070309020205020404" pitchFamily="49" charset="0"/>
              <a:buChar char="o"/>
            </a:pPr>
            <a:r>
              <a:rPr lang="en-US" sz="1600" dirty="0">
                <a:solidFill>
                  <a:srgbClr val="EC881D"/>
                </a:solidFill>
              </a:rPr>
              <a:t>Rescue 5,000 customers = $200K - $600K/year</a:t>
            </a:r>
          </a:p>
          <a:p>
            <a:pPr marL="302676" indent="-302676">
              <a:lnSpc>
                <a:spcPct val="95000"/>
              </a:lnSpc>
              <a:spcBef>
                <a:spcPts val="533"/>
              </a:spcBef>
              <a:buFont typeface="Courier New" panose="02070309020205020404" pitchFamily="49" charset="0"/>
              <a:buChar char="o"/>
            </a:pPr>
            <a:r>
              <a:rPr lang="en-US" sz="1600" dirty="0">
                <a:solidFill>
                  <a:srgbClr val="EC881D"/>
                </a:solidFill>
              </a:rPr>
              <a:t>$4MM - $12MM  at scale:100K retention win</a:t>
            </a:r>
          </a:p>
        </p:txBody>
      </p:sp>
      <p:sp>
        <p:nvSpPr>
          <p:cNvPr id="7" name="Right Brace 6"/>
          <p:cNvSpPr/>
          <p:nvPr/>
        </p:nvSpPr>
        <p:spPr>
          <a:xfrm>
            <a:off x="7062582" y="1492156"/>
            <a:ext cx="1120345" cy="2216245"/>
          </a:xfrm>
          <a:prstGeom prst="rightBrace">
            <a:avLst>
              <a:gd name="adj1" fmla="val 124265"/>
              <a:gd name="adj2" fmla="val 5000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EC881D"/>
              </a:solidFill>
            </a:endParaRPr>
          </a:p>
        </p:txBody>
      </p:sp>
      <p:sp>
        <p:nvSpPr>
          <p:cNvPr id="15" name="TextBox 14"/>
          <p:cNvSpPr txBox="1"/>
          <p:nvPr/>
        </p:nvSpPr>
        <p:spPr>
          <a:xfrm>
            <a:off x="8452000" y="4045494"/>
            <a:ext cx="3562200" cy="1961114"/>
          </a:xfrm>
          <a:prstGeom prst="rect">
            <a:avLst/>
          </a:prstGeom>
          <a:noFill/>
        </p:spPr>
        <p:txBody>
          <a:bodyPr wrap="square" rtlCol="0">
            <a:spAutoFit/>
          </a:bodyPr>
          <a:lstStyle/>
          <a:p>
            <a:pPr>
              <a:lnSpc>
                <a:spcPct val="95000"/>
              </a:lnSpc>
              <a:spcBef>
                <a:spcPts val="533"/>
              </a:spcBef>
            </a:pPr>
            <a:r>
              <a:rPr lang="en-US" sz="1867" b="1" dirty="0">
                <a:solidFill>
                  <a:srgbClr val="EC881D"/>
                </a:solidFill>
              </a:rPr>
              <a:t>Cross-Sell Revenue Benefit</a:t>
            </a:r>
          </a:p>
          <a:p>
            <a:pPr marL="302676" indent="-302676">
              <a:lnSpc>
                <a:spcPct val="95000"/>
              </a:lnSpc>
              <a:spcBef>
                <a:spcPts val="533"/>
              </a:spcBef>
              <a:buFont typeface="Courier New" panose="02070309020205020404" pitchFamily="49" charset="0"/>
              <a:buChar char="o"/>
            </a:pPr>
            <a:r>
              <a:rPr lang="en-US" sz="1600" dirty="0">
                <a:solidFill>
                  <a:srgbClr val="EC881D"/>
                </a:solidFill>
              </a:rPr>
              <a:t>$80 - $600/year  for lending per customer</a:t>
            </a:r>
          </a:p>
          <a:p>
            <a:pPr marL="302676" indent="-302676">
              <a:lnSpc>
                <a:spcPct val="95000"/>
              </a:lnSpc>
              <a:spcBef>
                <a:spcPts val="533"/>
              </a:spcBef>
              <a:buFont typeface="Courier New" panose="02070309020205020404" pitchFamily="49" charset="0"/>
              <a:buChar char="o"/>
            </a:pPr>
            <a:r>
              <a:rPr lang="en-US" sz="1600" dirty="0">
                <a:solidFill>
                  <a:srgbClr val="EC881D"/>
                </a:solidFill>
              </a:rPr>
              <a:t>$200 - $1100 /year for investing per customer</a:t>
            </a:r>
          </a:p>
          <a:p>
            <a:pPr marL="302676" indent="-302676">
              <a:lnSpc>
                <a:spcPct val="95000"/>
              </a:lnSpc>
              <a:spcBef>
                <a:spcPts val="533"/>
              </a:spcBef>
              <a:buFont typeface="Courier New" panose="02070309020205020404" pitchFamily="49" charset="0"/>
              <a:buChar char="o"/>
            </a:pPr>
            <a:r>
              <a:rPr lang="en-US" sz="1600" dirty="0">
                <a:solidFill>
                  <a:srgbClr val="EC881D"/>
                </a:solidFill>
              </a:rPr>
              <a:t>$1.2MM - $12MM (increase of 10K in cross-sale)</a:t>
            </a:r>
          </a:p>
        </p:txBody>
      </p:sp>
      <p:sp>
        <p:nvSpPr>
          <p:cNvPr id="16" name="Right Brace 15"/>
          <p:cNvSpPr/>
          <p:nvPr/>
        </p:nvSpPr>
        <p:spPr>
          <a:xfrm>
            <a:off x="7068066" y="3921313"/>
            <a:ext cx="1120345" cy="2389339"/>
          </a:xfrm>
          <a:prstGeom prst="rightBrace">
            <a:avLst>
              <a:gd name="adj1" fmla="val 124265"/>
              <a:gd name="adj2" fmla="val 5000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EC881D"/>
              </a:solidFill>
            </a:endParaRPr>
          </a:p>
        </p:txBody>
      </p:sp>
    </p:spTree>
    <p:extLst>
      <p:ext uri="{BB962C8B-B14F-4D97-AF65-F5344CB8AC3E}">
        <p14:creationId xmlns:p14="http://schemas.microsoft.com/office/powerpoint/2010/main" val="19991012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5"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1327158"/>
            <a:ext cx="8737600" cy="420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2273863" y="1563204"/>
            <a:ext cx="11120679" cy="568553"/>
          </a:xfrm>
        </p:spPr>
        <p:txBody>
          <a:bodyPr>
            <a:noAutofit/>
          </a:bodyPr>
          <a:lstStyle/>
          <a:p>
            <a:pPr marL="0" indent="0">
              <a:spcBef>
                <a:spcPts val="800"/>
              </a:spcBef>
              <a:buNone/>
            </a:pPr>
            <a:r>
              <a:rPr lang="en-US" sz="2400" b="1" dirty="0"/>
              <a:t>3 Year Business Impact = </a:t>
            </a:r>
            <a:endParaRPr lang="en-US" sz="2400" dirty="0"/>
          </a:p>
        </p:txBody>
      </p:sp>
      <p:sp>
        <p:nvSpPr>
          <p:cNvPr id="3" name="Title 2"/>
          <p:cNvSpPr>
            <a:spLocks noGrp="1"/>
          </p:cNvSpPr>
          <p:nvPr>
            <p:ph type="title"/>
          </p:nvPr>
        </p:nvSpPr>
        <p:spPr>
          <a:xfrm>
            <a:off x="660413" y="71382"/>
            <a:ext cx="10515600" cy="1325563"/>
          </a:xfrm>
        </p:spPr>
        <p:txBody>
          <a:bodyPr>
            <a:normAutofit/>
          </a:bodyPr>
          <a:lstStyle/>
          <a:p>
            <a:r>
              <a:rPr lang="en-US" dirty="0"/>
              <a:t>Business Value for Customer Attrition:</a:t>
            </a:r>
            <a:br>
              <a:rPr lang="en-US" dirty="0"/>
            </a:br>
            <a:r>
              <a:rPr lang="en-US" sz="3200" dirty="0"/>
              <a:t>Sample scenario using industry average numbers</a:t>
            </a:r>
            <a:endParaRPr lang="en-US" dirty="0"/>
          </a:p>
        </p:txBody>
      </p:sp>
      <p:cxnSp>
        <p:nvCxnSpPr>
          <p:cNvPr id="37" name="Straight Connector 36"/>
          <p:cNvCxnSpPr/>
          <p:nvPr/>
        </p:nvCxnSpPr>
        <p:spPr bwMode="auto">
          <a:xfrm>
            <a:off x="5827603" y="4023257"/>
            <a:ext cx="85259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8" name="Content Placeholder 1"/>
          <p:cNvSpPr txBox="1">
            <a:spLocks/>
          </p:cNvSpPr>
          <p:nvPr/>
        </p:nvSpPr>
        <p:spPr bwMode="auto">
          <a:xfrm>
            <a:off x="3859116" y="4622073"/>
            <a:ext cx="7316897" cy="568553"/>
          </a:xfrm>
          <a:prstGeom prst="rect">
            <a:avLst/>
          </a:prstGeom>
          <a:noFill/>
          <a:ln w="9525">
            <a:noFill/>
            <a:miter lim="800000"/>
            <a:headEnd/>
            <a:tailEnd/>
          </a:ln>
          <a:effectLst/>
        </p:spPr>
        <p:txBody>
          <a:bodyPr vert="horz" wrap="square" lIns="121920" tIns="60960" rIns="121920" bIns="60960" numCol="1" anchor="t" anchorCtr="0" compatLnSpc="1">
            <a:prstTxWarp prst="textNoShape">
              <a:avLst/>
            </a:prstTxWarp>
            <a:noAutofit/>
          </a:bodyPr>
          <a:lstStyle>
            <a:lvl1pPr marL="176213" indent="-176213" algn="l" rtl="0" eaLnBrk="1" fontAlgn="base" hangingPunct="1">
              <a:spcBef>
                <a:spcPct val="20000"/>
              </a:spcBef>
              <a:spcAft>
                <a:spcPct val="0"/>
              </a:spcAft>
              <a:buClrTx/>
              <a:buFont typeface="Arial"/>
              <a:buChar char="•"/>
              <a:defRPr sz="2000">
                <a:solidFill>
                  <a:schemeClr val="tx1"/>
                </a:solidFill>
                <a:latin typeface="+mn-lt"/>
                <a:ea typeface="+mn-ea"/>
                <a:cs typeface="+mn-cs"/>
              </a:defRPr>
            </a:lvl1pPr>
            <a:lvl2pPr marL="519113" indent="-241300" algn="l" rtl="0" eaLnBrk="1" fontAlgn="base" hangingPunct="1">
              <a:spcBef>
                <a:spcPct val="20000"/>
              </a:spcBef>
              <a:spcAft>
                <a:spcPct val="0"/>
              </a:spcAft>
              <a:buClrTx/>
              <a:buSzPct val="90000"/>
              <a:buFont typeface="Lucida Grande"/>
              <a:buChar char="&gt;"/>
              <a:defRPr sz="1800" normalizeH="0" baseline="0">
                <a:solidFill>
                  <a:schemeClr val="tx1"/>
                </a:solidFill>
                <a:latin typeface="+mn-lt"/>
                <a:ea typeface="ヒラギノ角ゴ Pro W3" charset="-128"/>
              </a:defRPr>
            </a:lvl2pPr>
            <a:lvl3pPr marL="739775" indent="-163513" algn="l" rtl="0" eaLnBrk="1" fontAlgn="base" hangingPunct="1">
              <a:spcBef>
                <a:spcPct val="20000"/>
              </a:spcBef>
              <a:spcAft>
                <a:spcPct val="0"/>
              </a:spcAft>
              <a:buClrTx/>
              <a:buFont typeface="Lucida Grande"/>
              <a:buChar char="–"/>
              <a:defRPr sz="1600">
                <a:solidFill>
                  <a:schemeClr val="tx1"/>
                </a:solidFill>
                <a:latin typeface="+mn-lt"/>
                <a:ea typeface="ヒラギノ角ゴ Pro W3" charset="-128"/>
              </a:defRPr>
            </a:lvl3pPr>
            <a:lvl4pPr marL="915988" indent="-109538" algn="l" rtl="0" eaLnBrk="1" fontAlgn="base" hangingPunct="1">
              <a:spcBef>
                <a:spcPct val="20000"/>
              </a:spcBef>
              <a:spcAft>
                <a:spcPct val="0"/>
              </a:spcAft>
              <a:buClrTx/>
              <a:buFont typeface="Arial"/>
              <a:buChar char="•"/>
              <a:defRPr sz="1600">
                <a:solidFill>
                  <a:schemeClr val="tx1"/>
                </a:solidFill>
                <a:latin typeface="+mn-lt"/>
                <a:ea typeface="ヒラギノ角ゴ Pro W3" charset="-128"/>
              </a:defRPr>
            </a:lvl4pPr>
            <a:lvl5pPr marL="1203325" indent="-163513" algn="l" rtl="0" eaLnBrk="1" fontAlgn="base" hangingPunct="1">
              <a:spcBef>
                <a:spcPct val="20000"/>
              </a:spcBef>
              <a:spcAft>
                <a:spcPct val="0"/>
              </a:spcAft>
              <a:buClrTx/>
              <a:buFont typeface="Lucida Grande"/>
              <a:buChar char="–"/>
              <a:tabLst/>
              <a:defRPr sz="1600">
                <a:solidFill>
                  <a:schemeClr val="tx1"/>
                </a:solidFill>
                <a:latin typeface="+mn-lt"/>
                <a:ea typeface="ヒラギノ角ゴ Pro W3" charset="-128"/>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spcBef>
                <a:spcPts val="800"/>
              </a:spcBef>
              <a:buNone/>
            </a:pPr>
            <a:r>
              <a:rPr lang="en-US" sz="1600" b="1" dirty="0">
                <a:solidFill>
                  <a:srgbClr val="0079DB"/>
                </a:solidFill>
              </a:rPr>
              <a:t>Unengaged, At-Risk customers detected with Aster </a:t>
            </a:r>
          </a:p>
          <a:p>
            <a:pPr marL="0" indent="0">
              <a:spcBef>
                <a:spcPts val="800"/>
              </a:spcBef>
              <a:buNone/>
            </a:pPr>
            <a:r>
              <a:rPr lang="en-US" sz="1600" b="1" dirty="0">
                <a:solidFill>
                  <a:srgbClr val="0079DB"/>
                </a:solidFill>
              </a:rPr>
              <a:t>Higher Detection Rate at 55% vs. 50% prior</a:t>
            </a:r>
          </a:p>
        </p:txBody>
      </p:sp>
      <p:cxnSp>
        <p:nvCxnSpPr>
          <p:cNvPr id="18" name="Straight Arrow Connector 17"/>
          <p:cNvCxnSpPr/>
          <p:nvPr/>
        </p:nvCxnSpPr>
        <p:spPr bwMode="auto">
          <a:xfrm flipV="1">
            <a:off x="1641425" y="2249537"/>
            <a:ext cx="0" cy="25130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extBox 18"/>
          <p:cNvSpPr txBox="1"/>
          <p:nvPr/>
        </p:nvSpPr>
        <p:spPr>
          <a:xfrm>
            <a:off x="773409" y="2240955"/>
            <a:ext cx="430887" cy="2898870"/>
          </a:xfrm>
          <a:prstGeom prst="rect">
            <a:avLst/>
          </a:prstGeom>
          <a:noFill/>
        </p:spPr>
        <p:txBody>
          <a:bodyPr vert="vert270" wrap="none" rtlCol="0">
            <a:spAutoFit/>
          </a:bodyPr>
          <a:lstStyle/>
          <a:p>
            <a:r>
              <a:rPr lang="en-US" sz="1600" dirty="0"/>
              <a:t>$ Impact over 3 Years (in Millions)</a:t>
            </a:r>
          </a:p>
        </p:txBody>
      </p:sp>
      <p:sp>
        <p:nvSpPr>
          <p:cNvPr id="66" name="Content Placeholder 1"/>
          <p:cNvSpPr txBox="1">
            <a:spLocks/>
          </p:cNvSpPr>
          <p:nvPr/>
        </p:nvSpPr>
        <p:spPr bwMode="auto">
          <a:xfrm>
            <a:off x="7728093" y="3544140"/>
            <a:ext cx="2584307" cy="568553"/>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noAutofit/>
          </a:bodyPr>
          <a:lstStyle>
            <a:lvl1pPr marL="176213" indent="-176213" algn="l" rtl="0" eaLnBrk="1" fontAlgn="base" hangingPunct="1">
              <a:spcBef>
                <a:spcPct val="20000"/>
              </a:spcBef>
              <a:spcAft>
                <a:spcPct val="0"/>
              </a:spcAft>
              <a:buClrTx/>
              <a:buFont typeface="Arial"/>
              <a:buChar char="•"/>
              <a:defRPr sz="2000">
                <a:solidFill>
                  <a:schemeClr val="tx1"/>
                </a:solidFill>
                <a:latin typeface="+mn-lt"/>
                <a:ea typeface="+mn-ea"/>
                <a:cs typeface="+mn-cs"/>
              </a:defRPr>
            </a:lvl1pPr>
            <a:lvl2pPr marL="519113" indent="-241300" algn="l" rtl="0" eaLnBrk="1" fontAlgn="base" hangingPunct="1">
              <a:spcBef>
                <a:spcPct val="20000"/>
              </a:spcBef>
              <a:spcAft>
                <a:spcPct val="0"/>
              </a:spcAft>
              <a:buClrTx/>
              <a:buSzPct val="90000"/>
              <a:buFont typeface="Lucida Grande"/>
              <a:buChar char="&gt;"/>
              <a:defRPr sz="1800" normalizeH="0" baseline="0">
                <a:solidFill>
                  <a:schemeClr val="tx1"/>
                </a:solidFill>
                <a:latin typeface="+mn-lt"/>
                <a:ea typeface="ヒラギノ角ゴ Pro W3" charset="-128"/>
              </a:defRPr>
            </a:lvl2pPr>
            <a:lvl3pPr marL="739775" indent="-163513" algn="l" rtl="0" eaLnBrk="1" fontAlgn="base" hangingPunct="1">
              <a:spcBef>
                <a:spcPct val="20000"/>
              </a:spcBef>
              <a:spcAft>
                <a:spcPct val="0"/>
              </a:spcAft>
              <a:buClrTx/>
              <a:buFont typeface="Lucida Grande"/>
              <a:buChar char="–"/>
              <a:defRPr sz="1600">
                <a:solidFill>
                  <a:schemeClr val="tx1"/>
                </a:solidFill>
                <a:latin typeface="+mn-lt"/>
                <a:ea typeface="ヒラギノ角ゴ Pro W3" charset="-128"/>
              </a:defRPr>
            </a:lvl3pPr>
            <a:lvl4pPr marL="915988" indent="-109538" algn="l" rtl="0" eaLnBrk="1" fontAlgn="base" hangingPunct="1">
              <a:spcBef>
                <a:spcPct val="20000"/>
              </a:spcBef>
              <a:spcAft>
                <a:spcPct val="0"/>
              </a:spcAft>
              <a:buClrTx/>
              <a:buFont typeface="Arial"/>
              <a:buChar char="•"/>
              <a:defRPr sz="1600">
                <a:solidFill>
                  <a:schemeClr val="tx1"/>
                </a:solidFill>
                <a:latin typeface="+mn-lt"/>
                <a:ea typeface="ヒラギノ角ゴ Pro W3" charset="-128"/>
              </a:defRPr>
            </a:lvl4pPr>
            <a:lvl5pPr marL="1203325" indent="-163513" algn="l" rtl="0" eaLnBrk="1" fontAlgn="base" hangingPunct="1">
              <a:spcBef>
                <a:spcPct val="20000"/>
              </a:spcBef>
              <a:spcAft>
                <a:spcPct val="0"/>
              </a:spcAft>
              <a:buClrTx/>
              <a:buFont typeface="Lucida Grande"/>
              <a:buChar char="–"/>
              <a:tabLst/>
              <a:defRPr sz="1600">
                <a:solidFill>
                  <a:schemeClr val="tx1"/>
                </a:solidFill>
                <a:latin typeface="+mn-lt"/>
                <a:ea typeface="ヒラギノ角ゴ Pro W3" charset="-128"/>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lgn="ctr">
              <a:spcBef>
                <a:spcPts val="800"/>
              </a:spcBef>
              <a:buNone/>
            </a:pPr>
            <a:r>
              <a:rPr lang="en-US" sz="1600" b="1" dirty="0">
                <a:solidFill>
                  <a:srgbClr val="17B34C"/>
                </a:solidFill>
              </a:rPr>
              <a:t>Cross-Sell Opportunity</a:t>
            </a:r>
          </a:p>
        </p:txBody>
      </p:sp>
      <p:sp>
        <p:nvSpPr>
          <p:cNvPr id="21" name="TextBox 20"/>
          <p:cNvSpPr txBox="1"/>
          <p:nvPr/>
        </p:nvSpPr>
        <p:spPr>
          <a:xfrm>
            <a:off x="781821" y="5484358"/>
            <a:ext cx="5545767" cy="1221168"/>
          </a:xfrm>
          <a:prstGeom prst="rect">
            <a:avLst/>
          </a:prstGeom>
          <a:noFill/>
        </p:spPr>
        <p:txBody>
          <a:bodyPr wrap="square" rtlCol="0">
            <a:spAutoFit/>
          </a:bodyPr>
          <a:lstStyle/>
          <a:p>
            <a:r>
              <a:rPr lang="en-US" sz="1467" b="1" dirty="0"/>
              <a:t>Assumptions</a:t>
            </a:r>
          </a:p>
          <a:p>
            <a:pPr marL="380990" indent="-380990" fontAlgn="b">
              <a:buFont typeface="Arial" pitchFamily="34" charset="0"/>
              <a:buChar char="•"/>
            </a:pPr>
            <a:r>
              <a:rPr lang="en-US" sz="1467" dirty="0"/>
              <a:t>Annual New DDA Customers – 1MM</a:t>
            </a:r>
          </a:p>
          <a:p>
            <a:pPr marL="380990" indent="-380990" fontAlgn="b">
              <a:buFont typeface="Arial" pitchFamily="34" charset="0"/>
              <a:buChar char="•"/>
            </a:pPr>
            <a:r>
              <a:rPr lang="en-US" sz="1467" dirty="0"/>
              <a:t>Average Revenue per New Customer per year - $80</a:t>
            </a:r>
          </a:p>
          <a:p>
            <a:pPr marL="380990" indent="-380990" fontAlgn="b">
              <a:buFont typeface="Arial" pitchFamily="34" charset="0"/>
              <a:buChar char="•"/>
            </a:pPr>
            <a:r>
              <a:rPr lang="en-US" sz="1467" dirty="0"/>
              <a:t>Cost of Customer Acquisition - $250</a:t>
            </a:r>
          </a:p>
          <a:p>
            <a:pPr marL="380990" indent="-380990" fontAlgn="b">
              <a:buFont typeface="Arial" pitchFamily="34" charset="0"/>
              <a:buChar char="•"/>
            </a:pPr>
            <a:r>
              <a:rPr lang="en-US" sz="1467" dirty="0"/>
              <a:t>Cross-Sell: 10%  X-Sold, 5X Revenue Lift</a:t>
            </a:r>
          </a:p>
        </p:txBody>
      </p:sp>
      <p:sp>
        <p:nvSpPr>
          <p:cNvPr id="22" name="TextBox 21"/>
          <p:cNvSpPr txBox="1"/>
          <p:nvPr/>
        </p:nvSpPr>
        <p:spPr>
          <a:xfrm>
            <a:off x="5473238" y="1555800"/>
            <a:ext cx="2843948" cy="420564"/>
          </a:xfrm>
          <a:prstGeom prst="rect">
            <a:avLst/>
          </a:prstGeom>
          <a:solidFill>
            <a:schemeClr val="bg1">
              <a:lumMod val="85000"/>
            </a:schemeClr>
          </a:solidFill>
          <a:ln>
            <a:solidFill>
              <a:schemeClr val="bg1">
                <a:lumMod val="85000"/>
              </a:schemeClr>
            </a:solidFill>
          </a:ln>
        </p:spPr>
        <p:txBody>
          <a:bodyPr wrap="square" rtlCol="0">
            <a:spAutoFit/>
          </a:bodyPr>
          <a:lstStyle/>
          <a:p>
            <a:pPr algn="ctr"/>
            <a:r>
              <a:rPr lang="en-US" sz="2133" b="1" dirty="0"/>
              <a:t>$13MM - $27MM</a:t>
            </a:r>
            <a:endParaRPr lang="en-US" sz="2400" b="1" dirty="0"/>
          </a:p>
        </p:txBody>
      </p:sp>
      <p:sp>
        <p:nvSpPr>
          <p:cNvPr id="39" name="TextBox 38"/>
          <p:cNvSpPr txBox="1"/>
          <p:nvPr/>
        </p:nvSpPr>
        <p:spPr>
          <a:xfrm>
            <a:off x="6293390" y="5695000"/>
            <a:ext cx="5545767" cy="995401"/>
          </a:xfrm>
          <a:prstGeom prst="rect">
            <a:avLst/>
          </a:prstGeom>
          <a:noFill/>
        </p:spPr>
        <p:txBody>
          <a:bodyPr wrap="square" rtlCol="0">
            <a:spAutoFit/>
          </a:bodyPr>
          <a:lstStyle/>
          <a:p>
            <a:pPr marL="380990" indent="-380990" fontAlgn="b">
              <a:buFont typeface="Arial" pitchFamily="34" charset="0"/>
              <a:buChar char="•"/>
            </a:pPr>
            <a:r>
              <a:rPr lang="en-US" sz="1467" dirty="0"/>
              <a:t>% of Customers At Risk of leaving - 17%</a:t>
            </a:r>
          </a:p>
          <a:p>
            <a:pPr marL="380990" indent="-380990" fontAlgn="b">
              <a:buFont typeface="Arial" pitchFamily="34" charset="0"/>
              <a:buChar char="•"/>
            </a:pPr>
            <a:r>
              <a:rPr lang="en-US" sz="1467" dirty="0"/>
              <a:t>At Risk Customer Detection Rate – 50%</a:t>
            </a:r>
          </a:p>
          <a:p>
            <a:pPr marL="380990" indent="-380990" fontAlgn="b">
              <a:buFont typeface="Arial" pitchFamily="34" charset="0"/>
              <a:buChar char="•"/>
            </a:pPr>
            <a:r>
              <a:rPr lang="en-US" sz="1467" dirty="0"/>
              <a:t>Retention Rate – 20%</a:t>
            </a:r>
          </a:p>
          <a:p>
            <a:pPr marL="380990" indent="-380990" fontAlgn="b">
              <a:buFont typeface="Arial" pitchFamily="34" charset="0"/>
              <a:buChar char="•"/>
            </a:pPr>
            <a:r>
              <a:rPr lang="en-US" sz="1467" dirty="0"/>
              <a:t>Net Attrition Rate – 15%</a:t>
            </a:r>
          </a:p>
        </p:txBody>
      </p:sp>
      <p:cxnSp>
        <p:nvCxnSpPr>
          <p:cNvPr id="28" name="Straight Connector 27"/>
          <p:cNvCxnSpPr/>
          <p:nvPr/>
        </p:nvCxnSpPr>
        <p:spPr bwMode="auto">
          <a:xfrm>
            <a:off x="3821003" y="4480457"/>
            <a:ext cx="85259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7834203" y="3616857"/>
            <a:ext cx="85259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0" name="Content Placeholder 1"/>
          <p:cNvSpPr txBox="1">
            <a:spLocks/>
          </p:cNvSpPr>
          <p:nvPr/>
        </p:nvSpPr>
        <p:spPr bwMode="auto">
          <a:xfrm>
            <a:off x="9880600" y="2270055"/>
            <a:ext cx="2006600" cy="904948"/>
          </a:xfrm>
          <a:prstGeom prst="rect">
            <a:avLst/>
          </a:prstGeom>
          <a:noFill/>
          <a:ln w="9525">
            <a:noFill/>
            <a:miter lim="800000"/>
            <a:headEnd/>
            <a:tailEnd/>
          </a:ln>
          <a:effectLst/>
        </p:spPr>
        <p:txBody>
          <a:bodyPr vert="horz" wrap="square" lIns="121920" tIns="60960" rIns="121920" bIns="60960" numCol="1" anchor="t" anchorCtr="0" compatLnSpc="1">
            <a:prstTxWarp prst="textNoShape">
              <a:avLst/>
            </a:prstTxWarp>
            <a:noAutofit/>
          </a:bodyPr>
          <a:lstStyle>
            <a:lvl1pPr marL="176213" indent="-176213" algn="l" rtl="0" eaLnBrk="1" fontAlgn="base" hangingPunct="1">
              <a:spcBef>
                <a:spcPct val="20000"/>
              </a:spcBef>
              <a:spcAft>
                <a:spcPct val="0"/>
              </a:spcAft>
              <a:buClrTx/>
              <a:buFont typeface="Arial"/>
              <a:buChar char="•"/>
              <a:defRPr sz="2000">
                <a:solidFill>
                  <a:schemeClr val="tx1"/>
                </a:solidFill>
                <a:latin typeface="+mn-lt"/>
                <a:ea typeface="+mn-ea"/>
                <a:cs typeface="+mn-cs"/>
              </a:defRPr>
            </a:lvl1pPr>
            <a:lvl2pPr marL="519113" indent="-241300" algn="l" rtl="0" eaLnBrk="1" fontAlgn="base" hangingPunct="1">
              <a:spcBef>
                <a:spcPct val="20000"/>
              </a:spcBef>
              <a:spcAft>
                <a:spcPct val="0"/>
              </a:spcAft>
              <a:buClrTx/>
              <a:buSzPct val="90000"/>
              <a:buFont typeface="Lucida Grande"/>
              <a:buChar char="&gt;"/>
              <a:defRPr sz="1800" normalizeH="0" baseline="0">
                <a:solidFill>
                  <a:schemeClr val="tx1"/>
                </a:solidFill>
                <a:latin typeface="+mn-lt"/>
                <a:ea typeface="ヒラギノ角ゴ Pro W3" charset="-128"/>
              </a:defRPr>
            </a:lvl2pPr>
            <a:lvl3pPr marL="739775" indent="-163513" algn="l" rtl="0" eaLnBrk="1" fontAlgn="base" hangingPunct="1">
              <a:spcBef>
                <a:spcPct val="20000"/>
              </a:spcBef>
              <a:spcAft>
                <a:spcPct val="0"/>
              </a:spcAft>
              <a:buClrTx/>
              <a:buFont typeface="Lucida Grande"/>
              <a:buChar char="–"/>
              <a:defRPr sz="1600">
                <a:solidFill>
                  <a:schemeClr val="tx1"/>
                </a:solidFill>
                <a:latin typeface="+mn-lt"/>
                <a:ea typeface="ヒラギノ角ゴ Pro W3" charset="-128"/>
              </a:defRPr>
            </a:lvl3pPr>
            <a:lvl4pPr marL="915988" indent="-109538" algn="l" rtl="0" eaLnBrk="1" fontAlgn="base" hangingPunct="1">
              <a:spcBef>
                <a:spcPct val="20000"/>
              </a:spcBef>
              <a:spcAft>
                <a:spcPct val="0"/>
              </a:spcAft>
              <a:buClrTx/>
              <a:buFont typeface="Arial"/>
              <a:buChar char="•"/>
              <a:defRPr sz="1600">
                <a:solidFill>
                  <a:schemeClr val="tx1"/>
                </a:solidFill>
                <a:latin typeface="+mn-lt"/>
                <a:ea typeface="ヒラギノ角ゴ Pro W3" charset="-128"/>
              </a:defRPr>
            </a:lvl4pPr>
            <a:lvl5pPr marL="1203325" indent="-163513" algn="l" rtl="0" eaLnBrk="1" fontAlgn="base" hangingPunct="1">
              <a:spcBef>
                <a:spcPct val="20000"/>
              </a:spcBef>
              <a:spcAft>
                <a:spcPct val="0"/>
              </a:spcAft>
              <a:buClrTx/>
              <a:buFont typeface="Lucida Grande"/>
              <a:buChar char="–"/>
              <a:tabLst/>
              <a:defRPr sz="1600">
                <a:solidFill>
                  <a:schemeClr val="tx1"/>
                </a:solidFill>
                <a:latin typeface="+mn-lt"/>
                <a:ea typeface="ヒラギノ角ゴ Pro W3" charset="-128"/>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lgn="ctr">
              <a:spcBef>
                <a:spcPts val="800"/>
              </a:spcBef>
              <a:buNone/>
            </a:pPr>
            <a:r>
              <a:rPr lang="en-US" sz="1600" b="1" dirty="0">
                <a:solidFill>
                  <a:srgbClr val="FFC000"/>
                </a:solidFill>
              </a:rPr>
              <a:t>Customer Replacement Costs Avoided</a:t>
            </a:r>
          </a:p>
        </p:txBody>
      </p:sp>
      <p:sp>
        <p:nvSpPr>
          <p:cNvPr id="54" name="Content Placeholder 1"/>
          <p:cNvSpPr txBox="1">
            <a:spLocks/>
          </p:cNvSpPr>
          <p:nvPr/>
        </p:nvSpPr>
        <p:spPr bwMode="auto">
          <a:xfrm>
            <a:off x="5473238" y="3979315"/>
            <a:ext cx="6286209" cy="449311"/>
          </a:xfrm>
          <a:prstGeom prst="rect">
            <a:avLst/>
          </a:prstGeom>
          <a:noFill/>
          <a:ln w="9525">
            <a:noFill/>
            <a:miter lim="800000"/>
            <a:headEnd/>
            <a:tailEnd/>
          </a:ln>
          <a:effectLst/>
        </p:spPr>
        <p:txBody>
          <a:bodyPr vert="horz" wrap="square" lIns="121920" tIns="60960" rIns="121920" bIns="60960" numCol="1" anchor="t" anchorCtr="0" compatLnSpc="1">
            <a:prstTxWarp prst="textNoShape">
              <a:avLst/>
            </a:prstTxWarp>
            <a:noAutofit/>
          </a:bodyPr>
          <a:lstStyle>
            <a:lvl1pPr marL="176213" indent="-176213" algn="l" rtl="0" eaLnBrk="1" fontAlgn="base" hangingPunct="1">
              <a:spcBef>
                <a:spcPct val="20000"/>
              </a:spcBef>
              <a:spcAft>
                <a:spcPct val="0"/>
              </a:spcAft>
              <a:buClrTx/>
              <a:buFont typeface="Arial"/>
              <a:buChar char="•"/>
              <a:defRPr sz="2000">
                <a:solidFill>
                  <a:schemeClr val="tx1"/>
                </a:solidFill>
                <a:latin typeface="+mn-lt"/>
                <a:ea typeface="+mn-ea"/>
                <a:cs typeface="+mn-cs"/>
              </a:defRPr>
            </a:lvl1pPr>
            <a:lvl2pPr marL="519113" indent="-241300" algn="l" rtl="0" eaLnBrk="1" fontAlgn="base" hangingPunct="1">
              <a:spcBef>
                <a:spcPct val="20000"/>
              </a:spcBef>
              <a:spcAft>
                <a:spcPct val="0"/>
              </a:spcAft>
              <a:buClrTx/>
              <a:buSzPct val="90000"/>
              <a:buFont typeface="Lucida Grande"/>
              <a:buChar char="&gt;"/>
              <a:defRPr sz="1800" normalizeH="0" baseline="0">
                <a:solidFill>
                  <a:schemeClr val="tx1"/>
                </a:solidFill>
                <a:latin typeface="+mn-lt"/>
                <a:ea typeface="ヒラギノ角ゴ Pro W3" charset="-128"/>
              </a:defRPr>
            </a:lvl2pPr>
            <a:lvl3pPr marL="739775" indent="-163513" algn="l" rtl="0" eaLnBrk="1" fontAlgn="base" hangingPunct="1">
              <a:spcBef>
                <a:spcPct val="20000"/>
              </a:spcBef>
              <a:spcAft>
                <a:spcPct val="0"/>
              </a:spcAft>
              <a:buClrTx/>
              <a:buFont typeface="Lucida Grande"/>
              <a:buChar char="–"/>
              <a:defRPr sz="1600">
                <a:solidFill>
                  <a:schemeClr val="tx1"/>
                </a:solidFill>
                <a:latin typeface="+mn-lt"/>
                <a:ea typeface="ヒラギノ角ゴ Pro W3" charset="-128"/>
              </a:defRPr>
            </a:lvl3pPr>
            <a:lvl4pPr marL="915988" indent="-109538" algn="l" rtl="0" eaLnBrk="1" fontAlgn="base" hangingPunct="1">
              <a:spcBef>
                <a:spcPct val="20000"/>
              </a:spcBef>
              <a:spcAft>
                <a:spcPct val="0"/>
              </a:spcAft>
              <a:buClrTx/>
              <a:buFont typeface="Arial"/>
              <a:buChar char="•"/>
              <a:defRPr sz="1600">
                <a:solidFill>
                  <a:schemeClr val="tx1"/>
                </a:solidFill>
                <a:latin typeface="+mn-lt"/>
                <a:ea typeface="ヒラギノ角ゴ Pro W3" charset="-128"/>
              </a:defRPr>
            </a:lvl4pPr>
            <a:lvl5pPr marL="1203325" indent="-163513" algn="l" rtl="0" eaLnBrk="1" fontAlgn="base" hangingPunct="1">
              <a:spcBef>
                <a:spcPct val="20000"/>
              </a:spcBef>
              <a:spcAft>
                <a:spcPct val="0"/>
              </a:spcAft>
              <a:buClrTx/>
              <a:buFont typeface="Lucida Grande"/>
              <a:buChar char="–"/>
              <a:tabLst/>
              <a:defRPr sz="1600">
                <a:solidFill>
                  <a:schemeClr val="tx1"/>
                </a:solidFill>
                <a:latin typeface="+mn-lt"/>
                <a:ea typeface="ヒラギノ角ゴ Pro W3" charset="-128"/>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lgn="ctr">
              <a:spcBef>
                <a:spcPts val="800"/>
              </a:spcBef>
              <a:buNone/>
            </a:pPr>
            <a:r>
              <a:rPr lang="en-US" sz="1600" b="1" dirty="0">
                <a:solidFill>
                  <a:srgbClr val="C00000"/>
                </a:solidFill>
              </a:rPr>
              <a:t>Higher retention rate due to reduced latency between detection and reaction -  21% vs. 20% prior</a:t>
            </a:r>
          </a:p>
        </p:txBody>
      </p:sp>
    </p:spTree>
    <p:extLst>
      <p:ext uri="{BB962C8B-B14F-4D97-AF65-F5344CB8AC3E}">
        <p14:creationId xmlns:p14="http://schemas.microsoft.com/office/powerpoint/2010/main" val="52432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par>
                                <p:cTn id="28" presetID="22" presetClass="entr" presetSubtype="8"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par>
                                <p:cTn id="31" presetID="22" presetClass="entr" presetSubtype="8"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left)">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left)">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wipe(left)">
                                      <p:cBhvr>
                                        <p:cTn id="48" dur="500"/>
                                        <p:tgtEl>
                                          <p:spTgt spid="6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up)">
                                      <p:cBhvr>
                                        <p:cTn id="58" dur="500"/>
                                        <p:tgtEl>
                                          <p:spTgt spid="21"/>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wipe(up)">
                                      <p:cBhvr>
                                        <p:cTn id="6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8" grpId="0"/>
      <p:bldP spid="19" grpId="0"/>
      <p:bldP spid="66" grpId="0"/>
      <p:bldP spid="21" grpId="0"/>
      <p:bldP spid="22" grpId="0" animBg="1"/>
      <p:bldP spid="39" grpId="0"/>
      <p:bldP spid="30" grpId="0"/>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8490"/>
            <a:ext cx="12192000" cy="71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2"/>
          <p:cNvSpPr>
            <a:spLocks noGrp="1"/>
          </p:cNvSpPr>
          <p:nvPr>
            <p:ph type="title"/>
          </p:nvPr>
        </p:nvSpPr>
        <p:spPr>
          <a:xfrm>
            <a:off x="596905" y="442384"/>
            <a:ext cx="11146367" cy="573616"/>
          </a:xfrm>
        </p:spPr>
        <p:txBody>
          <a:bodyPr/>
          <a:lstStyle/>
          <a:p>
            <a:r>
              <a:rPr lang="en-US" sz="2667" dirty="0"/>
              <a:t>Rescue Offer Scenario: Product Miss-Fit</a:t>
            </a:r>
            <a:endParaRPr lang="en-US" sz="2133" dirty="0"/>
          </a:p>
        </p:txBody>
      </p:sp>
      <p:sp>
        <p:nvSpPr>
          <p:cNvPr id="23" name="TextBox 22"/>
          <p:cNvSpPr txBox="1"/>
          <p:nvPr/>
        </p:nvSpPr>
        <p:spPr>
          <a:xfrm>
            <a:off x="0" y="6598451"/>
            <a:ext cx="2145792" cy="228717"/>
          </a:xfrm>
          <a:prstGeom prst="rect">
            <a:avLst/>
          </a:prstGeom>
          <a:noFill/>
        </p:spPr>
        <p:txBody>
          <a:bodyPr wrap="square" rtlCol="0">
            <a:spAutoFit/>
          </a:bodyPr>
          <a:lstStyle/>
          <a:p>
            <a:pPr>
              <a:lnSpc>
                <a:spcPct val="95000"/>
              </a:lnSpc>
              <a:spcBef>
                <a:spcPts val="533"/>
              </a:spcBef>
            </a:pPr>
            <a:r>
              <a:rPr lang="en-US" sz="933" dirty="0">
                <a:solidFill>
                  <a:srgbClr val="231F20"/>
                </a:solidFill>
              </a:rPr>
              <a:t>Teradata Confidential</a:t>
            </a:r>
          </a:p>
        </p:txBody>
      </p:sp>
      <p:sp>
        <p:nvSpPr>
          <p:cNvPr id="9" name="Title 1"/>
          <p:cNvSpPr txBox="1">
            <a:spLocks/>
          </p:cNvSpPr>
          <p:nvPr/>
        </p:nvSpPr>
        <p:spPr>
          <a:xfrm>
            <a:off x="-2222500" y="2710968"/>
            <a:ext cx="10972800" cy="931429"/>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a:lstStyle>
          <a:p>
            <a:endParaRPr lang="en-US" sz="2933" dirty="0">
              <a:solidFill>
                <a:srgbClr val="EC881D"/>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2204" y="2131251"/>
            <a:ext cx="1767821" cy="647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4165600" y="1836597"/>
            <a:ext cx="3352800" cy="365293"/>
          </a:xfrm>
          <a:prstGeom prst="rect">
            <a:avLst/>
          </a:prstGeom>
          <a:noFill/>
        </p:spPr>
        <p:txBody>
          <a:bodyPr wrap="square" rtlCol="0">
            <a:spAutoFit/>
          </a:bodyPr>
          <a:lstStyle/>
          <a:p>
            <a:pPr marL="156629" indent="-156629">
              <a:lnSpc>
                <a:spcPct val="95000"/>
              </a:lnSpc>
              <a:spcBef>
                <a:spcPts val="533"/>
              </a:spcBef>
              <a:buFont typeface="Arial" panose="020B0604020202020204" pitchFamily="34" charset="0"/>
              <a:buChar char="•"/>
            </a:pPr>
            <a:r>
              <a:rPr lang="en-US" sz="1867" dirty="0">
                <a:solidFill>
                  <a:srgbClr val="231F20"/>
                </a:solidFill>
              </a:rPr>
              <a:t>Sees fee</a:t>
            </a:r>
          </a:p>
        </p:txBody>
      </p:sp>
      <p:pic>
        <p:nvPicPr>
          <p:cNvPr id="15" name="Picture 2" descr="C:\Program Files (x86)\Microsoft Office\MEDIA\CAGCAT10\j0195384.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4000" y="2156959"/>
            <a:ext cx="1295400" cy="9918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t="1" b="55023"/>
          <a:stretch/>
        </p:blipFill>
        <p:spPr bwMode="auto">
          <a:xfrm>
            <a:off x="9810772" y="3377479"/>
            <a:ext cx="1568449" cy="64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10" descr="C:\Users\LM186018\AppData\Local\Microsoft\Windows\Temporary Internet Files\Content.IE5\M74IVBRT\TRITON-ATM[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21006" y="2946487"/>
            <a:ext cx="938201" cy="879564"/>
          </a:xfrm>
          <a:prstGeom prst="rect">
            <a:avLst/>
          </a:prstGeom>
          <a:noFill/>
          <a:extLst>
            <a:ext uri="{909E8E84-426E-40DD-AFC4-6F175D3DCCD1}">
              <a14:hiddenFill xmlns:a14="http://schemas.microsoft.com/office/drawing/2010/main">
                <a:solidFill>
                  <a:srgbClr val="FFFFFF"/>
                </a:solidFill>
              </a14:hiddenFill>
            </a:ext>
          </a:extLst>
        </p:spPr>
      </p:pic>
      <p:sp>
        <p:nvSpPr>
          <p:cNvPr id="18" name="Arc 17"/>
          <p:cNvSpPr/>
          <p:nvPr/>
        </p:nvSpPr>
        <p:spPr>
          <a:xfrm rot="11040000" flipV="1">
            <a:off x="3245641" y="2408505"/>
            <a:ext cx="1588652" cy="955679"/>
          </a:xfrm>
          <a:prstGeom prst="arc">
            <a:avLst>
              <a:gd name="adj1" fmla="val 16200000"/>
              <a:gd name="adj2" fmla="val 49543"/>
            </a:avLst>
          </a:prstGeom>
          <a:ln w="19050">
            <a:solidFill>
              <a:srgbClr val="FF0000"/>
            </a:solidFill>
            <a:headEnd type="triangle" w="med" len="med"/>
            <a:tailEnd type="none" w="med" len="med"/>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3C3C3B"/>
              </a:solidFill>
            </a:endParaRPr>
          </a:p>
        </p:txBody>
      </p:sp>
      <p:cxnSp>
        <p:nvCxnSpPr>
          <p:cNvPr id="19" name="Straight Arrow Connector 18"/>
          <p:cNvCxnSpPr/>
          <p:nvPr/>
        </p:nvCxnSpPr>
        <p:spPr>
          <a:xfrm>
            <a:off x="5890369" y="2440233"/>
            <a:ext cx="6120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a:off x="8128006" y="2895611"/>
            <a:ext cx="1601991" cy="1193439"/>
          </a:xfrm>
          <a:prstGeom prst="curved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219200" y="4114800"/>
            <a:ext cx="1930400" cy="638252"/>
          </a:xfrm>
          <a:prstGeom prst="rect">
            <a:avLst/>
          </a:prstGeom>
          <a:noFill/>
          <a:ln>
            <a:solidFill>
              <a:srgbClr val="FF0000"/>
            </a:solidFill>
          </a:ln>
        </p:spPr>
        <p:txBody>
          <a:bodyPr wrap="square" rtlCol="0">
            <a:spAutoFit/>
          </a:bodyPr>
          <a:lstStyle/>
          <a:p>
            <a:pPr algn="ctr">
              <a:lnSpc>
                <a:spcPct val="95000"/>
              </a:lnSpc>
              <a:spcBef>
                <a:spcPts val="533"/>
              </a:spcBef>
            </a:pPr>
            <a:r>
              <a:rPr lang="en-US" sz="1867" b="1" dirty="0">
                <a:solidFill>
                  <a:srgbClr val="FF0000"/>
                </a:solidFill>
              </a:rPr>
              <a:t>$12 Monthly Service Fee</a:t>
            </a:r>
          </a:p>
        </p:txBody>
      </p:sp>
      <p:pic>
        <p:nvPicPr>
          <p:cNvPr id="24"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5729" y="5105401"/>
            <a:ext cx="2091504" cy="784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6383477" y="3044324"/>
            <a:ext cx="2278957" cy="702372"/>
          </a:xfrm>
          <a:prstGeom prst="rect">
            <a:avLst/>
          </a:prstGeom>
          <a:noFill/>
        </p:spPr>
        <p:txBody>
          <a:bodyPr wrap="none" rtlCol="0">
            <a:spAutoFit/>
          </a:bodyPr>
          <a:lstStyle/>
          <a:p>
            <a:pPr>
              <a:lnSpc>
                <a:spcPct val="95000"/>
              </a:lnSpc>
              <a:spcBef>
                <a:spcPts val="533"/>
              </a:spcBef>
            </a:pPr>
            <a:r>
              <a:rPr lang="en-US" sz="1867" dirty="0">
                <a:solidFill>
                  <a:srgbClr val="231F20"/>
                </a:solidFill>
              </a:rPr>
              <a:t>Customer calls</a:t>
            </a:r>
          </a:p>
          <a:p>
            <a:pPr marL="156629" indent="-156629">
              <a:lnSpc>
                <a:spcPct val="95000"/>
              </a:lnSpc>
              <a:spcBef>
                <a:spcPts val="533"/>
              </a:spcBef>
              <a:buFont typeface="Arial" panose="020B0604020202020204" pitchFamily="34" charset="0"/>
              <a:buChar char="•"/>
            </a:pPr>
            <a:r>
              <a:rPr lang="en-US" sz="1867" dirty="0">
                <a:solidFill>
                  <a:srgbClr val="231F20"/>
                </a:solidFill>
              </a:rPr>
              <a:t>Requests fee refund</a:t>
            </a:r>
          </a:p>
        </p:txBody>
      </p:sp>
      <p:sp>
        <p:nvSpPr>
          <p:cNvPr id="26" name="Rectangle 25"/>
          <p:cNvSpPr/>
          <p:nvPr/>
        </p:nvSpPr>
        <p:spPr>
          <a:xfrm>
            <a:off x="9753600" y="4800611"/>
            <a:ext cx="2844800" cy="404150"/>
          </a:xfrm>
          <a:prstGeom prst="rect">
            <a:avLst/>
          </a:prstGeom>
        </p:spPr>
        <p:txBody>
          <a:bodyPr wrap="square">
            <a:spAutoFit/>
          </a:bodyPr>
          <a:lstStyle/>
          <a:p>
            <a:pPr marL="156629" indent="-156629">
              <a:lnSpc>
                <a:spcPct val="95000"/>
              </a:lnSpc>
              <a:spcBef>
                <a:spcPts val="533"/>
              </a:spcBef>
              <a:buFont typeface="Arial" panose="020B0604020202020204" pitchFamily="34" charset="0"/>
              <a:buChar char="•"/>
            </a:pPr>
            <a:r>
              <a:rPr lang="en-US" sz="2133" dirty="0">
                <a:solidFill>
                  <a:srgbClr val="231F20"/>
                </a:solidFill>
              </a:rPr>
              <a:t>Request denied</a:t>
            </a:r>
          </a:p>
        </p:txBody>
      </p:sp>
      <p:sp>
        <p:nvSpPr>
          <p:cNvPr id="27" name="TextBox 26"/>
          <p:cNvSpPr txBox="1"/>
          <p:nvPr/>
        </p:nvSpPr>
        <p:spPr>
          <a:xfrm>
            <a:off x="106427" y="5867401"/>
            <a:ext cx="1794658" cy="365293"/>
          </a:xfrm>
          <a:prstGeom prst="rect">
            <a:avLst/>
          </a:prstGeom>
          <a:noFill/>
        </p:spPr>
        <p:txBody>
          <a:bodyPr wrap="none" rtlCol="0">
            <a:spAutoFit/>
          </a:bodyPr>
          <a:lstStyle/>
          <a:p>
            <a:pPr>
              <a:lnSpc>
                <a:spcPct val="95000"/>
              </a:lnSpc>
              <a:spcBef>
                <a:spcPts val="533"/>
              </a:spcBef>
            </a:pPr>
            <a:r>
              <a:rPr lang="en-US" sz="1867" dirty="0">
                <a:solidFill>
                  <a:srgbClr val="231F20"/>
                </a:solidFill>
              </a:rPr>
              <a:t>Opens account…</a:t>
            </a:r>
          </a:p>
        </p:txBody>
      </p:sp>
      <p:sp>
        <p:nvSpPr>
          <p:cNvPr id="28" name="TextBox 27"/>
          <p:cNvSpPr txBox="1"/>
          <p:nvPr/>
        </p:nvSpPr>
        <p:spPr>
          <a:xfrm>
            <a:off x="770341" y="6103797"/>
            <a:ext cx="1830309" cy="365293"/>
          </a:xfrm>
          <a:prstGeom prst="rect">
            <a:avLst/>
          </a:prstGeom>
          <a:noFill/>
        </p:spPr>
        <p:txBody>
          <a:bodyPr wrap="none" rtlCol="0">
            <a:spAutoFit/>
          </a:bodyPr>
          <a:lstStyle/>
          <a:p>
            <a:pPr>
              <a:lnSpc>
                <a:spcPct val="95000"/>
              </a:lnSpc>
              <a:spcBef>
                <a:spcPts val="533"/>
              </a:spcBef>
            </a:pPr>
            <a:r>
              <a:rPr lang="en-US" sz="1867" dirty="0">
                <a:solidFill>
                  <a:srgbClr val="231F20"/>
                </a:solidFill>
              </a:rPr>
              <a:t>…the wrong type</a:t>
            </a:r>
          </a:p>
        </p:txBody>
      </p:sp>
      <p:sp>
        <p:nvSpPr>
          <p:cNvPr id="29" name="TextBox 28"/>
          <p:cNvSpPr txBox="1"/>
          <p:nvPr/>
        </p:nvSpPr>
        <p:spPr>
          <a:xfrm>
            <a:off x="203200" y="3003525"/>
            <a:ext cx="2743200" cy="365293"/>
          </a:xfrm>
          <a:prstGeom prst="rect">
            <a:avLst/>
          </a:prstGeom>
          <a:noFill/>
        </p:spPr>
        <p:txBody>
          <a:bodyPr wrap="square" rtlCol="0">
            <a:spAutoFit/>
          </a:bodyPr>
          <a:lstStyle/>
          <a:p>
            <a:pPr>
              <a:lnSpc>
                <a:spcPct val="95000"/>
              </a:lnSpc>
              <a:spcBef>
                <a:spcPts val="533"/>
              </a:spcBef>
            </a:pPr>
            <a:r>
              <a:rPr lang="en-US" sz="1867" dirty="0">
                <a:solidFill>
                  <a:srgbClr val="231F20"/>
                </a:solidFill>
              </a:rPr>
              <a:t>At ATM, customer </a:t>
            </a:r>
          </a:p>
        </p:txBody>
      </p:sp>
      <p:sp>
        <p:nvSpPr>
          <p:cNvPr id="30" name="TextBox 29"/>
          <p:cNvSpPr txBox="1"/>
          <p:nvPr/>
        </p:nvSpPr>
        <p:spPr>
          <a:xfrm>
            <a:off x="203200" y="3284397"/>
            <a:ext cx="2743200" cy="365293"/>
          </a:xfrm>
          <a:prstGeom prst="rect">
            <a:avLst/>
          </a:prstGeom>
          <a:noFill/>
        </p:spPr>
        <p:txBody>
          <a:bodyPr wrap="square" rtlCol="0">
            <a:spAutoFit/>
          </a:bodyPr>
          <a:lstStyle/>
          <a:p>
            <a:pPr>
              <a:lnSpc>
                <a:spcPct val="95000"/>
              </a:lnSpc>
              <a:spcBef>
                <a:spcPts val="533"/>
              </a:spcBef>
            </a:pPr>
            <a:r>
              <a:rPr lang="en-US" sz="1867" dirty="0">
                <a:solidFill>
                  <a:srgbClr val="231F20"/>
                </a:solidFill>
              </a:rPr>
              <a:t>sees lower balance</a:t>
            </a:r>
          </a:p>
        </p:txBody>
      </p:sp>
      <p:sp>
        <p:nvSpPr>
          <p:cNvPr id="31" name="TextBox 30"/>
          <p:cNvSpPr txBox="1"/>
          <p:nvPr/>
        </p:nvSpPr>
        <p:spPr>
          <a:xfrm>
            <a:off x="4165600" y="1600200"/>
            <a:ext cx="3733800" cy="365293"/>
          </a:xfrm>
          <a:prstGeom prst="rect">
            <a:avLst/>
          </a:prstGeom>
          <a:noFill/>
        </p:spPr>
        <p:txBody>
          <a:bodyPr wrap="square" rtlCol="0">
            <a:spAutoFit/>
          </a:bodyPr>
          <a:lstStyle/>
          <a:p>
            <a:pPr marL="156629" indent="-156629">
              <a:lnSpc>
                <a:spcPct val="95000"/>
              </a:lnSpc>
              <a:spcBef>
                <a:spcPts val="533"/>
              </a:spcBef>
              <a:buFont typeface="Arial" panose="020B0604020202020204" pitchFamily="34" charset="0"/>
              <a:buChar char="•"/>
            </a:pPr>
            <a:r>
              <a:rPr lang="en-US" sz="1867" dirty="0">
                <a:solidFill>
                  <a:srgbClr val="231F20"/>
                </a:solidFill>
              </a:rPr>
              <a:t>Researches account online</a:t>
            </a:r>
          </a:p>
        </p:txBody>
      </p:sp>
      <p:sp>
        <p:nvSpPr>
          <p:cNvPr id="32" name="Arc 31"/>
          <p:cNvSpPr/>
          <p:nvPr/>
        </p:nvSpPr>
        <p:spPr>
          <a:xfrm rot="11040000" flipV="1">
            <a:off x="1924851" y="3652138"/>
            <a:ext cx="1588652" cy="955679"/>
          </a:xfrm>
          <a:prstGeom prst="arc">
            <a:avLst>
              <a:gd name="adj1" fmla="val 16200000"/>
              <a:gd name="adj2" fmla="val 49543"/>
            </a:avLst>
          </a:prstGeom>
          <a:ln w="19050">
            <a:solidFill>
              <a:srgbClr val="FF0000"/>
            </a:solidFill>
            <a:headEnd type="triangle" w="med" len="med"/>
            <a:tailEnd type="none" w="med" len="med"/>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3C3C3B"/>
              </a:solidFill>
            </a:endParaRPr>
          </a:p>
        </p:txBody>
      </p:sp>
      <p:grpSp>
        <p:nvGrpSpPr>
          <p:cNvPr id="2" name="Group 1"/>
          <p:cNvGrpSpPr/>
          <p:nvPr/>
        </p:nvGrpSpPr>
        <p:grpSpPr>
          <a:xfrm>
            <a:off x="9753600" y="4009114"/>
            <a:ext cx="2844800" cy="1897685"/>
            <a:chOff x="7315200" y="3006828"/>
            <a:chExt cx="2133600" cy="1423264"/>
          </a:xfrm>
        </p:grpSpPr>
        <p:sp>
          <p:nvSpPr>
            <p:cNvPr id="33" name="Rectangle 32"/>
            <p:cNvSpPr/>
            <p:nvPr/>
          </p:nvSpPr>
          <p:spPr>
            <a:xfrm>
              <a:off x="7315200" y="3845028"/>
              <a:ext cx="2133600" cy="585064"/>
            </a:xfrm>
            <a:prstGeom prst="rect">
              <a:avLst/>
            </a:prstGeom>
          </p:spPr>
          <p:txBody>
            <a:bodyPr wrap="square">
              <a:spAutoFit/>
            </a:bodyPr>
            <a:lstStyle/>
            <a:p>
              <a:pPr marL="156629" indent="-156629">
                <a:lnSpc>
                  <a:spcPct val="95000"/>
                </a:lnSpc>
                <a:spcBef>
                  <a:spcPts val="533"/>
                </a:spcBef>
                <a:buFont typeface="Arial" panose="020B0604020202020204" pitchFamily="34" charset="0"/>
                <a:buChar char="•"/>
              </a:pPr>
              <a:r>
                <a:rPr lang="en-US" sz="2133" dirty="0">
                  <a:solidFill>
                    <a:srgbClr val="231F20"/>
                  </a:solidFill>
                </a:rPr>
                <a:t>Closes account</a:t>
              </a:r>
            </a:p>
            <a:p>
              <a:pPr marL="156629" indent="-156629">
                <a:lnSpc>
                  <a:spcPct val="95000"/>
                </a:lnSpc>
                <a:spcBef>
                  <a:spcPts val="533"/>
                </a:spcBef>
                <a:buFont typeface="Arial" panose="020B0604020202020204" pitchFamily="34" charset="0"/>
                <a:buChar char="•"/>
              </a:pPr>
              <a:r>
                <a:rPr lang="en-US" sz="2133" dirty="0">
                  <a:solidFill>
                    <a:srgbClr val="231F20"/>
                  </a:solidFill>
                </a:rPr>
                <a:t>Tells friends</a:t>
              </a:r>
            </a:p>
          </p:txBody>
        </p:sp>
        <p:pic>
          <p:nvPicPr>
            <p:cNvPr id="34"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t="42623" b="-42623"/>
            <a:stretch/>
          </p:blipFill>
          <p:spPr bwMode="auto">
            <a:xfrm>
              <a:off x="7361905" y="3006828"/>
              <a:ext cx="1176337" cy="1067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61" name="Arc 60"/>
          <p:cNvSpPr/>
          <p:nvPr/>
        </p:nvSpPr>
        <p:spPr>
          <a:xfrm rot="11040000" flipV="1">
            <a:off x="652542" y="4244527"/>
            <a:ext cx="822543" cy="1073764"/>
          </a:xfrm>
          <a:prstGeom prst="arc">
            <a:avLst>
              <a:gd name="adj1" fmla="val 16200000"/>
              <a:gd name="adj2" fmla="val 1753976"/>
            </a:avLst>
          </a:prstGeom>
          <a:ln w="19050">
            <a:solidFill>
              <a:srgbClr val="FF0000"/>
            </a:solidFill>
            <a:headEnd type="triangle" w="med" len="med"/>
            <a:tailEnd type="none" w="med" len="med"/>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solidFill>
                <a:srgbClr val="3C3C3B"/>
              </a:solidFill>
            </a:endParaRPr>
          </a:p>
        </p:txBody>
      </p:sp>
      <p:sp>
        <p:nvSpPr>
          <p:cNvPr id="74" name="TextBox 73"/>
          <p:cNvSpPr txBox="1"/>
          <p:nvPr/>
        </p:nvSpPr>
        <p:spPr>
          <a:xfrm>
            <a:off x="8270439" y="241779"/>
            <a:ext cx="3526928" cy="2322880"/>
          </a:xfrm>
          <a:prstGeom prst="rect">
            <a:avLst/>
          </a:prstGeom>
          <a:solidFill>
            <a:srgbClr val="FFC000"/>
          </a:solidFill>
        </p:spPr>
        <p:txBody>
          <a:bodyPr wrap="none" rtlCol="0">
            <a:spAutoFit/>
          </a:bodyPr>
          <a:lstStyle/>
          <a:p>
            <a:pPr>
              <a:lnSpc>
                <a:spcPct val="95000"/>
              </a:lnSpc>
              <a:spcBef>
                <a:spcPts val="533"/>
              </a:spcBef>
            </a:pPr>
            <a:r>
              <a:rPr lang="en-US" sz="2000" b="1" dirty="0">
                <a:solidFill>
                  <a:srgbClr val="231F20"/>
                </a:solidFill>
              </a:rPr>
              <a:t>Analytics</a:t>
            </a:r>
            <a:r>
              <a:rPr lang="en-US" sz="2400" b="1" dirty="0">
                <a:solidFill>
                  <a:srgbClr val="231F20"/>
                </a:solidFill>
              </a:rPr>
              <a:t> Opportunities:</a:t>
            </a:r>
          </a:p>
          <a:p>
            <a:pPr marL="380990" indent="-380990">
              <a:lnSpc>
                <a:spcPct val="95000"/>
              </a:lnSpc>
              <a:spcBef>
                <a:spcPts val="533"/>
              </a:spcBef>
              <a:buFont typeface="Arial" panose="020B0604020202020204" pitchFamily="34" charset="0"/>
              <a:buChar char="•"/>
            </a:pPr>
            <a:r>
              <a:rPr lang="en-US" sz="2133" dirty="0">
                <a:solidFill>
                  <a:srgbClr val="231F20"/>
                </a:solidFill>
              </a:rPr>
              <a:t>Customers at risk</a:t>
            </a:r>
          </a:p>
          <a:p>
            <a:pPr marL="380990" indent="-380990">
              <a:lnSpc>
                <a:spcPct val="95000"/>
              </a:lnSpc>
              <a:spcBef>
                <a:spcPts val="533"/>
              </a:spcBef>
              <a:buFont typeface="Arial" panose="020B0604020202020204" pitchFamily="34" charset="0"/>
              <a:buChar char="•"/>
            </a:pPr>
            <a:r>
              <a:rPr lang="en-US" sz="2133" dirty="0">
                <a:solidFill>
                  <a:srgbClr val="231F20"/>
                </a:solidFill>
              </a:rPr>
              <a:t>Root cause ID</a:t>
            </a:r>
          </a:p>
          <a:p>
            <a:pPr marL="990575" lvl="1" indent="-380990">
              <a:lnSpc>
                <a:spcPct val="95000"/>
              </a:lnSpc>
              <a:spcBef>
                <a:spcPts val="533"/>
              </a:spcBef>
              <a:buFont typeface="Courier New" panose="02070309020205020404" pitchFamily="49" charset="0"/>
              <a:buChar char="o"/>
            </a:pPr>
            <a:r>
              <a:rPr lang="en-US" sz="2133" dirty="0">
                <a:solidFill>
                  <a:srgbClr val="231F20"/>
                </a:solidFill>
              </a:rPr>
              <a:t>Sales &amp; Service</a:t>
            </a:r>
          </a:p>
          <a:p>
            <a:pPr marL="990575" lvl="1" indent="-380990">
              <a:lnSpc>
                <a:spcPct val="95000"/>
              </a:lnSpc>
              <a:spcBef>
                <a:spcPts val="533"/>
              </a:spcBef>
              <a:buFont typeface="Courier New" panose="02070309020205020404" pitchFamily="49" charset="0"/>
              <a:buChar char="o"/>
            </a:pPr>
            <a:r>
              <a:rPr lang="en-US" sz="2133" dirty="0">
                <a:solidFill>
                  <a:srgbClr val="231F20"/>
                </a:solidFill>
              </a:rPr>
              <a:t>Product design </a:t>
            </a:r>
          </a:p>
          <a:p>
            <a:pPr marL="380990" indent="-380990">
              <a:lnSpc>
                <a:spcPct val="95000"/>
              </a:lnSpc>
              <a:spcBef>
                <a:spcPts val="533"/>
              </a:spcBef>
              <a:buFont typeface="Arial" panose="020B0604020202020204" pitchFamily="34" charset="0"/>
              <a:buChar char="•"/>
            </a:pPr>
            <a:r>
              <a:rPr lang="en-US" sz="2133" b="1" i="1" dirty="0">
                <a:solidFill>
                  <a:srgbClr val="00B050"/>
                </a:solidFill>
              </a:rPr>
              <a:t>Journey Metrics</a:t>
            </a:r>
          </a:p>
        </p:txBody>
      </p:sp>
      <p:sp>
        <p:nvSpPr>
          <p:cNvPr id="81" name="TextBox 80"/>
          <p:cNvSpPr txBox="1"/>
          <p:nvPr/>
        </p:nvSpPr>
        <p:spPr>
          <a:xfrm>
            <a:off x="3067348" y="4105360"/>
            <a:ext cx="2743200" cy="365293"/>
          </a:xfrm>
          <a:prstGeom prst="rect">
            <a:avLst/>
          </a:prstGeom>
          <a:noFill/>
        </p:spPr>
        <p:txBody>
          <a:bodyPr wrap="square" rtlCol="0">
            <a:spAutoFit/>
          </a:bodyPr>
          <a:lstStyle/>
          <a:p>
            <a:pPr>
              <a:lnSpc>
                <a:spcPct val="95000"/>
              </a:lnSpc>
              <a:spcBef>
                <a:spcPts val="533"/>
              </a:spcBef>
            </a:pPr>
            <a:r>
              <a:rPr lang="en-US" sz="1867" dirty="0">
                <a:solidFill>
                  <a:srgbClr val="231F20"/>
                </a:solidFill>
              </a:rPr>
              <a:t>60 day trial ends…</a:t>
            </a:r>
          </a:p>
        </p:txBody>
      </p:sp>
      <p:sp>
        <p:nvSpPr>
          <p:cNvPr id="82" name="TextBox 81"/>
          <p:cNvSpPr txBox="1"/>
          <p:nvPr/>
        </p:nvSpPr>
        <p:spPr>
          <a:xfrm>
            <a:off x="3067361" y="4424332"/>
            <a:ext cx="3389759" cy="365293"/>
          </a:xfrm>
          <a:prstGeom prst="rect">
            <a:avLst/>
          </a:prstGeom>
          <a:noFill/>
        </p:spPr>
        <p:txBody>
          <a:bodyPr wrap="square" rtlCol="0">
            <a:spAutoFit/>
          </a:bodyPr>
          <a:lstStyle/>
          <a:p>
            <a:pPr>
              <a:lnSpc>
                <a:spcPct val="95000"/>
              </a:lnSpc>
              <a:spcBef>
                <a:spcPts val="533"/>
              </a:spcBef>
            </a:pPr>
            <a:r>
              <a:rPr lang="en-US" sz="1867" dirty="0">
                <a:solidFill>
                  <a:srgbClr val="231F20"/>
                </a:solidFill>
              </a:rPr>
              <a:t>…Balance &lt; minimum</a:t>
            </a:r>
          </a:p>
        </p:txBody>
      </p:sp>
      <p:sp>
        <p:nvSpPr>
          <p:cNvPr id="83" name="TextBox 82"/>
          <p:cNvSpPr txBox="1"/>
          <p:nvPr/>
        </p:nvSpPr>
        <p:spPr>
          <a:xfrm>
            <a:off x="3270561" y="4691032"/>
            <a:ext cx="3389759" cy="365293"/>
          </a:xfrm>
          <a:prstGeom prst="rect">
            <a:avLst/>
          </a:prstGeom>
          <a:noFill/>
        </p:spPr>
        <p:txBody>
          <a:bodyPr wrap="square" rtlCol="0">
            <a:spAutoFit/>
          </a:bodyPr>
          <a:lstStyle/>
          <a:p>
            <a:pPr>
              <a:lnSpc>
                <a:spcPct val="95000"/>
              </a:lnSpc>
              <a:spcBef>
                <a:spcPts val="533"/>
              </a:spcBef>
            </a:pPr>
            <a:r>
              <a:rPr lang="en-US" sz="1867" dirty="0">
                <a:solidFill>
                  <a:srgbClr val="231F20"/>
                </a:solidFill>
              </a:rPr>
              <a:t>…Monthly fee assessed</a:t>
            </a:r>
          </a:p>
        </p:txBody>
      </p:sp>
      <p:sp>
        <p:nvSpPr>
          <p:cNvPr id="3" name="Rectangle 2"/>
          <p:cNvSpPr/>
          <p:nvPr/>
        </p:nvSpPr>
        <p:spPr>
          <a:xfrm>
            <a:off x="3524191" y="6247670"/>
            <a:ext cx="2836228" cy="326243"/>
          </a:xfrm>
          <a:prstGeom prst="rect">
            <a:avLst/>
          </a:prstGeom>
        </p:spPr>
        <p:txBody>
          <a:bodyPr wrap="square">
            <a:spAutoFit/>
          </a:bodyPr>
          <a:lstStyle/>
          <a:p>
            <a:pPr>
              <a:lnSpc>
                <a:spcPct val="95000"/>
              </a:lnSpc>
              <a:spcBef>
                <a:spcPts val="533"/>
              </a:spcBef>
            </a:pPr>
            <a:r>
              <a:rPr lang="en-US" sz="1600" b="1" i="1" dirty="0">
                <a:solidFill>
                  <a:srgbClr val="00B050"/>
                </a:solidFill>
              </a:rPr>
              <a:t>#, % New Product Changes</a:t>
            </a:r>
            <a:endParaRPr lang="en-US" sz="2400" b="1" i="1" dirty="0">
              <a:solidFill>
                <a:srgbClr val="00B050"/>
              </a:solidFill>
            </a:endParaRPr>
          </a:p>
        </p:txBody>
      </p:sp>
      <p:cxnSp>
        <p:nvCxnSpPr>
          <p:cNvPr id="35" name="Straight Arrow Connector 34"/>
          <p:cNvCxnSpPr>
            <a:stCxn id="3" idx="1"/>
          </p:cNvCxnSpPr>
          <p:nvPr/>
        </p:nvCxnSpPr>
        <p:spPr>
          <a:xfrm flipH="1" flipV="1">
            <a:off x="2719187" y="5867417"/>
            <a:ext cx="805004" cy="543375"/>
          </a:xfrm>
          <a:prstGeom prst="straightConnector1">
            <a:avLst/>
          </a:prstGeom>
          <a:ln w="28575">
            <a:solidFill>
              <a:srgbClr val="17B34C"/>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360145" y="5319791"/>
            <a:ext cx="2735856" cy="326243"/>
          </a:xfrm>
          <a:prstGeom prst="rect">
            <a:avLst/>
          </a:prstGeom>
        </p:spPr>
        <p:txBody>
          <a:bodyPr wrap="square">
            <a:spAutoFit/>
          </a:bodyPr>
          <a:lstStyle/>
          <a:p>
            <a:pPr>
              <a:lnSpc>
                <a:spcPct val="95000"/>
              </a:lnSpc>
              <a:spcBef>
                <a:spcPts val="533"/>
              </a:spcBef>
            </a:pPr>
            <a:r>
              <a:rPr lang="en-US" sz="1600" b="1" i="1" dirty="0">
                <a:solidFill>
                  <a:srgbClr val="00B050"/>
                </a:solidFill>
              </a:rPr>
              <a:t>%, # New Customer Fees</a:t>
            </a:r>
            <a:endParaRPr lang="en-US" sz="2400" b="1" i="1" dirty="0">
              <a:solidFill>
                <a:srgbClr val="00B050"/>
              </a:solidFill>
            </a:endParaRPr>
          </a:p>
        </p:txBody>
      </p:sp>
      <p:cxnSp>
        <p:nvCxnSpPr>
          <p:cNvPr id="38" name="Straight Arrow Connector 37"/>
          <p:cNvCxnSpPr>
            <a:stCxn id="37" idx="1"/>
          </p:cNvCxnSpPr>
          <p:nvPr/>
        </p:nvCxnSpPr>
        <p:spPr>
          <a:xfrm flipH="1" flipV="1">
            <a:off x="2555141" y="4939535"/>
            <a:ext cx="805004" cy="543378"/>
          </a:xfrm>
          <a:prstGeom prst="straightConnector1">
            <a:avLst/>
          </a:prstGeom>
          <a:ln w="28575">
            <a:solidFill>
              <a:srgbClr val="17B34C"/>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360406" y="4137763"/>
            <a:ext cx="3215364" cy="2677656"/>
          </a:xfrm>
          <a:prstGeom prst="rect">
            <a:avLst/>
          </a:prstGeom>
        </p:spPr>
        <p:txBody>
          <a:bodyPr wrap="square">
            <a:spAutoFit/>
          </a:bodyPr>
          <a:lstStyle/>
          <a:p>
            <a:r>
              <a:rPr lang="en-US" sz="2400" b="1" i="1" dirty="0">
                <a:solidFill>
                  <a:srgbClr val="00B050"/>
                </a:solidFill>
              </a:rPr>
              <a:t>Journey Metrics:  </a:t>
            </a:r>
          </a:p>
          <a:p>
            <a:pPr marL="380990" indent="-380990">
              <a:buFont typeface="Arial" panose="020B0604020202020204" pitchFamily="34" charset="0"/>
              <a:buChar char="•"/>
            </a:pPr>
            <a:r>
              <a:rPr lang="en-US" sz="2400" b="1" i="1" dirty="0">
                <a:solidFill>
                  <a:srgbClr val="00B050"/>
                </a:solidFill>
              </a:rPr>
              <a:t>By Branch </a:t>
            </a:r>
          </a:p>
          <a:p>
            <a:pPr marL="380990" indent="-380990">
              <a:buFont typeface="Arial" panose="020B0604020202020204" pitchFamily="34" charset="0"/>
              <a:buChar char="•"/>
            </a:pPr>
            <a:r>
              <a:rPr lang="en-US" sz="2400" b="1" i="1" dirty="0">
                <a:solidFill>
                  <a:srgbClr val="00B050"/>
                </a:solidFill>
              </a:rPr>
              <a:t>By Call Center</a:t>
            </a:r>
          </a:p>
          <a:p>
            <a:pPr marL="380990" indent="-380990">
              <a:buFont typeface="Arial" panose="020B0604020202020204" pitchFamily="34" charset="0"/>
              <a:buChar char="•"/>
            </a:pPr>
            <a:r>
              <a:rPr lang="en-US" sz="2400" b="1" i="1" dirty="0">
                <a:solidFill>
                  <a:srgbClr val="00B050"/>
                </a:solidFill>
              </a:rPr>
              <a:t>By Seller/agent</a:t>
            </a:r>
          </a:p>
          <a:p>
            <a:pPr marL="380990" indent="-380990">
              <a:buFont typeface="Arial" panose="020B0604020202020204" pitchFamily="34" charset="0"/>
              <a:buChar char="•"/>
            </a:pPr>
            <a:r>
              <a:rPr lang="en-US" sz="2400" b="1" i="1" dirty="0">
                <a:solidFill>
                  <a:srgbClr val="00B050"/>
                </a:solidFill>
              </a:rPr>
              <a:t>By Product,</a:t>
            </a:r>
          </a:p>
          <a:p>
            <a:pPr marL="380990" indent="-380990">
              <a:buFont typeface="Arial" panose="020B0604020202020204" pitchFamily="34" charset="0"/>
              <a:buChar char="•"/>
            </a:pPr>
            <a:r>
              <a:rPr lang="en-US" sz="2400" b="1" i="1" dirty="0">
                <a:solidFill>
                  <a:srgbClr val="00B050"/>
                </a:solidFill>
              </a:rPr>
              <a:t>By marketing asset/promotion,</a:t>
            </a:r>
            <a:endParaRPr lang="en-US" sz="2400" dirty="0"/>
          </a:p>
        </p:txBody>
      </p:sp>
      <p:sp>
        <p:nvSpPr>
          <p:cNvPr id="41" name="Rectangle 40"/>
          <p:cNvSpPr/>
          <p:nvPr/>
        </p:nvSpPr>
        <p:spPr>
          <a:xfrm>
            <a:off x="9575784" y="2778839"/>
            <a:ext cx="2471761" cy="326243"/>
          </a:xfrm>
          <a:prstGeom prst="rect">
            <a:avLst/>
          </a:prstGeom>
        </p:spPr>
        <p:txBody>
          <a:bodyPr wrap="square">
            <a:spAutoFit/>
          </a:bodyPr>
          <a:lstStyle/>
          <a:p>
            <a:pPr>
              <a:lnSpc>
                <a:spcPct val="95000"/>
              </a:lnSpc>
              <a:spcBef>
                <a:spcPts val="533"/>
              </a:spcBef>
            </a:pPr>
            <a:r>
              <a:rPr lang="en-US" sz="1600" b="1" i="1" dirty="0">
                <a:solidFill>
                  <a:srgbClr val="00B050"/>
                </a:solidFill>
              </a:rPr>
              <a:t>% 1</a:t>
            </a:r>
            <a:r>
              <a:rPr lang="en-US" sz="1600" b="1" i="1" baseline="30000" dirty="0">
                <a:solidFill>
                  <a:srgbClr val="00B050"/>
                </a:solidFill>
              </a:rPr>
              <a:t>st</a:t>
            </a:r>
            <a:r>
              <a:rPr lang="en-US" sz="1600" b="1" i="1" dirty="0">
                <a:solidFill>
                  <a:srgbClr val="00B050"/>
                </a:solidFill>
              </a:rPr>
              <a:t> Call Resolution</a:t>
            </a:r>
            <a:endParaRPr lang="en-US" sz="2400" b="1" i="1" dirty="0">
              <a:solidFill>
                <a:srgbClr val="00B050"/>
              </a:solidFill>
            </a:endParaRPr>
          </a:p>
        </p:txBody>
      </p:sp>
      <p:cxnSp>
        <p:nvCxnSpPr>
          <p:cNvPr id="42" name="Straight Arrow Connector 41"/>
          <p:cNvCxnSpPr>
            <a:stCxn id="41" idx="1"/>
            <a:endCxn id="15" idx="3"/>
          </p:cNvCxnSpPr>
          <p:nvPr/>
        </p:nvCxnSpPr>
        <p:spPr>
          <a:xfrm flipH="1" flipV="1">
            <a:off x="7899400" y="2652875"/>
            <a:ext cx="1676384" cy="289086"/>
          </a:xfrm>
          <a:prstGeom prst="straightConnector1">
            <a:avLst/>
          </a:prstGeom>
          <a:ln w="28575">
            <a:solidFill>
              <a:srgbClr val="17B34C"/>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06926" y="1402737"/>
            <a:ext cx="1809215" cy="560153"/>
          </a:xfrm>
          <a:prstGeom prst="rect">
            <a:avLst/>
          </a:prstGeom>
        </p:spPr>
        <p:txBody>
          <a:bodyPr wrap="square">
            <a:spAutoFit/>
          </a:bodyPr>
          <a:lstStyle/>
          <a:p>
            <a:pPr>
              <a:lnSpc>
                <a:spcPct val="95000"/>
              </a:lnSpc>
              <a:spcBef>
                <a:spcPts val="533"/>
              </a:spcBef>
            </a:pPr>
            <a:r>
              <a:rPr lang="en-US" sz="1600" b="1" i="1" dirty="0">
                <a:solidFill>
                  <a:srgbClr val="00B050"/>
                </a:solidFill>
              </a:rPr>
              <a:t>Self Service Attempts</a:t>
            </a:r>
            <a:endParaRPr lang="en-US" sz="2400" b="1" i="1" dirty="0">
              <a:solidFill>
                <a:srgbClr val="00B050"/>
              </a:solidFill>
            </a:endParaRPr>
          </a:p>
        </p:txBody>
      </p:sp>
      <p:cxnSp>
        <p:nvCxnSpPr>
          <p:cNvPr id="48" name="Straight Arrow Connector 47"/>
          <p:cNvCxnSpPr>
            <a:stCxn id="47" idx="2"/>
          </p:cNvCxnSpPr>
          <p:nvPr/>
        </p:nvCxnSpPr>
        <p:spPr>
          <a:xfrm>
            <a:off x="1511534" y="1962890"/>
            <a:ext cx="1207649" cy="885983"/>
          </a:xfrm>
          <a:prstGeom prst="straightConnector1">
            <a:avLst/>
          </a:prstGeom>
          <a:ln w="28575">
            <a:solidFill>
              <a:srgbClr val="17B34C"/>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7" idx="2"/>
          </p:cNvCxnSpPr>
          <p:nvPr/>
        </p:nvCxnSpPr>
        <p:spPr>
          <a:xfrm>
            <a:off x="1511534" y="1962890"/>
            <a:ext cx="2033372" cy="391367"/>
          </a:xfrm>
          <a:prstGeom prst="straightConnector1">
            <a:avLst/>
          </a:prstGeom>
          <a:ln w="28575">
            <a:solidFill>
              <a:srgbClr val="17B34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56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down)">
                                      <p:cBhvr>
                                        <p:cTn id="20" dur="500"/>
                                        <p:tgtEl>
                                          <p:spTgt spid="61"/>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wipe(left)">
                                      <p:cBhvr>
                                        <p:cTn id="27" dur="200"/>
                                        <p:tgtEl>
                                          <p:spTgt spid="81"/>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wipe(left)">
                                      <p:cBhvr>
                                        <p:cTn id="31" dur="500"/>
                                        <p:tgtEl>
                                          <p:spTgt spid="82"/>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wipe(left)">
                                      <p:cBhvr>
                                        <p:cTn id="35" dur="500"/>
                                        <p:tgtEl>
                                          <p:spTgt spid="8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up)">
                                      <p:cBhvr>
                                        <p:cTn id="44" dur="200"/>
                                        <p:tgtEl>
                                          <p:spTgt spid="1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200"/>
                                        <p:tgtEl>
                                          <p:spTgt spid="29"/>
                                        </p:tgtEl>
                                      </p:cBhvr>
                                    </p:animEffect>
                                  </p:childTnLst>
                                </p:cTn>
                              </p:par>
                            </p:childTnLst>
                          </p:cTn>
                        </p:par>
                        <p:par>
                          <p:cTn id="48" fill="hold">
                            <p:stCondLst>
                              <p:cond delay="700"/>
                            </p:stCondLst>
                            <p:childTnLst>
                              <p:par>
                                <p:cTn id="49" presetID="22" presetClass="entr" presetSubtype="8"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down)">
                                      <p:cBhvr>
                                        <p:cTn id="56" dur="100"/>
                                        <p:tgtEl>
                                          <p:spTgt spid="18"/>
                                        </p:tgtEl>
                                      </p:cBhvr>
                                    </p:animEffect>
                                  </p:childTnLst>
                                </p:cTn>
                              </p:par>
                            </p:childTnLst>
                          </p:cTn>
                        </p:par>
                        <p:par>
                          <p:cTn id="57" fill="hold">
                            <p:stCondLst>
                              <p:cond delay="100"/>
                            </p:stCondLst>
                            <p:childTnLst>
                              <p:par>
                                <p:cTn id="58" presetID="22" presetClass="entr" presetSubtype="8"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left)">
                                      <p:cBhvr>
                                        <p:cTn id="60" dur="500"/>
                                        <p:tgtEl>
                                          <p:spTgt spid="8"/>
                                        </p:tgtEl>
                                      </p:cBhvr>
                                    </p:animEffect>
                                  </p:childTnLst>
                                </p:cTn>
                              </p:par>
                            </p:childTnLst>
                          </p:cTn>
                        </p:par>
                        <p:par>
                          <p:cTn id="61" fill="hold">
                            <p:stCondLst>
                              <p:cond delay="600"/>
                            </p:stCondLst>
                            <p:childTnLst>
                              <p:par>
                                <p:cTn id="62" presetID="22" presetClass="entr" presetSubtype="8"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wipe(left)">
                                      <p:cBhvr>
                                        <p:cTn id="64" dur="500"/>
                                        <p:tgtEl>
                                          <p:spTgt spid="31"/>
                                        </p:tgtEl>
                                      </p:cBhvr>
                                    </p:animEffect>
                                  </p:childTnLst>
                                </p:cTn>
                              </p:par>
                            </p:childTnLst>
                          </p:cTn>
                        </p:par>
                        <p:par>
                          <p:cTn id="65" fill="hold">
                            <p:stCondLst>
                              <p:cond delay="1100"/>
                            </p:stCondLst>
                            <p:childTnLst>
                              <p:par>
                                <p:cTn id="66" presetID="22" presetClass="entr" presetSubtype="8" fill="hold" grpId="0" nodeType="after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left)">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left)">
                                      <p:cBhvr>
                                        <p:cTn id="77" dur="500"/>
                                        <p:tgtEl>
                                          <p:spTgt spid="1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left)">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left)">
                                      <p:cBhvr>
                                        <p:cTn id="85" dur="500"/>
                                        <p:tgtEl>
                                          <p:spTgt spid="20"/>
                                        </p:tgtEl>
                                      </p:cBhvr>
                                    </p:animEffect>
                                  </p:childTnLst>
                                </p:cTn>
                              </p:par>
                            </p:childTnLst>
                          </p:cTn>
                        </p:par>
                        <p:par>
                          <p:cTn id="86" fill="hold">
                            <p:stCondLst>
                              <p:cond delay="500"/>
                            </p:stCondLst>
                            <p:childTnLst>
                              <p:par>
                                <p:cTn id="87" presetID="22" presetClass="entr" presetSubtype="1" fill="hold"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wipe(up)">
                                      <p:cBhvr>
                                        <p:cTn id="89" dur="500"/>
                                        <p:tgtEl>
                                          <p:spTgt spid="16"/>
                                        </p:tgtEl>
                                      </p:cBhvr>
                                    </p:animEffect>
                                  </p:childTnLst>
                                </p:cTn>
                              </p:par>
                            </p:childTnLst>
                          </p:cTn>
                        </p:par>
                        <p:par>
                          <p:cTn id="90" fill="hold">
                            <p:stCondLst>
                              <p:cond delay="1000"/>
                            </p:stCondLst>
                            <p:childTnLst>
                              <p:par>
                                <p:cTn id="91" presetID="22" presetClass="entr" presetSubtype="4" fill="hold" grpId="0"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2"/>
                                        </p:tgtEl>
                                        <p:attrNameLst>
                                          <p:attrName>style.visibility</p:attrName>
                                        </p:attrNameLst>
                                      </p:cBhvr>
                                      <p:to>
                                        <p:strVal val="visible"/>
                                      </p:to>
                                    </p:set>
                                    <p:animEffect transition="in" filter="wipe(up)">
                                      <p:cBhvr>
                                        <p:cTn id="98" dur="500"/>
                                        <p:tgtEl>
                                          <p:spTgt spid="2"/>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74"/>
                                        </p:tgtEl>
                                        <p:attrNameLst>
                                          <p:attrName>style.visibility</p:attrName>
                                        </p:attrNameLst>
                                      </p:cBhvr>
                                      <p:to>
                                        <p:strVal val="visible"/>
                                      </p:to>
                                    </p:set>
                                    <p:animEffect transition="in" filter="wipe(up)">
                                      <p:cBhvr>
                                        <p:cTn id="103" dur="500"/>
                                        <p:tgtEl>
                                          <p:spTgt spid="74"/>
                                        </p:tgtEl>
                                      </p:cBhvr>
                                    </p:animEffect>
                                  </p:childTnLst>
                                </p:cTn>
                              </p:par>
                            </p:childTnLst>
                          </p:cTn>
                        </p:par>
                        <p:par>
                          <p:cTn id="104" fill="hold">
                            <p:stCondLst>
                              <p:cond delay="500"/>
                            </p:stCondLst>
                            <p:childTnLst>
                              <p:par>
                                <p:cTn id="105" presetID="22" presetClass="entr" presetSubtype="8" fill="hold" nodeType="afterEffect">
                                  <p:stCondLst>
                                    <p:cond delay="0"/>
                                  </p:stCondLst>
                                  <p:childTnLst>
                                    <p:set>
                                      <p:cBhvr>
                                        <p:cTn id="106" dur="1" fill="hold">
                                          <p:stCondLst>
                                            <p:cond delay="0"/>
                                          </p:stCondLst>
                                        </p:cTn>
                                        <p:tgtEl>
                                          <p:spTgt spid="74">
                                            <p:txEl>
                                              <p:pRg st="0" end="0"/>
                                            </p:txEl>
                                          </p:spTgt>
                                        </p:tgtEl>
                                        <p:attrNameLst>
                                          <p:attrName>style.visibility</p:attrName>
                                        </p:attrNameLst>
                                      </p:cBhvr>
                                      <p:to>
                                        <p:strVal val="visible"/>
                                      </p:to>
                                    </p:set>
                                    <p:animEffect transition="in" filter="wipe(left)">
                                      <p:cBhvr>
                                        <p:cTn id="107" dur="500"/>
                                        <p:tgtEl>
                                          <p:spTgt spid="74">
                                            <p:txEl>
                                              <p:pRg st="0" end="0"/>
                                            </p:txEl>
                                          </p:spTgt>
                                        </p:tgtEl>
                                      </p:cBhvr>
                                    </p:animEffect>
                                  </p:childTnLst>
                                </p:cTn>
                              </p:par>
                            </p:childTnLst>
                          </p:cTn>
                        </p:par>
                        <p:par>
                          <p:cTn id="108" fill="hold">
                            <p:stCondLst>
                              <p:cond delay="1000"/>
                            </p:stCondLst>
                            <p:childTnLst>
                              <p:par>
                                <p:cTn id="109" presetID="22" presetClass="entr" presetSubtype="8" fill="hold" nodeType="afterEffect">
                                  <p:stCondLst>
                                    <p:cond delay="0"/>
                                  </p:stCondLst>
                                  <p:childTnLst>
                                    <p:set>
                                      <p:cBhvr>
                                        <p:cTn id="110" dur="1" fill="hold">
                                          <p:stCondLst>
                                            <p:cond delay="0"/>
                                          </p:stCondLst>
                                        </p:cTn>
                                        <p:tgtEl>
                                          <p:spTgt spid="74">
                                            <p:txEl>
                                              <p:pRg st="1" end="1"/>
                                            </p:txEl>
                                          </p:spTgt>
                                        </p:tgtEl>
                                        <p:attrNameLst>
                                          <p:attrName>style.visibility</p:attrName>
                                        </p:attrNameLst>
                                      </p:cBhvr>
                                      <p:to>
                                        <p:strVal val="visible"/>
                                      </p:to>
                                    </p:set>
                                    <p:animEffect transition="in" filter="wipe(left)">
                                      <p:cBhvr>
                                        <p:cTn id="111" dur="500"/>
                                        <p:tgtEl>
                                          <p:spTgt spid="74">
                                            <p:txEl>
                                              <p:pRg st="1" end="1"/>
                                            </p:txEl>
                                          </p:spTgt>
                                        </p:tgtEl>
                                      </p:cBhvr>
                                    </p:animEffect>
                                  </p:childTnLst>
                                </p:cTn>
                              </p:par>
                            </p:childTnLst>
                          </p:cTn>
                        </p:par>
                        <p:par>
                          <p:cTn id="112" fill="hold">
                            <p:stCondLst>
                              <p:cond delay="1500"/>
                            </p:stCondLst>
                            <p:childTnLst>
                              <p:par>
                                <p:cTn id="113" presetID="22" presetClass="entr" presetSubtype="8" fill="hold" nodeType="afterEffect">
                                  <p:stCondLst>
                                    <p:cond delay="0"/>
                                  </p:stCondLst>
                                  <p:childTnLst>
                                    <p:set>
                                      <p:cBhvr>
                                        <p:cTn id="114" dur="1" fill="hold">
                                          <p:stCondLst>
                                            <p:cond delay="0"/>
                                          </p:stCondLst>
                                        </p:cTn>
                                        <p:tgtEl>
                                          <p:spTgt spid="74">
                                            <p:txEl>
                                              <p:pRg st="2" end="2"/>
                                            </p:txEl>
                                          </p:spTgt>
                                        </p:tgtEl>
                                        <p:attrNameLst>
                                          <p:attrName>style.visibility</p:attrName>
                                        </p:attrNameLst>
                                      </p:cBhvr>
                                      <p:to>
                                        <p:strVal val="visible"/>
                                      </p:to>
                                    </p:set>
                                    <p:animEffect transition="in" filter="wipe(left)">
                                      <p:cBhvr>
                                        <p:cTn id="115" dur="500"/>
                                        <p:tgtEl>
                                          <p:spTgt spid="74">
                                            <p:txEl>
                                              <p:pRg st="2" end="2"/>
                                            </p:txEl>
                                          </p:spTgt>
                                        </p:tgtEl>
                                      </p:cBhvr>
                                    </p:animEffect>
                                  </p:childTnLst>
                                </p:cTn>
                              </p:par>
                            </p:childTnLst>
                          </p:cTn>
                        </p:par>
                        <p:par>
                          <p:cTn id="116" fill="hold">
                            <p:stCondLst>
                              <p:cond delay="2000"/>
                            </p:stCondLst>
                            <p:childTnLst>
                              <p:par>
                                <p:cTn id="117" presetID="22" presetClass="entr" presetSubtype="8" fill="hold" nodeType="afterEffect">
                                  <p:stCondLst>
                                    <p:cond delay="0"/>
                                  </p:stCondLst>
                                  <p:childTnLst>
                                    <p:set>
                                      <p:cBhvr>
                                        <p:cTn id="118" dur="1" fill="hold">
                                          <p:stCondLst>
                                            <p:cond delay="0"/>
                                          </p:stCondLst>
                                        </p:cTn>
                                        <p:tgtEl>
                                          <p:spTgt spid="74">
                                            <p:txEl>
                                              <p:pRg st="3" end="3"/>
                                            </p:txEl>
                                          </p:spTgt>
                                        </p:tgtEl>
                                        <p:attrNameLst>
                                          <p:attrName>style.visibility</p:attrName>
                                        </p:attrNameLst>
                                      </p:cBhvr>
                                      <p:to>
                                        <p:strVal val="visible"/>
                                      </p:to>
                                    </p:set>
                                    <p:animEffect transition="in" filter="wipe(left)">
                                      <p:cBhvr>
                                        <p:cTn id="119" dur="500"/>
                                        <p:tgtEl>
                                          <p:spTgt spid="74">
                                            <p:txEl>
                                              <p:pRg st="3" end="3"/>
                                            </p:txEl>
                                          </p:spTgt>
                                        </p:tgtEl>
                                      </p:cBhvr>
                                    </p:animEffect>
                                  </p:childTnLst>
                                </p:cTn>
                              </p:par>
                            </p:childTnLst>
                          </p:cTn>
                        </p:par>
                        <p:par>
                          <p:cTn id="120" fill="hold">
                            <p:stCondLst>
                              <p:cond delay="2500"/>
                            </p:stCondLst>
                            <p:childTnLst>
                              <p:par>
                                <p:cTn id="121" presetID="22" presetClass="entr" presetSubtype="8" fill="hold" nodeType="afterEffect">
                                  <p:stCondLst>
                                    <p:cond delay="0"/>
                                  </p:stCondLst>
                                  <p:childTnLst>
                                    <p:set>
                                      <p:cBhvr>
                                        <p:cTn id="122" dur="1" fill="hold">
                                          <p:stCondLst>
                                            <p:cond delay="0"/>
                                          </p:stCondLst>
                                        </p:cTn>
                                        <p:tgtEl>
                                          <p:spTgt spid="74">
                                            <p:txEl>
                                              <p:pRg st="4" end="4"/>
                                            </p:txEl>
                                          </p:spTgt>
                                        </p:tgtEl>
                                        <p:attrNameLst>
                                          <p:attrName>style.visibility</p:attrName>
                                        </p:attrNameLst>
                                      </p:cBhvr>
                                      <p:to>
                                        <p:strVal val="visible"/>
                                      </p:to>
                                    </p:set>
                                    <p:animEffect transition="in" filter="wipe(left)">
                                      <p:cBhvr>
                                        <p:cTn id="123" dur="500"/>
                                        <p:tgtEl>
                                          <p:spTgt spid="74">
                                            <p:txEl>
                                              <p:pRg st="4" end="4"/>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74">
                                            <p:txEl>
                                              <p:pRg st="5" end="5"/>
                                            </p:txEl>
                                          </p:spTgt>
                                        </p:tgtEl>
                                        <p:attrNameLst>
                                          <p:attrName>style.visibility</p:attrName>
                                        </p:attrNameLst>
                                      </p:cBhvr>
                                      <p:to>
                                        <p:strVal val="visible"/>
                                      </p:to>
                                    </p:set>
                                    <p:animEffect transition="in" filter="wipe(left)">
                                      <p:cBhvr>
                                        <p:cTn id="128" dur="500"/>
                                        <p:tgtEl>
                                          <p:spTgt spid="74">
                                            <p:txEl>
                                              <p:pRg st="5" end="5"/>
                                            </p:txEl>
                                          </p:spTgt>
                                        </p:tgtEl>
                                      </p:cBhvr>
                                    </p:animEffect>
                                  </p:childTnLst>
                                </p:cTn>
                              </p:par>
                            </p:childTnLst>
                          </p:cTn>
                        </p:par>
                        <p:par>
                          <p:cTn id="129" fill="hold">
                            <p:stCondLst>
                              <p:cond delay="500"/>
                            </p:stCondLst>
                            <p:childTnLst>
                              <p:par>
                                <p:cTn id="130" presetID="22" presetClass="entr" presetSubtype="2" fill="hold" grpId="0" nodeType="afterEffect">
                                  <p:stCondLst>
                                    <p:cond delay="0"/>
                                  </p:stCondLst>
                                  <p:childTnLst>
                                    <p:set>
                                      <p:cBhvr>
                                        <p:cTn id="131" dur="1" fill="hold">
                                          <p:stCondLst>
                                            <p:cond delay="0"/>
                                          </p:stCondLst>
                                        </p:cTn>
                                        <p:tgtEl>
                                          <p:spTgt spid="3"/>
                                        </p:tgtEl>
                                        <p:attrNameLst>
                                          <p:attrName>style.visibility</p:attrName>
                                        </p:attrNameLst>
                                      </p:cBhvr>
                                      <p:to>
                                        <p:strVal val="visible"/>
                                      </p:to>
                                    </p:set>
                                    <p:animEffect transition="in" filter="wipe(right)">
                                      <p:cBhvr>
                                        <p:cTn id="132" dur="500"/>
                                        <p:tgtEl>
                                          <p:spTgt spid="3"/>
                                        </p:tgtEl>
                                      </p:cBhvr>
                                    </p:animEffect>
                                  </p:childTnLst>
                                </p:cTn>
                              </p:par>
                            </p:childTnLst>
                          </p:cTn>
                        </p:par>
                        <p:par>
                          <p:cTn id="133" fill="hold">
                            <p:stCondLst>
                              <p:cond delay="1000"/>
                            </p:stCondLst>
                            <p:childTnLst>
                              <p:par>
                                <p:cTn id="134" presetID="22" presetClass="entr" presetSubtype="2" fill="hold" nodeType="after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wipe(right)">
                                      <p:cBhvr>
                                        <p:cTn id="136" dur="500"/>
                                        <p:tgtEl>
                                          <p:spTgt spid="35"/>
                                        </p:tgtEl>
                                      </p:cBhvr>
                                    </p:animEffect>
                                  </p:childTnLst>
                                </p:cTn>
                              </p:par>
                            </p:childTnLst>
                          </p:cTn>
                        </p:par>
                        <p:par>
                          <p:cTn id="137" fill="hold">
                            <p:stCondLst>
                              <p:cond delay="1500"/>
                            </p:stCondLst>
                            <p:childTnLst>
                              <p:par>
                                <p:cTn id="138" presetID="22" presetClass="entr" presetSubtype="2" fill="hold" grpId="0" nodeType="afterEffect">
                                  <p:stCondLst>
                                    <p:cond delay="0"/>
                                  </p:stCondLst>
                                  <p:childTnLst>
                                    <p:set>
                                      <p:cBhvr>
                                        <p:cTn id="139" dur="1" fill="hold">
                                          <p:stCondLst>
                                            <p:cond delay="0"/>
                                          </p:stCondLst>
                                        </p:cTn>
                                        <p:tgtEl>
                                          <p:spTgt spid="37"/>
                                        </p:tgtEl>
                                        <p:attrNameLst>
                                          <p:attrName>style.visibility</p:attrName>
                                        </p:attrNameLst>
                                      </p:cBhvr>
                                      <p:to>
                                        <p:strVal val="visible"/>
                                      </p:to>
                                    </p:set>
                                    <p:animEffect transition="in" filter="wipe(right)">
                                      <p:cBhvr>
                                        <p:cTn id="140" dur="500"/>
                                        <p:tgtEl>
                                          <p:spTgt spid="37"/>
                                        </p:tgtEl>
                                      </p:cBhvr>
                                    </p:animEffect>
                                  </p:childTnLst>
                                </p:cTn>
                              </p:par>
                            </p:childTnLst>
                          </p:cTn>
                        </p:par>
                        <p:par>
                          <p:cTn id="141" fill="hold">
                            <p:stCondLst>
                              <p:cond delay="2000"/>
                            </p:stCondLst>
                            <p:childTnLst>
                              <p:par>
                                <p:cTn id="142" presetID="22" presetClass="entr" presetSubtype="2" fill="hold" nodeType="afterEffect">
                                  <p:stCondLst>
                                    <p:cond delay="0"/>
                                  </p:stCondLst>
                                  <p:childTnLst>
                                    <p:set>
                                      <p:cBhvr>
                                        <p:cTn id="143" dur="1" fill="hold">
                                          <p:stCondLst>
                                            <p:cond delay="0"/>
                                          </p:stCondLst>
                                        </p:cTn>
                                        <p:tgtEl>
                                          <p:spTgt spid="38"/>
                                        </p:tgtEl>
                                        <p:attrNameLst>
                                          <p:attrName>style.visibility</p:attrName>
                                        </p:attrNameLst>
                                      </p:cBhvr>
                                      <p:to>
                                        <p:strVal val="visible"/>
                                      </p:to>
                                    </p:set>
                                    <p:animEffect transition="in" filter="wipe(right)">
                                      <p:cBhvr>
                                        <p:cTn id="144" dur="500"/>
                                        <p:tgtEl>
                                          <p:spTgt spid="38"/>
                                        </p:tgtEl>
                                      </p:cBhvr>
                                    </p:animEffect>
                                  </p:childTnLst>
                                </p:cTn>
                              </p:par>
                            </p:childTnLst>
                          </p:cTn>
                        </p:par>
                        <p:par>
                          <p:cTn id="145" fill="hold">
                            <p:stCondLst>
                              <p:cond delay="2500"/>
                            </p:stCondLst>
                            <p:childTnLst>
                              <p:par>
                                <p:cTn id="146" presetID="22" presetClass="entr" presetSubtype="8" fill="hold" grpId="0" nodeType="afterEffect">
                                  <p:stCondLst>
                                    <p:cond delay="0"/>
                                  </p:stCondLst>
                                  <p:childTnLst>
                                    <p:set>
                                      <p:cBhvr>
                                        <p:cTn id="147" dur="1" fill="hold">
                                          <p:stCondLst>
                                            <p:cond delay="0"/>
                                          </p:stCondLst>
                                        </p:cTn>
                                        <p:tgtEl>
                                          <p:spTgt spid="47"/>
                                        </p:tgtEl>
                                        <p:attrNameLst>
                                          <p:attrName>style.visibility</p:attrName>
                                        </p:attrNameLst>
                                      </p:cBhvr>
                                      <p:to>
                                        <p:strVal val="visible"/>
                                      </p:to>
                                    </p:set>
                                    <p:animEffect transition="in" filter="wipe(left)">
                                      <p:cBhvr>
                                        <p:cTn id="148" dur="500"/>
                                        <p:tgtEl>
                                          <p:spTgt spid="47"/>
                                        </p:tgtEl>
                                      </p:cBhvr>
                                    </p:animEffect>
                                  </p:childTnLst>
                                </p:cTn>
                              </p:par>
                            </p:childTnLst>
                          </p:cTn>
                        </p:par>
                        <p:par>
                          <p:cTn id="149" fill="hold">
                            <p:stCondLst>
                              <p:cond delay="3000"/>
                            </p:stCondLst>
                            <p:childTnLst>
                              <p:par>
                                <p:cTn id="150" presetID="22" presetClass="entr" presetSubtype="8" fill="hold" nodeType="afterEffect">
                                  <p:stCondLst>
                                    <p:cond delay="0"/>
                                  </p:stCondLst>
                                  <p:childTnLst>
                                    <p:set>
                                      <p:cBhvr>
                                        <p:cTn id="151" dur="1" fill="hold">
                                          <p:stCondLst>
                                            <p:cond delay="0"/>
                                          </p:stCondLst>
                                        </p:cTn>
                                        <p:tgtEl>
                                          <p:spTgt spid="52"/>
                                        </p:tgtEl>
                                        <p:attrNameLst>
                                          <p:attrName>style.visibility</p:attrName>
                                        </p:attrNameLst>
                                      </p:cBhvr>
                                      <p:to>
                                        <p:strVal val="visible"/>
                                      </p:to>
                                    </p:set>
                                    <p:animEffect transition="in" filter="wipe(left)">
                                      <p:cBhvr>
                                        <p:cTn id="152" dur="500"/>
                                        <p:tgtEl>
                                          <p:spTgt spid="52"/>
                                        </p:tgtEl>
                                      </p:cBhvr>
                                    </p:animEffect>
                                  </p:childTnLst>
                                </p:cTn>
                              </p:par>
                              <p:par>
                                <p:cTn id="153" presetID="22" presetClass="entr" presetSubtype="8" fill="hold" nodeType="withEffect">
                                  <p:stCondLst>
                                    <p:cond delay="0"/>
                                  </p:stCondLst>
                                  <p:childTnLst>
                                    <p:set>
                                      <p:cBhvr>
                                        <p:cTn id="154" dur="1" fill="hold">
                                          <p:stCondLst>
                                            <p:cond delay="0"/>
                                          </p:stCondLst>
                                        </p:cTn>
                                        <p:tgtEl>
                                          <p:spTgt spid="48"/>
                                        </p:tgtEl>
                                        <p:attrNameLst>
                                          <p:attrName>style.visibility</p:attrName>
                                        </p:attrNameLst>
                                      </p:cBhvr>
                                      <p:to>
                                        <p:strVal val="visible"/>
                                      </p:to>
                                    </p:set>
                                    <p:animEffect transition="in" filter="wipe(left)">
                                      <p:cBhvr>
                                        <p:cTn id="155" dur="500"/>
                                        <p:tgtEl>
                                          <p:spTgt spid="48"/>
                                        </p:tgtEl>
                                      </p:cBhvr>
                                    </p:animEffect>
                                  </p:childTnLst>
                                </p:cTn>
                              </p:par>
                            </p:childTnLst>
                          </p:cTn>
                        </p:par>
                        <p:par>
                          <p:cTn id="156" fill="hold">
                            <p:stCondLst>
                              <p:cond delay="3500"/>
                            </p:stCondLst>
                            <p:childTnLst>
                              <p:par>
                                <p:cTn id="157" presetID="22" presetClass="entr" presetSubtype="2" fill="hold" grpId="0" nodeType="afterEffect">
                                  <p:stCondLst>
                                    <p:cond delay="0"/>
                                  </p:stCondLst>
                                  <p:childTnLst>
                                    <p:set>
                                      <p:cBhvr>
                                        <p:cTn id="158" dur="1" fill="hold">
                                          <p:stCondLst>
                                            <p:cond delay="0"/>
                                          </p:stCondLst>
                                        </p:cTn>
                                        <p:tgtEl>
                                          <p:spTgt spid="41"/>
                                        </p:tgtEl>
                                        <p:attrNameLst>
                                          <p:attrName>style.visibility</p:attrName>
                                        </p:attrNameLst>
                                      </p:cBhvr>
                                      <p:to>
                                        <p:strVal val="visible"/>
                                      </p:to>
                                    </p:set>
                                    <p:animEffect transition="in" filter="wipe(right)">
                                      <p:cBhvr>
                                        <p:cTn id="159" dur="500"/>
                                        <p:tgtEl>
                                          <p:spTgt spid="41"/>
                                        </p:tgtEl>
                                      </p:cBhvr>
                                    </p:animEffect>
                                  </p:childTnLst>
                                </p:cTn>
                              </p:par>
                            </p:childTnLst>
                          </p:cTn>
                        </p:par>
                        <p:par>
                          <p:cTn id="160" fill="hold">
                            <p:stCondLst>
                              <p:cond delay="4000"/>
                            </p:stCondLst>
                            <p:childTnLst>
                              <p:par>
                                <p:cTn id="161" presetID="22" presetClass="entr" presetSubtype="2" fill="hold" nodeType="afterEffect">
                                  <p:stCondLst>
                                    <p:cond delay="0"/>
                                  </p:stCondLst>
                                  <p:childTnLst>
                                    <p:set>
                                      <p:cBhvr>
                                        <p:cTn id="162" dur="1" fill="hold">
                                          <p:stCondLst>
                                            <p:cond delay="0"/>
                                          </p:stCondLst>
                                        </p:cTn>
                                        <p:tgtEl>
                                          <p:spTgt spid="42"/>
                                        </p:tgtEl>
                                        <p:attrNameLst>
                                          <p:attrName>style.visibility</p:attrName>
                                        </p:attrNameLst>
                                      </p:cBhvr>
                                      <p:to>
                                        <p:strVal val="visible"/>
                                      </p:to>
                                    </p:set>
                                    <p:animEffect transition="in" filter="wipe(right)">
                                      <p:cBhvr>
                                        <p:cTn id="163" dur="500"/>
                                        <p:tgtEl>
                                          <p:spTgt spid="42"/>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1" fill="hold" grpId="0" nodeType="clickEffect">
                                  <p:stCondLst>
                                    <p:cond delay="0"/>
                                  </p:stCondLst>
                                  <p:childTnLst>
                                    <p:set>
                                      <p:cBhvr>
                                        <p:cTn id="167" dur="1" fill="hold">
                                          <p:stCondLst>
                                            <p:cond delay="0"/>
                                          </p:stCondLst>
                                        </p:cTn>
                                        <p:tgtEl>
                                          <p:spTgt spid="10"/>
                                        </p:tgtEl>
                                        <p:attrNameLst>
                                          <p:attrName>style.visibility</p:attrName>
                                        </p:attrNameLst>
                                      </p:cBhvr>
                                      <p:to>
                                        <p:strVal val="visible"/>
                                      </p:to>
                                    </p:set>
                                    <p:animEffect transition="in" filter="wipe(up)">
                                      <p:cBhvr>
                                        <p:cTn id="16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animBg="1"/>
      <p:bldP spid="22" grpId="0" animBg="1"/>
      <p:bldP spid="25" grpId="0"/>
      <p:bldP spid="26" grpId="0"/>
      <p:bldP spid="27" grpId="0"/>
      <p:bldP spid="28" grpId="0"/>
      <p:bldP spid="29" grpId="0"/>
      <p:bldP spid="30" grpId="0"/>
      <p:bldP spid="31" grpId="0"/>
      <p:bldP spid="32" grpId="0" animBg="1"/>
      <p:bldP spid="61" grpId="0" animBg="1"/>
      <p:bldP spid="74" grpId="0" animBg="1"/>
      <p:bldP spid="81" grpId="0"/>
      <p:bldP spid="82" grpId="0"/>
      <p:bldP spid="83" grpId="0"/>
      <p:bldP spid="3" grpId="0"/>
      <p:bldP spid="37" grpId="0"/>
      <p:bldP spid="10" grpId="0"/>
      <p:bldP spid="41" grpId="0"/>
      <p:bldP spid="47" grpId="0"/>
    </p:bldLst>
  </p:timing>
</p:sld>
</file>

<file path=ppt/theme/theme1.xml><?xml version="1.0" encoding="utf-8"?>
<a:theme xmlns:a="http://schemas.openxmlformats.org/drawingml/2006/main" name="Theme1">
  <a:themeElements>
    <a:clrScheme name="Teradata Colors 2018">
      <a:dk1>
        <a:srgbClr val="6B767D"/>
      </a:dk1>
      <a:lt1>
        <a:srgbClr val="FFFFFF"/>
      </a:lt1>
      <a:dk2>
        <a:srgbClr val="384851"/>
      </a:dk2>
      <a:lt2>
        <a:srgbClr val="E7E6E6"/>
      </a:lt2>
      <a:accent1>
        <a:srgbClr val="F3753F"/>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3779FC362174419551FCFAAC7974A9" ma:contentTypeVersion="4" ma:contentTypeDescription="Create a new document." ma:contentTypeScope="" ma:versionID="c496e355592b42a228419b81c536d28f">
  <xsd:schema xmlns:xsd="http://www.w3.org/2001/XMLSchema" xmlns:xs="http://www.w3.org/2001/XMLSchema" xmlns:p="http://schemas.microsoft.com/office/2006/metadata/properties" xmlns:ns2="b78d3413-f44f-4341-9cd0-610663a9fa66" targetNamespace="http://schemas.microsoft.com/office/2006/metadata/properties" ma:root="true" ma:fieldsID="83a71a5fe4b95e0fbf5f07516ecffc46" ns2:_="">
    <xsd:import namespace="b78d3413-f44f-4341-9cd0-610663a9fa6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8d3413-f44f-4341-9cd0-610663a9fa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DCF0FB-B326-4858-9A92-8850B6CD380F}">
  <ds:schemaRefs>
    <ds:schemaRef ds:uri="http://schemas.microsoft.com/sharepoint/v3/contenttype/forms"/>
  </ds:schemaRefs>
</ds:datastoreItem>
</file>

<file path=customXml/itemProps2.xml><?xml version="1.0" encoding="utf-8"?>
<ds:datastoreItem xmlns:ds="http://schemas.openxmlformats.org/officeDocument/2006/customXml" ds:itemID="{786926F5-62D8-4917-8079-595C6C0722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8d3413-f44f-4341-9cd0-610663a9fa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C5B051-529E-4793-B68F-E1F524B3858F}">
  <ds:schemaRefs>
    <ds:schemaRef ds:uri="http://schemas.microsoft.com/office/2006/metadata/properties"/>
    <ds:schemaRef ds:uri="http://schemas.microsoft.com/office/2006/documentManagement/types"/>
    <ds:schemaRef ds:uri="http://www.w3.org/XML/1998/namespace"/>
    <ds:schemaRef ds:uri="b78d3413-f44f-4341-9cd0-610663a9fa66"/>
    <ds:schemaRef ds:uri="http://purl.org/dc/elements/1.1/"/>
    <ds:schemaRef ds:uri="http://schemas.openxmlformats.org/package/2006/metadata/core-properties"/>
    <ds:schemaRef ds:uri="http://schemas.microsoft.com/office/infopath/2007/PartnerControl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320</TotalTime>
  <Words>3957</Words>
  <Application>Microsoft Macintosh PowerPoint</Application>
  <PresentationFormat>Widescreen</PresentationFormat>
  <Paragraphs>742</Paragraphs>
  <Slides>39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 Regular</vt:lpstr>
      <vt:lpstr>Calibri</vt:lpstr>
      <vt:lpstr>Century Gothic</vt:lpstr>
      <vt:lpstr>Courier New</vt:lpstr>
      <vt:lpstr>Lucida Grande</vt:lpstr>
      <vt:lpstr>System Font Regular</vt:lpstr>
      <vt:lpstr>Theme1</vt:lpstr>
      <vt:lpstr>PowerPoint Presentation</vt:lpstr>
      <vt:lpstr>Agenda</vt:lpstr>
      <vt:lpstr>PowerPoint Presentation</vt:lpstr>
      <vt:lpstr>Industry Perspective: How Sales, Servicing Affect Churn</vt:lpstr>
      <vt:lpstr>Industry Perspective: How does this drive value?  Engaged relationships improve retention and revenue</vt:lpstr>
      <vt:lpstr>Business Value Drivers – Churn Analytics Capabilities </vt:lpstr>
      <vt:lpstr>Direct Benefits of Churn Analytic Capabilities</vt:lpstr>
      <vt:lpstr>Business Value for Customer Attrition: Sample scenario using industry average numbers</vt:lpstr>
      <vt:lpstr>Rescue Offer Scenario: Product Miss-Fit</vt:lpstr>
      <vt:lpstr>Rescue Offer Scenario: Journey Assessment</vt:lpstr>
      <vt:lpstr>PowerPoint Presentation</vt:lpstr>
      <vt:lpstr>Events</vt:lpstr>
      <vt:lpstr>Event Derivation</vt:lpstr>
      <vt:lpstr>Complex Events and Account Qualification</vt:lpstr>
      <vt:lpstr>Build an Event Registry</vt:lpstr>
      <vt:lpstr>Sessions</vt:lpstr>
      <vt:lpstr>PowerPoint Presentation</vt:lpstr>
      <vt:lpstr>PowerPoint Presentation</vt:lpstr>
      <vt:lpstr>PowerPoint Presentation</vt:lpstr>
      <vt:lpstr>PowerPoint Presentation</vt:lpstr>
      <vt:lpstr>PowerPoint Presentation</vt:lpstr>
      <vt:lpstr>Distribution of log odds ratio</vt:lpstr>
      <vt:lpstr>Considerations for Implementation</vt:lpstr>
      <vt:lpstr>Data Preparation using Teradata</vt:lpstr>
      <vt:lpstr>Data Touched Customer Path to Churn</vt:lpstr>
      <vt:lpstr>PowerPoint Presentation</vt:lpstr>
      <vt:lpstr>Proposed Plan</vt:lpstr>
      <vt:lpstr>Proposed Price</vt:lpstr>
      <vt:lpstr>Timebox and Results</vt:lpstr>
      <vt:lpstr>PowerPoint Presentation</vt:lpstr>
      <vt:lpstr>PowerPoint Presentation</vt:lpstr>
      <vt:lpstr>Path Analysis Guided Analytics Interface</vt:lpstr>
      <vt:lpstr>Path Analysis Guided Analytics Interface</vt:lpstr>
      <vt:lpstr>Visually, Interactively Build &amp; Explore Paths</vt:lpstr>
      <vt:lpstr>Interact With Advanced Path Visualizations</vt:lpstr>
      <vt:lpstr>Interact With Advanced Path Visualizations</vt:lpstr>
      <vt:lpstr>Score The Costs Of Paths</vt:lpstr>
      <vt:lpstr>Dig Deep Into Text-Based Events</vt:lpstr>
      <vt:lpstr>Identify Individual Customers on Specific Paths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angela@bingdesign.com</dc:creator>
  <cp:lastModifiedBy>Siddiqui, Siraj Ali</cp:lastModifiedBy>
  <cp:revision>8</cp:revision>
  <dcterms:created xsi:type="dcterms:W3CDTF">2018-10-05T16:35:28Z</dcterms:created>
  <dcterms:modified xsi:type="dcterms:W3CDTF">2019-04-17T04:44:52Z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0x010100993779FC362174419551FCFAAC7974A9</vt:lpwstr>
  </property>
</Properties>
</file>