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1"/>
  </p:notesMasterIdLst>
  <p:handoutMasterIdLst>
    <p:handoutMasterId r:id="rId32"/>
  </p:handoutMasterIdLst>
  <p:sldIdLst>
    <p:sldId id="335" r:id="rId5"/>
    <p:sldId id="336" r:id="rId6"/>
    <p:sldId id="339" r:id="rId7"/>
    <p:sldId id="349" r:id="rId8"/>
    <p:sldId id="348" r:id="rId9"/>
    <p:sldId id="357" r:id="rId10"/>
    <p:sldId id="350" r:id="rId11"/>
    <p:sldId id="358" r:id="rId12"/>
    <p:sldId id="361" r:id="rId13"/>
    <p:sldId id="352" r:id="rId14"/>
    <p:sldId id="343" r:id="rId15"/>
    <p:sldId id="356" r:id="rId16"/>
    <p:sldId id="359" r:id="rId17"/>
    <p:sldId id="360" r:id="rId18"/>
    <p:sldId id="337" r:id="rId19"/>
    <p:sldId id="353" r:id="rId20"/>
    <p:sldId id="355" r:id="rId21"/>
    <p:sldId id="354" r:id="rId22"/>
    <p:sldId id="340" r:id="rId23"/>
    <p:sldId id="338" r:id="rId24"/>
    <p:sldId id="341" r:id="rId25"/>
    <p:sldId id="342" r:id="rId26"/>
    <p:sldId id="344" r:id="rId27"/>
    <p:sldId id="345" r:id="rId28"/>
    <p:sldId id="346" r:id="rId29"/>
    <p:sldId id="34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4" autoAdjust="0"/>
    <p:restoredTop sz="95289" autoAdjust="0"/>
  </p:normalViewPr>
  <p:slideViewPr>
    <p:cSldViewPr snapToGrid="0">
      <p:cViewPr varScale="1">
        <p:scale>
          <a:sx n="108" d="100"/>
          <a:sy n="108" d="100"/>
        </p:scale>
        <p:origin x="672" y="19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7/24/24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7/24/24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Loan Prediction </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9160" y="137160"/>
            <a:ext cx="6172200" cy="1249680"/>
          </a:xfrm>
        </p:spPr>
        <p:txBody>
          <a:bodyPr anchor="b">
            <a:normAutofit/>
          </a:bodyPr>
          <a:lstStyle/>
          <a:p>
            <a:r>
              <a:rPr lang="en-ZA" dirty="0"/>
              <a:t>research gaps</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1188720"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graphicFrame>
        <p:nvGraphicFramePr>
          <p:cNvPr id="5" name="Table Placeholder 2">
            <a:extLst>
              <a:ext uri="{FF2B5EF4-FFF2-40B4-BE49-F238E27FC236}">
                <a16:creationId xmlns:a16="http://schemas.microsoft.com/office/drawing/2014/main" id="{BBCDC5D2-ADC5-E0F1-A089-FA337B89FFAC}"/>
              </a:ext>
            </a:extLst>
          </p:cNvPr>
          <p:cNvGraphicFramePr>
            <a:graphicFrameLocks/>
          </p:cNvGraphicFramePr>
          <p:nvPr>
            <p:extLst>
              <p:ext uri="{D42A27DB-BD31-4B8C-83A1-F6EECF244321}">
                <p14:modId xmlns:p14="http://schemas.microsoft.com/office/powerpoint/2010/main" val="3404591739"/>
              </p:ext>
            </p:extLst>
          </p:nvPr>
        </p:nvGraphicFramePr>
        <p:xfrm>
          <a:off x="674356" y="1923908"/>
          <a:ext cx="9988690" cy="3701388"/>
        </p:xfrm>
        <a:graphic>
          <a:graphicData uri="http://schemas.openxmlformats.org/drawingml/2006/table">
            <a:tbl>
              <a:tblPr firstRow="1" bandRow="1">
                <a:tableStyleId>{3B4B98B0-60AC-42C2-AFA5-B58CD77FA1E5}</a:tableStyleId>
              </a:tblPr>
              <a:tblGrid>
                <a:gridCol w="5889331">
                  <a:extLst>
                    <a:ext uri="{9D8B030D-6E8A-4147-A177-3AD203B41FA5}">
                      <a16:colId xmlns:a16="http://schemas.microsoft.com/office/drawing/2014/main" val="127040821"/>
                    </a:ext>
                  </a:extLst>
                </a:gridCol>
                <a:gridCol w="1366453">
                  <a:extLst>
                    <a:ext uri="{9D8B030D-6E8A-4147-A177-3AD203B41FA5}">
                      <a16:colId xmlns:a16="http://schemas.microsoft.com/office/drawing/2014/main" val="149845700"/>
                    </a:ext>
                  </a:extLst>
                </a:gridCol>
                <a:gridCol w="1366453">
                  <a:extLst>
                    <a:ext uri="{9D8B030D-6E8A-4147-A177-3AD203B41FA5}">
                      <a16:colId xmlns:a16="http://schemas.microsoft.com/office/drawing/2014/main" val="3119692462"/>
                    </a:ext>
                  </a:extLst>
                </a:gridCol>
                <a:gridCol w="1366453">
                  <a:extLst>
                    <a:ext uri="{9D8B030D-6E8A-4147-A177-3AD203B41FA5}">
                      <a16:colId xmlns:a16="http://schemas.microsoft.com/office/drawing/2014/main" val="3472639139"/>
                    </a:ext>
                  </a:extLst>
                </a:gridCol>
              </a:tblGrid>
              <a:tr h="550802">
                <a:tc>
                  <a:txBody>
                    <a:bodyPr/>
                    <a:lstStyle/>
                    <a:p>
                      <a:endParaRPr lang="en-US" sz="1900"/>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extLst>
                  <a:ext uri="{0D108BD9-81ED-4DB2-BD59-A6C34878D82A}">
                    <a16:rowId xmlns:a16="http://schemas.microsoft.com/office/drawing/2014/main" val="3298013591"/>
                  </a:ext>
                </a:extLst>
              </a:tr>
              <a:tr h="484706">
                <a:tc>
                  <a:txBody>
                    <a:bodyPr/>
                    <a:lstStyle/>
                    <a:p>
                      <a:r>
                        <a:rPr lang="en-US" sz="1900" dirty="0"/>
                        <a:t>No Explainable AI Models </a:t>
                      </a:r>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extLst>
                  <a:ext uri="{0D108BD9-81ED-4DB2-BD59-A6C34878D82A}">
                    <a16:rowId xmlns:a16="http://schemas.microsoft.com/office/drawing/2014/main" val="3873867931"/>
                  </a:ext>
                </a:extLst>
              </a:tr>
              <a:tr h="815186">
                <a:tc>
                  <a:txBody>
                    <a:bodyPr/>
                    <a:lstStyle/>
                    <a:p>
                      <a:r>
                        <a:rPr lang="en-US" sz="1900"/>
                        <a:t>No Biases/ Normalization Techniques Applied</a:t>
                      </a:r>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extLst>
                  <a:ext uri="{0D108BD9-81ED-4DB2-BD59-A6C34878D82A}">
                    <a16:rowId xmlns:a16="http://schemas.microsoft.com/office/drawing/2014/main" val="85209771"/>
                  </a:ext>
                </a:extLst>
              </a:tr>
              <a:tr h="815186">
                <a:tc>
                  <a:txBody>
                    <a:bodyPr/>
                    <a:lstStyle/>
                    <a:p>
                      <a:r>
                        <a:rPr lang="en-US" sz="1900"/>
                        <a:t>No Real time feedback on models deployed in production</a:t>
                      </a:r>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extLst>
                  <a:ext uri="{0D108BD9-81ED-4DB2-BD59-A6C34878D82A}">
                    <a16:rowId xmlns:a16="http://schemas.microsoft.com/office/drawing/2014/main" val="4061031278"/>
                  </a:ext>
                </a:extLst>
              </a:tr>
              <a:tr h="484706">
                <a:tc>
                  <a:txBody>
                    <a:bodyPr/>
                    <a:lstStyle/>
                    <a:p>
                      <a:r>
                        <a:rPr lang="en-US" sz="1900"/>
                        <a:t>Exceptional Cases </a:t>
                      </a:r>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extLst>
                  <a:ext uri="{0D108BD9-81ED-4DB2-BD59-A6C34878D82A}">
                    <a16:rowId xmlns:a16="http://schemas.microsoft.com/office/drawing/2014/main" val="3591840781"/>
                  </a:ext>
                </a:extLst>
              </a:tr>
              <a:tr h="550802">
                <a:tc>
                  <a:txBody>
                    <a:bodyPr/>
                    <a:lstStyle/>
                    <a:p>
                      <a:endParaRPr lang="en-US" sz="1900"/>
                    </a:p>
                  </a:txBody>
                  <a:tcPr marL="97443" marR="97443" marT="48722" marB="48722" anchor="ctr"/>
                </a:tc>
                <a:tc>
                  <a:txBody>
                    <a:bodyPr/>
                    <a:lstStyle/>
                    <a:p>
                      <a:endParaRPr lang="en-US" sz="1900"/>
                    </a:p>
                  </a:txBody>
                  <a:tcPr marL="97443" marR="97443" marT="48722" marB="48722" anchor="ctr"/>
                </a:tc>
                <a:tc>
                  <a:txBody>
                    <a:bodyPr/>
                    <a:lstStyle/>
                    <a:p>
                      <a:endParaRPr lang="en-US" sz="1900"/>
                    </a:p>
                  </a:txBody>
                  <a:tcPr marL="97443" marR="97443" marT="48722" marB="48722" anchor="ctr"/>
                </a:tc>
                <a:tc>
                  <a:txBody>
                    <a:bodyPr/>
                    <a:lstStyle/>
                    <a:p>
                      <a:endParaRPr lang="en-US" sz="1900" dirty="0"/>
                    </a:p>
                  </a:txBody>
                  <a:tcPr marL="97443" marR="97443" marT="48722" marB="48722"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2015863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172200" cy="1249680"/>
          </a:xfrm>
        </p:spPr>
        <p:txBody>
          <a:bodyPr/>
          <a:lstStyle/>
          <a:p>
            <a:r>
              <a:rPr lang="en-US" dirty="0"/>
              <a:t>DATASET</a:t>
            </a:r>
            <a:endParaRPr lang="en-ZA" dirty="0"/>
          </a:p>
        </p:txBody>
      </p:sp>
      <p:sp>
        <p:nvSpPr>
          <p:cNvPr id="4" name="Text Placeholder 3">
            <a:extLst>
              <a:ext uri="{FF2B5EF4-FFF2-40B4-BE49-F238E27FC236}">
                <a16:creationId xmlns:a16="http://schemas.microsoft.com/office/drawing/2014/main" id="{94D20DBB-F3DD-CE0A-DCE1-63F191C0CC47}"/>
              </a:ext>
            </a:extLst>
          </p:cNvPr>
          <p:cNvSpPr>
            <a:spLocks noGrp="1"/>
          </p:cNvSpPr>
          <p:nvPr>
            <p:ph type="body" sz="quarter" idx="11"/>
          </p:nvPr>
        </p:nvSpPr>
        <p:spPr>
          <a:xfrm>
            <a:off x="899160" y="2087880"/>
            <a:ext cx="10210800" cy="1954692"/>
          </a:xfrm>
        </p:spPr>
        <p:txBody>
          <a:bodyPr/>
          <a:lstStyle/>
          <a:p>
            <a:endParaRPr lang="en-US" dirty="0"/>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81394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172200" cy="1249680"/>
          </a:xfrm>
        </p:spPr>
        <p:txBody>
          <a:bodyPr/>
          <a:lstStyle/>
          <a:p>
            <a:r>
              <a:rPr lang="en-US" dirty="0"/>
              <a:t>DATASET</a:t>
            </a:r>
            <a:endParaRPr lang="en-ZA" dirty="0"/>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372449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172200" cy="1249680"/>
          </a:xfrm>
        </p:spPr>
        <p:txBody>
          <a:bodyPr/>
          <a:lstStyle/>
          <a:p>
            <a:r>
              <a:rPr lang="en-US" dirty="0"/>
              <a:t>DATASET</a:t>
            </a:r>
            <a:endParaRPr lang="en-ZA" dirty="0"/>
          </a:p>
        </p:txBody>
      </p:sp>
      <p:sp>
        <p:nvSpPr>
          <p:cNvPr id="4" name="Text Placeholder 3">
            <a:extLst>
              <a:ext uri="{FF2B5EF4-FFF2-40B4-BE49-F238E27FC236}">
                <a16:creationId xmlns:a16="http://schemas.microsoft.com/office/drawing/2014/main" id="{94D20DBB-F3DD-CE0A-DCE1-63F191C0CC47}"/>
              </a:ext>
            </a:extLst>
          </p:cNvPr>
          <p:cNvSpPr>
            <a:spLocks noGrp="1"/>
          </p:cNvSpPr>
          <p:nvPr>
            <p:ph type="body" sz="quarter" idx="11"/>
          </p:nvPr>
        </p:nvSpPr>
        <p:spPr>
          <a:xfrm>
            <a:off x="899160" y="2087880"/>
            <a:ext cx="10210800" cy="1954692"/>
          </a:xfrm>
        </p:spPr>
        <p:txBody>
          <a:bodyPr/>
          <a:lstStyle/>
          <a:p>
            <a:endParaRPr lang="en-US" dirty="0"/>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20428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472658" y="116683"/>
            <a:ext cx="5108567" cy="987936"/>
          </a:xfrm>
        </p:spPr>
        <p:txBody>
          <a:bodyPr/>
          <a:lstStyle/>
          <a:p>
            <a:r>
              <a:rPr lang="en-US">
                <a:latin typeface="Arial" panose="020B0604020202020204" pitchFamily="34" charset="0"/>
                <a:cs typeface="Arial" panose="020B0604020202020204" pitchFamily="34" charset="0"/>
              </a:rPr>
              <a:t>methodology</a:t>
            </a:r>
            <a:endParaRPr lang="en-ZA" dirty="0"/>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622289" y="8027720"/>
            <a:ext cx="983872" cy="288650"/>
          </a:xfrm>
        </p:spPr>
        <p:txBody>
          <a:bodyPr/>
          <a:lstStyle/>
          <a:p>
            <a:fld id="{B5CEABB6-07DC-46E8-9B57-56EC44A396E5}" type="slidenum">
              <a:rPr lang="en-US" smtClean="0"/>
              <a:pPr/>
              <a:t>14</a:t>
            </a:fld>
            <a:endParaRPr lang="en-US" dirty="0"/>
          </a:p>
        </p:txBody>
      </p:sp>
      <p:pic>
        <p:nvPicPr>
          <p:cNvPr id="4" name="Picture 3" descr="A diagram of a process&#10;&#10;Description automatically generated">
            <a:extLst>
              <a:ext uri="{FF2B5EF4-FFF2-40B4-BE49-F238E27FC236}">
                <a16:creationId xmlns:a16="http://schemas.microsoft.com/office/drawing/2014/main" id="{D8091CF6-A2AD-9ACD-1471-7A5CE1820DF5}"/>
              </a:ext>
            </a:extLst>
          </p:cNvPr>
          <p:cNvPicPr>
            <a:picLocks noChangeAspect="1"/>
          </p:cNvPicPr>
          <p:nvPr/>
        </p:nvPicPr>
        <p:blipFill>
          <a:blip r:embed="rId2"/>
          <a:stretch>
            <a:fillRect/>
          </a:stretch>
        </p:blipFill>
        <p:spPr>
          <a:xfrm>
            <a:off x="807678" y="1463683"/>
            <a:ext cx="10175923" cy="4153346"/>
          </a:xfrm>
          <a:prstGeom prst="rect">
            <a:avLst/>
          </a:prstGeom>
        </p:spPr>
      </p:pic>
    </p:spTree>
    <p:extLst>
      <p:ext uri="{BB962C8B-B14F-4D97-AF65-F5344CB8AC3E}">
        <p14:creationId xmlns:p14="http://schemas.microsoft.com/office/powerpoint/2010/main" val="352708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A0C7-4B10-03D7-2211-750D1F9E5A8A}"/>
              </a:ext>
            </a:extLst>
          </p:cNvPr>
          <p:cNvSpPr>
            <a:spLocks noGrp="1"/>
          </p:cNvSpPr>
          <p:nvPr>
            <p:ph type="title"/>
          </p:nvPr>
        </p:nvSpPr>
        <p:spPr>
          <a:xfrm>
            <a:off x="893064" y="72518"/>
            <a:ext cx="10405174" cy="1326514"/>
          </a:xfrm>
        </p:spPr>
        <p:txBody>
          <a:bodyPr anchor="b">
            <a:normAutofit/>
          </a:bodyPr>
          <a:lstStyle/>
          <a:p>
            <a:r>
              <a:rPr lang="en-US" dirty="0"/>
              <a:t>PROJECT TIMELINE</a:t>
            </a:r>
          </a:p>
        </p:txBody>
      </p:sp>
      <p:sp>
        <p:nvSpPr>
          <p:cNvPr id="14" name="Slide Number Placeholder 4">
            <a:extLst>
              <a:ext uri="{FF2B5EF4-FFF2-40B4-BE49-F238E27FC236}">
                <a16:creationId xmlns:a16="http://schemas.microsoft.com/office/drawing/2014/main" id="{CA7560B7-9B74-D7A4-8BFB-452E65497A3D}"/>
              </a:ext>
            </a:extLst>
          </p:cNvPr>
          <p:cNvSpPr>
            <a:spLocks noGrp="1"/>
          </p:cNvSpPr>
          <p:nvPr>
            <p:ph type="sldNum" sz="quarter" idx="12"/>
          </p:nvPr>
        </p:nvSpPr>
        <p:spPr>
          <a:xfrm>
            <a:off x="911352" y="6246622"/>
            <a:ext cx="2670048" cy="365125"/>
          </a:xfrm>
        </p:spPr>
        <p:txBody>
          <a:bodyPr/>
          <a:lstStyle/>
          <a:p>
            <a:pPr>
              <a:spcAft>
                <a:spcPts val="600"/>
              </a:spcAft>
            </a:pPr>
            <a:fld id="{B5CEABB6-07DC-46E8-9B57-56EC44A396E5}" type="slidenum">
              <a:rPr lang="en-US" smtClean="0"/>
              <a:pPr>
                <a:spcAft>
                  <a:spcPts val="600"/>
                </a:spcAft>
              </a:pPr>
              <a:t>15</a:t>
            </a:fld>
            <a:endParaRPr lang="en-US"/>
          </a:p>
        </p:txBody>
      </p:sp>
      <p:graphicFrame>
        <p:nvGraphicFramePr>
          <p:cNvPr id="5" name="Table 4">
            <a:extLst>
              <a:ext uri="{FF2B5EF4-FFF2-40B4-BE49-F238E27FC236}">
                <a16:creationId xmlns:a16="http://schemas.microsoft.com/office/drawing/2014/main" id="{EABA12A8-F577-A4BD-1397-3B9822F9A24E}"/>
              </a:ext>
            </a:extLst>
          </p:cNvPr>
          <p:cNvGraphicFramePr>
            <a:graphicFrameLocks noGrp="1"/>
          </p:cNvGraphicFramePr>
          <p:nvPr>
            <p:extLst>
              <p:ext uri="{D42A27DB-BD31-4B8C-83A1-F6EECF244321}">
                <p14:modId xmlns:p14="http://schemas.microsoft.com/office/powerpoint/2010/main" val="361602571"/>
              </p:ext>
            </p:extLst>
          </p:nvPr>
        </p:nvGraphicFramePr>
        <p:xfrm>
          <a:off x="922743" y="2058670"/>
          <a:ext cx="9899586" cy="3704805"/>
        </p:xfrm>
        <a:graphic>
          <a:graphicData uri="http://schemas.openxmlformats.org/drawingml/2006/table">
            <a:tbl>
              <a:tblPr firstRow="1" firstCol="1" lastRow="1" lastCol="1" bandRow="1" bandCol="1">
                <a:solidFill>
                  <a:srgbClr val="F2F2F2">
                    <a:alpha val="30196"/>
                  </a:srgbClr>
                </a:solidFill>
                <a:tableStyleId>{3B4B98B0-60AC-42C2-AFA5-B58CD77FA1E5}</a:tableStyleId>
              </a:tblPr>
              <a:tblGrid>
                <a:gridCol w="7048992">
                  <a:extLst>
                    <a:ext uri="{9D8B030D-6E8A-4147-A177-3AD203B41FA5}">
                      <a16:colId xmlns:a16="http://schemas.microsoft.com/office/drawing/2014/main" val="2210682483"/>
                    </a:ext>
                  </a:extLst>
                </a:gridCol>
                <a:gridCol w="2850594">
                  <a:extLst>
                    <a:ext uri="{9D8B030D-6E8A-4147-A177-3AD203B41FA5}">
                      <a16:colId xmlns:a16="http://schemas.microsoft.com/office/drawing/2014/main" val="1524078438"/>
                    </a:ext>
                  </a:extLst>
                </a:gridCol>
              </a:tblGrid>
              <a:tr h="378087">
                <a:tc>
                  <a:txBody>
                    <a:bodyPr/>
                    <a:lstStyle/>
                    <a:p>
                      <a:pPr marL="67945">
                        <a:lnSpc>
                          <a:spcPts val="1375"/>
                        </a:lnSpc>
                      </a:pPr>
                      <a:r>
                        <a:rPr lang="en-US" sz="1500" b="0" cap="none" spc="0">
                          <a:solidFill>
                            <a:schemeClr val="bg1"/>
                          </a:solidFill>
                          <a:effectLst/>
                        </a:rPr>
                        <a:t>Time Line</a:t>
                      </a:r>
                      <a:endParaRPr lang="en-GB" sz="1500" b="0"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67945" algn="l">
                        <a:lnSpc>
                          <a:spcPts val="1375"/>
                        </a:lnSpc>
                      </a:pPr>
                      <a:r>
                        <a:rPr lang="en-US" sz="1500" b="0" cap="none" spc="0" dirty="0">
                          <a:solidFill>
                            <a:schemeClr val="bg1"/>
                          </a:solidFill>
                          <a:effectLst/>
                        </a:rPr>
                        <a:t>Duration</a:t>
                      </a:r>
                      <a:endParaRPr lang="en-GB" sz="1500" b="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728247985"/>
                  </a:ext>
                </a:extLst>
              </a:tr>
              <a:tr h="378087">
                <a:tc>
                  <a:txBody>
                    <a:bodyPr/>
                    <a:lstStyle/>
                    <a:p>
                      <a:pPr marL="67945">
                        <a:lnSpc>
                          <a:spcPts val="1375"/>
                        </a:lnSpc>
                      </a:pPr>
                      <a:r>
                        <a:rPr lang="en-US" sz="1500" cap="none" spc="0">
                          <a:solidFill>
                            <a:schemeClr val="tx1"/>
                          </a:solidFill>
                          <a:effectLst/>
                        </a:rPr>
                        <a:t>Ethics Approval</a:t>
                      </a:r>
                      <a:endParaRPr lang="en-GB" sz="15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67945" algn="l">
                        <a:lnSpc>
                          <a:spcPts val="1375"/>
                        </a:lnSpc>
                      </a:pPr>
                      <a:r>
                        <a:rPr lang="en-US" sz="1500" b="0" cap="none" spc="0">
                          <a:solidFill>
                            <a:schemeClr val="tx1"/>
                          </a:solidFill>
                          <a:effectLst/>
                        </a:rPr>
                        <a:t>1 week</a:t>
                      </a:r>
                      <a:endParaRPr lang="en-GB" sz="15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468124590"/>
                  </a:ext>
                </a:extLst>
              </a:tr>
              <a:tr h="378087">
                <a:tc>
                  <a:txBody>
                    <a:bodyPr/>
                    <a:lstStyle/>
                    <a:p>
                      <a:pPr marL="67945">
                        <a:lnSpc>
                          <a:spcPts val="1375"/>
                        </a:lnSpc>
                      </a:pPr>
                      <a:r>
                        <a:rPr lang="en-US" sz="1500" cap="none" spc="0">
                          <a:solidFill>
                            <a:schemeClr val="tx1"/>
                          </a:solidFill>
                          <a:effectLst/>
                        </a:rPr>
                        <a:t>Literature Review</a:t>
                      </a:r>
                      <a:endParaRPr lang="en-GB" sz="15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67945" algn="l">
                        <a:lnSpc>
                          <a:spcPts val="1375"/>
                        </a:lnSpc>
                      </a:pPr>
                      <a:r>
                        <a:rPr lang="en-US" sz="1500" b="0" cap="none" spc="0">
                          <a:solidFill>
                            <a:schemeClr val="tx1"/>
                          </a:solidFill>
                          <a:effectLst/>
                        </a:rPr>
                        <a:t>2 weeks</a:t>
                      </a:r>
                      <a:endParaRPr lang="en-GB" sz="15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68116294"/>
                  </a:ext>
                </a:extLst>
              </a:tr>
              <a:tr h="378087">
                <a:tc>
                  <a:txBody>
                    <a:bodyPr/>
                    <a:lstStyle/>
                    <a:p>
                      <a:pPr marL="67945">
                        <a:lnSpc>
                          <a:spcPts val="1375"/>
                        </a:lnSpc>
                      </a:pPr>
                      <a:r>
                        <a:rPr lang="en-US" sz="1500" cap="none" spc="0">
                          <a:solidFill>
                            <a:schemeClr val="tx1"/>
                          </a:solidFill>
                          <a:effectLst/>
                        </a:rPr>
                        <a:t>Data Collection</a:t>
                      </a:r>
                      <a:endParaRPr lang="en-GB" sz="15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67945" algn="l">
                        <a:lnSpc>
                          <a:spcPts val="1375"/>
                        </a:lnSpc>
                      </a:pPr>
                      <a:r>
                        <a:rPr lang="en-US" sz="1500" b="0" cap="none" spc="0">
                          <a:solidFill>
                            <a:schemeClr val="tx1"/>
                          </a:solidFill>
                          <a:effectLst/>
                        </a:rPr>
                        <a:t>1 week</a:t>
                      </a:r>
                      <a:endParaRPr lang="en-GB" sz="15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096159697"/>
                  </a:ext>
                </a:extLst>
              </a:tr>
              <a:tr h="547307">
                <a:tc>
                  <a:txBody>
                    <a:bodyPr/>
                    <a:lstStyle/>
                    <a:p>
                      <a:pPr marL="67945">
                        <a:lnSpc>
                          <a:spcPts val="1375"/>
                        </a:lnSpc>
                      </a:pPr>
                      <a:r>
                        <a:rPr lang="en-US" sz="1500" cap="none" spc="0" dirty="0">
                          <a:solidFill>
                            <a:schemeClr val="tx1"/>
                          </a:solidFill>
                          <a:effectLst/>
                        </a:rPr>
                        <a:t>Data Preprocessing and Feature engineering and selection</a:t>
                      </a:r>
                      <a:endParaRPr lang="en-GB" sz="15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67945" algn="l">
                        <a:lnSpc>
                          <a:spcPts val="1375"/>
                        </a:lnSpc>
                      </a:pPr>
                      <a:r>
                        <a:rPr lang="en-US" sz="1500" b="0" cap="none" spc="0">
                          <a:solidFill>
                            <a:schemeClr val="tx1"/>
                          </a:solidFill>
                          <a:effectLst/>
                        </a:rPr>
                        <a:t>1 week</a:t>
                      </a:r>
                      <a:endParaRPr lang="en-GB" sz="15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1250547"/>
                  </a:ext>
                </a:extLst>
              </a:tr>
              <a:tr h="378087">
                <a:tc>
                  <a:txBody>
                    <a:bodyPr/>
                    <a:lstStyle/>
                    <a:p>
                      <a:pPr marL="67945">
                        <a:lnSpc>
                          <a:spcPts val="1375"/>
                        </a:lnSpc>
                      </a:pPr>
                      <a:r>
                        <a:rPr lang="en-US" sz="1500" cap="none" spc="0">
                          <a:solidFill>
                            <a:schemeClr val="tx1"/>
                          </a:solidFill>
                          <a:effectLst/>
                        </a:rPr>
                        <a:t>Model Development</a:t>
                      </a:r>
                      <a:endParaRPr lang="en-GB" sz="15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67945" algn="l">
                        <a:lnSpc>
                          <a:spcPts val="1375"/>
                        </a:lnSpc>
                      </a:pPr>
                      <a:r>
                        <a:rPr lang="en-US" sz="1500" b="0" cap="none" spc="0">
                          <a:solidFill>
                            <a:schemeClr val="tx1"/>
                          </a:solidFill>
                          <a:effectLst/>
                        </a:rPr>
                        <a:t>3 weeks</a:t>
                      </a:r>
                      <a:endParaRPr lang="en-GB" sz="15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592657721"/>
                  </a:ext>
                </a:extLst>
              </a:tr>
              <a:tr h="871936">
                <a:tc>
                  <a:txBody>
                    <a:bodyPr/>
                    <a:lstStyle/>
                    <a:p>
                      <a:pPr marL="67945">
                        <a:lnSpc>
                          <a:spcPts val="1375"/>
                        </a:lnSpc>
                      </a:pPr>
                      <a:r>
                        <a:rPr lang="en-US" sz="1500" cap="none" spc="0" dirty="0">
                          <a:solidFill>
                            <a:schemeClr val="tx1"/>
                          </a:solidFill>
                          <a:effectLst/>
                        </a:rPr>
                        <a:t>Testing and Validation</a:t>
                      </a:r>
                      <a:endParaRPr lang="en-GB" sz="1500"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noFill/>
                      <a:prstDash val="solid"/>
                    </a:lnL>
                    <a:lnR w="6350" cap="flat" cmpd="sng" algn="ctr">
                      <a:noFill/>
                      <a:prstDash val="solid"/>
                    </a:lnR>
                    <a:lnT w="6350" cap="flat" cmpd="sng" algn="ctr">
                      <a:noFill/>
                      <a:prstDash val="solid"/>
                    </a:lnT>
                    <a:lnB w="19050" cap="flat" cmpd="sng" algn="ctr">
                      <a:solidFill>
                        <a:schemeClr val="accent1"/>
                      </a:solidFill>
                      <a:prstDash val="solid"/>
                    </a:lnB>
                    <a:solidFill>
                      <a:schemeClr val="bg1">
                        <a:lumMod val="95000"/>
                      </a:schemeClr>
                    </a:solidFill>
                  </a:tcPr>
                </a:tc>
                <a:tc>
                  <a:txBody>
                    <a:bodyPr/>
                    <a:lstStyle/>
                    <a:p>
                      <a:pPr marL="67945" algn="l">
                        <a:lnSpc>
                          <a:spcPts val="1375"/>
                        </a:lnSpc>
                      </a:pPr>
                      <a:r>
                        <a:rPr lang="en-US" sz="1500" b="0" cap="none" spc="0">
                          <a:solidFill>
                            <a:schemeClr val="tx1"/>
                          </a:solidFill>
                          <a:effectLst/>
                        </a:rPr>
                        <a:t>2 weeks</a:t>
                      </a:r>
                      <a:endParaRPr lang="en-GB" sz="1500" b="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6350" cap="flat" cmpd="sng" algn="ctr">
                      <a:noFill/>
                      <a:prstDash val="solid"/>
                    </a:lnL>
                    <a:lnR w="12700" cmpd="sng">
                      <a:noFill/>
                      <a:prstDash val="solid"/>
                    </a:lnR>
                    <a:lnT w="6350" cap="flat" cmpd="sng" algn="ctr">
                      <a:noFill/>
                      <a:prstDash val="solid"/>
                    </a:lnT>
                    <a:lnB w="19050" cap="flat" cmpd="sng" algn="ctr">
                      <a:solidFill>
                        <a:schemeClr val="accent1"/>
                      </a:solidFill>
                      <a:prstDash val="solid"/>
                    </a:lnB>
                    <a:solidFill>
                      <a:schemeClr val="bg1">
                        <a:lumMod val="95000"/>
                      </a:schemeClr>
                    </a:solidFill>
                  </a:tcPr>
                </a:tc>
                <a:extLst>
                  <a:ext uri="{0D108BD9-81ED-4DB2-BD59-A6C34878D82A}">
                    <a16:rowId xmlns:a16="http://schemas.microsoft.com/office/drawing/2014/main" val="4159012572"/>
                  </a:ext>
                </a:extLst>
              </a:tr>
              <a:tr h="378087">
                <a:tc>
                  <a:txBody>
                    <a:bodyPr/>
                    <a:lstStyle/>
                    <a:p>
                      <a:pPr marL="67945">
                        <a:lnSpc>
                          <a:spcPts val="1375"/>
                        </a:lnSpc>
                      </a:pPr>
                      <a:r>
                        <a:rPr lang="en-US" sz="1500" b="1" cap="none" spc="0">
                          <a:solidFill>
                            <a:schemeClr val="tx1"/>
                          </a:solidFill>
                          <a:effectLst/>
                        </a:rPr>
                        <a:t>Conclusion and Reporting</a:t>
                      </a:r>
                      <a:endParaRPr lang="en-GB" sz="15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19050" cap="flat" cmpd="sng" algn="ctr">
                      <a:noFill/>
                      <a:prstDash val="solid"/>
                    </a:lnL>
                    <a:lnR w="19050" cap="flat" cmpd="sng" algn="ctr">
                      <a:noFill/>
                      <a:prstDash val="solid"/>
                    </a:lnR>
                    <a:lnT w="19050" cap="flat" cmpd="sng" algn="ctr">
                      <a:solidFill>
                        <a:schemeClr val="accent1"/>
                      </a:solidFill>
                      <a:prstDash val="solid"/>
                    </a:lnT>
                    <a:lnB w="19050" cap="flat" cmpd="sng" algn="ctr">
                      <a:noFill/>
                      <a:prstDash val="solid"/>
                    </a:lnB>
                    <a:solidFill>
                      <a:schemeClr val="bg1">
                        <a:lumMod val="95000"/>
                      </a:schemeClr>
                    </a:solidFill>
                  </a:tcPr>
                </a:tc>
                <a:tc>
                  <a:txBody>
                    <a:bodyPr/>
                    <a:lstStyle/>
                    <a:p>
                      <a:pPr marL="67945" algn="l">
                        <a:lnSpc>
                          <a:spcPts val="1375"/>
                        </a:lnSpc>
                      </a:pPr>
                      <a:r>
                        <a:rPr lang="en-US" sz="1500" b="1" cap="none" spc="0" dirty="0">
                          <a:solidFill>
                            <a:schemeClr val="tx1"/>
                          </a:solidFill>
                          <a:effectLst/>
                        </a:rPr>
                        <a:t>1 week</a:t>
                      </a:r>
                      <a:endParaRPr lang="en-GB" sz="1500" b="1" cap="none"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30629" marR="0" marT="100484" marB="100484">
                    <a:lnL w="19050" cap="flat" cmpd="sng" algn="ctr">
                      <a:noFill/>
                      <a:prstDash val="solid"/>
                    </a:lnL>
                    <a:lnR w="19050" cap="flat" cmpd="sng" algn="ctr">
                      <a:noFill/>
                      <a:prstDash val="solid"/>
                    </a:lnR>
                    <a:lnT w="19050" cap="flat" cmpd="sng" algn="ctr">
                      <a:solidFill>
                        <a:schemeClr val="accent1"/>
                      </a:solidFill>
                      <a:prstDash val="solid"/>
                    </a:lnT>
                    <a:lnB w="19050" cap="flat" cmpd="sng" algn="ctr">
                      <a:noFill/>
                      <a:prstDash val="solid"/>
                    </a:lnB>
                    <a:solidFill>
                      <a:schemeClr val="bg1">
                        <a:lumMod val="95000"/>
                      </a:schemeClr>
                    </a:solidFill>
                  </a:tcPr>
                </a:tc>
                <a:extLst>
                  <a:ext uri="{0D108BD9-81ED-4DB2-BD59-A6C34878D82A}">
                    <a16:rowId xmlns:a16="http://schemas.microsoft.com/office/drawing/2014/main" val="2690698422"/>
                  </a:ext>
                </a:extLst>
              </a:tr>
            </a:tbl>
          </a:graphicData>
        </a:graphic>
      </p:graphicFrame>
    </p:spTree>
    <p:extLst>
      <p:ext uri="{BB962C8B-B14F-4D97-AF65-F5344CB8AC3E}">
        <p14:creationId xmlns:p14="http://schemas.microsoft.com/office/powerpoint/2010/main" val="378690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65631" y="-981138"/>
            <a:ext cx="11565636" cy="2454782"/>
          </a:xfrm>
        </p:spPr>
        <p:txBody>
          <a:bodyPr>
            <a:normAutofit/>
          </a:bodyPr>
          <a:lstStyle/>
          <a:p>
            <a:r>
              <a:rPr lang="en-ZA" spc="-150" dirty="0"/>
              <a:t>Professional , legal, social and ethical issues</a:t>
            </a:r>
            <a:br>
              <a:rPr lang="en-ZA" spc="-150" dirty="0"/>
            </a:br>
            <a:endParaRPr lang="en-ZA" spc="-150"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427758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ZA" dirty="0"/>
              <a:t>Conclusions</a:t>
            </a: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578805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25" y="269402"/>
            <a:ext cx="8297380" cy="1326514"/>
          </a:xfrm>
        </p:spPr>
        <p:txBody>
          <a:bodyPr/>
          <a:lstStyle/>
          <a:p>
            <a:r>
              <a:rPr lang="en-ZA" dirty="0"/>
              <a:t>references</a:t>
            </a: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472091" y="1817996"/>
            <a:ext cx="10072445" cy="4428625"/>
          </a:xfrm>
        </p:spPr>
        <p:txBody>
          <a:bodyPr>
            <a:normAutofit/>
          </a:bodyPr>
          <a:lstStyle/>
          <a:p>
            <a:r>
              <a:rPr lang="en-US" sz="1200" dirty="0" err="1"/>
              <a:t>Leying</a:t>
            </a:r>
            <a:r>
              <a:rPr lang="en-US" sz="1200" dirty="0"/>
              <a:t>, Zou., </a:t>
            </a:r>
            <a:r>
              <a:rPr lang="en-US" sz="1200" dirty="0" err="1"/>
              <a:t>Warut</a:t>
            </a:r>
            <a:r>
              <a:rPr lang="en-US" sz="1200" dirty="0"/>
              <a:t>, </a:t>
            </a:r>
            <a:r>
              <a:rPr lang="en-US" sz="1200" dirty="0" err="1"/>
              <a:t>Khern</a:t>
            </a:r>
            <a:r>
              <a:rPr lang="en-US" sz="1200" dirty="0"/>
              <a:t>-am-</a:t>
            </a:r>
            <a:r>
              <a:rPr lang="en-US" sz="1200" dirty="0" err="1"/>
              <a:t>nuai</a:t>
            </a:r>
            <a:r>
              <a:rPr lang="en-US" sz="1200" dirty="0"/>
              <a:t>. (2022). AI and housing discrimination: the case of mortgage applications. AI and ethics, </a:t>
            </a:r>
            <a:r>
              <a:rPr lang="en-US" sz="1200" dirty="0" err="1"/>
              <a:t>doi</a:t>
            </a:r>
            <a:r>
              <a:rPr lang="en-US" sz="1200" dirty="0"/>
              <a:t>: 10.1007/s43681-022-00234-9</a:t>
            </a:r>
          </a:p>
          <a:p>
            <a:r>
              <a:rPr lang="en-US" sz="1200" dirty="0"/>
              <a:t>Avery, Robert &amp; </a:t>
            </a:r>
            <a:r>
              <a:rPr lang="en-US" sz="1200" dirty="0" err="1"/>
              <a:t>Bhutta</a:t>
            </a:r>
            <a:r>
              <a:rPr lang="en-US" sz="1200" dirty="0"/>
              <a:t>, Neil &amp; Brevoort, Kenneth &amp; Canner, Glenn. (2011). The Mortgage Market in 2010: Highlights from the Data Reported under the Home Mortgage Disclosure Act. Federal Reserve Bulletin. 97. 10.17016/bulletin.2011.97-6. </a:t>
            </a:r>
          </a:p>
          <a:p>
            <a:endParaRPr lang="en-US" sz="1200"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08833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ZA" dirty="0"/>
              <a:t>Thank you</a:t>
            </a:r>
          </a:p>
        </p:txBody>
      </p:sp>
    </p:spTree>
    <p:extLst>
      <p:ext uri="{BB962C8B-B14F-4D97-AF65-F5344CB8AC3E}">
        <p14:creationId xmlns:p14="http://schemas.microsoft.com/office/powerpoint/2010/main" val="404339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911352" y="-571236"/>
            <a:ext cx="8297380" cy="1326514"/>
          </a:xfrm>
        </p:spPr>
        <p:txBody>
          <a:bodyPr/>
          <a:lstStyle/>
          <a:p>
            <a:r>
              <a:rPr lang="en-US" dirty="0"/>
              <a:t>OVERVIEW</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911352" y="899179"/>
            <a:ext cx="8933842" cy="5432173"/>
          </a:xfrm>
        </p:spPr>
        <p:txBody>
          <a:bodyPr/>
          <a:lstStyle/>
          <a:p>
            <a:r>
              <a:rPr lang="en-US" dirty="0"/>
              <a:t>Introduction</a:t>
            </a:r>
          </a:p>
          <a:p>
            <a:r>
              <a:rPr lang="en-US" dirty="0"/>
              <a:t>Problem Statement</a:t>
            </a:r>
          </a:p>
          <a:p>
            <a:r>
              <a:rPr lang="en-US" dirty="0"/>
              <a:t>Research Questions</a:t>
            </a:r>
          </a:p>
          <a:p>
            <a:r>
              <a:rPr lang="en-US" dirty="0"/>
              <a:t>Related Studies</a:t>
            </a:r>
          </a:p>
          <a:p>
            <a:r>
              <a:rPr lang="en-US" dirty="0"/>
              <a:t>Dataset</a:t>
            </a:r>
          </a:p>
          <a:p>
            <a:r>
              <a:rPr lang="en-US" dirty="0"/>
              <a:t>Methodology</a:t>
            </a:r>
          </a:p>
          <a:p>
            <a:r>
              <a:rPr lang="en-US" dirty="0"/>
              <a:t>Experimental Setup</a:t>
            </a:r>
          </a:p>
          <a:p>
            <a:r>
              <a:rPr lang="en-US" dirty="0"/>
              <a:t>Results</a:t>
            </a:r>
          </a:p>
          <a:p>
            <a:r>
              <a:rPr lang="en-US" dirty="0"/>
              <a:t>Project Timeline</a:t>
            </a:r>
          </a:p>
          <a:p>
            <a:r>
              <a:rPr lang="en-GB" dirty="0">
                <a:solidFill>
                  <a:srgbClr val="000000"/>
                </a:solidFill>
                <a:effectLst/>
              </a:rPr>
              <a:t>Professional, legal, social and ethical issues</a:t>
            </a:r>
          </a:p>
          <a:p>
            <a:r>
              <a:rPr lang="en-GB" dirty="0">
                <a:solidFill>
                  <a:srgbClr val="000000"/>
                </a:solidFill>
              </a:rPr>
              <a:t>Conclusions</a:t>
            </a:r>
            <a:endParaRPr lang="en-GB" dirty="0">
              <a:solidFill>
                <a:srgbClr val="000000"/>
              </a:solidFill>
              <a:effectLst/>
            </a:endParaRPr>
          </a:p>
          <a:p>
            <a:endParaRPr lang="en-GB" dirty="0">
              <a:solidFill>
                <a:srgbClr val="000000"/>
              </a:solidFill>
              <a:effectLst/>
            </a:endParaRPr>
          </a:p>
          <a:p>
            <a:endParaRPr lang="en-US" dirty="0"/>
          </a:p>
          <a:p>
            <a:endParaRPr lang="en-US" dirty="0"/>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DDD8-3394-6FB2-960C-451DEBD7F640}"/>
              </a:ext>
            </a:extLst>
          </p:cNvPr>
          <p:cNvSpPr>
            <a:spLocks noGrp="1"/>
          </p:cNvSpPr>
          <p:nvPr>
            <p:ph type="title"/>
          </p:nvPr>
        </p:nvSpPr>
        <p:spPr>
          <a:xfrm>
            <a:off x="6096000" y="176784"/>
            <a:ext cx="5864352" cy="3621024"/>
          </a:xfrm>
        </p:spPr>
        <p:txBody>
          <a:bodyPr/>
          <a:lstStyle/>
          <a:p>
            <a:r>
              <a:rPr lang="en-US" dirty="0"/>
              <a:t>Overcoming nervousness</a:t>
            </a:r>
            <a:endParaRPr lang="en-ZA" dirty="0"/>
          </a:p>
        </p:txBody>
      </p:sp>
      <p:pic>
        <p:nvPicPr>
          <p:cNvPr id="12" name="Picture Placeholder 11" descr="A person in a yellow shirt">
            <a:extLst>
              <a:ext uri="{FF2B5EF4-FFF2-40B4-BE49-F238E27FC236}">
                <a16:creationId xmlns:a16="http://schemas.microsoft.com/office/drawing/2014/main" id="{BC85F8C0-B84C-01D2-4208-5596D725B2B0}"/>
              </a:ext>
            </a:extLst>
          </p:cNvPr>
          <p:cNvPicPr>
            <a:picLocks noGrp="1" noChangeAspect="1"/>
          </p:cNvPicPr>
          <p:nvPr>
            <p:ph type="pic" sz="quarter" idx="10"/>
          </p:nvPr>
        </p:nvPicPr>
        <p:blipFill>
          <a:blip/>
          <a:srcRect l="33" r="33"/>
          <a:stretch/>
        </p:blipFill>
        <p:spPr>
          <a:xfrm>
            <a:off x="-15240" y="-15240"/>
            <a:ext cx="4581525" cy="6602413"/>
          </a:xfrm>
        </p:spPr>
      </p:pic>
      <p:sp>
        <p:nvSpPr>
          <p:cNvPr id="4" name="Text Placeholder 3">
            <a:extLst>
              <a:ext uri="{FF2B5EF4-FFF2-40B4-BE49-F238E27FC236}">
                <a16:creationId xmlns:a16="http://schemas.microsoft.com/office/drawing/2014/main" id="{51D6AA66-EC20-FCAE-04B0-6BEB18463C2D}"/>
              </a:ext>
            </a:extLst>
          </p:cNvPr>
          <p:cNvSpPr>
            <a:spLocks noGrp="1"/>
          </p:cNvSpPr>
          <p:nvPr>
            <p:ph type="body" sz="quarter" idx="11"/>
          </p:nvPr>
        </p:nvSpPr>
        <p:spPr>
          <a:xfrm>
            <a:off x="6096000" y="4084320"/>
            <a:ext cx="5864225" cy="2362835"/>
          </a:xfrm>
        </p:spPr>
        <p:txBody>
          <a:bodyPr/>
          <a:lstStyle/>
          <a:p>
            <a:r>
              <a:rPr lang="en-US" dirty="0"/>
              <a:t>Confidence-building strategies</a:t>
            </a:r>
          </a:p>
        </p:txBody>
      </p:sp>
    </p:spTree>
    <p:extLst>
      <p:ext uri="{BB962C8B-B14F-4D97-AF65-F5344CB8AC3E}">
        <p14:creationId xmlns:p14="http://schemas.microsoft.com/office/powerpoint/2010/main" val="359081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dirty="0"/>
              <a:t>Effective delivery techniques</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2073275"/>
            <a:ext cx="4887594" cy="3687763"/>
          </a:xfrm>
        </p:spPr>
        <p:txBody>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6410644" y="2073275"/>
            <a:ext cx="4887594" cy="3687763"/>
          </a:xfrm>
        </p:spPr>
        <p:txBody>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104147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Navigating Q&amp;A sessions</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3144837" cy="3687763"/>
          </a:xfrm>
        </p:spPr>
        <p:txBody>
          <a:bodyPr/>
          <a:lstStyle/>
          <a:p>
            <a:r>
              <a:rPr lang="en-US" dirty="0"/>
              <a:t>Know your material in advance</a:t>
            </a:r>
          </a:p>
          <a:p>
            <a:r>
              <a:rPr lang="en-US" dirty="0"/>
              <a:t>Anticipate common questions</a:t>
            </a:r>
          </a:p>
          <a:p>
            <a:r>
              <a:rPr lang="en-US" dirty="0"/>
              <a:t>Rehearse your responses</a:t>
            </a:r>
          </a:p>
        </p:txBody>
      </p:sp>
      <p:sp>
        <p:nvSpPr>
          <p:cNvPr id="9" name="Content Placeholder 8">
            <a:extLst>
              <a:ext uri="{FF2B5EF4-FFF2-40B4-BE49-F238E27FC236}">
                <a16:creationId xmlns:a16="http://schemas.microsoft.com/office/drawing/2014/main" id="{57454D1F-D2CD-3356-639E-75B37DE30F1F}"/>
              </a:ext>
            </a:extLst>
          </p:cNvPr>
          <p:cNvSpPr>
            <a:spLocks noGrp="1"/>
          </p:cNvSpPr>
          <p:nvPr>
            <p:ph sz="quarter" idx="14"/>
          </p:nvPr>
        </p:nvSpPr>
        <p:spPr>
          <a:xfrm>
            <a:off x="4556760" y="2073275"/>
            <a:ext cx="6192838" cy="3687763"/>
          </a:xfrm>
        </p:spPr>
        <p:txBody>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812209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311926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Final tips &amp; takeaways</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2058669"/>
            <a:ext cx="6192838" cy="3687763"/>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13" name="Content Placeholder 12">
            <a:extLst>
              <a:ext uri="{FF2B5EF4-FFF2-40B4-BE49-F238E27FC236}">
                <a16:creationId xmlns:a16="http://schemas.microsoft.com/office/drawing/2014/main" id="{A36326E3-7418-ADEF-0CFC-09C0C60DE169}"/>
              </a:ext>
            </a:extLst>
          </p:cNvPr>
          <p:cNvSpPr>
            <a:spLocks noGrp="1"/>
          </p:cNvSpPr>
          <p:nvPr>
            <p:ph sz="quarter" idx="13"/>
          </p:nvPr>
        </p:nvSpPr>
        <p:spPr>
          <a:xfrm>
            <a:off x="8295483" y="2058670"/>
            <a:ext cx="3002755" cy="3687763"/>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C5DD-6B55-DF45-4C6B-6B767B71B1F8}"/>
              </a:ext>
            </a:extLst>
          </p:cNvPr>
          <p:cNvSpPr>
            <a:spLocks noGrp="1"/>
          </p:cNvSpPr>
          <p:nvPr>
            <p:ph type="title"/>
          </p:nvPr>
        </p:nvSpPr>
        <p:spPr>
          <a:xfrm>
            <a:off x="893064" y="72518"/>
            <a:ext cx="10405174" cy="1326514"/>
          </a:xfrm>
        </p:spPr>
        <p:txBody>
          <a:bodyPr/>
          <a:lstStyle/>
          <a:p>
            <a:r>
              <a:rPr lang="en-US" dirty="0"/>
              <a:t>Navigating Q&amp;A sessions </a:t>
            </a:r>
            <a:endParaRPr lang="en-ZA" dirty="0"/>
          </a:p>
        </p:txBody>
      </p:sp>
      <p:graphicFrame>
        <p:nvGraphicFramePr>
          <p:cNvPr id="5" name="Table Placeholder 2">
            <a:extLst>
              <a:ext uri="{FF2B5EF4-FFF2-40B4-BE49-F238E27FC236}">
                <a16:creationId xmlns:a16="http://schemas.microsoft.com/office/drawing/2014/main" id="{C2599C7C-299A-2029-2887-5047F4D4A16F}"/>
              </a:ext>
            </a:extLst>
          </p:cNvPr>
          <p:cNvGraphicFramePr>
            <a:graphicFrameLocks noGrp="1"/>
          </p:cNvGraphicFramePr>
          <p:nvPr>
            <p:ph sz="quarter" idx="14"/>
            <p:extLst>
              <p:ext uri="{D42A27DB-BD31-4B8C-83A1-F6EECF244321}">
                <p14:modId xmlns:p14="http://schemas.microsoft.com/office/powerpoint/2010/main" val="3195797149"/>
              </p:ext>
            </p:extLst>
          </p:nvPr>
        </p:nvGraphicFramePr>
        <p:xfrm>
          <a:off x="911225" y="2043113"/>
          <a:ext cx="10363201" cy="3886200"/>
        </p:xfrm>
        <a:graphic>
          <a:graphicData uri="http://schemas.openxmlformats.org/drawingml/2006/table">
            <a:tbl>
              <a:tblPr firstRow="1" bandRow="1">
                <a:tableStyleId>{3B4B98B0-60AC-42C2-AFA5-B58CD77FA1E5}</a:tableStyleId>
              </a:tblPr>
              <a:tblGrid>
                <a:gridCol w="4219074">
                  <a:extLst>
                    <a:ext uri="{9D8B030D-6E8A-4147-A177-3AD203B41FA5}">
                      <a16:colId xmlns:a16="http://schemas.microsoft.com/office/drawing/2014/main" val="127040821"/>
                    </a:ext>
                  </a:extLst>
                </a:gridCol>
                <a:gridCol w="3513221">
                  <a:extLst>
                    <a:ext uri="{9D8B030D-6E8A-4147-A177-3AD203B41FA5}">
                      <a16:colId xmlns:a16="http://schemas.microsoft.com/office/drawing/2014/main" val="149845700"/>
                    </a:ext>
                  </a:extLst>
                </a:gridCol>
                <a:gridCol w="1315453">
                  <a:extLst>
                    <a:ext uri="{9D8B030D-6E8A-4147-A177-3AD203B41FA5}">
                      <a16:colId xmlns:a16="http://schemas.microsoft.com/office/drawing/2014/main" val="3119692462"/>
                    </a:ext>
                  </a:extLst>
                </a:gridCol>
                <a:gridCol w="1315453">
                  <a:extLst>
                    <a:ext uri="{9D8B030D-6E8A-4147-A177-3AD203B41FA5}">
                      <a16:colId xmlns:a16="http://schemas.microsoft.com/office/drawing/2014/main" val="3472639139"/>
                    </a:ext>
                  </a:extLst>
                </a:gridCol>
              </a:tblGrid>
              <a:tr h="647700">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val="3298013591"/>
                  </a:ext>
                </a:extLst>
              </a:tr>
              <a:tr h="647700">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val="3873867931"/>
                  </a:ext>
                </a:extLst>
              </a:tr>
              <a:tr h="647700">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val="85209771"/>
                  </a:ext>
                </a:extLst>
              </a:tr>
              <a:tr h="647700">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val="4061031278"/>
                  </a:ext>
                </a:extLst>
              </a:tr>
              <a:tr h="647700">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val="3591840781"/>
                  </a:ext>
                </a:extLst>
              </a:tr>
              <a:tr h="647700">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val="335389741"/>
                  </a:ext>
                </a:extLst>
              </a:tr>
            </a:tbl>
          </a:graphicData>
        </a:graphic>
      </p:graphicFrame>
      <p:sp>
        <p:nvSpPr>
          <p:cNvPr id="3" name="Slide Number Placeholder 2">
            <a:extLst>
              <a:ext uri="{FF2B5EF4-FFF2-40B4-BE49-F238E27FC236}">
                <a16:creationId xmlns:a16="http://schemas.microsoft.com/office/drawing/2014/main" id="{C849FABB-E5A7-5275-61DB-17B427E9CED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2981044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349306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INTRODUCTION </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6355" y="1682496"/>
            <a:ext cx="8324089" cy="3493008"/>
          </a:xfrm>
        </p:spPr>
        <p:txBody>
          <a:bodyPr/>
          <a:lstStyle/>
          <a:p>
            <a:pPr marL="285750" indent="-285750"/>
            <a:endParaRPr lang="en-GB" dirty="0"/>
          </a:p>
          <a:p>
            <a:pPr marL="285750" indent="-285750"/>
            <a:r>
              <a:rPr lang="en-GB" dirty="0">
                <a:latin typeface="+mn-lt"/>
              </a:rPr>
              <a:t>Recent advances in cheap and efficient computing power gave rise implementation of state-of-the-art machine learning models which earlier wasn’t possible.</a:t>
            </a:r>
          </a:p>
          <a:p>
            <a:pPr marL="285750" indent="-285750"/>
            <a:r>
              <a:rPr lang="en-GB" dirty="0">
                <a:latin typeface="+mn-lt"/>
              </a:rPr>
              <a:t>Earlier Lending loan models were based on painstaking process of creation of statistical models by quant analysts</a:t>
            </a:r>
          </a:p>
          <a:p>
            <a:pPr marL="285750" indent="-285750"/>
            <a:r>
              <a:rPr lang="en-GB" dirty="0">
                <a:latin typeface="+mn-lt"/>
              </a:rPr>
              <a:t>Now these statistical models are replaced with much more advanced and targeted predictive models which reflect real time accurate lending polices </a:t>
            </a:r>
          </a:p>
          <a:p>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311719"/>
            <a:ext cx="8297380" cy="1326514"/>
          </a:xfrm>
        </p:spPr>
        <p:txBody>
          <a:bodyPr/>
          <a:lstStyle/>
          <a:p>
            <a:r>
              <a:rPr lang="en-ZA" dirty="0"/>
              <a:t>Problem statement </a:t>
            </a: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422220" y="1864295"/>
            <a:ext cx="9239068" cy="3493008"/>
          </a:xfrm>
        </p:spPr>
        <p:txBody>
          <a:bodyPr>
            <a:normAutofit/>
          </a:bodyPr>
          <a:lstStyle/>
          <a:p>
            <a:r>
              <a:rPr lang="en-US" sz="2400" dirty="0"/>
              <a:t>How can deep learning models be effectively utilized to predict loan affordability rates using HMDA housing data, and how can this information be leveraged to create most affordable housing loan terms for borrowers?</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20821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ZA" dirty="0"/>
              <a:t>CHALLENGES </a:t>
            </a: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335771" y="1514110"/>
            <a:ext cx="9977271" cy="4915074"/>
          </a:xfrm>
        </p:spPr>
        <p:txBody>
          <a:bodyPr/>
          <a:lstStyle/>
          <a:p>
            <a:r>
              <a:rPr lang="en-GB" b="1" dirty="0"/>
              <a:t>Regulatory and Compliance Issues – Fair Lending Practices</a:t>
            </a:r>
            <a:r>
              <a:rPr lang="en-GB" dirty="0"/>
              <a:t>: Ensuring that the model's predictions do not inadvertently lead to discriminatory lending practices. Compliance with laws such as the Equal Credit Opportunity Act (ECOA) and Fair Housing Act is crucial.</a:t>
            </a:r>
          </a:p>
          <a:p>
            <a:r>
              <a:rPr lang="en-GB" b="1" dirty="0"/>
              <a:t>Transparency and Accountability</a:t>
            </a:r>
            <a:r>
              <a:rPr lang="en-GB" dirty="0"/>
              <a:t>: Regulatory bodies may require detailed explanations of how loan terms are determined, necessitating interpretable mode</a:t>
            </a:r>
            <a:r>
              <a:rPr lang="en-US" dirty="0"/>
              <a:t>.</a:t>
            </a:r>
          </a:p>
          <a:p>
            <a:pPr marL="0" indent="0">
              <a:buNone/>
            </a:pPr>
            <a:r>
              <a:rPr lang="en-GB" b="1" dirty="0"/>
              <a:t>    Dynamic Economic Conditions</a:t>
            </a:r>
            <a:r>
              <a:rPr lang="en-GB" dirty="0"/>
              <a:t>:</a:t>
            </a:r>
          </a:p>
          <a:p>
            <a:pPr>
              <a:buFont typeface="Arial" panose="020B0604020202020204" pitchFamily="34" charset="0"/>
              <a:buChar char="•"/>
            </a:pPr>
            <a:r>
              <a:rPr lang="en-GB" b="1" dirty="0"/>
              <a:t>Market Fluctuations</a:t>
            </a:r>
            <a:r>
              <a:rPr lang="en-GB" dirty="0"/>
              <a:t>: Economic conditions such as interest rates, employment rates, and housing market trends can change rapidly, affecting loan affordability.</a:t>
            </a:r>
          </a:p>
          <a:p>
            <a:pPr>
              <a:buFont typeface="Arial" panose="020B0604020202020204" pitchFamily="34" charset="0"/>
              <a:buChar char="•"/>
            </a:pPr>
            <a:r>
              <a:rPr lang="en-GB" b="1" dirty="0"/>
              <a:t>Policy Changes</a:t>
            </a:r>
            <a:r>
              <a:rPr lang="en-GB" dirty="0"/>
              <a:t>: Government policies regarding housing loans and subsidies can alter the landscape, requiring the model to be adaptable.</a:t>
            </a:r>
          </a:p>
          <a:p>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6917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ZA" dirty="0"/>
              <a:t>CHALLENGES </a:t>
            </a: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335771" y="1514110"/>
            <a:ext cx="9977271" cy="4915074"/>
          </a:xfrm>
        </p:spPr>
        <p:txBody>
          <a:bodyPr/>
          <a:lstStyle/>
          <a:p>
            <a:pPr marL="0" indent="0">
              <a:buNone/>
            </a:pPr>
            <a:r>
              <a:rPr lang="en-GB" b="1" dirty="0"/>
              <a:t>Borrower-Specific Factors</a:t>
            </a:r>
            <a:r>
              <a:rPr lang="en-GB" dirty="0"/>
              <a:t>:</a:t>
            </a:r>
          </a:p>
          <a:p>
            <a:pPr lvl="1"/>
            <a:r>
              <a:rPr lang="en-GB" b="1" dirty="0"/>
              <a:t>Creditworthiness Variability</a:t>
            </a:r>
            <a:r>
              <a:rPr lang="en-GB" dirty="0"/>
              <a:t>: Borrowers' financial situations can change, affecting their creditworthiness and thus their loan affordability.</a:t>
            </a:r>
          </a:p>
          <a:p>
            <a:pPr lvl="1"/>
            <a:r>
              <a:rPr lang="en-GB" b="1" dirty="0"/>
              <a:t>Personal Circumstances</a:t>
            </a:r>
            <a:r>
              <a:rPr lang="en-GB" dirty="0"/>
              <a:t>: Factors such as health, employment stability, and unexpected expenses can impact a borrower's ability to afford a loan.</a:t>
            </a:r>
          </a:p>
          <a:p>
            <a:pPr marL="0" indent="0">
              <a:buNone/>
            </a:pPr>
            <a:r>
              <a:rPr lang="en-GB" b="1" dirty="0"/>
              <a:t>Data Privacy and Security</a:t>
            </a:r>
            <a:r>
              <a:rPr lang="en-GB" dirty="0"/>
              <a:t>:</a:t>
            </a:r>
          </a:p>
          <a:p>
            <a:pPr>
              <a:buFont typeface="Arial" panose="020B0604020202020204" pitchFamily="34" charset="0"/>
              <a:buChar char="•"/>
            </a:pPr>
            <a:r>
              <a:rPr lang="en-GB" b="1" dirty="0"/>
              <a:t>Sensitive Information</a:t>
            </a:r>
            <a:r>
              <a:rPr lang="en-GB" dirty="0"/>
              <a:t>: Handling sensitive borrower information requires robust data privacy and security measures to prevent breaches and misuse.</a:t>
            </a:r>
          </a:p>
          <a:p>
            <a:pPr>
              <a:buFont typeface="Arial" panose="020B0604020202020204" pitchFamily="34" charset="0"/>
              <a:buChar char="•"/>
            </a:pPr>
            <a:r>
              <a:rPr lang="en-GB" b="1" dirty="0"/>
              <a:t>Data Sharing</a:t>
            </a:r>
            <a:r>
              <a:rPr lang="en-GB" dirty="0"/>
              <a:t>: Collaborating with financial institutions for data sharing needs to be done securely and ethically.</a:t>
            </a:r>
          </a:p>
          <a:p>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52888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911352" y="-417004"/>
            <a:ext cx="8297380" cy="1326514"/>
          </a:xfrm>
        </p:spPr>
        <p:txBody>
          <a:bodyPr/>
          <a:lstStyle/>
          <a:p>
            <a:r>
              <a:rPr lang="en-ZA" dirty="0"/>
              <a:t>Research question</a:t>
            </a: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472092" y="1505480"/>
            <a:ext cx="9748354" cy="4432333"/>
          </a:xfrm>
        </p:spPr>
        <p:txBody>
          <a:bodyPr>
            <a:normAutofit/>
          </a:bodyPr>
          <a:lstStyle/>
          <a:p>
            <a:r>
              <a:rPr lang="en-GB" b="1" dirty="0"/>
              <a:t>"How can deep learning models be developed and implemented to predict loan affordability rates using HMDA housing data, while ensuring regulatory compliance, fairness, and adaptability to dynamic economic conditions, to create the most affordable and accessible housing loan terms for borrowers?"</a:t>
            </a:r>
            <a:endParaRPr lang="en-GB" dirty="0"/>
          </a:p>
          <a:p>
            <a:pPr marL="0" indent="0">
              <a:buNone/>
            </a:pP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sp>
        <p:nvSpPr>
          <p:cNvPr id="6" name="TextBox 5">
            <a:extLst>
              <a:ext uri="{FF2B5EF4-FFF2-40B4-BE49-F238E27FC236}">
                <a16:creationId xmlns:a16="http://schemas.microsoft.com/office/drawing/2014/main" id="{72769DBA-F455-0A5E-9F12-370A310F43A1}"/>
              </a:ext>
            </a:extLst>
          </p:cNvPr>
          <p:cNvSpPr txBox="1"/>
          <p:nvPr/>
        </p:nvSpPr>
        <p:spPr>
          <a:xfrm>
            <a:off x="911352" y="3086768"/>
            <a:ext cx="8582604" cy="2031325"/>
          </a:xfrm>
          <a:prstGeom prst="rect">
            <a:avLst/>
          </a:prstGeom>
          <a:noFill/>
        </p:spPr>
        <p:txBody>
          <a:bodyPr wrap="square">
            <a:spAutoFit/>
          </a:bodyPr>
          <a:lstStyle/>
          <a:p>
            <a:r>
              <a:rPr lang="en-GB" b="1" dirty="0"/>
              <a:t>Model Development and Accuracy</a:t>
            </a:r>
            <a:r>
              <a:rPr lang="en-GB" dirty="0"/>
              <a:t>:</a:t>
            </a:r>
          </a:p>
          <a:p>
            <a:pPr>
              <a:buFont typeface="Arial" panose="020B0604020202020204" pitchFamily="34" charset="0"/>
              <a:buChar char="•"/>
            </a:pPr>
            <a:r>
              <a:rPr lang="en-GB" dirty="0"/>
              <a:t>What deep learning architectures are most effective in predicting loan affordability rates using HMDA data?</a:t>
            </a:r>
          </a:p>
          <a:p>
            <a:pPr>
              <a:buFont typeface="Arial" panose="020B0604020202020204" pitchFamily="34" charset="0"/>
              <a:buChar char="•"/>
            </a:pPr>
            <a:r>
              <a:rPr lang="en-GB" dirty="0"/>
              <a:t>How can feature engineering and selection be optimized to improve model performance?</a:t>
            </a:r>
          </a:p>
          <a:p>
            <a:pPr>
              <a:buFont typeface="Arial" panose="020B0604020202020204" pitchFamily="34" charset="0"/>
              <a:buChar char="•"/>
            </a:pPr>
            <a:endParaRPr lang="en-GB"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86882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10405174" cy="1326514"/>
          </a:xfrm>
        </p:spPr>
        <p:txBody>
          <a:bodyPr anchor="b">
            <a:normAutofit/>
          </a:bodyPr>
          <a:lstStyle/>
          <a:p>
            <a:r>
              <a:rPr lang="en-ZA" dirty="0"/>
              <a:t>Related studies and research gaps</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graphicFrame>
        <p:nvGraphicFramePr>
          <p:cNvPr id="7" name="Google Shape;782;p42">
            <a:extLst>
              <a:ext uri="{FF2B5EF4-FFF2-40B4-BE49-F238E27FC236}">
                <a16:creationId xmlns:a16="http://schemas.microsoft.com/office/drawing/2014/main" id="{8492AF07-7E01-FFA1-EC00-0C004E3D9589}"/>
              </a:ext>
            </a:extLst>
          </p:cNvPr>
          <p:cNvGraphicFramePr/>
          <p:nvPr>
            <p:extLst>
              <p:ext uri="{D42A27DB-BD31-4B8C-83A1-F6EECF244321}">
                <p14:modId xmlns:p14="http://schemas.microsoft.com/office/powerpoint/2010/main" val="3096440735"/>
              </p:ext>
            </p:extLst>
          </p:nvPr>
        </p:nvGraphicFramePr>
        <p:xfrm>
          <a:off x="911352" y="1752600"/>
          <a:ext cx="10010648" cy="3721100"/>
        </p:xfrm>
        <a:graphic>
          <a:graphicData uri="http://schemas.openxmlformats.org/drawingml/2006/table">
            <a:tbl>
              <a:tblPr firstRow="1" bandRow="1">
                <a:noFill/>
              </a:tblPr>
              <a:tblGrid>
                <a:gridCol w="4167523">
                  <a:extLst>
                    <a:ext uri="{9D8B030D-6E8A-4147-A177-3AD203B41FA5}">
                      <a16:colId xmlns:a16="http://schemas.microsoft.com/office/drawing/2014/main" val="20000"/>
                    </a:ext>
                  </a:extLst>
                </a:gridCol>
                <a:gridCol w="5843125">
                  <a:extLst>
                    <a:ext uri="{9D8B030D-6E8A-4147-A177-3AD203B41FA5}">
                      <a16:colId xmlns:a16="http://schemas.microsoft.com/office/drawing/2014/main" val="20001"/>
                    </a:ext>
                  </a:extLst>
                </a:gridCol>
              </a:tblGrid>
              <a:tr h="443127">
                <a:tc>
                  <a:txBody>
                    <a:bodyPr/>
                    <a:lstStyle/>
                    <a:p>
                      <a:pPr marL="0" lvl="0" indent="0" algn="ctr" rtl="0">
                        <a:lnSpc>
                          <a:spcPct val="115000"/>
                        </a:lnSpc>
                        <a:spcBef>
                          <a:spcPts val="0"/>
                        </a:spcBef>
                        <a:spcAft>
                          <a:spcPts val="0"/>
                        </a:spcAft>
                        <a:buNone/>
                      </a:pPr>
                      <a:r>
                        <a:rPr lang="en-GB" sz="1000" b="1" cap="none" spc="0">
                          <a:solidFill>
                            <a:schemeClr val="tx1"/>
                          </a:solidFill>
                          <a:latin typeface="Golos Text SemiBold"/>
                          <a:ea typeface="Golos Text SemiBold"/>
                          <a:cs typeface="Golos Text SemiBold"/>
                          <a:sym typeface="Golos Text SemiBold"/>
                        </a:rPr>
                        <a:t>References</a:t>
                      </a:r>
                    </a:p>
                  </a:txBody>
                  <a:tcPr marL="0" marR="45027" marT="18011" marB="135082" anchor="ctr">
                    <a:lnL w="12700" cmpd="sng">
                      <a:noFill/>
                    </a:lnL>
                    <a:lnR w="12700" cmpd="sng">
                      <a:noFill/>
                    </a:lnR>
                    <a:lnT w="28575" cap="flat" cmpd="sng" algn="ctr">
                      <a:solidFill>
                        <a:schemeClr val="tx1"/>
                      </a:solidFill>
                      <a:prstDash val="solid"/>
                    </a:lnT>
                    <a:lnB w="38100" cmpd="sng">
                      <a:noFill/>
                    </a:lnB>
                    <a:noFill/>
                  </a:tcPr>
                </a:tc>
                <a:tc>
                  <a:txBody>
                    <a:bodyPr/>
                    <a:lstStyle/>
                    <a:p>
                      <a:pPr marL="0" lvl="0" indent="0" algn="ctr" rtl="0">
                        <a:lnSpc>
                          <a:spcPct val="115000"/>
                        </a:lnSpc>
                        <a:spcBef>
                          <a:spcPts val="0"/>
                        </a:spcBef>
                        <a:spcAft>
                          <a:spcPts val="0"/>
                        </a:spcAft>
                        <a:buNone/>
                      </a:pPr>
                      <a:r>
                        <a:rPr lang="en-GB" sz="1000" b="1" cap="none" spc="0">
                          <a:solidFill>
                            <a:schemeClr val="tx1"/>
                          </a:solidFill>
                          <a:latin typeface="Golos Text SemiBold"/>
                          <a:ea typeface="Golos Text SemiBold"/>
                          <a:cs typeface="Golos Text SemiBold"/>
                          <a:sym typeface="Golos Text SemiBold"/>
                        </a:rPr>
                        <a:t>Existing studies </a:t>
                      </a:r>
                      <a:endParaRPr sz="1000" b="1" cap="none" spc="0">
                        <a:solidFill>
                          <a:schemeClr val="tx1"/>
                        </a:solidFill>
                        <a:latin typeface="Golos Text SemiBold"/>
                        <a:ea typeface="Golos Text SemiBold"/>
                        <a:cs typeface="Golos Text SemiBold"/>
                        <a:sym typeface="Golos Text SemiBold"/>
                      </a:endParaRPr>
                    </a:p>
                  </a:txBody>
                  <a:tcPr marL="0" marR="45027" marT="18011" marB="135082"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0000"/>
                  </a:ext>
                </a:extLst>
              </a:tr>
              <a:tr h="1747128">
                <a:tc>
                  <a:txBody>
                    <a:bodyPr/>
                    <a:lstStyle/>
                    <a:p>
                      <a:pPr marL="0" lvl="0" indent="0" algn="ctr" rtl="0">
                        <a:lnSpc>
                          <a:spcPct val="115000"/>
                        </a:lnSpc>
                        <a:spcBef>
                          <a:spcPts val="0"/>
                        </a:spcBef>
                        <a:spcAft>
                          <a:spcPts val="0"/>
                        </a:spcAft>
                        <a:buNone/>
                      </a:pPr>
                      <a:r>
                        <a:rPr lang="en-GB" sz="1000" b="0" i="0" u="none" strike="noStrike" cap="none" spc="0" dirty="0">
                          <a:solidFill>
                            <a:schemeClr val="tx1"/>
                          </a:solidFill>
                          <a:effectLst/>
                          <a:latin typeface="Arial"/>
                          <a:ea typeface="Arial"/>
                          <a:cs typeface="Arial"/>
                          <a:sym typeface="Arial"/>
                        </a:rPr>
                        <a:t>S, S.M., &amp; Kumar, K.K. (2023). Prediction of Loan Pricing on the basis of Area Location using K-Nearest Neighbour and Support Vector Machine Learning Algorithms. </a:t>
                      </a:r>
                      <a:r>
                        <a:rPr lang="en-GB" sz="1000" b="0" i="1" u="none" strike="noStrike" cap="none" spc="0" dirty="0">
                          <a:solidFill>
                            <a:schemeClr val="tx1"/>
                          </a:solidFill>
                          <a:effectLst/>
                          <a:latin typeface="Arial"/>
                          <a:ea typeface="Arial"/>
                          <a:cs typeface="Arial"/>
                          <a:sym typeface="Arial"/>
                        </a:rPr>
                        <a:t>2023 International Conference on Sustainable Communication Networks and Application (ICSCNA)</a:t>
                      </a:r>
                      <a:r>
                        <a:rPr lang="en-GB" sz="1000" b="0" i="0" u="none" strike="noStrike" cap="none" spc="0" dirty="0">
                          <a:solidFill>
                            <a:schemeClr val="tx1"/>
                          </a:solidFill>
                          <a:effectLst/>
                          <a:latin typeface="Arial"/>
                          <a:ea typeface="Arial"/>
                          <a:cs typeface="Arial"/>
                          <a:sym typeface="Arial"/>
                        </a:rPr>
                        <a:t>, 1036-1041.</a:t>
                      </a:r>
                      <a:endParaRPr sz="1000" cap="none" spc="0" dirty="0">
                        <a:solidFill>
                          <a:schemeClr val="tx1"/>
                        </a:solidFill>
                        <a:latin typeface="Golos Text SemiBold"/>
                        <a:ea typeface="Golos Text SemiBold"/>
                        <a:cs typeface="Golos Text SemiBold"/>
                        <a:sym typeface="Golos Text SemiBold"/>
                      </a:endParaRPr>
                    </a:p>
                  </a:txBody>
                  <a:tcPr marL="0" marR="45027" marT="18011" marB="135082"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lvl="0" indent="0" algn="ctr" rtl="0">
                        <a:lnSpc>
                          <a:spcPct val="115000"/>
                        </a:lnSpc>
                        <a:spcBef>
                          <a:spcPts val="0"/>
                        </a:spcBef>
                        <a:spcAft>
                          <a:spcPts val="0"/>
                        </a:spcAft>
                        <a:buNone/>
                      </a:pPr>
                      <a:r>
                        <a:rPr lang="en-GB" sz="1000" b="0" i="0" u="none" strike="noStrike" cap="none" spc="0">
                          <a:solidFill>
                            <a:schemeClr val="tx1"/>
                          </a:solidFill>
                          <a:effectLst/>
                          <a:latin typeface="Arial"/>
                          <a:ea typeface="Arial"/>
                          <a:cs typeface="Arial"/>
                          <a:sym typeface="Arial"/>
                        </a:rPr>
                        <a:t>Estimating the Loan amount settlement depends on the area of location and issuance of Loan for the customer of the bank is the risk-taking process. This research aims to employ a novel K-Nearest Neighbour (KNN) approach, in contrast to the Support Vector Machine (SVM) algorithm, for estimating loan prices based on geographical factors. </a:t>
                      </a:r>
                      <a:endParaRPr sz="1000" cap="none" spc="0">
                        <a:solidFill>
                          <a:schemeClr val="tx1"/>
                        </a:solidFill>
                        <a:latin typeface="Syne"/>
                        <a:ea typeface="Syne"/>
                        <a:cs typeface="Syne"/>
                        <a:sym typeface="Syne"/>
                      </a:endParaRPr>
                    </a:p>
                  </a:txBody>
                  <a:tcPr marL="0" marR="45027" marT="18011" marB="135082"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10001"/>
                  </a:ext>
                </a:extLst>
              </a:tr>
              <a:tr h="1530845">
                <a:tc>
                  <a:txBody>
                    <a:bodyPr/>
                    <a:lstStyle/>
                    <a:p>
                      <a:pPr marL="0" lvl="0" indent="0" algn="ctr" rtl="0">
                        <a:lnSpc>
                          <a:spcPct val="115000"/>
                        </a:lnSpc>
                        <a:spcBef>
                          <a:spcPts val="0"/>
                        </a:spcBef>
                        <a:spcAft>
                          <a:spcPts val="0"/>
                        </a:spcAft>
                        <a:buNone/>
                      </a:pPr>
                      <a:r>
                        <a:rPr lang="en-GB" sz="1000" b="0" i="0" u="none" strike="noStrike" cap="none" spc="0" err="1">
                          <a:solidFill>
                            <a:schemeClr val="tx1"/>
                          </a:solidFill>
                          <a:effectLst/>
                          <a:latin typeface="Arial"/>
                          <a:ea typeface="Arial"/>
                          <a:cs typeface="Arial"/>
                          <a:sym typeface="Arial"/>
                        </a:rPr>
                        <a:t>Diwate</a:t>
                      </a:r>
                      <a:r>
                        <a:rPr lang="en-GB" sz="1000" b="0" i="0" u="none" strike="noStrike" cap="none" spc="0">
                          <a:solidFill>
                            <a:schemeClr val="tx1"/>
                          </a:solidFill>
                          <a:effectLst/>
                          <a:latin typeface="Arial"/>
                          <a:ea typeface="Arial"/>
                          <a:cs typeface="Arial"/>
                          <a:sym typeface="Arial"/>
                        </a:rPr>
                        <a:t>, Y., Rana, P.S., &amp; Chavan, P.A. (2023). LOAN APPROVAL PREDICTION USING MACHINE LEARNING. </a:t>
                      </a:r>
                      <a:r>
                        <a:rPr lang="en-GB" sz="1000" b="0" i="1" u="none" strike="noStrike" cap="none" spc="0">
                          <a:solidFill>
                            <a:schemeClr val="tx1"/>
                          </a:solidFill>
                          <a:effectLst/>
                          <a:latin typeface="Arial"/>
                          <a:ea typeface="Arial"/>
                          <a:cs typeface="Arial"/>
                          <a:sym typeface="Arial"/>
                        </a:rPr>
                        <a:t>International Research Journal of Modernization in Engineering Technology and Science</a:t>
                      </a:r>
                      <a:r>
                        <a:rPr lang="en-GB" sz="1000" b="0" i="0" u="none" strike="noStrike" cap="none" spc="0">
                          <a:solidFill>
                            <a:schemeClr val="tx1"/>
                          </a:solidFill>
                          <a:effectLst/>
                          <a:latin typeface="Arial"/>
                          <a:ea typeface="Arial"/>
                          <a:cs typeface="Arial"/>
                          <a:sym typeface="Arial"/>
                        </a:rPr>
                        <a:t>.</a:t>
                      </a:r>
                      <a:endParaRPr sz="1000" cap="none" spc="0">
                        <a:solidFill>
                          <a:schemeClr val="tx1"/>
                        </a:solidFill>
                        <a:latin typeface="Golos Text SemiBold"/>
                        <a:ea typeface="Golos Text SemiBold"/>
                        <a:cs typeface="Golos Text SemiBold"/>
                        <a:sym typeface="Golos Text SemiBold"/>
                      </a:endParaRPr>
                    </a:p>
                  </a:txBody>
                  <a:tcPr marL="0" marR="45027" marT="18011" marB="13508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lvl="0" indent="0" algn="ctr" rtl="0">
                        <a:lnSpc>
                          <a:spcPct val="115000"/>
                        </a:lnSpc>
                        <a:spcBef>
                          <a:spcPts val="0"/>
                        </a:spcBef>
                        <a:spcAft>
                          <a:spcPts val="0"/>
                        </a:spcAft>
                        <a:buNone/>
                      </a:pPr>
                      <a:r>
                        <a:rPr lang="en-GB" sz="1000" b="0" i="0" u="none" strike="noStrike" cap="none" spc="0" dirty="0">
                          <a:solidFill>
                            <a:schemeClr val="tx1"/>
                          </a:solidFill>
                          <a:effectLst/>
                          <a:latin typeface="Arial"/>
                          <a:ea typeface="Arial"/>
                          <a:cs typeface="Arial"/>
                          <a:sym typeface="Arial"/>
                        </a:rPr>
                        <a:t>The proposed approach involves collecting and pre-processing a large dataset containing historical loan applications, including various financial and personal attributes, which is fed into a machine learning model that predicts the likelihood of loan approval based on the input features.</a:t>
                      </a:r>
                      <a:br>
                        <a:rPr lang="en-GB" sz="1000" cap="none" spc="0" dirty="0">
                          <a:solidFill>
                            <a:schemeClr val="tx1"/>
                          </a:solidFill>
                        </a:rPr>
                      </a:br>
                      <a:endParaRPr sz="1000" cap="none" spc="0" dirty="0">
                        <a:solidFill>
                          <a:schemeClr val="tx1"/>
                        </a:solidFill>
                        <a:latin typeface="Syne"/>
                        <a:ea typeface="Syne"/>
                        <a:cs typeface="Syne"/>
                        <a:sym typeface="Syne"/>
                      </a:endParaRPr>
                    </a:p>
                  </a:txBody>
                  <a:tcPr marL="0" marR="45027" marT="18011" marB="13508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3223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10405174" cy="1326514"/>
          </a:xfrm>
        </p:spPr>
        <p:txBody>
          <a:bodyPr anchor="b">
            <a:normAutofit/>
          </a:bodyPr>
          <a:lstStyle/>
          <a:p>
            <a:r>
              <a:rPr lang="en-ZA" dirty="0"/>
              <a:t>Related studies and research gaps</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graphicFrame>
        <p:nvGraphicFramePr>
          <p:cNvPr id="7" name="Google Shape;782;p42">
            <a:extLst>
              <a:ext uri="{FF2B5EF4-FFF2-40B4-BE49-F238E27FC236}">
                <a16:creationId xmlns:a16="http://schemas.microsoft.com/office/drawing/2014/main" id="{8492AF07-7E01-FFA1-EC00-0C004E3D9589}"/>
              </a:ext>
            </a:extLst>
          </p:cNvPr>
          <p:cNvGraphicFramePr/>
          <p:nvPr/>
        </p:nvGraphicFramePr>
        <p:xfrm>
          <a:off x="911352" y="1752600"/>
          <a:ext cx="10010648" cy="3721100"/>
        </p:xfrm>
        <a:graphic>
          <a:graphicData uri="http://schemas.openxmlformats.org/drawingml/2006/table">
            <a:tbl>
              <a:tblPr firstRow="1" bandRow="1">
                <a:noFill/>
              </a:tblPr>
              <a:tblGrid>
                <a:gridCol w="4167523">
                  <a:extLst>
                    <a:ext uri="{9D8B030D-6E8A-4147-A177-3AD203B41FA5}">
                      <a16:colId xmlns:a16="http://schemas.microsoft.com/office/drawing/2014/main" val="20000"/>
                    </a:ext>
                  </a:extLst>
                </a:gridCol>
                <a:gridCol w="5843125">
                  <a:extLst>
                    <a:ext uri="{9D8B030D-6E8A-4147-A177-3AD203B41FA5}">
                      <a16:colId xmlns:a16="http://schemas.microsoft.com/office/drawing/2014/main" val="20001"/>
                    </a:ext>
                  </a:extLst>
                </a:gridCol>
              </a:tblGrid>
              <a:tr h="443127">
                <a:tc>
                  <a:txBody>
                    <a:bodyPr/>
                    <a:lstStyle/>
                    <a:p>
                      <a:pPr marL="0" lvl="0" indent="0" algn="ctr" rtl="0">
                        <a:lnSpc>
                          <a:spcPct val="115000"/>
                        </a:lnSpc>
                        <a:spcBef>
                          <a:spcPts val="0"/>
                        </a:spcBef>
                        <a:spcAft>
                          <a:spcPts val="0"/>
                        </a:spcAft>
                        <a:buNone/>
                      </a:pPr>
                      <a:r>
                        <a:rPr lang="en-GB" sz="1000" b="1" cap="none" spc="0">
                          <a:solidFill>
                            <a:schemeClr val="tx1"/>
                          </a:solidFill>
                          <a:latin typeface="Golos Text SemiBold"/>
                          <a:ea typeface="Golos Text SemiBold"/>
                          <a:cs typeface="Golos Text SemiBold"/>
                          <a:sym typeface="Golos Text SemiBold"/>
                        </a:rPr>
                        <a:t>References</a:t>
                      </a:r>
                    </a:p>
                  </a:txBody>
                  <a:tcPr marL="0" marR="45027" marT="18011" marB="135082" anchor="ctr">
                    <a:lnL w="12700" cmpd="sng">
                      <a:noFill/>
                    </a:lnL>
                    <a:lnR w="12700" cmpd="sng">
                      <a:noFill/>
                    </a:lnR>
                    <a:lnT w="28575" cap="flat" cmpd="sng" algn="ctr">
                      <a:solidFill>
                        <a:schemeClr val="tx1"/>
                      </a:solidFill>
                      <a:prstDash val="solid"/>
                    </a:lnT>
                    <a:lnB w="38100" cmpd="sng">
                      <a:noFill/>
                    </a:lnB>
                    <a:noFill/>
                  </a:tcPr>
                </a:tc>
                <a:tc>
                  <a:txBody>
                    <a:bodyPr/>
                    <a:lstStyle/>
                    <a:p>
                      <a:pPr marL="0" lvl="0" indent="0" algn="ctr" rtl="0">
                        <a:lnSpc>
                          <a:spcPct val="115000"/>
                        </a:lnSpc>
                        <a:spcBef>
                          <a:spcPts val="0"/>
                        </a:spcBef>
                        <a:spcAft>
                          <a:spcPts val="0"/>
                        </a:spcAft>
                        <a:buNone/>
                      </a:pPr>
                      <a:r>
                        <a:rPr lang="en-GB" sz="1000" b="1" cap="none" spc="0">
                          <a:solidFill>
                            <a:schemeClr val="tx1"/>
                          </a:solidFill>
                          <a:latin typeface="Golos Text SemiBold"/>
                          <a:ea typeface="Golos Text SemiBold"/>
                          <a:cs typeface="Golos Text SemiBold"/>
                          <a:sym typeface="Golos Text SemiBold"/>
                        </a:rPr>
                        <a:t>Existing studies </a:t>
                      </a:r>
                      <a:endParaRPr sz="1000" b="1" cap="none" spc="0">
                        <a:solidFill>
                          <a:schemeClr val="tx1"/>
                        </a:solidFill>
                        <a:latin typeface="Golos Text SemiBold"/>
                        <a:ea typeface="Golos Text SemiBold"/>
                        <a:cs typeface="Golos Text SemiBold"/>
                        <a:sym typeface="Golos Text SemiBold"/>
                      </a:endParaRPr>
                    </a:p>
                  </a:txBody>
                  <a:tcPr marL="0" marR="45027" marT="18011" marB="135082"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0000"/>
                  </a:ext>
                </a:extLst>
              </a:tr>
              <a:tr h="1747128">
                <a:tc>
                  <a:txBody>
                    <a:bodyPr/>
                    <a:lstStyle/>
                    <a:p>
                      <a:pPr marL="0" lvl="0" indent="0" algn="ctr" rtl="0">
                        <a:lnSpc>
                          <a:spcPct val="115000"/>
                        </a:lnSpc>
                        <a:spcBef>
                          <a:spcPts val="0"/>
                        </a:spcBef>
                        <a:spcAft>
                          <a:spcPts val="0"/>
                        </a:spcAft>
                        <a:buNone/>
                      </a:pPr>
                      <a:r>
                        <a:rPr lang="en-GB" sz="1000" b="0" i="0" u="none" strike="noStrike" cap="none" spc="0">
                          <a:solidFill>
                            <a:schemeClr val="tx1"/>
                          </a:solidFill>
                          <a:effectLst/>
                          <a:latin typeface="Arial"/>
                          <a:ea typeface="Arial"/>
                          <a:cs typeface="Arial"/>
                          <a:sym typeface="Arial"/>
                        </a:rPr>
                        <a:t>S, S.M., &amp; Kumar, K.K. (2023). Prediction of Loan Pricing on the basis of Area Location using K-Nearest Neighbour and Support Vector Machine Learning Algorithms. </a:t>
                      </a:r>
                      <a:r>
                        <a:rPr lang="en-GB" sz="1000" b="0" i="1" u="none" strike="noStrike" cap="none" spc="0">
                          <a:solidFill>
                            <a:schemeClr val="tx1"/>
                          </a:solidFill>
                          <a:effectLst/>
                          <a:latin typeface="Arial"/>
                          <a:ea typeface="Arial"/>
                          <a:cs typeface="Arial"/>
                          <a:sym typeface="Arial"/>
                        </a:rPr>
                        <a:t>2023 International Conference on Sustainable Communication Networks and Application (ICSCNA)</a:t>
                      </a:r>
                      <a:r>
                        <a:rPr lang="en-GB" sz="1000" b="0" i="0" u="none" strike="noStrike" cap="none" spc="0">
                          <a:solidFill>
                            <a:schemeClr val="tx1"/>
                          </a:solidFill>
                          <a:effectLst/>
                          <a:latin typeface="Arial"/>
                          <a:ea typeface="Arial"/>
                          <a:cs typeface="Arial"/>
                          <a:sym typeface="Arial"/>
                        </a:rPr>
                        <a:t>, 1036-1041.</a:t>
                      </a:r>
                      <a:endParaRPr sz="1000" cap="none" spc="0">
                        <a:solidFill>
                          <a:schemeClr val="tx1"/>
                        </a:solidFill>
                        <a:latin typeface="Golos Text SemiBold"/>
                        <a:ea typeface="Golos Text SemiBold"/>
                        <a:cs typeface="Golos Text SemiBold"/>
                        <a:sym typeface="Golos Text SemiBold"/>
                      </a:endParaRPr>
                    </a:p>
                  </a:txBody>
                  <a:tcPr marL="0" marR="45027" marT="18011" marB="135082"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lvl="0" indent="0" algn="ctr" rtl="0">
                        <a:lnSpc>
                          <a:spcPct val="115000"/>
                        </a:lnSpc>
                        <a:spcBef>
                          <a:spcPts val="0"/>
                        </a:spcBef>
                        <a:spcAft>
                          <a:spcPts val="0"/>
                        </a:spcAft>
                        <a:buNone/>
                      </a:pPr>
                      <a:r>
                        <a:rPr lang="en-GB" sz="1000" b="0" i="0" u="none" strike="noStrike" cap="none" spc="0">
                          <a:solidFill>
                            <a:schemeClr val="tx1"/>
                          </a:solidFill>
                          <a:effectLst/>
                          <a:latin typeface="Arial"/>
                          <a:ea typeface="Arial"/>
                          <a:cs typeface="Arial"/>
                          <a:sym typeface="Arial"/>
                        </a:rPr>
                        <a:t>Estimating the Loan amount settlement depends on the area of location and issuance of Loan for the customer of the bank is the risk-taking process. This research aims to employ a novel K-Nearest Neighbour (KNN) approach, in contrast to the Support Vector Machine (SVM) algorithm, for estimating loan prices based on geographical factors. </a:t>
                      </a:r>
                      <a:endParaRPr sz="1000" cap="none" spc="0">
                        <a:solidFill>
                          <a:schemeClr val="tx1"/>
                        </a:solidFill>
                        <a:latin typeface="Syne"/>
                        <a:ea typeface="Syne"/>
                        <a:cs typeface="Syne"/>
                        <a:sym typeface="Syne"/>
                      </a:endParaRPr>
                    </a:p>
                  </a:txBody>
                  <a:tcPr marL="0" marR="45027" marT="18011" marB="135082"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10001"/>
                  </a:ext>
                </a:extLst>
              </a:tr>
              <a:tr h="1530845">
                <a:tc>
                  <a:txBody>
                    <a:bodyPr/>
                    <a:lstStyle/>
                    <a:p>
                      <a:pPr marL="0" lvl="0" indent="0" algn="ctr" rtl="0">
                        <a:lnSpc>
                          <a:spcPct val="115000"/>
                        </a:lnSpc>
                        <a:spcBef>
                          <a:spcPts val="0"/>
                        </a:spcBef>
                        <a:spcAft>
                          <a:spcPts val="0"/>
                        </a:spcAft>
                        <a:buNone/>
                      </a:pPr>
                      <a:r>
                        <a:rPr lang="en-GB" sz="1000" b="0" i="0" u="none" strike="noStrike" cap="none" spc="0" err="1">
                          <a:solidFill>
                            <a:schemeClr val="tx1"/>
                          </a:solidFill>
                          <a:effectLst/>
                          <a:latin typeface="Arial"/>
                          <a:ea typeface="Arial"/>
                          <a:cs typeface="Arial"/>
                          <a:sym typeface="Arial"/>
                        </a:rPr>
                        <a:t>Diwate</a:t>
                      </a:r>
                      <a:r>
                        <a:rPr lang="en-GB" sz="1000" b="0" i="0" u="none" strike="noStrike" cap="none" spc="0">
                          <a:solidFill>
                            <a:schemeClr val="tx1"/>
                          </a:solidFill>
                          <a:effectLst/>
                          <a:latin typeface="Arial"/>
                          <a:ea typeface="Arial"/>
                          <a:cs typeface="Arial"/>
                          <a:sym typeface="Arial"/>
                        </a:rPr>
                        <a:t>, Y., Rana, P.S., &amp; Chavan, P.A. (2023). LOAN APPROVAL PREDICTION USING MACHINE LEARNING. </a:t>
                      </a:r>
                      <a:r>
                        <a:rPr lang="en-GB" sz="1000" b="0" i="1" u="none" strike="noStrike" cap="none" spc="0">
                          <a:solidFill>
                            <a:schemeClr val="tx1"/>
                          </a:solidFill>
                          <a:effectLst/>
                          <a:latin typeface="Arial"/>
                          <a:ea typeface="Arial"/>
                          <a:cs typeface="Arial"/>
                          <a:sym typeface="Arial"/>
                        </a:rPr>
                        <a:t>International Research Journal of Modernization in Engineering Technology and Science</a:t>
                      </a:r>
                      <a:r>
                        <a:rPr lang="en-GB" sz="1000" b="0" i="0" u="none" strike="noStrike" cap="none" spc="0">
                          <a:solidFill>
                            <a:schemeClr val="tx1"/>
                          </a:solidFill>
                          <a:effectLst/>
                          <a:latin typeface="Arial"/>
                          <a:ea typeface="Arial"/>
                          <a:cs typeface="Arial"/>
                          <a:sym typeface="Arial"/>
                        </a:rPr>
                        <a:t>.</a:t>
                      </a:r>
                      <a:endParaRPr sz="1000" cap="none" spc="0">
                        <a:solidFill>
                          <a:schemeClr val="tx1"/>
                        </a:solidFill>
                        <a:latin typeface="Golos Text SemiBold"/>
                        <a:ea typeface="Golos Text SemiBold"/>
                        <a:cs typeface="Golos Text SemiBold"/>
                        <a:sym typeface="Golos Text SemiBold"/>
                      </a:endParaRPr>
                    </a:p>
                  </a:txBody>
                  <a:tcPr marL="0" marR="45027" marT="18011" marB="13508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lvl="0" indent="0" algn="ctr" rtl="0">
                        <a:lnSpc>
                          <a:spcPct val="115000"/>
                        </a:lnSpc>
                        <a:spcBef>
                          <a:spcPts val="0"/>
                        </a:spcBef>
                        <a:spcAft>
                          <a:spcPts val="0"/>
                        </a:spcAft>
                        <a:buNone/>
                      </a:pPr>
                      <a:r>
                        <a:rPr lang="en-GB" sz="1000" b="0" i="0" u="none" strike="noStrike" cap="none" spc="0" dirty="0">
                          <a:solidFill>
                            <a:schemeClr val="tx1"/>
                          </a:solidFill>
                          <a:effectLst/>
                          <a:latin typeface="Arial"/>
                          <a:ea typeface="Arial"/>
                          <a:cs typeface="Arial"/>
                          <a:sym typeface="Arial"/>
                        </a:rPr>
                        <a:t>The proposed approach involves collecting and pre-processing a large dataset containing historical loan applications, including various financial and personal attributes, which is fed into a machine learning model that predicts the likelihood of loan approval based on the input features.</a:t>
                      </a:r>
                      <a:br>
                        <a:rPr lang="en-GB" sz="1000" cap="none" spc="0" dirty="0">
                          <a:solidFill>
                            <a:schemeClr val="tx1"/>
                          </a:solidFill>
                        </a:rPr>
                      </a:br>
                      <a:endParaRPr sz="1000" cap="none" spc="0" dirty="0">
                        <a:solidFill>
                          <a:schemeClr val="tx1"/>
                        </a:solidFill>
                        <a:latin typeface="Syne"/>
                        <a:ea typeface="Syne"/>
                        <a:cs typeface="Syne"/>
                        <a:sym typeface="Syne"/>
                      </a:endParaRPr>
                    </a:p>
                  </a:txBody>
                  <a:tcPr marL="0" marR="45027" marT="18011" marB="135082"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0192210"/>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1285</Words>
  <Application>Microsoft Macintosh PowerPoint</Application>
  <PresentationFormat>Widescreen</PresentationFormat>
  <Paragraphs>199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LT Pro Light</vt:lpstr>
      <vt:lpstr>Calibri</vt:lpstr>
      <vt:lpstr>Golos Text SemiBold</vt:lpstr>
      <vt:lpstr>Posterama</vt:lpstr>
      <vt:lpstr>Syne</vt:lpstr>
      <vt:lpstr>Times New Roman</vt:lpstr>
      <vt:lpstr>Custom</vt:lpstr>
      <vt:lpstr>Loan Prediction </vt:lpstr>
      <vt:lpstr>OVERVIEW</vt:lpstr>
      <vt:lpstr>INTRODUCTION </vt:lpstr>
      <vt:lpstr>Problem statement </vt:lpstr>
      <vt:lpstr>CHALLENGES </vt:lpstr>
      <vt:lpstr>CHALLENGES </vt:lpstr>
      <vt:lpstr>Research question</vt:lpstr>
      <vt:lpstr>Related studies and research gaps</vt:lpstr>
      <vt:lpstr>Related studies and research gaps</vt:lpstr>
      <vt:lpstr>research gaps</vt:lpstr>
      <vt:lpstr>DATASET</vt:lpstr>
      <vt:lpstr>DATASET</vt:lpstr>
      <vt:lpstr>DATASET</vt:lpstr>
      <vt:lpstr>methodology</vt:lpstr>
      <vt:lpstr>PROJECT TIMELINE</vt:lpstr>
      <vt:lpstr>Professional , legal, social and ethical issues </vt:lpstr>
      <vt:lpstr>Conclusions</vt:lpstr>
      <vt:lpstr>references</vt:lpstr>
      <vt:lpstr>Thank you</vt:lpstr>
      <vt:lpstr>Overcoming nervousness</vt:lpstr>
      <vt:lpstr>Effective delivery techniques</vt:lpstr>
      <vt:lpstr>Navigating Q&amp;A sessions</vt:lpstr>
      <vt:lpstr>Dynamic delivery</vt:lpstr>
      <vt:lpstr>Final tips &amp; takeaways</vt:lpstr>
      <vt:lpstr>Navigating Q&amp;A sessions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2023-12-19T17:34:13Z</dcterms:created>
  <dcterms:modified xsi:type="dcterms:W3CDTF">2024-07-26T16:44:07Z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