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27" r:id="rId3"/>
    <p:sldId id="615" r:id="rId4"/>
    <p:sldId id="536" r:id="rId5"/>
    <p:sldId id="528" r:id="rId6"/>
    <p:sldId id="293" r:id="rId7"/>
    <p:sldId id="406" r:id="rId8"/>
    <p:sldId id="614" r:id="rId9"/>
    <p:sldId id="526" r:id="rId10"/>
    <p:sldId id="538" r:id="rId11"/>
    <p:sldId id="542" r:id="rId12"/>
    <p:sldId id="616" r:id="rId13"/>
    <p:sldId id="617" r:id="rId14"/>
    <p:sldId id="618" r:id="rId15"/>
    <p:sldId id="619" r:id="rId16"/>
    <p:sldId id="543" r:id="rId17"/>
    <p:sldId id="539" r:id="rId18"/>
    <p:sldId id="349" r:id="rId19"/>
    <p:sldId id="343" r:id="rId20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1pPr>
    <a:lvl2pPr marL="652780" indent="-195580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4pPr>
    <a:lvl5pPr marL="2611755" indent="-78295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600" kern="1200">
        <a:solidFill>
          <a:schemeClr val="tx1"/>
        </a:solidFill>
        <a:latin typeface="Gill Sans MT" panose="020B0502020104020203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142">
          <p15:clr>
            <a:srgbClr val="A4A3A4"/>
          </p15:clr>
        </p15:guide>
        <p15:guide id="2" orient="horz" pos="378">
          <p15:clr>
            <a:srgbClr val="A4A3A4"/>
          </p15:clr>
        </p15:guide>
        <p15:guide id="3" pos="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FFFFF"/>
    <a:srgbClr val="000000"/>
    <a:srgbClr val="B2E4D7"/>
    <a:srgbClr val="59879B"/>
    <a:srgbClr val="1F447D"/>
    <a:srgbClr val="6666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130" autoAdjust="0"/>
  </p:normalViewPr>
  <p:slideViewPr>
    <p:cSldViewPr snapToGrid="0" showGuides="1">
      <p:cViewPr varScale="1">
        <p:scale>
          <a:sx n="59" d="100"/>
          <a:sy n="59" d="100"/>
        </p:scale>
        <p:origin x="2142" y="78"/>
      </p:cViewPr>
      <p:guideLst>
        <p:guide orient="horz" pos="1142"/>
        <p:guide orient="horz" pos="378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 j Thilak" userId="d3aa3955823e8923" providerId="LiveId" clId="{DFA4022B-2125-4244-8ADF-F0089A3ECE09}"/>
    <pc:docChg chg="delSld">
      <pc:chgData name="Saran j Thilak" userId="d3aa3955823e8923" providerId="LiveId" clId="{DFA4022B-2125-4244-8ADF-F0089A3ECE09}" dt="2022-06-10T05:42:30.415" v="0" actId="47"/>
      <pc:docMkLst>
        <pc:docMk/>
      </pc:docMkLst>
      <pc:sldChg chg="del">
        <pc:chgData name="Saran j Thilak" userId="d3aa3955823e8923" providerId="LiveId" clId="{DFA4022B-2125-4244-8ADF-F0089A3ECE09}" dt="2022-06-10T05:42:30.415" v="0" actId="47"/>
        <pc:sldMkLst>
          <pc:docMk/>
          <pc:sldMk cId="0" sldId="5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195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195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85591767-110F-A243-83F9-36645DAA76CB}" type="datetime1">
              <a:rPr lang="en-US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195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195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183AF4F7-31B0-B643-9B95-E1F087EE11A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195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195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7850FBDF-363D-BA4E-BF53-7E974FE76827}" type="datetime1">
              <a:rPr lang="en-US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195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195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BE318CCB-9EB4-A04E-B82B-4EF927884A69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MS PGothic" panose="020B0600070205080204" charset="-128"/>
        <a:cs typeface="MS PGothic" panose="020B0600070205080204" charset="-128"/>
      </a:defRPr>
    </a:lvl1pPr>
    <a:lvl2pPr marL="652780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MS PGothic" panose="020B0600070205080204" charset="-128"/>
        <a:cs typeface="+mn-cs"/>
      </a:defRPr>
    </a:lvl2pPr>
    <a:lvl3pPr marL="130492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MS PGothic" panose="020B0600070205080204" charset="-128"/>
        <a:cs typeface="+mn-cs"/>
      </a:defRPr>
    </a:lvl3pPr>
    <a:lvl4pPr marL="195897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MS PGothic" panose="020B0600070205080204" charset="-128"/>
        <a:cs typeface="+mn-cs"/>
      </a:defRPr>
    </a:lvl4pPr>
    <a:lvl5pPr marL="261175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MS PGothic" panose="020B0600070205080204" charset="-128"/>
        <a:cs typeface="+mn-cs"/>
      </a:defRPr>
    </a:lvl5pPr>
    <a:lvl6pPr marL="3265805" algn="l" defTabSz="13061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585" algn="l" defTabSz="13061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2000" algn="l" defTabSz="13061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780" algn="l" defTabSz="13061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>
              <a:latin typeface="BentonSans Boo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32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59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597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90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baseline="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152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Full Page Image w Color Bar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dirty="0"/>
          </a:p>
          <a:p>
            <a:pPr>
              <a:spcBef>
                <a:spcPct val="0"/>
              </a:spcBef>
            </a:pPr>
            <a:endParaRPr lang="en-US" dirty="0">
              <a:latin typeface="BentonSans Book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z="1800" kern="1200" baseline="0" dirty="0">
              <a:solidFill>
                <a:schemeClr val="tx1"/>
              </a:solidFill>
              <a:effectLst/>
              <a:latin typeface="Gill Sans MT" panose="020B050202010402020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z="1800" kern="1200" baseline="0" dirty="0">
              <a:solidFill>
                <a:schemeClr val="tx1"/>
              </a:solidFill>
              <a:effectLst/>
              <a:latin typeface="Gill Sans MT" panose="020B0502020104020203"/>
            </a:endParaRPr>
          </a:p>
          <a:p>
            <a:endParaRPr lang="en-US" sz="1800" kern="1200" baseline="0" dirty="0">
              <a:solidFill>
                <a:schemeClr val="tx1"/>
              </a:solidFill>
              <a:effectLst/>
              <a:latin typeface="Gill Sans MT" panose="020B0502020104020203"/>
            </a:endParaRPr>
          </a:p>
          <a:p>
            <a:endParaRPr lang="en-US" sz="1800" kern="1200" baseline="0" dirty="0">
              <a:solidFill>
                <a:schemeClr val="tx1"/>
              </a:solidFill>
              <a:effectLst/>
              <a:latin typeface="Gill Sans MT" panose="020B050202010402020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42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2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00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09600"/>
            <a:ext cx="2593975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415" indent="0">
              <a:buNone/>
              <a:defRPr/>
            </a:lvl2pPr>
            <a:lvl3pPr marL="1306195" indent="0">
              <a:buNone/>
              <a:defRPr/>
            </a:lvl3pPr>
            <a:lvl4pPr marL="1959610" indent="0">
              <a:buNone/>
              <a:defRPr/>
            </a:lvl4pPr>
            <a:lvl5pPr marL="26123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382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80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513080" indent="2730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100" baseline="0">
                <a:solidFill>
                  <a:schemeClr val="accent5"/>
                </a:solidFill>
              </a:defRPr>
            </a:lvl3pPr>
            <a:lvl4pPr marL="1027430" indent="-2857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1800" baseline="0">
                <a:solidFill>
                  <a:schemeClr val="accent5"/>
                </a:solidFill>
              </a:defRPr>
            </a:lvl4pPr>
            <a:lvl5pPr marL="2406650" indent="-342900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5331" y="1893749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8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513080" indent="2730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100" baseline="0">
                <a:solidFill>
                  <a:schemeClr val="accent5"/>
                </a:solidFill>
              </a:defRPr>
            </a:lvl3pPr>
            <a:lvl4pPr marL="1027430" indent="-2857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1800" baseline="0">
                <a:solidFill>
                  <a:schemeClr val="accent5"/>
                </a:solidFill>
              </a:defRPr>
            </a:lvl4pPr>
            <a:lvl5pPr marL="2406650" indent="-342900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7311907" y="1893515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8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513080" indent="2730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2100" baseline="0">
                <a:solidFill>
                  <a:schemeClr val="accent5"/>
                </a:solidFill>
              </a:defRPr>
            </a:lvl3pPr>
            <a:lvl4pPr marL="1027430" indent="-28575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/>
              <a:buChar char="•"/>
              <a:defRPr sz="1800" baseline="0">
                <a:solidFill>
                  <a:schemeClr val="accent5"/>
                </a:solidFill>
              </a:defRPr>
            </a:lvl4pPr>
            <a:lvl5pPr marL="2406650" indent="-342900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329803" y="1887752"/>
            <a:ext cx="664934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 panose="020B0604020202020204"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339725" indent="0">
              <a:buSzPct val="100000"/>
              <a:buFont typeface="Arial" panose="020B0604020202020204"/>
              <a:buNone/>
              <a:defRPr sz="2400">
                <a:solidFill>
                  <a:schemeClr val="accent5"/>
                </a:solidFill>
              </a:defRPr>
            </a:lvl2pPr>
            <a:lvl3pPr marL="692150" indent="0">
              <a:buSzPct val="100000"/>
              <a:buFont typeface="Arial" panose="020B0604020202020204"/>
              <a:buNone/>
              <a:defRPr sz="2100">
                <a:solidFill>
                  <a:schemeClr val="accent5"/>
                </a:solidFill>
              </a:defRPr>
            </a:lvl3pPr>
            <a:lvl4pPr marL="1384300" indent="0">
              <a:buSzPct val="100000"/>
              <a:buFont typeface="Arial" panose="020B0604020202020204"/>
              <a:buNone/>
              <a:defRPr sz="1800">
                <a:solidFill>
                  <a:schemeClr val="accent5"/>
                </a:solidFill>
              </a:defRPr>
            </a:lvl4pPr>
            <a:lvl5pPr marL="2406650" indent="-342900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4476" y="1869074"/>
            <a:ext cx="6019800" cy="5407933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704476" y="1893515"/>
            <a:ext cx="13273731" cy="53589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630400" cy="82296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38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1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206750"/>
            <a:ext cx="87376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6102" y="1813044"/>
            <a:ext cx="5337174" cy="364381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8545513" y="1813044"/>
            <a:ext cx="5414961" cy="364381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13061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1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7" name="Picture 6" descr="Bottom_Viz_August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>
            <a:fillRect/>
          </a:stretch>
        </p:blipFill>
        <p:spPr>
          <a:xfrm>
            <a:off x="0" y="3225800"/>
            <a:ext cx="14630400" cy="3153156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415" indent="0">
              <a:buNone/>
              <a:defRPr/>
            </a:lvl2pPr>
            <a:lvl3pPr marL="1306195" indent="0">
              <a:buNone/>
              <a:defRPr/>
            </a:lvl3pPr>
            <a:lvl4pPr marL="1959610" indent="0">
              <a:buNone/>
              <a:defRPr/>
            </a:lvl4pPr>
            <a:lvl5pPr marL="26123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1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5" name="Picture 4" descr="SectionDivider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>
            <a:fillRect/>
          </a:stretch>
        </p:blipFill>
        <p:spPr>
          <a:xfrm>
            <a:off x="0" y="2362200"/>
            <a:ext cx="14630400" cy="548233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415" indent="0">
              <a:buNone/>
              <a:defRPr/>
            </a:lvl2pPr>
            <a:lvl3pPr marL="1306195" indent="0">
              <a:buNone/>
              <a:defRPr/>
            </a:lvl3pPr>
            <a:lvl4pPr marL="1959610" indent="0">
              <a:buNone/>
              <a:defRPr/>
            </a:lvl4pPr>
            <a:lvl5pPr marL="26123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1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7" name="Picture 6" descr="SectionDivider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>
            <a:fillRect/>
          </a:stretch>
        </p:blipFill>
        <p:spPr>
          <a:xfrm>
            <a:off x="0" y="2946400"/>
            <a:ext cx="14630400" cy="4749800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415" indent="0">
              <a:buNone/>
              <a:defRPr/>
            </a:lvl2pPr>
            <a:lvl3pPr marL="1306195" indent="0">
              <a:buNone/>
              <a:defRPr/>
            </a:lvl3pPr>
            <a:lvl4pPr marL="1959610" indent="0">
              <a:buNone/>
              <a:defRPr/>
            </a:lvl4pPr>
            <a:lvl5pPr marL="26123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35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8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288925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400" baseline="0">
                <a:solidFill>
                  <a:schemeClr val="accent5"/>
                </a:solidFill>
              </a:defRPr>
            </a:lvl2pPr>
            <a:lvl3pPr marL="51308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100" baseline="0">
                <a:solidFill>
                  <a:schemeClr val="accent5"/>
                </a:solidFill>
              </a:defRPr>
            </a:lvl3pPr>
            <a:lvl4pPr marL="74168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1800" baseline="0">
                <a:solidFill>
                  <a:schemeClr val="accent5"/>
                </a:solidFill>
              </a:defRPr>
            </a:lvl4pPr>
            <a:lvl5pPr marL="2406650" indent="-342900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599" y="2438401"/>
            <a:ext cx="9133131" cy="761747"/>
          </a:xfrm>
        </p:spPr>
        <p:txBody>
          <a:bodyPr/>
          <a:lstStyle>
            <a:lvl1pPr>
              <a:defRPr sz="540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561080" y="3733800"/>
            <a:ext cx="807720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653415" indent="0">
              <a:buNone/>
              <a:defRPr sz="1000"/>
            </a:lvl2pPr>
            <a:lvl3pPr marL="1306195" indent="0">
              <a:buNone/>
              <a:defRPr sz="1000"/>
            </a:lvl3pPr>
            <a:lvl4pPr marL="1959610" indent="0">
              <a:buNone/>
              <a:defRPr sz="1000"/>
            </a:lvl4pPr>
            <a:lvl5pPr marL="261239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357" y="1893515"/>
            <a:ext cx="13274793" cy="163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52070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8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746125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romanUcPeriod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970280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1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3pPr>
            <a:lvl4pPr marL="1083945" indent="-3429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800" baseline="0">
                <a:solidFill>
                  <a:schemeClr val="accent5"/>
                </a:solidFill>
              </a:defRPr>
            </a:lvl4pPr>
            <a:lvl5pPr marL="2063750" indent="0">
              <a:buSzPct val="100000"/>
              <a:buFont typeface="+mj-lt"/>
              <a:buNone/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om_Viz_August-02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>
            <a:fillRect/>
          </a:stretch>
        </p:blipFill>
        <p:spPr>
          <a:xfrm flipH="1">
            <a:off x="0" y="6932613"/>
            <a:ext cx="14630400" cy="1296987"/>
          </a:xfrm>
          <a:prstGeom prst="rect">
            <a:avLst/>
          </a:prstGeom>
        </p:spPr>
      </p:pic>
      <p:pic>
        <p:nvPicPr>
          <p:cNvPr id="1027" name="Picture 7" descr="tableau_white.eps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838" y="7724775"/>
            <a:ext cx="1727200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601314"/>
            <a:ext cx="13244512" cy="577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130492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500" kern="1200">
          <a:solidFill>
            <a:srgbClr val="4C4C4C"/>
          </a:solidFill>
          <a:latin typeface="BentonSans Book"/>
          <a:ea typeface="MS PGothic" panose="020B0600070205080204" charset="-128"/>
          <a:cs typeface="BentonSans Book"/>
        </a:defRPr>
      </a:lvl1pPr>
      <a:lvl2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2pPr>
      <a:lvl3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3pPr>
      <a:lvl4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4pPr>
      <a:lvl5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5pPr>
      <a:lvl6pPr marL="4572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6pPr>
      <a:lvl7pPr marL="9144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7pPr>
      <a:lvl8pPr marL="13716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8pPr>
      <a:lvl9pPr marL="18288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MS PGothic" panose="020B0600070205080204" charset="-128"/>
        </a:defRPr>
      </a:lvl9pPr>
    </p:titleStyle>
    <p:bodyStyle>
      <a:lvl1pPr marL="488950" indent="-488950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1060450" indent="-408305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1631950" indent="-325755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2284730" indent="-325755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2938780" indent="-325755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3592195" indent="-326390" algn="l" defTabSz="1306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975" indent="-326390" algn="l" defTabSz="1306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90" indent="-326390" algn="l" defTabSz="1306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170" indent="-326390" algn="l" defTabSz="1306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130619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mailto:bamideleemmanuel.adekanye@ue-germany.de" TargetMode="External"/><Relationship Id="rId4" Type="http://schemas.openxmlformats.org/officeDocument/2006/relationships/hyperlink" Target="mailto:saran.jayathilak@ue-germany.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2622" y="1712142"/>
            <a:ext cx="13245156" cy="5318379"/>
          </a:xfrm>
          <a:prstGeom prst="rect">
            <a:avLst/>
          </a:prstGeom>
        </p:spPr>
        <p:txBody>
          <a:bodyPr/>
          <a:lstStyle/>
          <a:p>
            <a:pPr defTabSz="1306195" fontAlgn="auto">
              <a:spcAft>
                <a:spcPts val="0"/>
              </a:spcAft>
              <a:defRPr/>
            </a:pPr>
            <a:endParaRPr lang="en-US" sz="7200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  <a:p>
            <a:pPr defTabSz="1306195"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Airbnb Berlin </a:t>
            </a:r>
          </a:p>
          <a:p>
            <a:pPr defTabSz="1306195"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                Data visualization</a:t>
            </a:r>
          </a:p>
          <a:p>
            <a:pPr defTabSz="1306195" fontAlgn="auto">
              <a:spcAft>
                <a:spcPts val="0"/>
              </a:spcAft>
              <a:defRPr/>
            </a:pPr>
            <a:endParaRPr lang="en-US" sz="7200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  <a:p>
            <a:pPr defTabSz="1306195" fontAlgn="auto">
              <a:spcAft>
                <a:spcPts val="0"/>
              </a:spcAft>
              <a:defRPr/>
            </a:pPr>
            <a:r>
              <a:rPr lang="en-US" sz="72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 What Data tells us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301" y="0"/>
            <a:ext cx="2054100" cy="1959429"/>
          </a:xfrm>
          <a:prstGeom prst="rect">
            <a:avLst/>
          </a:prstGeom>
        </p:spPr>
      </p:pic>
      <p:pic>
        <p:nvPicPr>
          <p:cNvPr id="14" name="Picture 13" descr="A picture containing company name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991103" cy="2139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0720" y="1701165"/>
            <a:ext cx="10166985" cy="5909310"/>
          </a:xfrm>
          <a:prstGeom prst="rect">
            <a:avLst/>
          </a:prstGeom>
        </p:spPr>
        <p:txBody>
          <a:bodyPr wrap="square"/>
          <a:lstStyle/>
          <a:p>
            <a:r>
              <a:rPr lang="en-IN" altLang="en-US" sz="2400" dirty="0">
                <a:solidFill>
                  <a:srgbClr val="002060"/>
                </a:solidFill>
              </a:rPr>
              <a:t>Tableau supports connecting to a wide variety of data, stored in a variety of places.</a:t>
            </a:r>
          </a:p>
          <a:p>
            <a:r>
              <a:rPr lang="en-IN" altLang="en-US" sz="2400" dirty="0">
                <a:solidFill>
                  <a:srgbClr val="002060"/>
                </a:solidFill>
              </a:rPr>
              <a:t> For example, your data might be stored on your computer in a spreadsheet or a text file, or in a big data or to a cloud database source, such as Google Analytics, Amazon Redshift, or Salesforce.</a:t>
            </a:r>
          </a:p>
          <a:p>
            <a:endParaRPr lang="en-IN" altLang="en-US" dirty="0">
              <a:solidFill>
                <a:srgbClr val="002060"/>
              </a:solidFill>
            </a:endParaRPr>
          </a:p>
          <a:p>
            <a:endParaRPr lang="en-IN" altLang="en-US" dirty="0">
              <a:solidFill>
                <a:srgbClr val="002060"/>
              </a:solidFill>
            </a:endParaRPr>
          </a:p>
          <a:p>
            <a:endParaRPr lang="en-IN" altLang="en-US" dirty="0">
              <a:solidFill>
                <a:srgbClr val="002060"/>
              </a:solidFill>
            </a:endParaRPr>
          </a:p>
          <a:p>
            <a:r>
              <a:rPr lang="en-I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53720"/>
          </a:xfrm>
        </p:spPr>
        <p:txBody>
          <a:bodyPr/>
          <a:lstStyle/>
          <a:p>
            <a:r>
              <a:rPr lang="en-IN" altLang="en-US" dirty="0">
                <a:solidFill>
                  <a:srgbClr val="002060"/>
                </a:solidFill>
                <a:sym typeface="+mn-ea"/>
              </a:rPr>
              <a:t>Connecting Data</a:t>
            </a:r>
            <a:endParaRPr lang="en-US"/>
          </a:p>
        </p:txBody>
      </p:sp>
      <p:pic>
        <p:nvPicPr>
          <p:cNvPr id="2" name="Content Placeholder 1" descr="data-funnel_900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9869805" y="247015"/>
            <a:ext cx="4760595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545514" y="1050047"/>
            <a:ext cx="5414961" cy="60367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sym typeface="+mn-ea"/>
              </a:rPr>
              <a:t>Used for analytics and dashboard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sym typeface="+mn-ea"/>
              </a:rPr>
              <a:t>Used to author and manage data connections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sym typeface="+mn-ea"/>
              </a:rPr>
              <a:t>Installed on the local machine 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sym typeface="+mn-ea"/>
              </a:rPr>
              <a:t>Can publish directly to Tableau Server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53720"/>
          </a:xfrm>
        </p:spPr>
        <p:txBody>
          <a:bodyPr/>
          <a:lstStyle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Tableau Desktop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76624-FEC2-17FB-D69F-ABD6FF69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1" y="1154006"/>
            <a:ext cx="7710222" cy="60367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2EE9-05D6-71A0-2438-F51A17FFD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Average Price with respect to Zip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52396-B738-E52B-E45F-776346B4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36" y="1376931"/>
            <a:ext cx="12981214" cy="59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9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D3F4B-7A29-4528-F691-64E5721CFC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Regions with respect to Rating</a:t>
            </a:r>
            <a:r>
              <a:rPr lang="en-IN" dirty="0"/>
              <a:t> 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A8BDE65-726D-C1AF-0BE5-7DBFD33CB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7" y="1180846"/>
            <a:ext cx="13136572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D3F4B-7A29-4528-F691-64E5721CFC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Regions with respect to Bed availability</a:t>
            </a:r>
            <a:endParaRPr lang="en-IN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97378C8-225C-79AB-4120-9E7965C94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6" y="1173225"/>
            <a:ext cx="13269093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D3F4B-7A29-4528-F691-64E5721CFC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Average price with respect to Years</a:t>
            </a:r>
            <a:r>
              <a:rPr lang="en-IN" dirty="0"/>
              <a:t>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00B885-272F-B032-238F-1E328A18D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7" y="1180846"/>
            <a:ext cx="13593772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/>
          <p:nvPr/>
        </p:nvSpPr>
        <p:spPr>
          <a:xfrm>
            <a:off x="8957536" y="2140750"/>
            <a:ext cx="4904768" cy="3466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488950" indent="-488950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1060450" indent="-408305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+mn-cs"/>
              </a:defRPr>
            </a:lvl2pPr>
            <a:lvl3pPr marL="1631950" indent="-325755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+mn-cs"/>
              </a:defRPr>
            </a:lvl3pPr>
            <a:lvl4pPr marL="2284730" indent="-325755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+mn-cs"/>
              </a:defRPr>
            </a:lvl4pPr>
            <a:lvl5pPr marL="2938780" indent="-325755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+mn-cs"/>
              </a:defRPr>
            </a:lvl5pPr>
            <a:lvl6pPr marL="3592195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4975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90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170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6500">
                <a:latin typeface="+mj-lt"/>
                <a:ea typeface="+mj-ea"/>
                <a:cs typeface="+mj-cs"/>
              </a:rPr>
              <a:t>Dashboard Flow</a:t>
            </a:r>
            <a:r>
              <a:rPr lang="en-US" altLang="en-US" sz="6500">
                <a:latin typeface="+mj-lt"/>
                <a:ea typeface="+mj-ea"/>
                <a:cs typeface="+mj-cs"/>
              </a:rPr>
              <a:t> Hands on</a:t>
            </a:r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065947C1-4439-4564-3D9D-D92065B76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4" r="27465" b="-1"/>
          <a:stretch/>
        </p:blipFill>
        <p:spPr>
          <a:xfrm>
            <a:off x="1" y="10"/>
            <a:ext cx="8434194" cy="82295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46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What is a dashboard?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46056" y="1175780"/>
            <a:ext cx="5626330" cy="3768229"/>
            <a:chOff x="8146056" y="1175780"/>
            <a:chExt cx="5626330" cy="3768229"/>
          </a:xfrm>
        </p:grpSpPr>
        <p:sp>
          <p:nvSpPr>
            <p:cNvPr id="10" name="Content Placeholder 16"/>
            <p:cNvSpPr txBox="1"/>
            <p:nvPr/>
          </p:nvSpPr>
          <p:spPr>
            <a:xfrm>
              <a:off x="8171478" y="1175780"/>
              <a:ext cx="5575487" cy="3580614"/>
            </a:xfrm>
            <a:prstGeom prst="rect">
              <a:avLst/>
            </a:prstGeom>
          </p:spPr>
          <p:txBody>
            <a:bodyPr/>
            <a:lstStyle>
              <a:lvl1pPr marL="488950" indent="-488950" algn="l" defTabSz="1304925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4600" kern="1200">
                  <a:solidFill>
                    <a:schemeClr val="tx1"/>
                  </a:solidFill>
                  <a:latin typeface="+mn-lt"/>
                  <a:ea typeface="MS PGothic" panose="020B0600070205080204" charset="-128"/>
                  <a:cs typeface="MS PGothic" panose="020B0600070205080204" charset="-128"/>
                </a:defRPr>
              </a:lvl1pPr>
              <a:lvl2pPr marL="1060450" indent="-408305" algn="l" defTabSz="1304925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MS PGothic" panose="020B0600070205080204" charset="-128"/>
                  <a:cs typeface="+mn-cs"/>
                </a:defRPr>
              </a:lvl2pPr>
              <a:lvl3pPr marL="1631950" indent="-325755" algn="l" defTabSz="1304925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MS PGothic" panose="020B0600070205080204" charset="-128"/>
                  <a:cs typeface="+mn-cs"/>
                </a:defRPr>
              </a:lvl3pPr>
              <a:lvl4pPr marL="2284730" indent="-325755" algn="l" defTabSz="1304925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900" kern="1200">
                  <a:solidFill>
                    <a:schemeClr val="tx1"/>
                  </a:solidFill>
                  <a:latin typeface="+mn-lt"/>
                  <a:ea typeface="MS PGothic" panose="020B0600070205080204" charset="-128"/>
                  <a:cs typeface="+mn-cs"/>
                </a:defRPr>
              </a:lvl4pPr>
              <a:lvl5pPr marL="2938780" indent="-325755" algn="l" defTabSz="1304925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900" kern="1200">
                  <a:solidFill>
                    <a:schemeClr val="tx1"/>
                  </a:solidFill>
                  <a:latin typeface="+mn-lt"/>
                  <a:ea typeface="MS PGothic" panose="020B0600070205080204" charset="-128"/>
                  <a:cs typeface="+mn-cs"/>
                </a:defRPr>
              </a:lvl5pPr>
              <a:lvl6pPr marL="3592195" indent="-326390" algn="l" defTabSz="130619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4975" indent="-326390" algn="l" defTabSz="130619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90" indent="-326390" algn="l" defTabSz="130619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170" indent="-326390" algn="l" defTabSz="130619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GB" sz="3360" dirty="0">
                <a:solidFill>
                  <a:srgbClr val="59879B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GB" sz="3360" dirty="0">
                  <a:solidFill>
                    <a:srgbClr val="59879B"/>
                  </a:solidFill>
                </a:rPr>
                <a:t>“A dashboard is a visual display of data used to monitor conditions and/or facilitate </a:t>
              </a:r>
              <a:r>
                <a:rPr lang="en-GB" sz="3360" b="1" dirty="0">
                  <a:solidFill>
                    <a:srgbClr val="59879B"/>
                  </a:solidFill>
                </a:rPr>
                <a:t>understanding</a:t>
              </a:r>
              <a:r>
                <a:rPr lang="en-GB" sz="3360" dirty="0">
                  <a:solidFill>
                    <a:srgbClr val="59879B"/>
                  </a:solidFill>
                </a:rPr>
                <a:t>”</a:t>
              </a:r>
              <a:endParaRPr lang="en-US" sz="3360" dirty="0">
                <a:solidFill>
                  <a:srgbClr val="59879B"/>
                </a:solidFill>
                <a:latin typeface="Gill Sans MT" panose="020B0502020104020203" charset="0"/>
                <a:cs typeface="Gill Sans MT" panose="020B0502020104020203" charset="0"/>
              </a:endParaRPr>
            </a:p>
          </p:txBody>
        </p:sp>
        <p:sp>
          <p:nvSpPr>
            <p:cNvPr id="11" name="Content Placeholder 16"/>
            <p:cNvSpPr txBox="1"/>
            <p:nvPr/>
          </p:nvSpPr>
          <p:spPr>
            <a:xfrm>
              <a:off x="8146056" y="3806451"/>
              <a:ext cx="5626330" cy="113755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7190BA"/>
                </a:buClr>
                <a:buFont typeface="Arial" panose="020B0604020202020204" pitchFamily="34" charset="0"/>
                <a:buChar char="•"/>
                <a:defRPr sz="2400" kern="1200">
                  <a:solidFill>
                    <a:srgbClr val="404040"/>
                  </a:solidFill>
                  <a:latin typeface="Arial" panose="020B0604020202020204"/>
                  <a:ea typeface="MS PGothic" panose="020B0600070205080204" charset="-128"/>
                  <a:cs typeface="Arial" panose="020B0604020202020204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7190BA"/>
                </a:buClr>
                <a:buFont typeface="Arial" panose="020B0604020202020204" pitchFamily="34" charset="0"/>
                <a:buChar char="•"/>
                <a:defRPr sz="2200" kern="1200">
                  <a:solidFill>
                    <a:srgbClr val="404040"/>
                  </a:solidFill>
                  <a:latin typeface="Arial" panose="020B0604020202020204"/>
                  <a:ea typeface="Arial" panose="020B0604020202020204" pitchFamily="34" charset="0"/>
                  <a:cs typeface="Arial" panose="020B0604020202020204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7190BA"/>
                </a:buClr>
                <a:buFont typeface="Arial" panose="020B0604020202020204" pitchFamily="34" charset="0"/>
                <a:buChar char="•"/>
                <a:defRPr sz="2000" kern="1200">
                  <a:solidFill>
                    <a:srgbClr val="404040"/>
                  </a:solidFill>
                  <a:latin typeface="Arial" panose="020B0604020202020204"/>
                  <a:ea typeface="Arial" panose="020B0604020202020204" pitchFamily="34" charset="0"/>
                  <a:cs typeface="Arial" panose="020B0604020202020204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7190BA"/>
                </a:buClr>
                <a:buFont typeface="Arial" panose="020B0604020202020204" pitchFamily="34" charset="0"/>
                <a:buChar char="•"/>
                <a:defRPr kern="1200">
                  <a:solidFill>
                    <a:srgbClr val="404040"/>
                  </a:solidFill>
                  <a:latin typeface="Arial" panose="020B0604020202020204"/>
                  <a:ea typeface="Arial" panose="020B0604020202020204" pitchFamily="34" charset="0"/>
                  <a:cs typeface="Arial" panose="020B0604020202020204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7190BA"/>
                </a:buClr>
                <a:buFont typeface="Arial" panose="020B0604020202020204" pitchFamily="34" charset="0"/>
                <a:buChar char="•"/>
                <a:defRPr sz="1600" kern="1200">
                  <a:solidFill>
                    <a:srgbClr val="404040"/>
                  </a:solidFill>
                  <a:latin typeface="Arial" panose="020B0604020202020204"/>
                  <a:ea typeface="Arial" panose="020B0604020202020204" pitchFamily="34" charset="0"/>
                  <a:cs typeface="Arial" panose="020B0604020202020204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GB" sz="3840" i="1" dirty="0"/>
            </a:p>
            <a:p>
              <a:pPr marL="0" indent="0">
                <a:buNone/>
              </a:pPr>
              <a:endParaRPr lang="en-GB" sz="3840" i="1" dirty="0"/>
            </a:p>
            <a:p>
              <a:pPr marL="0" indent="0">
                <a:buNone/>
              </a:pPr>
              <a:r>
                <a:rPr lang="en-GB" sz="3840" i="1" dirty="0"/>
                <a:t>Big Book of Dashboards (2017)</a:t>
              </a:r>
              <a:endParaRPr lang="en-US" sz="3840" i="1" dirty="0">
                <a:latin typeface="Gill Sans MT" panose="020B0502020104020203" charset="0"/>
                <a:cs typeface="Gill Sans MT" panose="020B0502020104020203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3C8AAF4-D491-61BD-8A3A-A73C5E58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1012">
            <a:off x="1055676" y="2626518"/>
            <a:ext cx="1610995" cy="963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11D9BC-0124-4D8B-94F8-9CD9A076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080">
            <a:off x="2455056" y="2631393"/>
            <a:ext cx="1768475" cy="963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86DAE-BE72-DD56-E630-F67AD0C8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8237">
            <a:off x="3991282" y="2655004"/>
            <a:ext cx="1572260" cy="90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F7ECAD-542C-C5B0-450B-AF866CB2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97" y="3489165"/>
            <a:ext cx="1945640" cy="115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5AE34D-888A-72F5-CAB9-33D0BBBF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26" y="3501547"/>
            <a:ext cx="1965325" cy="1125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698D7B-EC34-4B26-FE07-AA0B9989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1705">
            <a:off x="3997777" y="3457415"/>
            <a:ext cx="1804109" cy="106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08C4F5-343C-549D-8D84-3837FB1CE692}"/>
              </a:ext>
            </a:extLst>
          </p:cNvPr>
          <p:cNvSpPr txBox="1"/>
          <p:nvPr/>
        </p:nvSpPr>
        <p:spPr>
          <a:xfrm>
            <a:off x="457200" y="5360313"/>
            <a:ext cx="7315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Link for Dashboard</a:t>
            </a:r>
          </a:p>
          <a:p>
            <a:r>
              <a:rPr lang="en-IN" sz="2800" u="sng" dirty="0">
                <a:latin typeface="Bahnschrift" panose="020B0502040204020203" pitchFamily="34" charset="0"/>
              </a:rPr>
              <a:t>https://public.tableau.com/app/profile/jimmi.george/viz/airbnbdashboard_16547292842350/airbnbdashboard</a:t>
            </a:r>
            <a:endParaRPr lang="en-NG" sz="2800" u="sng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4CFA-C206-0EAF-77CB-3166C7EB79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446122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 Dashboard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Interactive filters are added to the dashboard to relate to multiple graphs.</a:t>
            </a:r>
          </a:p>
          <a:p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74742-AFB1-4359-9D0A-CBE3FAAF09A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4"/>
          <a:srcRect r="41581"/>
          <a:stretch/>
        </p:blipFill>
        <p:spPr>
          <a:xfrm>
            <a:off x="710057" y="1812471"/>
            <a:ext cx="13495800" cy="5306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43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om_Viz_August-02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>
            <a:fillRect/>
          </a:stretch>
        </p:blipFill>
        <p:spPr>
          <a:xfrm flipH="1">
            <a:off x="0" y="6932613"/>
            <a:ext cx="14630400" cy="1296987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 bwMode="auto">
          <a:xfrm>
            <a:off x="3983037" y="1943861"/>
            <a:ext cx="6664325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l" defTabSz="1304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4C4C4C"/>
                </a:solidFill>
                <a:latin typeface="BentonSans Book"/>
                <a:ea typeface="MS PGothic" panose="020B0600070205080204" charset="-128"/>
                <a:cs typeface="BentonSans Book"/>
              </a:defRPr>
            </a:lvl1pPr>
            <a:lvl2pPr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2pPr>
            <a:lvl3pPr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3pPr>
            <a:lvl4pPr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4pPr>
            <a:lvl5pPr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5pPr>
            <a:lvl6pPr marL="457200"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6pPr>
            <a:lvl7pPr marL="914400"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7pPr>
            <a:lvl8pPr marL="1371600"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8pPr>
            <a:lvl9pPr marL="1828800" algn="l" defTabSz="13049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4C4C4C"/>
                </a:solidFill>
                <a:latin typeface="BentonSans Book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sz="8000" b="1">
                <a:solidFill>
                  <a:schemeClr val="accent1"/>
                </a:solidFill>
                <a:latin typeface="Poor Richard" panose="02080502050505020702" pitchFamily="18" charset="0"/>
              </a:rPr>
              <a:t>THANK YOU!</a:t>
            </a:r>
            <a:endParaRPr lang="en-US" sz="8000" b="1" dirty="0">
              <a:solidFill>
                <a:schemeClr val="accent1"/>
              </a:solidFill>
              <a:latin typeface="Poor Richard" panose="02080502050505020702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92622" y="1008528"/>
            <a:ext cx="13245156" cy="738664"/>
          </a:xfrm>
        </p:spPr>
        <p:txBody>
          <a:bodyPr/>
          <a:lstStyle/>
          <a:p>
            <a:pPr lvl="0" defTabSz="1306195" fontAlgn="auto">
              <a:lnSpc>
                <a:spcPct val="100000"/>
              </a:lnSpc>
              <a:spcAft>
                <a:spcPts val="0"/>
              </a:spcAft>
            </a:pPr>
            <a:r>
              <a:rPr lang="en-US" sz="4800" dirty="0">
                <a:solidFill>
                  <a:srgbClr val="002060"/>
                </a:solidFill>
                <a:latin typeface="BentonSans"/>
                <a:ea typeface="+mn-ea"/>
                <a:cs typeface="+mn-cs"/>
              </a:rPr>
              <a:t>You can find us here…</a:t>
            </a:r>
          </a:p>
        </p:txBody>
      </p:sp>
      <p:pic>
        <p:nvPicPr>
          <p:cNvPr id="1026" name="Picture 2" descr="Image result for stick 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845" y="1747192"/>
            <a:ext cx="3709555" cy="24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2622" y="2165854"/>
            <a:ext cx="7315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accent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saran.jayathilak@ue-germany.de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bamideleemmanuel.adekanye@ue-germany.de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jimmi.george@ue-germany.de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 descr="A picture containing text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194" y="-224483"/>
            <a:ext cx="460057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704357" y="874943"/>
            <a:ext cx="7831971" cy="1569660"/>
          </a:xfrm>
        </p:spPr>
        <p:txBody>
          <a:bodyPr/>
          <a:lstStyle/>
          <a:p>
            <a:pPr marL="635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AIRBNB</a:t>
            </a:r>
            <a:r>
              <a:rPr lang="en-US" sz="3200" b="1" dirty="0"/>
              <a:t> in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BERLIN</a:t>
            </a:r>
            <a:endParaRPr lang="en-US" sz="3200" b="1" dirty="0"/>
          </a:p>
          <a:p>
            <a:pPr marL="6350" indent="0">
              <a:buNone/>
            </a:pPr>
            <a:r>
              <a:rPr lang="en-IN" altLang="en-US" sz="3200" b="1" dirty="0">
                <a:solidFill>
                  <a:schemeClr val="accent2">
                    <a:lumMod val="75000"/>
                  </a:schemeClr>
                </a:solidFill>
              </a:rPr>
              <a:t> 		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6350" indent="0">
              <a:buNone/>
            </a:pP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26604" y="6602303"/>
            <a:ext cx="6720889" cy="403828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What question are </a:t>
            </a:r>
            <a:r>
              <a:rPr lang="en-IN" altLang="en-US" sz="3200" dirty="0">
                <a:solidFill>
                  <a:srgbClr val="002060"/>
                </a:solidFill>
              </a:rPr>
              <a:t>we</a:t>
            </a:r>
            <a:r>
              <a:rPr lang="en-US" sz="3200" dirty="0">
                <a:solidFill>
                  <a:srgbClr val="002060"/>
                </a:solidFill>
              </a:rPr>
              <a:t> trying to answer</a:t>
            </a:r>
            <a:r>
              <a:rPr lang="en-IN" altLang="en-US" sz="32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024B8C79-0AAF-2A99-841E-CFEF3C71F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" b="7842"/>
          <a:stretch/>
        </p:blipFill>
        <p:spPr>
          <a:xfrm>
            <a:off x="8536328" y="1893515"/>
            <a:ext cx="4427317" cy="4548851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36BDE1E5-FBDA-49CA-9BC7-A289E9A397D9}"/>
              </a:ext>
            </a:extLst>
          </p:cNvPr>
          <p:cNvSpPr txBox="1">
            <a:spLocks/>
          </p:cNvSpPr>
          <p:nvPr/>
        </p:nvSpPr>
        <p:spPr>
          <a:xfrm>
            <a:off x="380265" y="1542135"/>
            <a:ext cx="8156063" cy="4832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520700" indent="-514350" algn="l" defTabSz="1304925" rtl="0" eaLnBrk="1" fontAlgn="base" hangingPunct="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800" kern="1200" baseline="0">
                <a:solidFill>
                  <a:schemeClr val="accent5"/>
                </a:solidFill>
                <a:latin typeface="Merriweather Light"/>
                <a:ea typeface="MS PGothic" panose="020B0600070205080204" charset="-128"/>
                <a:cs typeface="Merriweather Light"/>
              </a:defRPr>
            </a:lvl1pPr>
            <a:lvl2pPr marL="746125" indent="-457200" algn="l" defTabSz="1304925" rtl="0" eaLnBrk="1" fontAlgn="base" hangingPunct="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romanUcPeriod"/>
              <a:defRPr sz="2400" kern="1200" baseline="0">
                <a:solidFill>
                  <a:schemeClr val="accent5"/>
                </a:solidFill>
                <a:latin typeface="Merriweather Light"/>
                <a:ea typeface="MS PGothic" panose="020B0600070205080204" charset="-128"/>
                <a:cs typeface="Merriweather Light"/>
              </a:defRPr>
            </a:lvl2pPr>
            <a:lvl3pPr marL="970280" indent="-457200" algn="l" defTabSz="1304925" rtl="0" eaLnBrk="1" fontAlgn="base" hangingPunct="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100" kern="1200" baseline="0">
                <a:solidFill>
                  <a:schemeClr val="accent5"/>
                </a:solidFill>
                <a:latin typeface="Merriweather Light"/>
                <a:ea typeface="MS PGothic" panose="020B0600070205080204" charset="-128"/>
                <a:cs typeface="Merriweather Light"/>
              </a:defRPr>
            </a:lvl3pPr>
            <a:lvl4pPr marL="1083945" indent="-342900" algn="l" defTabSz="1304925" rtl="0" eaLnBrk="1" fontAlgn="base" hangingPunct="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800" kern="1200" baseline="0">
                <a:solidFill>
                  <a:schemeClr val="accent5"/>
                </a:solidFill>
                <a:latin typeface="+mn-lt"/>
                <a:ea typeface="MS PGothic" panose="020B0600070205080204" charset="-128"/>
                <a:cs typeface="+mn-cs"/>
              </a:defRPr>
            </a:lvl4pPr>
            <a:lvl5pPr marL="2063750" indent="0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+mj-lt"/>
              <a:buNone/>
              <a:defRPr sz="1600" kern="1200">
                <a:solidFill>
                  <a:srgbClr val="4C4C4C"/>
                </a:solidFill>
                <a:latin typeface="+mn-lt"/>
                <a:ea typeface="MS PGothic" panose="020B0600070205080204" charset="-128"/>
                <a:cs typeface="+mn-cs"/>
              </a:defRPr>
            </a:lvl5pPr>
            <a:lvl6pPr marL="3592195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4975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90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170" indent="-326390" algn="l" defTabSz="1306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Font typeface="+mj-lt"/>
              <a:buNone/>
            </a:pPr>
            <a:r>
              <a:rPr lang="en-IN" altLang="en-US" sz="3200" b="1" dirty="0">
                <a:solidFill>
                  <a:schemeClr val="accent2">
                    <a:lumMod val="75000"/>
                  </a:schemeClr>
                </a:solidFill>
              </a:rPr>
              <a:t>				</a:t>
            </a:r>
            <a:endParaRPr lang="en-IN" altLang="en-US" dirty="0"/>
          </a:p>
          <a:p>
            <a:pPr marL="6350" indent="0">
              <a:buFont typeface="+mj-lt"/>
              <a:buNone/>
            </a:pPr>
            <a:r>
              <a:rPr lang="en-US" dirty="0"/>
              <a:t>The aim of the project is to build interactive Dashboard on Airbnb accommodation in berlin with tableau. </a:t>
            </a:r>
          </a:p>
          <a:p>
            <a:pPr marL="6350" indent="0">
              <a:buFont typeface="+mj-lt"/>
              <a:buNone/>
            </a:pPr>
            <a:endParaRPr lang="en-US" dirty="0"/>
          </a:p>
          <a:p>
            <a:pPr marL="6350" indent="0">
              <a:buFont typeface="+mj-lt"/>
              <a:buNone/>
            </a:pPr>
            <a:r>
              <a:rPr lang="en-US" dirty="0"/>
              <a:t>A descriptive analysis of the dataset showing: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dirty="0"/>
              <a:t> Map plots w.r.t zip code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dirty="0"/>
              <a:t>Regions based on bed availability and user ratings.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dirty="0"/>
              <a:t>Price trend over the years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06102" y="1813044"/>
            <a:ext cx="12960912" cy="3957686"/>
          </a:xfrm>
          <a:prstGeom prst="rect">
            <a:avLst/>
          </a:prstGeom>
        </p:spPr>
        <p:txBody>
          <a:bodyPr/>
          <a:lstStyle/>
          <a:p>
            <a:pPr marL="742950" indent="-742950" defTabSz="130619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4400" dirty="0">
                <a:solidFill>
                  <a:schemeClr val="accent6"/>
                </a:solidFill>
                <a:latin typeface="BentonSans"/>
              </a:rPr>
              <a:t>Introduction to Tableau</a:t>
            </a:r>
          </a:p>
          <a:p>
            <a:pPr marL="742950" indent="-742950" defTabSz="130619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4400" dirty="0">
                <a:solidFill>
                  <a:schemeClr val="accent6"/>
                </a:solidFill>
                <a:latin typeface="BentonSans"/>
              </a:rPr>
              <a:t>Connecting Data</a:t>
            </a:r>
          </a:p>
          <a:p>
            <a:pPr marL="742950" indent="-742950" defTabSz="130619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4400" dirty="0">
                <a:solidFill>
                  <a:schemeClr val="accent6"/>
                </a:solidFill>
                <a:latin typeface="BentonSans"/>
              </a:rPr>
              <a:t>Visualization and Dashboards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1297278"/>
          </a:xfrm>
        </p:spPr>
        <p:txBody>
          <a:bodyPr/>
          <a:lstStyle/>
          <a:p>
            <a:r>
              <a:rPr lang="en-US" sz="4800" dirty="0">
                <a:solidFill>
                  <a:srgbClr val="002060"/>
                </a:solidFill>
                <a:latin typeface="BentonSans"/>
              </a:rPr>
              <a:t>WHAT ARE WE GOING TO PRESENT</a:t>
            </a:r>
            <a:r>
              <a:rPr lang="en-US" sz="4800" dirty="0">
                <a:solidFill>
                  <a:schemeClr val="accent6"/>
                </a:solidFill>
                <a:latin typeface="BentonSans"/>
              </a:rPr>
              <a:t>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707390"/>
          </a:xfrm>
        </p:spPr>
        <p:txBody>
          <a:bodyPr/>
          <a:lstStyle/>
          <a:p>
            <a:pPr lvl="0" defTabSz="1306195" fontAlgn="auto">
              <a:lnSpc>
                <a:spcPct val="100000"/>
              </a:lnSpc>
              <a:spcAft>
                <a:spcPts val="0"/>
              </a:spcAft>
            </a:pPr>
            <a:r>
              <a:rPr lang="en-IN" altLang="en-US" sz="4600" dirty="0">
                <a:solidFill>
                  <a:srgbClr val="FF0000"/>
                </a:solidFill>
                <a:latin typeface="BentonSans"/>
                <a:ea typeface="+mn-ea"/>
                <a:cs typeface="+mn-cs"/>
              </a:rPr>
              <a:t>What is Tableau?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7016750" y="627380"/>
            <a:ext cx="7193280" cy="6720840"/>
          </a:xfrm>
        </p:spPr>
        <p:txBody>
          <a:bodyPr wrap="square"/>
          <a:lstStyle/>
          <a:p>
            <a:pPr marL="463550" indent="-457200">
              <a:buFont typeface="Arial" panose="020B0604020202020204" pitchFamily="34" charset="0"/>
              <a:buChar char="•"/>
            </a:pPr>
            <a:endParaRPr lang="en-US" b="1"/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b="1"/>
              <a:t>Tableau</a:t>
            </a:r>
            <a:r>
              <a:rPr lang="en-US"/>
              <a:t> is a very powerful data </a:t>
            </a:r>
            <a:r>
              <a:rPr lang="en-US" b="1"/>
              <a:t>visualization</a:t>
            </a:r>
            <a:r>
              <a:rPr lang="en-US"/>
              <a:t> tool  to visualize the data and get a clear opinion based on the data analysis.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b="1"/>
              <a:t>Tableau</a:t>
            </a:r>
            <a:r>
              <a:rPr lang="en-US"/>
              <a:t> also allows you to prepare, clean, and format data of </a:t>
            </a:r>
            <a:r>
              <a:rPr lang="en-US" b="1"/>
              <a:t>all types and ranges</a:t>
            </a:r>
            <a:r>
              <a:rPr lang="en-US"/>
              <a:t> and then create data visualizations to obtain </a:t>
            </a:r>
            <a:r>
              <a:rPr lang="en-US" b="1"/>
              <a:t>actionable insights</a:t>
            </a:r>
            <a:r>
              <a:rPr lang="en-IN" altLang="en-US" b="1"/>
              <a:t>.</a:t>
            </a:r>
            <a:endParaRPr lang="en-US"/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IN" altLang="en-US" b="1"/>
              <a:t>Tableau</a:t>
            </a:r>
            <a:r>
              <a:rPr lang="en-IN" altLang="en-US"/>
              <a:t> allows </a:t>
            </a:r>
            <a:r>
              <a:rPr lang="en-IN" altLang="en-US" b="1"/>
              <a:t>instantanious</a:t>
            </a:r>
            <a:r>
              <a:rPr lang="en-IN" altLang="en-US"/>
              <a:t> insights by transforming data into </a:t>
            </a:r>
            <a:r>
              <a:rPr lang="en-IN" altLang="en-US" b="1"/>
              <a:t>interactive visualization</a:t>
            </a:r>
            <a:r>
              <a:rPr lang="en-IN" altLang="en-US"/>
              <a:t> called </a:t>
            </a:r>
            <a:r>
              <a:rPr lang="en-IN" altLang="en-US" b="1"/>
              <a:t>Dashboards</a:t>
            </a:r>
          </a:p>
        </p:txBody>
      </p:sp>
      <p:pic>
        <p:nvPicPr>
          <p:cNvPr id="17" name="Picture Placeholder 16" descr="What-is-Tableau (1)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04215" y="1828165"/>
            <a:ext cx="6019800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531C-DE4E-3A1D-CFF9-5200395D6B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analysis tool and processes</a:t>
            </a:r>
            <a:endParaRPr lang="en-NG" dirty="0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54EBD227-18E2-70A1-871E-4411B565709A}"/>
              </a:ext>
            </a:extLst>
          </p:cNvPr>
          <p:cNvGrpSpPr/>
          <p:nvPr/>
        </p:nvGrpSpPr>
        <p:grpSpPr>
          <a:xfrm>
            <a:off x="1751261" y="1965513"/>
            <a:ext cx="11127878" cy="3991081"/>
            <a:chOff x="1756438" y="2868338"/>
            <a:chExt cx="11127878" cy="3991081"/>
          </a:xfrm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2393104" y="3656091"/>
              <a:ext cx="3046344" cy="1868128"/>
            </a:xfrm>
            <a:custGeom>
              <a:avLst/>
              <a:gdLst>
                <a:gd name="connsiteX0" fmla="*/ 2503727 w 2503727"/>
                <a:gd name="connsiteY0" fmla="*/ 836127 h 1470548"/>
                <a:gd name="connsiteX1" fmla="*/ 2503727 w 2503727"/>
                <a:gd name="connsiteY1" fmla="*/ 836487 h 1470548"/>
                <a:gd name="connsiteX2" fmla="*/ 2483103 w 2503727"/>
                <a:gd name="connsiteY2" fmla="*/ 846402 h 1470548"/>
                <a:gd name="connsiteX3" fmla="*/ 1555244 w 2503727"/>
                <a:gd name="connsiteY3" fmla="*/ 0 h 1470548"/>
                <a:gd name="connsiteX4" fmla="*/ 1555265 w 2503727"/>
                <a:gd name="connsiteY4" fmla="*/ 23 h 1470548"/>
                <a:gd name="connsiteX5" fmla="*/ 1555227 w 2503727"/>
                <a:gd name="connsiteY5" fmla="*/ 42 h 1470548"/>
                <a:gd name="connsiteX6" fmla="*/ 2364895 w 2503727"/>
                <a:gd name="connsiteY6" fmla="*/ 905265 h 1470548"/>
                <a:gd name="connsiteX7" fmla="*/ 2380241 w 2503727"/>
                <a:gd name="connsiteY7" fmla="*/ 897620 h 1470548"/>
                <a:gd name="connsiteX8" fmla="*/ 2396578 w 2503727"/>
                <a:gd name="connsiteY8" fmla="*/ 888457 h 1470548"/>
                <a:gd name="connsiteX9" fmla="*/ 2402783 w 2503727"/>
                <a:gd name="connsiteY9" fmla="*/ 885442 h 1470548"/>
                <a:gd name="connsiteX10" fmla="*/ 2408859 w 2503727"/>
                <a:gd name="connsiteY10" fmla="*/ 882068 h 1470548"/>
                <a:gd name="connsiteX11" fmla="*/ 2454884 w 2503727"/>
                <a:gd name="connsiteY11" fmla="*/ 859942 h 1470548"/>
                <a:gd name="connsiteX12" fmla="*/ 2498080 w 2503727"/>
                <a:gd name="connsiteY12" fmla="*/ 837598 h 1470548"/>
                <a:gd name="connsiteX13" fmla="*/ 2503727 w 2503727"/>
                <a:gd name="connsiteY13" fmla="*/ 835096 h 1470548"/>
                <a:gd name="connsiteX14" fmla="*/ 2498081 w 2503727"/>
                <a:gd name="connsiteY14" fmla="*/ 837598 h 1470548"/>
                <a:gd name="connsiteX15" fmla="*/ 2454885 w 2503727"/>
                <a:gd name="connsiteY15" fmla="*/ 859942 h 1470548"/>
                <a:gd name="connsiteX16" fmla="*/ 2408860 w 2503727"/>
                <a:gd name="connsiteY16" fmla="*/ 882068 h 1470548"/>
                <a:gd name="connsiteX17" fmla="*/ 2402784 w 2503727"/>
                <a:gd name="connsiteY17" fmla="*/ 885442 h 1470548"/>
                <a:gd name="connsiteX18" fmla="*/ 2396579 w 2503727"/>
                <a:gd name="connsiteY18" fmla="*/ 888457 h 1470548"/>
                <a:gd name="connsiteX19" fmla="*/ 2380242 w 2503727"/>
                <a:gd name="connsiteY19" fmla="*/ 897620 h 1470548"/>
                <a:gd name="connsiteX20" fmla="*/ 2364933 w 2503727"/>
                <a:gd name="connsiteY20" fmla="*/ 905247 h 1470548"/>
                <a:gd name="connsiteX21" fmla="*/ 2364949 w 2503727"/>
                <a:gd name="connsiteY21" fmla="*/ 905264 h 1470548"/>
                <a:gd name="connsiteX22" fmla="*/ 2386203 w 2503727"/>
                <a:gd name="connsiteY22" fmla="*/ 894677 h 1470548"/>
                <a:gd name="connsiteX23" fmla="*/ 2243046 w 2503727"/>
                <a:gd name="connsiteY23" fmla="*/ 974164 h 1470548"/>
                <a:gd name="connsiteX24" fmla="*/ 1737421 w 2503727"/>
                <a:gd name="connsiteY24" fmla="*/ 1353779 h 1470548"/>
                <a:gd name="connsiteX25" fmla="*/ 1627604 w 2503727"/>
                <a:gd name="connsiteY25" fmla="*/ 1470548 h 1470548"/>
                <a:gd name="connsiteX26" fmla="*/ 0 w 2503727"/>
                <a:gd name="connsiteY26" fmla="*/ 1470548 h 1470548"/>
                <a:gd name="connsiteX27" fmla="*/ 83310 w 2503727"/>
                <a:gd name="connsiteY27" fmla="*/ 1319058 h 1470548"/>
                <a:gd name="connsiteX28" fmla="*/ 1375945 w 2503727"/>
                <a:gd name="connsiteY28" fmla="*/ 99555 h 147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03727" h="1470548">
                  <a:moveTo>
                    <a:pt x="2503727" y="836127"/>
                  </a:moveTo>
                  <a:lnTo>
                    <a:pt x="2503727" y="836487"/>
                  </a:lnTo>
                  <a:lnTo>
                    <a:pt x="2483103" y="846402"/>
                  </a:lnTo>
                  <a:close/>
                  <a:moveTo>
                    <a:pt x="1555244" y="0"/>
                  </a:moveTo>
                  <a:lnTo>
                    <a:pt x="1555265" y="23"/>
                  </a:lnTo>
                  <a:lnTo>
                    <a:pt x="1555227" y="42"/>
                  </a:lnTo>
                  <a:lnTo>
                    <a:pt x="2364895" y="905265"/>
                  </a:lnTo>
                  <a:lnTo>
                    <a:pt x="2380241" y="897620"/>
                  </a:lnTo>
                  <a:lnTo>
                    <a:pt x="2396578" y="888457"/>
                  </a:lnTo>
                  <a:lnTo>
                    <a:pt x="2402783" y="885442"/>
                  </a:lnTo>
                  <a:lnTo>
                    <a:pt x="2408859" y="882068"/>
                  </a:lnTo>
                  <a:lnTo>
                    <a:pt x="2454884" y="859942"/>
                  </a:lnTo>
                  <a:lnTo>
                    <a:pt x="2498080" y="837598"/>
                  </a:lnTo>
                  <a:lnTo>
                    <a:pt x="2503727" y="835096"/>
                  </a:lnTo>
                  <a:lnTo>
                    <a:pt x="2498081" y="837598"/>
                  </a:lnTo>
                  <a:lnTo>
                    <a:pt x="2454885" y="859942"/>
                  </a:lnTo>
                  <a:lnTo>
                    <a:pt x="2408860" y="882068"/>
                  </a:lnTo>
                  <a:lnTo>
                    <a:pt x="2402784" y="885442"/>
                  </a:lnTo>
                  <a:lnTo>
                    <a:pt x="2396579" y="888457"/>
                  </a:lnTo>
                  <a:lnTo>
                    <a:pt x="2380242" y="897620"/>
                  </a:lnTo>
                  <a:lnTo>
                    <a:pt x="2364933" y="905247"/>
                  </a:lnTo>
                  <a:lnTo>
                    <a:pt x="2364949" y="905264"/>
                  </a:lnTo>
                  <a:lnTo>
                    <a:pt x="2386203" y="894677"/>
                  </a:lnTo>
                  <a:lnTo>
                    <a:pt x="2243046" y="974164"/>
                  </a:lnTo>
                  <a:cubicBezTo>
                    <a:pt x="2054862" y="1086151"/>
                    <a:pt x="1885544" y="1213728"/>
                    <a:pt x="1737421" y="1353779"/>
                  </a:cubicBezTo>
                  <a:lnTo>
                    <a:pt x="1627604" y="1470548"/>
                  </a:lnTo>
                  <a:lnTo>
                    <a:pt x="0" y="1470548"/>
                  </a:lnTo>
                  <a:lnTo>
                    <a:pt x="83310" y="1319058"/>
                  </a:lnTo>
                  <a:cubicBezTo>
                    <a:pt x="385694" y="845691"/>
                    <a:pt x="825651" y="427028"/>
                    <a:pt x="1375945" y="99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600" kern="0" dirty="0">
                <a:solidFill>
                  <a:schemeClr val="bg1"/>
                </a:solidFill>
              </a:endParaRP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600" kern="0" dirty="0">
                  <a:solidFill>
                    <a:schemeClr val="bg1"/>
                  </a:solidFill>
                </a:rPr>
                <a:t>Process data</a:t>
              </a: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160" kern="0" dirty="0">
                <a:solidFill>
                  <a:schemeClr val="bg1"/>
                </a:solidFill>
              </a:endParaRPr>
            </a:p>
          </p:txBody>
        </p:sp>
        <p:sp>
          <p:nvSpPr>
            <p:cNvPr id="4" name="ShapeNameChangedByPowerUser1"/>
            <p:cNvSpPr/>
            <p:nvPr/>
          </p:nvSpPr>
          <p:spPr>
            <a:xfrm>
              <a:off x="1756438" y="5518013"/>
              <a:ext cx="2925093" cy="13414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160" kern="0" dirty="0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5" name="ShapeNameChangedByPowerUser2"/>
            <p:cNvSpPr/>
            <p:nvPr/>
          </p:nvSpPr>
          <p:spPr>
            <a:xfrm>
              <a:off x="9959223" y="5527909"/>
              <a:ext cx="2925093" cy="13315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160" kern="0" dirty="0">
                  <a:solidFill>
                    <a:schemeClr val="bg1"/>
                  </a:solidFill>
                </a:rPr>
                <a:t>Dashboard</a:t>
              </a:r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>
            <a:xfrm flipH="1">
              <a:off x="4221457" y="2868338"/>
              <a:ext cx="3096728" cy="1976767"/>
            </a:xfrm>
            <a:custGeom>
              <a:avLst/>
              <a:gdLst>
                <a:gd name="connsiteX0" fmla="*/ 16473 w 2580607"/>
                <a:gd name="connsiteY0" fmla="*/ 0 h 1527217"/>
                <a:gd name="connsiteX1" fmla="*/ 645 w 2580607"/>
                <a:gd name="connsiteY1" fmla="*/ 332 h 1527217"/>
                <a:gd name="connsiteX2" fmla="*/ 5628 w 2580607"/>
                <a:gd name="connsiteY2" fmla="*/ 1102180 h 1527217"/>
                <a:gd name="connsiteX3" fmla="*/ 0 w 2580607"/>
                <a:gd name="connsiteY3" fmla="*/ 1102304 h 1527217"/>
                <a:gd name="connsiteX4" fmla="*/ 2396 w 2580607"/>
                <a:gd name="connsiteY4" fmla="*/ 1102353 h 1527217"/>
                <a:gd name="connsiteX5" fmla="*/ 9077 w 2580607"/>
                <a:gd name="connsiteY5" fmla="*/ 1102173 h 1527217"/>
                <a:gd name="connsiteX6" fmla="*/ 16473 w 2580607"/>
                <a:gd name="connsiteY6" fmla="*/ 1102346 h 1527217"/>
                <a:gd name="connsiteX7" fmla="*/ 23869 w 2580607"/>
                <a:gd name="connsiteY7" fmla="*/ 1102173 h 1527217"/>
                <a:gd name="connsiteX8" fmla="*/ 30550 w 2580607"/>
                <a:gd name="connsiteY8" fmla="*/ 1102353 h 1527217"/>
                <a:gd name="connsiteX9" fmla="*/ 37257 w 2580607"/>
                <a:gd name="connsiteY9" fmla="*/ 1102213 h 1527217"/>
                <a:gd name="connsiteX10" fmla="*/ 111583 w 2580607"/>
                <a:gd name="connsiteY10" fmla="*/ 1104538 h 1527217"/>
                <a:gd name="connsiteX11" fmla="*/ 116141 w 2580607"/>
                <a:gd name="connsiteY11" fmla="*/ 1104662 h 1527217"/>
                <a:gd name="connsiteX12" fmla="*/ 147032 w 2580607"/>
                <a:gd name="connsiteY12" fmla="*/ 1105379 h 1527217"/>
                <a:gd name="connsiteX13" fmla="*/ 203147 w 2580607"/>
                <a:gd name="connsiteY13" fmla="*/ 1106554 h 1527217"/>
                <a:gd name="connsiteX14" fmla="*/ 205748 w 2580607"/>
                <a:gd name="connsiteY14" fmla="*/ 1106744 h 1527217"/>
                <a:gd name="connsiteX15" fmla="*/ 208692 w 2580607"/>
                <a:gd name="connsiteY15" fmla="*/ 1106813 h 1527217"/>
                <a:gd name="connsiteX16" fmla="*/ 216078 w 2580607"/>
                <a:gd name="connsiteY16" fmla="*/ 1107357 h 1527217"/>
                <a:gd name="connsiteX17" fmla="*/ 223452 w 2580607"/>
                <a:gd name="connsiteY17" fmla="*/ 1107556 h 1527217"/>
                <a:gd name="connsiteX18" fmla="*/ 233927 w 2580607"/>
                <a:gd name="connsiteY18" fmla="*/ 1108367 h 1527217"/>
                <a:gd name="connsiteX19" fmla="*/ 244830 w 2580607"/>
                <a:gd name="connsiteY19" fmla="*/ 1108708 h 1527217"/>
                <a:gd name="connsiteX20" fmla="*/ 319959 w 2580607"/>
                <a:gd name="connsiteY20" fmla="*/ 1115011 h 1527217"/>
                <a:gd name="connsiteX21" fmla="*/ 407687 w 2580607"/>
                <a:gd name="connsiteY21" fmla="*/ 1121475 h 1527217"/>
                <a:gd name="connsiteX22" fmla="*/ 409008 w 2580607"/>
                <a:gd name="connsiteY22" fmla="*/ 1121640 h 1527217"/>
                <a:gd name="connsiteX23" fmla="*/ 409758 w 2580607"/>
                <a:gd name="connsiteY23" fmla="*/ 1121695 h 1527217"/>
                <a:gd name="connsiteX24" fmla="*/ 415650 w 2580607"/>
                <a:gd name="connsiteY24" fmla="*/ 1122439 h 1527217"/>
                <a:gd name="connsiteX25" fmla="*/ 422354 w 2580607"/>
                <a:gd name="connsiteY25" fmla="*/ 1122958 h 1527217"/>
                <a:gd name="connsiteX26" fmla="*/ 436744 w 2580607"/>
                <a:gd name="connsiteY26" fmla="*/ 1124810 h 1527217"/>
                <a:gd name="connsiteX27" fmla="*/ 451788 w 2580607"/>
                <a:gd name="connsiteY27" fmla="*/ 1126072 h 1527217"/>
                <a:gd name="connsiteX28" fmla="*/ 523756 w 2580607"/>
                <a:gd name="connsiteY28" fmla="*/ 1135967 h 1527217"/>
                <a:gd name="connsiteX29" fmla="*/ 605411 w 2580607"/>
                <a:gd name="connsiteY29" fmla="*/ 1146162 h 1527217"/>
                <a:gd name="connsiteX30" fmla="*/ 610435 w 2580607"/>
                <a:gd name="connsiteY30" fmla="*/ 1147052 h 1527217"/>
                <a:gd name="connsiteX31" fmla="*/ 614792 w 2580607"/>
                <a:gd name="connsiteY31" fmla="*/ 1147603 h 1527217"/>
                <a:gd name="connsiteX32" fmla="*/ 617040 w 2580607"/>
                <a:gd name="connsiteY32" fmla="*/ 1148009 h 1527217"/>
                <a:gd name="connsiteX33" fmla="*/ 619923 w 2580607"/>
                <a:gd name="connsiteY33" fmla="*/ 1148380 h 1527217"/>
                <a:gd name="connsiteX34" fmla="*/ 638400 w 2580607"/>
                <a:gd name="connsiteY34" fmla="*/ 1151728 h 1527217"/>
                <a:gd name="connsiteX35" fmla="*/ 657399 w 2580607"/>
                <a:gd name="connsiteY35" fmla="*/ 1154340 h 1527217"/>
                <a:gd name="connsiteX36" fmla="*/ 724996 w 2580607"/>
                <a:gd name="connsiteY36" fmla="*/ 1167361 h 1527217"/>
                <a:gd name="connsiteX37" fmla="*/ 801214 w 2580607"/>
                <a:gd name="connsiteY37" fmla="*/ 1180873 h 1527217"/>
                <a:gd name="connsiteX38" fmla="*/ 808307 w 2580607"/>
                <a:gd name="connsiteY38" fmla="*/ 1182515 h 1527217"/>
                <a:gd name="connsiteX39" fmla="*/ 815508 w 2580607"/>
                <a:gd name="connsiteY39" fmla="*/ 1183820 h 1527217"/>
                <a:gd name="connsiteX40" fmla="*/ 816584 w 2580607"/>
                <a:gd name="connsiteY40" fmla="*/ 1184073 h 1527217"/>
                <a:gd name="connsiteX41" fmla="*/ 817518 w 2580607"/>
                <a:gd name="connsiteY41" fmla="*/ 1184242 h 1527217"/>
                <a:gd name="connsiteX42" fmla="*/ 838708 w 2580607"/>
                <a:gd name="connsiteY42" fmla="*/ 1189266 h 1527217"/>
                <a:gd name="connsiteX43" fmla="*/ 860932 w 2580607"/>
                <a:gd name="connsiteY43" fmla="*/ 1193547 h 1527217"/>
                <a:gd name="connsiteX44" fmla="*/ 923379 w 2580607"/>
                <a:gd name="connsiteY44" fmla="*/ 1209158 h 1527217"/>
                <a:gd name="connsiteX45" fmla="*/ 994445 w 2580607"/>
                <a:gd name="connsiteY45" fmla="*/ 1225611 h 1527217"/>
                <a:gd name="connsiteX46" fmla="*/ 1001368 w 2580607"/>
                <a:gd name="connsiteY46" fmla="*/ 1227607 h 1527217"/>
                <a:gd name="connsiteX47" fmla="*/ 1008459 w 2580607"/>
                <a:gd name="connsiteY47" fmla="*/ 1229277 h 1527217"/>
                <a:gd name="connsiteX48" fmla="*/ 1012591 w 2580607"/>
                <a:gd name="connsiteY48" fmla="*/ 1230486 h 1527217"/>
                <a:gd name="connsiteX49" fmla="*/ 1017204 w 2580607"/>
                <a:gd name="connsiteY49" fmla="*/ 1231579 h 1527217"/>
                <a:gd name="connsiteX50" fmla="*/ 1039650 w 2580607"/>
                <a:gd name="connsiteY50" fmla="*/ 1238225 h 1527217"/>
                <a:gd name="connsiteX51" fmla="*/ 1061658 w 2580607"/>
                <a:gd name="connsiteY51" fmla="*/ 1243726 h 1527217"/>
                <a:gd name="connsiteX52" fmla="*/ 1118681 w 2580607"/>
                <a:gd name="connsiteY52" fmla="*/ 1261421 h 1527217"/>
                <a:gd name="connsiteX53" fmla="*/ 1184452 w 2580607"/>
                <a:gd name="connsiteY53" fmla="*/ 1280377 h 1527217"/>
                <a:gd name="connsiteX54" fmla="*/ 1191159 w 2580607"/>
                <a:gd name="connsiteY54" fmla="*/ 1282713 h 1527217"/>
                <a:gd name="connsiteX55" fmla="*/ 1198125 w 2580607"/>
                <a:gd name="connsiteY55" fmla="*/ 1284750 h 1527217"/>
                <a:gd name="connsiteX56" fmla="*/ 1205051 w 2580607"/>
                <a:gd name="connsiteY56" fmla="*/ 1287192 h 1527217"/>
                <a:gd name="connsiteX57" fmla="*/ 1213120 w 2580607"/>
                <a:gd name="connsiteY57" fmla="*/ 1289580 h 1527217"/>
                <a:gd name="connsiteX58" fmla="*/ 1236843 w 2580607"/>
                <a:gd name="connsiteY58" fmla="*/ 1298086 h 1527217"/>
                <a:gd name="connsiteX59" fmla="*/ 1258843 w 2580607"/>
                <a:gd name="connsiteY59" fmla="*/ 1304912 h 1527217"/>
                <a:gd name="connsiteX60" fmla="*/ 1310617 w 2580607"/>
                <a:gd name="connsiteY60" fmla="*/ 1324297 h 1527217"/>
                <a:gd name="connsiteX61" fmla="*/ 1370586 w 2580607"/>
                <a:gd name="connsiteY61" fmla="*/ 1345173 h 1527217"/>
                <a:gd name="connsiteX62" fmla="*/ 1377067 w 2580607"/>
                <a:gd name="connsiteY62" fmla="*/ 1347844 h 1527217"/>
                <a:gd name="connsiteX63" fmla="*/ 1383855 w 2580607"/>
                <a:gd name="connsiteY63" fmla="*/ 1350236 h 1527217"/>
                <a:gd name="connsiteX64" fmla="*/ 1393444 w 2580607"/>
                <a:gd name="connsiteY64" fmla="*/ 1354234 h 1527217"/>
                <a:gd name="connsiteX65" fmla="*/ 1404535 w 2580607"/>
                <a:gd name="connsiteY65" fmla="*/ 1358210 h 1527217"/>
                <a:gd name="connsiteX66" fmla="*/ 1428998 w 2580607"/>
                <a:gd name="connsiteY66" fmla="*/ 1368619 h 1527217"/>
                <a:gd name="connsiteX67" fmla="*/ 1451759 w 2580607"/>
                <a:gd name="connsiteY67" fmla="*/ 1377140 h 1527217"/>
                <a:gd name="connsiteX68" fmla="*/ 1499289 w 2580607"/>
                <a:gd name="connsiteY68" fmla="*/ 1398200 h 1527217"/>
                <a:gd name="connsiteX69" fmla="*/ 1552195 w 2580607"/>
                <a:gd name="connsiteY69" fmla="*/ 1419997 h 1527217"/>
                <a:gd name="connsiteX70" fmla="*/ 1558498 w 2580607"/>
                <a:gd name="connsiteY70" fmla="*/ 1423028 h 1527217"/>
                <a:gd name="connsiteX71" fmla="*/ 1564998 w 2580607"/>
                <a:gd name="connsiteY71" fmla="*/ 1425737 h 1527217"/>
                <a:gd name="connsiteX72" fmla="*/ 1577456 w 2580607"/>
                <a:gd name="connsiteY72" fmla="*/ 1431790 h 1527217"/>
                <a:gd name="connsiteX73" fmla="*/ 1590719 w 2580607"/>
                <a:gd name="connsiteY73" fmla="*/ 1437433 h 1527217"/>
                <a:gd name="connsiteX74" fmla="*/ 1613880 w 2580607"/>
                <a:gd name="connsiteY74" fmla="*/ 1448972 h 1527217"/>
                <a:gd name="connsiteX75" fmla="*/ 1637754 w 2580607"/>
                <a:gd name="connsiteY75" fmla="*/ 1459550 h 1527217"/>
                <a:gd name="connsiteX76" fmla="*/ 1680950 w 2580607"/>
                <a:gd name="connsiteY76" fmla="*/ 1481894 h 1527217"/>
                <a:gd name="connsiteX77" fmla="*/ 1726975 w 2580607"/>
                <a:gd name="connsiteY77" fmla="*/ 1504020 h 1527217"/>
                <a:gd name="connsiteX78" fmla="*/ 1733051 w 2580607"/>
                <a:gd name="connsiteY78" fmla="*/ 1507394 h 1527217"/>
                <a:gd name="connsiteX79" fmla="*/ 1739256 w 2580607"/>
                <a:gd name="connsiteY79" fmla="*/ 1510409 h 1527217"/>
                <a:gd name="connsiteX80" fmla="*/ 1755593 w 2580607"/>
                <a:gd name="connsiteY80" fmla="*/ 1519572 h 1527217"/>
                <a:gd name="connsiteX81" fmla="*/ 1770939 w 2580607"/>
                <a:gd name="connsiteY81" fmla="*/ 1527217 h 1527217"/>
                <a:gd name="connsiteX82" fmla="*/ 2162930 w 2580607"/>
                <a:gd name="connsiteY82" fmla="*/ 1088964 h 1527217"/>
                <a:gd name="connsiteX83" fmla="*/ 2165237 w 2580607"/>
                <a:gd name="connsiteY83" fmla="*/ 1123242 h 1527217"/>
                <a:gd name="connsiteX84" fmla="*/ 2281790 w 2580607"/>
                <a:gd name="connsiteY84" fmla="*/ 1225095 h 1527217"/>
                <a:gd name="connsiteX85" fmla="*/ 2383643 w 2580607"/>
                <a:gd name="connsiteY85" fmla="*/ 1108542 h 1527217"/>
                <a:gd name="connsiteX86" fmla="*/ 2267090 w 2580607"/>
                <a:gd name="connsiteY86" fmla="*/ 1006689 h 1527217"/>
                <a:gd name="connsiteX87" fmla="*/ 2234562 w 2580607"/>
                <a:gd name="connsiteY87" fmla="*/ 1008879 h 1527217"/>
                <a:gd name="connsiteX88" fmla="*/ 2580607 w 2580607"/>
                <a:gd name="connsiteY88" fmla="*/ 621994 h 1527217"/>
                <a:gd name="connsiteX89" fmla="*/ 2487792 w 2580607"/>
                <a:gd name="connsiteY89" fmla="*/ 573982 h 1527217"/>
                <a:gd name="connsiteX90" fmla="*/ 2413352 w 2580607"/>
                <a:gd name="connsiteY90" fmla="*/ 536897 h 1527217"/>
                <a:gd name="connsiteX91" fmla="*/ 2398464 w 2580607"/>
                <a:gd name="connsiteY91" fmla="*/ 529663 h 1527217"/>
                <a:gd name="connsiteX92" fmla="*/ 2325673 w 2580607"/>
                <a:gd name="connsiteY92" fmla="*/ 494670 h 1527217"/>
                <a:gd name="connsiteX93" fmla="*/ 2211981 w 2580607"/>
                <a:gd name="connsiteY93" fmla="*/ 444295 h 1527217"/>
                <a:gd name="connsiteX94" fmla="*/ 2154210 w 2580607"/>
                <a:gd name="connsiteY94" fmla="*/ 419713 h 1527217"/>
                <a:gd name="connsiteX95" fmla="*/ 2139125 w 2580607"/>
                <a:gd name="connsiteY95" fmla="*/ 413425 h 1527217"/>
                <a:gd name="connsiteX96" fmla="*/ 2057616 w 2580607"/>
                <a:gd name="connsiteY96" fmla="*/ 379843 h 1527217"/>
                <a:gd name="connsiteX97" fmla="*/ 1930833 w 2580607"/>
                <a:gd name="connsiteY97" fmla="*/ 332375 h 1527217"/>
                <a:gd name="connsiteX98" fmla="*/ 1878100 w 2580607"/>
                <a:gd name="connsiteY98" fmla="*/ 313468 h 1527217"/>
                <a:gd name="connsiteX99" fmla="*/ 1870851 w 2580607"/>
                <a:gd name="connsiteY99" fmla="*/ 310913 h 1527217"/>
                <a:gd name="connsiteX100" fmla="*/ 1780324 w 2580607"/>
                <a:gd name="connsiteY100" fmla="*/ 279399 h 1527217"/>
                <a:gd name="connsiteX101" fmla="*/ 1648737 w 2580607"/>
                <a:gd name="connsiteY101" fmla="*/ 238568 h 1527217"/>
                <a:gd name="connsiteX102" fmla="*/ 1590232 w 2580607"/>
                <a:gd name="connsiteY102" fmla="*/ 221247 h 1527217"/>
                <a:gd name="connsiteX103" fmla="*/ 1496560 w 2580607"/>
                <a:gd name="connsiteY103" fmla="*/ 194248 h 1527217"/>
                <a:gd name="connsiteX104" fmla="*/ 1362849 w 2580607"/>
                <a:gd name="connsiteY104" fmla="*/ 160822 h 1527217"/>
                <a:gd name="connsiteX105" fmla="*/ 1294740 w 2580607"/>
                <a:gd name="connsiteY105" fmla="*/ 144676 h 1527217"/>
                <a:gd name="connsiteX106" fmla="*/ 1207839 w 2580607"/>
                <a:gd name="connsiteY106" fmla="*/ 124556 h 1527217"/>
                <a:gd name="connsiteX107" fmla="*/ 1072035 w 2580607"/>
                <a:gd name="connsiteY107" fmla="*/ 98397 h 1527217"/>
                <a:gd name="connsiteX108" fmla="*/ 984811 w 2580607"/>
                <a:gd name="connsiteY108" fmla="*/ 82632 h 1527217"/>
                <a:gd name="connsiteX109" fmla="*/ 915485 w 2580607"/>
                <a:gd name="connsiteY109" fmla="*/ 70342 h 1527217"/>
                <a:gd name="connsiteX110" fmla="*/ 775686 w 2580607"/>
                <a:gd name="connsiteY110" fmla="*/ 51122 h 1527217"/>
                <a:gd name="connsiteX111" fmla="*/ 628241 w 2580607"/>
                <a:gd name="connsiteY111" fmla="*/ 32491 h 1527217"/>
                <a:gd name="connsiteX112" fmla="*/ 620517 w 2580607"/>
                <a:gd name="connsiteY112" fmla="*/ 31527 h 1527217"/>
                <a:gd name="connsiteX113" fmla="*/ 474413 w 2580607"/>
                <a:gd name="connsiteY113" fmla="*/ 19268 h 1527217"/>
                <a:gd name="connsiteX114" fmla="*/ 319003 w 2580607"/>
                <a:gd name="connsiteY114" fmla="*/ 7879 h 1527217"/>
                <a:gd name="connsiteX115" fmla="*/ 169582 w 2580607"/>
                <a:gd name="connsiteY115" fmla="*/ 3203 h 152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580607" h="1527217">
                  <a:moveTo>
                    <a:pt x="16473" y="0"/>
                  </a:moveTo>
                  <a:lnTo>
                    <a:pt x="645" y="332"/>
                  </a:lnTo>
                  <a:lnTo>
                    <a:pt x="5628" y="1102180"/>
                  </a:lnTo>
                  <a:lnTo>
                    <a:pt x="0" y="1102304"/>
                  </a:lnTo>
                  <a:lnTo>
                    <a:pt x="2396" y="1102353"/>
                  </a:lnTo>
                  <a:lnTo>
                    <a:pt x="9077" y="1102173"/>
                  </a:lnTo>
                  <a:lnTo>
                    <a:pt x="16473" y="1102346"/>
                  </a:lnTo>
                  <a:lnTo>
                    <a:pt x="23869" y="1102173"/>
                  </a:lnTo>
                  <a:lnTo>
                    <a:pt x="30550" y="1102353"/>
                  </a:lnTo>
                  <a:lnTo>
                    <a:pt x="37257" y="1102213"/>
                  </a:lnTo>
                  <a:lnTo>
                    <a:pt x="111583" y="1104538"/>
                  </a:lnTo>
                  <a:lnTo>
                    <a:pt x="116141" y="1104662"/>
                  </a:lnTo>
                  <a:lnTo>
                    <a:pt x="147032" y="1105379"/>
                  </a:lnTo>
                  <a:lnTo>
                    <a:pt x="203147" y="1106554"/>
                  </a:lnTo>
                  <a:lnTo>
                    <a:pt x="205748" y="1106744"/>
                  </a:lnTo>
                  <a:lnTo>
                    <a:pt x="208692" y="1106813"/>
                  </a:lnTo>
                  <a:lnTo>
                    <a:pt x="216078" y="1107357"/>
                  </a:lnTo>
                  <a:lnTo>
                    <a:pt x="223452" y="1107556"/>
                  </a:lnTo>
                  <a:lnTo>
                    <a:pt x="233927" y="1108367"/>
                  </a:lnTo>
                  <a:lnTo>
                    <a:pt x="244830" y="1108708"/>
                  </a:lnTo>
                  <a:lnTo>
                    <a:pt x="319959" y="1115011"/>
                  </a:lnTo>
                  <a:lnTo>
                    <a:pt x="407687" y="1121475"/>
                  </a:lnTo>
                  <a:lnTo>
                    <a:pt x="409008" y="1121640"/>
                  </a:lnTo>
                  <a:lnTo>
                    <a:pt x="409758" y="1121695"/>
                  </a:lnTo>
                  <a:lnTo>
                    <a:pt x="415650" y="1122439"/>
                  </a:lnTo>
                  <a:lnTo>
                    <a:pt x="422354" y="1122958"/>
                  </a:lnTo>
                  <a:lnTo>
                    <a:pt x="436744" y="1124810"/>
                  </a:lnTo>
                  <a:lnTo>
                    <a:pt x="451788" y="1126072"/>
                  </a:lnTo>
                  <a:lnTo>
                    <a:pt x="523756" y="1135967"/>
                  </a:lnTo>
                  <a:lnTo>
                    <a:pt x="605411" y="1146162"/>
                  </a:lnTo>
                  <a:lnTo>
                    <a:pt x="610435" y="1147052"/>
                  </a:lnTo>
                  <a:lnTo>
                    <a:pt x="614792" y="1147603"/>
                  </a:lnTo>
                  <a:lnTo>
                    <a:pt x="617040" y="1148009"/>
                  </a:lnTo>
                  <a:lnTo>
                    <a:pt x="619923" y="1148380"/>
                  </a:lnTo>
                  <a:lnTo>
                    <a:pt x="638400" y="1151728"/>
                  </a:lnTo>
                  <a:lnTo>
                    <a:pt x="657399" y="1154340"/>
                  </a:lnTo>
                  <a:lnTo>
                    <a:pt x="724996" y="1167361"/>
                  </a:lnTo>
                  <a:lnTo>
                    <a:pt x="801214" y="1180873"/>
                  </a:lnTo>
                  <a:lnTo>
                    <a:pt x="808307" y="1182515"/>
                  </a:lnTo>
                  <a:lnTo>
                    <a:pt x="815508" y="1183820"/>
                  </a:lnTo>
                  <a:lnTo>
                    <a:pt x="816584" y="1184073"/>
                  </a:lnTo>
                  <a:lnTo>
                    <a:pt x="817518" y="1184242"/>
                  </a:lnTo>
                  <a:lnTo>
                    <a:pt x="838708" y="1189266"/>
                  </a:lnTo>
                  <a:lnTo>
                    <a:pt x="860932" y="1193547"/>
                  </a:lnTo>
                  <a:lnTo>
                    <a:pt x="923379" y="1209158"/>
                  </a:lnTo>
                  <a:lnTo>
                    <a:pt x="994445" y="1225611"/>
                  </a:lnTo>
                  <a:lnTo>
                    <a:pt x="1001368" y="1227607"/>
                  </a:lnTo>
                  <a:lnTo>
                    <a:pt x="1008459" y="1229277"/>
                  </a:lnTo>
                  <a:lnTo>
                    <a:pt x="1012591" y="1230486"/>
                  </a:lnTo>
                  <a:lnTo>
                    <a:pt x="1017204" y="1231579"/>
                  </a:lnTo>
                  <a:lnTo>
                    <a:pt x="1039650" y="1238225"/>
                  </a:lnTo>
                  <a:lnTo>
                    <a:pt x="1061658" y="1243726"/>
                  </a:lnTo>
                  <a:lnTo>
                    <a:pt x="1118681" y="1261421"/>
                  </a:lnTo>
                  <a:lnTo>
                    <a:pt x="1184452" y="1280377"/>
                  </a:lnTo>
                  <a:lnTo>
                    <a:pt x="1191159" y="1282713"/>
                  </a:lnTo>
                  <a:lnTo>
                    <a:pt x="1198125" y="1284750"/>
                  </a:lnTo>
                  <a:lnTo>
                    <a:pt x="1205051" y="1287192"/>
                  </a:lnTo>
                  <a:lnTo>
                    <a:pt x="1213120" y="1289580"/>
                  </a:lnTo>
                  <a:lnTo>
                    <a:pt x="1236843" y="1298086"/>
                  </a:lnTo>
                  <a:lnTo>
                    <a:pt x="1258843" y="1304912"/>
                  </a:lnTo>
                  <a:lnTo>
                    <a:pt x="1310617" y="1324297"/>
                  </a:lnTo>
                  <a:lnTo>
                    <a:pt x="1370586" y="1345173"/>
                  </a:lnTo>
                  <a:lnTo>
                    <a:pt x="1377067" y="1347844"/>
                  </a:lnTo>
                  <a:lnTo>
                    <a:pt x="1383855" y="1350236"/>
                  </a:lnTo>
                  <a:lnTo>
                    <a:pt x="1393444" y="1354234"/>
                  </a:lnTo>
                  <a:lnTo>
                    <a:pt x="1404535" y="1358210"/>
                  </a:lnTo>
                  <a:lnTo>
                    <a:pt x="1428998" y="1368619"/>
                  </a:lnTo>
                  <a:lnTo>
                    <a:pt x="1451759" y="1377140"/>
                  </a:lnTo>
                  <a:lnTo>
                    <a:pt x="1499289" y="1398200"/>
                  </a:lnTo>
                  <a:lnTo>
                    <a:pt x="1552195" y="1419997"/>
                  </a:lnTo>
                  <a:lnTo>
                    <a:pt x="1558498" y="1423028"/>
                  </a:lnTo>
                  <a:lnTo>
                    <a:pt x="1564998" y="1425737"/>
                  </a:lnTo>
                  <a:lnTo>
                    <a:pt x="1577456" y="1431790"/>
                  </a:lnTo>
                  <a:lnTo>
                    <a:pt x="1590719" y="1437433"/>
                  </a:lnTo>
                  <a:lnTo>
                    <a:pt x="1613880" y="1448972"/>
                  </a:lnTo>
                  <a:lnTo>
                    <a:pt x="1637754" y="1459550"/>
                  </a:lnTo>
                  <a:lnTo>
                    <a:pt x="1680950" y="1481894"/>
                  </a:lnTo>
                  <a:lnTo>
                    <a:pt x="1726975" y="1504020"/>
                  </a:lnTo>
                  <a:lnTo>
                    <a:pt x="1733051" y="1507394"/>
                  </a:lnTo>
                  <a:lnTo>
                    <a:pt x="1739256" y="1510409"/>
                  </a:lnTo>
                  <a:lnTo>
                    <a:pt x="1755593" y="1519572"/>
                  </a:lnTo>
                  <a:lnTo>
                    <a:pt x="1770939" y="1527217"/>
                  </a:lnTo>
                  <a:lnTo>
                    <a:pt x="2162930" y="1088964"/>
                  </a:lnTo>
                  <a:lnTo>
                    <a:pt x="2165237" y="1123242"/>
                  </a:lnTo>
                  <a:cubicBezTo>
                    <a:pt x="2169297" y="1183554"/>
                    <a:pt x="2221479" y="1229154"/>
                    <a:pt x="2281790" y="1225095"/>
                  </a:cubicBezTo>
                  <a:cubicBezTo>
                    <a:pt x="2342102" y="1221036"/>
                    <a:pt x="2387702" y="1168853"/>
                    <a:pt x="2383643" y="1108542"/>
                  </a:cubicBezTo>
                  <a:cubicBezTo>
                    <a:pt x="2379584" y="1048230"/>
                    <a:pt x="2327401" y="1002630"/>
                    <a:pt x="2267090" y="1006689"/>
                  </a:cubicBezTo>
                  <a:lnTo>
                    <a:pt x="2234562" y="1008879"/>
                  </a:lnTo>
                  <a:lnTo>
                    <a:pt x="2580607" y="621994"/>
                  </a:lnTo>
                  <a:lnTo>
                    <a:pt x="2487792" y="573982"/>
                  </a:lnTo>
                  <a:lnTo>
                    <a:pt x="2413352" y="536897"/>
                  </a:lnTo>
                  <a:lnTo>
                    <a:pt x="2398464" y="529663"/>
                  </a:lnTo>
                  <a:lnTo>
                    <a:pt x="2325673" y="494670"/>
                  </a:lnTo>
                  <a:lnTo>
                    <a:pt x="2211981" y="444295"/>
                  </a:lnTo>
                  <a:lnTo>
                    <a:pt x="2154210" y="419713"/>
                  </a:lnTo>
                  <a:lnTo>
                    <a:pt x="2139125" y="413425"/>
                  </a:lnTo>
                  <a:lnTo>
                    <a:pt x="2057616" y="379843"/>
                  </a:lnTo>
                  <a:lnTo>
                    <a:pt x="1930833" y="332375"/>
                  </a:lnTo>
                  <a:lnTo>
                    <a:pt x="1878100" y="313468"/>
                  </a:lnTo>
                  <a:lnTo>
                    <a:pt x="1870851" y="310913"/>
                  </a:lnTo>
                  <a:lnTo>
                    <a:pt x="1780324" y="279399"/>
                  </a:lnTo>
                  <a:lnTo>
                    <a:pt x="1648737" y="238568"/>
                  </a:lnTo>
                  <a:lnTo>
                    <a:pt x="1590232" y="221247"/>
                  </a:lnTo>
                  <a:lnTo>
                    <a:pt x="1496560" y="194248"/>
                  </a:lnTo>
                  <a:lnTo>
                    <a:pt x="1362849" y="160822"/>
                  </a:lnTo>
                  <a:lnTo>
                    <a:pt x="1294740" y="144676"/>
                  </a:lnTo>
                  <a:lnTo>
                    <a:pt x="1207839" y="124556"/>
                  </a:lnTo>
                  <a:lnTo>
                    <a:pt x="1072035" y="98397"/>
                  </a:lnTo>
                  <a:lnTo>
                    <a:pt x="984811" y="82632"/>
                  </a:lnTo>
                  <a:lnTo>
                    <a:pt x="915485" y="70342"/>
                  </a:lnTo>
                  <a:lnTo>
                    <a:pt x="775686" y="51122"/>
                  </a:lnTo>
                  <a:lnTo>
                    <a:pt x="628241" y="32491"/>
                  </a:lnTo>
                  <a:lnTo>
                    <a:pt x="620517" y="31527"/>
                  </a:lnTo>
                  <a:lnTo>
                    <a:pt x="474413" y="19268"/>
                  </a:lnTo>
                  <a:lnTo>
                    <a:pt x="319003" y="7879"/>
                  </a:lnTo>
                  <a:lnTo>
                    <a:pt x="169582" y="3203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600" kern="0" dirty="0">
                <a:solidFill>
                  <a:schemeClr val="bg1"/>
                </a:solidFill>
              </a:endParaRP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600" kern="0" dirty="0">
                  <a:solidFill>
                    <a:schemeClr val="bg1"/>
                  </a:solidFill>
                </a:rPr>
                <a:t>Build data model</a:t>
              </a: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3120" kern="0" dirty="0">
                <a:solidFill>
                  <a:schemeClr val="bg1"/>
                </a:solidFill>
              </a:endParaRP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160" kern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 noChangeAspect="1"/>
            </p:cNvSpPr>
            <p:nvPr/>
          </p:nvSpPr>
          <p:spPr>
            <a:xfrm>
              <a:off x="7053121" y="2868338"/>
              <a:ext cx="3508829" cy="1976767"/>
            </a:xfrm>
            <a:custGeom>
              <a:avLst/>
              <a:gdLst>
                <a:gd name="connsiteX0" fmla="*/ 221496 w 2785630"/>
                <a:gd name="connsiteY0" fmla="*/ 0 h 1527217"/>
                <a:gd name="connsiteX1" fmla="*/ 374605 w 2785630"/>
                <a:gd name="connsiteY1" fmla="*/ 3203 h 1527217"/>
                <a:gd name="connsiteX2" fmla="*/ 524026 w 2785630"/>
                <a:gd name="connsiteY2" fmla="*/ 7879 h 1527217"/>
                <a:gd name="connsiteX3" fmla="*/ 679436 w 2785630"/>
                <a:gd name="connsiteY3" fmla="*/ 19268 h 1527217"/>
                <a:gd name="connsiteX4" fmla="*/ 825540 w 2785630"/>
                <a:gd name="connsiteY4" fmla="*/ 31527 h 1527217"/>
                <a:gd name="connsiteX5" fmla="*/ 833264 w 2785630"/>
                <a:gd name="connsiteY5" fmla="*/ 32491 h 1527217"/>
                <a:gd name="connsiteX6" fmla="*/ 980709 w 2785630"/>
                <a:gd name="connsiteY6" fmla="*/ 51122 h 1527217"/>
                <a:gd name="connsiteX7" fmla="*/ 1120508 w 2785630"/>
                <a:gd name="connsiteY7" fmla="*/ 70342 h 1527217"/>
                <a:gd name="connsiteX8" fmla="*/ 1189834 w 2785630"/>
                <a:gd name="connsiteY8" fmla="*/ 82632 h 1527217"/>
                <a:gd name="connsiteX9" fmla="*/ 1277058 w 2785630"/>
                <a:gd name="connsiteY9" fmla="*/ 98397 h 1527217"/>
                <a:gd name="connsiteX10" fmla="*/ 1412862 w 2785630"/>
                <a:gd name="connsiteY10" fmla="*/ 124556 h 1527217"/>
                <a:gd name="connsiteX11" fmla="*/ 1499763 w 2785630"/>
                <a:gd name="connsiteY11" fmla="*/ 144676 h 1527217"/>
                <a:gd name="connsiteX12" fmla="*/ 1567872 w 2785630"/>
                <a:gd name="connsiteY12" fmla="*/ 160822 h 1527217"/>
                <a:gd name="connsiteX13" fmla="*/ 1701583 w 2785630"/>
                <a:gd name="connsiteY13" fmla="*/ 194248 h 1527217"/>
                <a:gd name="connsiteX14" fmla="*/ 1795255 w 2785630"/>
                <a:gd name="connsiteY14" fmla="*/ 221247 h 1527217"/>
                <a:gd name="connsiteX15" fmla="*/ 1853760 w 2785630"/>
                <a:gd name="connsiteY15" fmla="*/ 238568 h 1527217"/>
                <a:gd name="connsiteX16" fmla="*/ 1985347 w 2785630"/>
                <a:gd name="connsiteY16" fmla="*/ 279399 h 1527217"/>
                <a:gd name="connsiteX17" fmla="*/ 2075874 w 2785630"/>
                <a:gd name="connsiteY17" fmla="*/ 310913 h 1527217"/>
                <a:gd name="connsiteX18" fmla="*/ 2083123 w 2785630"/>
                <a:gd name="connsiteY18" fmla="*/ 313468 h 1527217"/>
                <a:gd name="connsiteX19" fmla="*/ 2135856 w 2785630"/>
                <a:gd name="connsiteY19" fmla="*/ 332375 h 1527217"/>
                <a:gd name="connsiteX20" fmla="*/ 2262639 w 2785630"/>
                <a:gd name="connsiteY20" fmla="*/ 379843 h 1527217"/>
                <a:gd name="connsiteX21" fmla="*/ 2344148 w 2785630"/>
                <a:gd name="connsiteY21" fmla="*/ 413425 h 1527217"/>
                <a:gd name="connsiteX22" fmla="*/ 2359233 w 2785630"/>
                <a:gd name="connsiteY22" fmla="*/ 419713 h 1527217"/>
                <a:gd name="connsiteX23" fmla="*/ 2417004 w 2785630"/>
                <a:gd name="connsiteY23" fmla="*/ 444295 h 1527217"/>
                <a:gd name="connsiteX24" fmla="*/ 2530696 w 2785630"/>
                <a:gd name="connsiteY24" fmla="*/ 494670 h 1527217"/>
                <a:gd name="connsiteX25" fmla="*/ 2603487 w 2785630"/>
                <a:gd name="connsiteY25" fmla="*/ 529663 h 1527217"/>
                <a:gd name="connsiteX26" fmla="*/ 2618375 w 2785630"/>
                <a:gd name="connsiteY26" fmla="*/ 536897 h 1527217"/>
                <a:gd name="connsiteX27" fmla="*/ 2692815 w 2785630"/>
                <a:gd name="connsiteY27" fmla="*/ 573982 h 1527217"/>
                <a:gd name="connsiteX28" fmla="*/ 2785630 w 2785630"/>
                <a:gd name="connsiteY28" fmla="*/ 621994 h 1527217"/>
                <a:gd name="connsiteX29" fmla="*/ 1975962 w 2785630"/>
                <a:gd name="connsiteY29" fmla="*/ 1527217 h 1527217"/>
                <a:gd name="connsiteX30" fmla="*/ 1960616 w 2785630"/>
                <a:gd name="connsiteY30" fmla="*/ 1519572 h 1527217"/>
                <a:gd name="connsiteX31" fmla="*/ 1944279 w 2785630"/>
                <a:gd name="connsiteY31" fmla="*/ 1510409 h 1527217"/>
                <a:gd name="connsiteX32" fmla="*/ 1938074 w 2785630"/>
                <a:gd name="connsiteY32" fmla="*/ 1507394 h 1527217"/>
                <a:gd name="connsiteX33" fmla="*/ 1931998 w 2785630"/>
                <a:gd name="connsiteY33" fmla="*/ 1504020 h 1527217"/>
                <a:gd name="connsiteX34" fmla="*/ 1885973 w 2785630"/>
                <a:gd name="connsiteY34" fmla="*/ 1481894 h 1527217"/>
                <a:gd name="connsiteX35" fmla="*/ 1842777 w 2785630"/>
                <a:gd name="connsiteY35" fmla="*/ 1459550 h 1527217"/>
                <a:gd name="connsiteX36" fmla="*/ 1818903 w 2785630"/>
                <a:gd name="connsiteY36" fmla="*/ 1448972 h 1527217"/>
                <a:gd name="connsiteX37" fmla="*/ 1795742 w 2785630"/>
                <a:gd name="connsiteY37" fmla="*/ 1437433 h 1527217"/>
                <a:gd name="connsiteX38" fmla="*/ 1782479 w 2785630"/>
                <a:gd name="connsiteY38" fmla="*/ 1431790 h 1527217"/>
                <a:gd name="connsiteX39" fmla="*/ 1770021 w 2785630"/>
                <a:gd name="connsiteY39" fmla="*/ 1425737 h 1527217"/>
                <a:gd name="connsiteX40" fmla="*/ 1763521 w 2785630"/>
                <a:gd name="connsiteY40" fmla="*/ 1423028 h 1527217"/>
                <a:gd name="connsiteX41" fmla="*/ 1757218 w 2785630"/>
                <a:gd name="connsiteY41" fmla="*/ 1419997 h 1527217"/>
                <a:gd name="connsiteX42" fmla="*/ 1704312 w 2785630"/>
                <a:gd name="connsiteY42" fmla="*/ 1398200 h 1527217"/>
                <a:gd name="connsiteX43" fmla="*/ 1656782 w 2785630"/>
                <a:gd name="connsiteY43" fmla="*/ 1377140 h 1527217"/>
                <a:gd name="connsiteX44" fmla="*/ 1634021 w 2785630"/>
                <a:gd name="connsiteY44" fmla="*/ 1368619 h 1527217"/>
                <a:gd name="connsiteX45" fmla="*/ 1609558 w 2785630"/>
                <a:gd name="connsiteY45" fmla="*/ 1358210 h 1527217"/>
                <a:gd name="connsiteX46" fmla="*/ 1598467 w 2785630"/>
                <a:gd name="connsiteY46" fmla="*/ 1354234 h 1527217"/>
                <a:gd name="connsiteX47" fmla="*/ 1588878 w 2785630"/>
                <a:gd name="connsiteY47" fmla="*/ 1350236 h 1527217"/>
                <a:gd name="connsiteX48" fmla="*/ 1582090 w 2785630"/>
                <a:gd name="connsiteY48" fmla="*/ 1347844 h 1527217"/>
                <a:gd name="connsiteX49" fmla="*/ 1575609 w 2785630"/>
                <a:gd name="connsiteY49" fmla="*/ 1345173 h 1527217"/>
                <a:gd name="connsiteX50" fmla="*/ 1515640 w 2785630"/>
                <a:gd name="connsiteY50" fmla="*/ 1324297 h 1527217"/>
                <a:gd name="connsiteX51" fmla="*/ 1463866 w 2785630"/>
                <a:gd name="connsiteY51" fmla="*/ 1304912 h 1527217"/>
                <a:gd name="connsiteX52" fmla="*/ 1441866 w 2785630"/>
                <a:gd name="connsiteY52" fmla="*/ 1298086 h 1527217"/>
                <a:gd name="connsiteX53" fmla="*/ 1418143 w 2785630"/>
                <a:gd name="connsiteY53" fmla="*/ 1289580 h 1527217"/>
                <a:gd name="connsiteX54" fmla="*/ 1410074 w 2785630"/>
                <a:gd name="connsiteY54" fmla="*/ 1287192 h 1527217"/>
                <a:gd name="connsiteX55" fmla="*/ 1403148 w 2785630"/>
                <a:gd name="connsiteY55" fmla="*/ 1284750 h 1527217"/>
                <a:gd name="connsiteX56" fmla="*/ 1396182 w 2785630"/>
                <a:gd name="connsiteY56" fmla="*/ 1282713 h 1527217"/>
                <a:gd name="connsiteX57" fmla="*/ 1389475 w 2785630"/>
                <a:gd name="connsiteY57" fmla="*/ 1280377 h 1527217"/>
                <a:gd name="connsiteX58" fmla="*/ 1323704 w 2785630"/>
                <a:gd name="connsiteY58" fmla="*/ 1261421 h 1527217"/>
                <a:gd name="connsiteX59" fmla="*/ 1266681 w 2785630"/>
                <a:gd name="connsiteY59" fmla="*/ 1243726 h 1527217"/>
                <a:gd name="connsiteX60" fmla="*/ 1244673 w 2785630"/>
                <a:gd name="connsiteY60" fmla="*/ 1238225 h 1527217"/>
                <a:gd name="connsiteX61" fmla="*/ 1222227 w 2785630"/>
                <a:gd name="connsiteY61" fmla="*/ 1231579 h 1527217"/>
                <a:gd name="connsiteX62" fmla="*/ 1217614 w 2785630"/>
                <a:gd name="connsiteY62" fmla="*/ 1230486 h 1527217"/>
                <a:gd name="connsiteX63" fmla="*/ 1213482 w 2785630"/>
                <a:gd name="connsiteY63" fmla="*/ 1229277 h 1527217"/>
                <a:gd name="connsiteX64" fmla="*/ 1206391 w 2785630"/>
                <a:gd name="connsiteY64" fmla="*/ 1227607 h 1527217"/>
                <a:gd name="connsiteX65" fmla="*/ 1199468 w 2785630"/>
                <a:gd name="connsiteY65" fmla="*/ 1225611 h 1527217"/>
                <a:gd name="connsiteX66" fmla="*/ 1128402 w 2785630"/>
                <a:gd name="connsiteY66" fmla="*/ 1209158 h 1527217"/>
                <a:gd name="connsiteX67" fmla="*/ 1065955 w 2785630"/>
                <a:gd name="connsiteY67" fmla="*/ 1193547 h 1527217"/>
                <a:gd name="connsiteX68" fmla="*/ 1043731 w 2785630"/>
                <a:gd name="connsiteY68" fmla="*/ 1189266 h 1527217"/>
                <a:gd name="connsiteX69" fmla="*/ 1022541 w 2785630"/>
                <a:gd name="connsiteY69" fmla="*/ 1184242 h 1527217"/>
                <a:gd name="connsiteX70" fmla="*/ 1021607 w 2785630"/>
                <a:gd name="connsiteY70" fmla="*/ 1184073 h 1527217"/>
                <a:gd name="connsiteX71" fmla="*/ 1020531 w 2785630"/>
                <a:gd name="connsiteY71" fmla="*/ 1183820 h 1527217"/>
                <a:gd name="connsiteX72" fmla="*/ 1013330 w 2785630"/>
                <a:gd name="connsiteY72" fmla="*/ 1182515 h 1527217"/>
                <a:gd name="connsiteX73" fmla="*/ 1006237 w 2785630"/>
                <a:gd name="connsiteY73" fmla="*/ 1180873 h 1527217"/>
                <a:gd name="connsiteX74" fmla="*/ 930019 w 2785630"/>
                <a:gd name="connsiteY74" fmla="*/ 1167361 h 1527217"/>
                <a:gd name="connsiteX75" fmla="*/ 862422 w 2785630"/>
                <a:gd name="connsiteY75" fmla="*/ 1154340 h 1527217"/>
                <a:gd name="connsiteX76" fmla="*/ 843423 w 2785630"/>
                <a:gd name="connsiteY76" fmla="*/ 1151728 h 1527217"/>
                <a:gd name="connsiteX77" fmla="*/ 824946 w 2785630"/>
                <a:gd name="connsiteY77" fmla="*/ 1148380 h 1527217"/>
                <a:gd name="connsiteX78" fmla="*/ 822063 w 2785630"/>
                <a:gd name="connsiteY78" fmla="*/ 1148009 h 1527217"/>
                <a:gd name="connsiteX79" fmla="*/ 819815 w 2785630"/>
                <a:gd name="connsiteY79" fmla="*/ 1147603 h 1527217"/>
                <a:gd name="connsiteX80" fmla="*/ 815458 w 2785630"/>
                <a:gd name="connsiteY80" fmla="*/ 1147052 h 1527217"/>
                <a:gd name="connsiteX81" fmla="*/ 810434 w 2785630"/>
                <a:gd name="connsiteY81" fmla="*/ 1146162 h 1527217"/>
                <a:gd name="connsiteX82" fmla="*/ 728779 w 2785630"/>
                <a:gd name="connsiteY82" fmla="*/ 1135967 h 1527217"/>
                <a:gd name="connsiteX83" fmla="*/ 656811 w 2785630"/>
                <a:gd name="connsiteY83" fmla="*/ 1126072 h 1527217"/>
                <a:gd name="connsiteX84" fmla="*/ 641767 w 2785630"/>
                <a:gd name="connsiteY84" fmla="*/ 1124810 h 1527217"/>
                <a:gd name="connsiteX85" fmla="*/ 627377 w 2785630"/>
                <a:gd name="connsiteY85" fmla="*/ 1122958 h 1527217"/>
                <a:gd name="connsiteX86" fmla="*/ 620673 w 2785630"/>
                <a:gd name="connsiteY86" fmla="*/ 1122439 h 1527217"/>
                <a:gd name="connsiteX87" fmla="*/ 614781 w 2785630"/>
                <a:gd name="connsiteY87" fmla="*/ 1121695 h 1527217"/>
                <a:gd name="connsiteX88" fmla="*/ 614031 w 2785630"/>
                <a:gd name="connsiteY88" fmla="*/ 1121640 h 1527217"/>
                <a:gd name="connsiteX89" fmla="*/ 612710 w 2785630"/>
                <a:gd name="connsiteY89" fmla="*/ 1121475 h 1527217"/>
                <a:gd name="connsiteX90" fmla="*/ 524982 w 2785630"/>
                <a:gd name="connsiteY90" fmla="*/ 1115011 h 1527217"/>
                <a:gd name="connsiteX91" fmla="*/ 449853 w 2785630"/>
                <a:gd name="connsiteY91" fmla="*/ 1108708 h 1527217"/>
                <a:gd name="connsiteX92" fmla="*/ 438950 w 2785630"/>
                <a:gd name="connsiteY92" fmla="*/ 1108367 h 1527217"/>
                <a:gd name="connsiteX93" fmla="*/ 428475 w 2785630"/>
                <a:gd name="connsiteY93" fmla="*/ 1107556 h 1527217"/>
                <a:gd name="connsiteX94" fmla="*/ 421101 w 2785630"/>
                <a:gd name="connsiteY94" fmla="*/ 1107357 h 1527217"/>
                <a:gd name="connsiteX95" fmla="*/ 413715 w 2785630"/>
                <a:gd name="connsiteY95" fmla="*/ 1106813 h 1527217"/>
                <a:gd name="connsiteX96" fmla="*/ 410771 w 2785630"/>
                <a:gd name="connsiteY96" fmla="*/ 1106744 h 1527217"/>
                <a:gd name="connsiteX97" fmla="*/ 408170 w 2785630"/>
                <a:gd name="connsiteY97" fmla="*/ 1106554 h 1527217"/>
                <a:gd name="connsiteX98" fmla="*/ 352055 w 2785630"/>
                <a:gd name="connsiteY98" fmla="*/ 1105379 h 1527217"/>
                <a:gd name="connsiteX99" fmla="*/ 321164 w 2785630"/>
                <a:gd name="connsiteY99" fmla="*/ 1104662 h 1527217"/>
                <a:gd name="connsiteX100" fmla="*/ 316606 w 2785630"/>
                <a:gd name="connsiteY100" fmla="*/ 1104538 h 1527217"/>
                <a:gd name="connsiteX101" fmla="*/ 242280 w 2785630"/>
                <a:gd name="connsiteY101" fmla="*/ 1102213 h 1527217"/>
                <a:gd name="connsiteX102" fmla="*/ 235573 w 2785630"/>
                <a:gd name="connsiteY102" fmla="*/ 1102353 h 1527217"/>
                <a:gd name="connsiteX103" fmla="*/ 228892 w 2785630"/>
                <a:gd name="connsiteY103" fmla="*/ 1102173 h 1527217"/>
                <a:gd name="connsiteX104" fmla="*/ 221496 w 2785630"/>
                <a:gd name="connsiteY104" fmla="*/ 1102346 h 1527217"/>
                <a:gd name="connsiteX105" fmla="*/ 214100 w 2785630"/>
                <a:gd name="connsiteY105" fmla="*/ 1102173 h 1527217"/>
                <a:gd name="connsiteX106" fmla="*/ 207419 w 2785630"/>
                <a:gd name="connsiteY106" fmla="*/ 1102353 h 1527217"/>
                <a:gd name="connsiteX107" fmla="*/ 205023 w 2785630"/>
                <a:gd name="connsiteY107" fmla="*/ 1102304 h 1527217"/>
                <a:gd name="connsiteX108" fmla="*/ 210651 w 2785630"/>
                <a:gd name="connsiteY108" fmla="*/ 1102180 h 1527217"/>
                <a:gd name="connsiteX109" fmla="*/ 208180 w 2785630"/>
                <a:gd name="connsiteY109" fmla="*/ 555725 h 1527217"/>
                <a:gd name="connsiteX110" fmla="*/ 186843 w 2785630"/>
                <a:gd name="connsiteY110" fmla="*/ 577062 h 1527217"/>
                <a:gd name="connsiteX111" fmla="*/ 32057 w 2785630"/>
                <a:gd name="connsiteY111" fmla="*/ 577062 h 1527217"/>
                <a:gd name="connsiteX112" fmla="*/ 32057 w 2785630"/>
                <a:gd name="connsiteY112" fmla="*/ 422276 h 1527217"/>
                <a:gd name="connsiteX113" fmla="*/ 186843 w 2785630"/>
                <a:gd name="connsiteY113" fmla="*/ 422276 h 1527217"/>
                <a:gd name="connsiteX114" fmla="*/ 207671 w 2785630"/>
                <a:gd name="connsiteY114" fmla="*/ 443104 h 1527217"/>
                <a:gd name="connsiteX115" fmla="*/ 205668 w 2785630"/>
                <a:gd name="connsiteY115" fmla="*/ 332 h 152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785630" h="1527217">
                  <a:moveTo>
                    <a:pt x="221496" y="0"/>
                  </a:moveTo>
                  <a:lnTo>
                    <a:pt x="374605" y="3203"/>
                  </a:lnTo>
                  <a:lnTo>
                    <a:pt x="524026" y="7879"/>
                  </a:lnTo>
                  <a:lnTo>
                    <a:pt x="679436" y="19268"/>
                  </a:lnTo>
                  <a:lnTo>
                    <a:pt x="825540" y="31527"/>
                  </a:lnTo>
                  <a:lnTo>
                    <a:pt x="833264" y="32491"/>
                  </a:lnTo>
                  <a:lnTo>
                    <a:pt x="980709" y="51122"/>
                  </a:lnTo>
                  <a:lnTo>
                    <a:pt x="1120508" y="70342"/>
                  </a:lnTo>
                  <a:lnTo>
                    <a:pt x="1189834" y="82632"/>
                  </a:lnTo>
                  <a:lnTo>
                    <a:pt x="1277058" y="98397"/>
                  </a:lnTo>
                  <a:lnTo>
                    <a:pt x="1412862" y="124556"/>
                  </a:lnTo>
                  <a:lnTo>
                    <a:pt x="1499763" y="144676"/>
                  </a:lnTo>
                  <a:lnTo>
                    <a:pt x="1567872" y="160822"/>
                  </a:lnTo>
                  <a:lnTo>
                    <a:pt x="1701583" y="194248"/>
                  </a:lnTo>
                  <a:lnTo>
                    <a:pt x="1795255" y="221247"/>
                  </a:lnTo>
                  <a:lnTo>
                    <a:pt x="1853760" y="238568"/>
                  </a:lnTo>
                  <a:lnTo>
                    <a:pt x="1985347" y="279399"/>
                  </a:lnTo>
                  <a:lnTo>
                    <a:pt x="2075874" y="310913"/>
                  </a:lnTo>
                  <a:lnTo>
                    <a:pt x="2083123" y="313468"/>
                  </a:lnTo>
                  <a:lnTo>
                    <a:pt x="2135856" y="332375"/>
                  </a:lnTo>
                  <a:lnTo>
                    <a:pt x="2262639" y="379843"/>
                  </a:lnTo>
                  <a:lnTo>
                    <a:pt x="2344148" y="413425"/>
                  </a:lnTo>
                  <a:lnTo>
                    <a:pt x="2359233" y="419713"/>
                  </a:lnTo>
                  <a:lnTo>
                    <a:pt x="2417004" y="444295"/>
                  </a:lnTo>
                  <a:lnTo>
                    <a:pt x="2530696" y="494670"/>
                  </a:lnTo>
                  <a:lnTo>
                    <a:pt x="2603487" y="529663"/>
                  </a:lnTo>
                  <a:lnTo>
                    <a:pt x="2618375" y="536897"/>
                  </a:lnTo>
                  <a:lnTo>
                    <a:pt x="2692815" y="573982"/>
                  </a:lnTo>
                  <a:lnTo>
                    <a:pt x="2785630" y="621994"/>
                  </a:lnTo>
                  <a:lnTo>
                    <a:pt x="1975962" y="1527217"/>
                  </a:lnTo>
                  <a:lnTo>
                    <a:pt x="1960616" y="1519572"/>
                  </a:lnTo>
                  <a:lnTo>
                    <a:pt x="1944279" y="1510409"/>
                  </a:lnTo>
                  <a:lnTo>
                    <a:pt x="1938074" y="1507394"/>
                  </a:lnTo>
                  <a:lnTo>
                    <a:pt x="1931998" y="1504020"/>
                  </a:lnTo>
                  <a:lnTo>
                    <a:pt x="1885973" y="1481894"/>
                  </a:lnTo>
                  <a:lnTo>
                    <a:pt x="1842777" y="1459550"/>
                  </a:lnTo>
                  <a:lnTo>
                    <a:pt x="1818903" y="1448972"/>
                  </a:lnTo>
                  <a:lnTo>
                    <a:pt x="1795742" y="1437433"/>
                  </a:lnTo>
                  <a:lnTo>
                    <a:pt x="1782479" y="1431790"/>
                  </a:lnTo>
                  <a:lnTo>
                    <a:pt x="1770021" y="1425737"/>
                  </a:lnTo>
                  <a:lnTo>
                    <a:pt x="1763521" y="1423028"/>
                  </a:lnTo>
                  <a:lnTo>
                    <a:pt x="1757218" y="1419997"/>
                  </a:lnTo>
                  <a:lnTo>
                    <a:pt x="1704312" y="1398200"/>
                  </a:lnTo>
                  <a:lnTo>
                    <a:pt x="1656782" y="1377140"/>
                  </a:lnTo>
                  <a:lnTo>
                    <a:pt x="1634021" y="1368619"/>
                  </a:lnTo>
                  <a:lnTo>
                    <a:pt x="1609558" y="1358210"/>
                  </a:lnTo>
                  <a:lnTo>
                    <a:pt x="1598467" y="1354234"/>
                  </a:lnTo>
                  <a:lnTo>
                    <a:pt x="1588878" y="1350236"/>
                  </a:lnTo>
                  <a:lnTo>
                    <a:pt x="1582090" y="1347844"/>
                  </a:lnTo>
                  <a:lnTo>
                    <a:pt x="1575609" y="1345173"/>
                  </a:lnTo>
                  <a:lnTo>
                    <a:pt x="1515640" y="1324297"/>
                  </a:lnTo>
                  <a:lnTo>
                    <a:pt x="1463866" y="1304912"/>
                  </a:lnTo>
                  <a:lnTo>
                    <a:pt x="1441866" y="1298086"/>
                  </a:lnTo>
                  <a:lnTo>
                    <a:pt x="1418143" y="1289580"/>
                  </a:lnTo>
                  <a:lnTo>
                    <a:pt x="1410074" y="1287192"/>
                  </a:lnTo>
                  <a:lnTo>
                    <a:pt x="1403148" y="1284750"/>
                  </a:lnTo>
                  <a:lnTo>
                    <a:pt x="1396182" y="1282713"/>
                  </a:lnTo>
                  <a:lnTo>
                    <a:pt x="1389475" y="1280377"/>
                  </a:lnTo>
                  <a:lnTo>
                    <a:pt x="1323704" y="1261421"/>
                  </a:lnTo>
                  <a:lnTo>
                    <a:pt x="1266681" y="1243726"/>
                  </a:lnTo>
                  <a:lnTo>
                    <a:pt x="1244673" y="1238225"/>
                  </a:lnTo>
                  <a:lnTo>
                    <a:pt x="1222227" y="1231579"/>
                  </a:lnTo>
                  <a:lnTo>
                    <a:pt x="1217614" y="1230486"/>
                  </a:lnTo>
                  <a:lnTo>
                    <a:pt x="1213482" y="1229277"/>
                  </a:lnTo>
                  <a:lnTo>
                    <a:pt x="1206391" y="1227607"/>
                  </a:lnTo>
                  <a:lnTo>
                    <a:pt x="1199468" y="1225611"/>
                  </a:lnTo>
                  <a:lnTo>
                    <a:pt x="1128402" y="1209158"/>
                  </a:lnTo>
                  <a:lnTo>
                    <a:pt x="1065955" y="1193547"/>
                  </a:lnTo>
                  <a:lnTo>
                    <a:pt x="1043731" y="1189266"/>
                  </a:lnTo>
                  <a:lnTo>
                    <a:pt x="1022541" y="1184242"/>
                  </a:lnTo>
                  <a:lnTo>
                    <a:pt x="1021607" y="1184073"/>
                  </a:lnTo>
                  <a:lnTo>
                    <a:pt x="1020531" y="1183820"/>
                  </a:lnTo>
                  <a:lnTo>
                    <a:pt x="1013330" y="1182515"/>
                  </a:lnTo>
                  <a:lnTo>
                    <a:pt x="1006237" y="1180873"/>
                  </a:lnTo>
                  <a:lnTo>
                    <a:pt x="930019" y="1167361"/>
                  </a:lnTo>
                  <a:lnTo>
                    <a:pt x="862422" y="1154340"/>
                  </a:lnTo>
                  <a:lnTo>
                    <a:pt x="843423" y="1151728"/>
                  </a:lnTo>
                  <a:lnTo>
                    <a:pt x="824946" y="1148380"/>
                  </a:lnTo>
                  <a:lnTo>
                    <a:pt x="822063" y="1148009"/>
                  </a:lnTo>
                  <a:lnTo>
                    <a:pt x="819815" y="1147603"/>
                  </a:lnTo>
                  <a:lnTo>
                    <a:pt x="815458" y="1147052"/>
                  </a:lnTo>
                  <a:lnTo>
                    <a:pt x="810434" y="1146162"/>
                  </a:lnTo>
                  <a:lnTo>
                    <a:pt x="728779" y="1135967"/>
                  </a:lnTo>
                  <a:lnTo>
                    <a:pt x="656811" y="1126072"/>
                  </a:lnTo>
                  <a:lnTo>
                    <a:pt x="641767" y="1124810"/>
                  </a:lnTo>
                  <a:lnTo>
                    <a:pt x="627377" y="1122958"/>
                  </a:lnTo>
                  <a:lnTo>
                    <a:pt x="620673" y="1122439"/>
                  </a:lnTo>
                  <a:lnTo>
                    <a:pt x="614781" y="1121695"/>
                  </a:lnTo>
                  <a:lnTo>
                    <a:pt x="614031" y="1121640"/>
                  </a:lnTo>
                  <a:lnTo>
                    <a:pt x="612710" y="1121475"/>
                  </a:lnTo>
                  <a:lnTo>
                    <a:pt x="524982" y="1115011"/>
                  </a:lnTo>
                  <a:lnTo>
                    <a:pt x="449853" y="1108708"/>
                  </a:lnTo>
                  <a:lnTo>
                    <a:pt x="438950" y="1108367"/>
                  </a:lnTo>
                  <a:lnTo>
                    <a:pt x="428475" y="1107556"/>
                  </a:lnTo>
                  <a:lnTo>
                    <a:pt x="421101" y="1107357"/>
                  </a:lnTo>
                  <a:lnTo>
                    <a:pt x="413715" y="1106813"/>
                  </a:lnTo>
                  <a:lnTo>
                    <a:pt x="410771" y="1106744"/>
                  </a:lnTo>
                  <a:lnTo>
                    <a:pt x="408170" y="1106554"/>
                  </a:lnTo>
                  <a:lnTo>
                    <a:pt x="352055" y="1105379"/>
                  </a:lnTo>
                  <a:lnTo>
                    <a:pt x="321164" y="1104662"/>
                  </a:lnTo>
                  <a:lnTo>
                    <a:pt x="316606" y="1104538"/>
                  </a:lnTo>
                  <a:lnTo>
                    <a:pt x="242280" y="1102213"/>
                  </a:lnTo>
                  <a:lnTo>
                    <a:pt x="235573" y="1102353"/>
                  </a:lnTo>
                  <a:lnTo>
                    <a:pt x="228892" y="1102173"/>
                  </a:lnTo>
                  <a:lnTo>
                    <a:pt x="221496" y="1102346"/>
                  </a:lnTo>
                  <a:lnTo>
                    <a:pt x="214100" y="1102173"/>
                  </a:lnTo>
                  <a:lnTo>
                    <a:pt x="207419" y="1102353"/>
                  </a:lnTo>
                  <a:lnTo>
                    <a:pt x="205023" y="1102304"/>
                  </a:lnTo>
                  <a:lnTo>
                    <a:pt x="210651" y="1102180"/>
                  </a:lnTo>
                  <a:lnTo>
                    <a:pt x="208180" y="555725"/>
                  </a:lnTo>
                  <a:lnTo>
                    <a:pt x="186843" y="577062"/>
                  </a:lnTo>
                  <a:cubicBezTo>
                    <a:pt x="144099" y="619805"/>
                    <a:pt x="74800" y="619805"/>
                    <a:pt x="32057" y="577062"/>
                  </a:cubicBezTo>
                  <a:cubicBezTo>
                    <a:pt x="-10686" y="534319"/>
                    <a:pt x="-10686" y="465019"/>
                    <a:pt x="32057" y="422276"/>
                  </a:cubicBezTo>
                  <a:cubicBezTo>
                    <a:pt x="74800" y="379533"/>
                    <a:pt x="144099" y="379533"/>
                    <a:pt x="186843" y="422276"/>
                  </a:cubicBezTo>
                  <a:lnTo>
                    <a:pt x="207671" y="443104"/>
                  </a:lnTo>
                  <a:lnTo>
                    <a:pt x="205668" y="332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600" kern="0" dirty="0">
                <a:solidFill>
                  <a:schemeClr val="bg1"/>
                </a:solidFill>
              </a:endParaRP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600" kern="0" dirty="0">
                  <a:solidFill>
                    <a:schemeClr val="bg1"/>
                  </a:solidFill>
                </a:rPr>
                <a:t>Develop metrics</a:t>
              </a: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3120" kern="0" dirty="0">
                <a:solidFill>
                  <a:schemeClr val="bg1"/>
                </a:solidFill>
              </a:endParaRP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160" kern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ChangeAspect="1"/>
            </p:cNvSpPr>
            <p:nvPr/>
          </p:nvSpPr>
          <p:spPr>
            <a:xfrm>
              <a:off x="9392893" y="3599491"/>
              <a:ext cx="3096728" cy="1923709"/>
            </a:xfrm>
            <a:custGeom>
              <a:avLst/>
              <a:gdLst>
                <a:gd name="connsiteX0" fmla="*/ 809836 w 2376141"/>
                <a:gd name="connsiteY0" fmla="*/ 0 h 1476075"/>
                <a:gd name="connsiteX1" fmla="*/ 1135694 w 2376141"/>
                <a:gd name="connsiteY1" fmla="*/ 191295 h 1476075"/>
                <a:gd name="connsiteX2" fmla="*/ 1444969 w 2376141"/>
                <a:gd name="connsiteY2" fmla="*/ 410633 h 1476075"/>
                <a:gd name="connsiteX3" fmla="*/ 2232941 w 2376141"/>
                <a:gd name="connsiteY3" fmla="*/ 1239197 h 1476075"/>
                <a:gd name="connsiteX4" fmla="*/ 2376141 w 2376141"/>
                <a:gd name="connsiteY4" fmla="*/ 1476075 h 1476075"/>
                <a:gd name="connsiteX5" fmla="*/ 746705 w 2376141"/>
                <a:gd name="connsiteY5" fmla="*/ 1476075 h 1476075"/>
                <a:gd name="connsiteX6" fmla="*/ 640896 w 2376141"/>
                <a:gd name="connsiteY6" fmla="*/ 1364678 h 1476075"/>
                <a:gd name="connsiteX7" fmla="*/ 436202 w 2376141"/>
                <a:gd name="connsiteY7" fmla="*/ 1188670 h 1476075"/>
                <a:gd name="connsiteX8" fmla="*/ 210008 w 2376141"/>
                <a:gd name="connsiteY8" fmla="*/ 1029245 h 1476075"/>
                <a:gd name="connsiteX9" fmla="*/ 0 w 2376141"/>
                <a:gd name="connsiteY9" fmla="*/ 908312 h 1476075"/>
                <a:gd name="connsiteX10" fmla="*/ 817 w 2376141"/>
                <a:gd name="connsiteY10" fmla="*/ 907370 h 1476075"/>
                <a:gd name="connsiteX11" fmla="*/ 7686 w 2376141"/>
                <a:gd name="connsiteY11" fmla="*/ 910792 h 1476075"/>
                <a:gd name="connsiteX12" fmla="*/ 355309 w 2376141"/>
                <a:gd name="connsiteY12" fmla="*/ 522143 h 1476075"/>
                <a:gd name="connsiteX13" fmla="*/ 340383 w 2376141"/>
                <a:gd name="connsiteY13" fmla="*/ 523148 h 1476075"/>
                <a:gd name="connsiteX14" fmla="*/ 223830 w 2376141"/>
                <a:gd name="connsiteY14" fmla="*/ 421295 h 1476075"/>
                <a:gd name="connsiteX15" fmla="*/ 325683 w 2376141"/>
                <a:gd name="connsiteY15" fmla="*/ 304742 h 1476075"/>
                <a:gd name="connsiteX16" fmla="*/ 442236 w 2376141"/>
                <a:gd name="connsiteY16" fmla="*/ 406595 h 1476075"/>
                <a:gd name="connsiteX17" fmla="*/ 443386 w 2376141"/>
                <a:gd name="connsiteY17" fmla="*/ 423673 h 1476075"/>
                <a:gd name="connsiteX18" fmla="*/ 817354 w 2376141"/>
                <a:gd name="connsiteY18" fmla="*/ 5569 h 1476075"/>
                <a:gd name="connsiteX19" fmla="*/ 808762 w 2376141"/>
                <a:gd name="connsiteY19" fmla="*/ 1125 h 1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76141" h="1476075">
                  <a:moveTo>
                    <a:pt x="809836" y="0"/>
                  </a:moveTo>
                  <a:lnTo>
                    <a:pt x="1135694" y="191295"/>
                  </a:lnTo>
                  <a:cubicBezTo>
                    <a:pt x="1242682" y="260362"/>
                    <a:pt x="1345910" y="333519"/>
                    <a:pt x="1444969" y="410633"/>
                  </a:cubicBezTo>
                  <a:cubicBezTo>
                    <a:pt x="1761958" y="657398"/>
                    <a:pt x="2026451" y="937056"/>
                    <a:pt x="2232941" y="1239197"/>
                  </a:cubicBezTo>
                  <a:lnTo>
                    <a:pt x="2376141" y="1476075"/>
                  </a:lnTo>
                  <a:lnTo>
                    <a:pt x="746705" y="1476075"/>
                  </a:lnTo>
                  <a:lnTo>
                    <a:pt x="640896" y="1364678"/>
                  </a:lnTo>
                  <a:cubicBezTo>
                    <a:pt x="576747" y="1303685"/>
                    <a:pt x="508469" y="1244928"/>
                    <a:pt x="436202" y="1188670"/>
                  </a:cubicBezTo>
                  <a:cubicBezTo>
                    <a:pt x="363935" y="1132413"/>
                    <a:pt x="288424" y="1079235"/>
                    <a:pt x="210008" y="1029245"/>
                  </a:cubicBezTo>
                  <a:lnTo>
                    <a:pt x="0" y="908312"/>
                  </a:lnTo>
                  <a:lnTo>
                    <a:pt x="817" y="907370"/>
                  </a:lnTo>
                  <a:lnTo>
                    <a:pt x="7686" y="910792"/>
                  </a:lnTo>
                  <a:lnTo>
                    <a:pt x="355309" y="522143"/>
                  </a:lnTo>
                  <a:lnTo>
                    <a:pt x="340383" y="523148"/>
                  </a:lnTo>
                  <a:cubicBezTo>
                    <a:pt x="280072" y="527207"/>
                    <a:pt x="227890" y="481607"/>
                    <a:pt x="223830" y="421295"/>
                  </a:cubicBezTo>
                  <a:cubicBezTo>
                    <a:pt x="219771" y="360984"/>
                    <a:pt x="265372" y="308802"/>
                    <a:pt x="325683" y="304742"/>
                  </a:cubicBezTo>
                  <a:cubicBezTo>
                    <a:pt x="385995" y="300683"/>
                    <a:pt x="438177" y="346283"/>
                    <a:pt x="442236" y="406595"/>
                  </a:cubicBezTo>
                  <a:lnTo>
                    <a:pt x="443386" y="423673"/>
                  </a:lnTo>
                  <a:lnTo>
                    <a:pt x="817354" y="5569"/>
                  </a:lnTo>
                  <a:lnTo>
                    <a:pt x="808762" y="1125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ctr">
              <a:noAutofit/>
            </a:bodyPr>
            <a:lstStyle/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600" kern="0" dirty="0">
                <a:solidFill>
                  <a:schemeClr val="bg1"/>
                </a:solidFill>
              </a:endParaRP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600" kern="0" dirty="0">
                <a:solidFill>
                  <a:schemeClr val="bg1"/>
                </a:solidFill>
              </a:endParaRP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600" kern="0" dirty="0">
                  <a:solidFill>
                    <a:schemeClr val="bg1"/>
                  </a:solidFill>
                </a:rPr>
                <a:t>Design visual </a:t>
              </a: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600" kern="0" dirty="0">
                  <a:solidFill>
                    <a:schemeClr val="bg1"/>
                  </a:solidFill>
                </a:rPr>
                <a:t>components</a:t>
              </a:r>
            </a:p>
            <a:p>
              <a:pPr algn="ctr" defTabSz="10972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160" kern="0" dirty="0">
                <a:solidFill>
                  <a:schemeClr val="bg1"/>
                </a:solidFill>
              </a:endParaRPr>
            </a:p>
          </p:txBody>
        </p:sp>
        <p:grpSp>
          <p:nvGrpSpPr>
            <p:cNvPr id="261" name="Optimization2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2F91D2C7-3528-DF19-AE48-9825B3E83C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413" y="4830150"/>
              <a:ext cx="531810" cy="532837"/>
              <a:chOff x="4994275" y="1627188"/>
              <a:chExt cx="822326" cy="823913"/>
            </a:xfrm>
            <a:noFill/>
          </p:grpSpPr>
          <p:sp>
            <p:nvSpPr>
              <p:cNvPr id="262" name="Freeform 77">
                <a:extLst>
                  <a:ext uri="{FF2B5EF4-FFF2-40B4-BE49-F238E27FC236}">
                    <a16:creationId xmlns:a16="http://schemas.microsoft.com/office/drawing/2014/main" id="{B318FC46-F5CF-C4C0-F9B3-DC35AE59B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613" y="2170113"/>
                <a:ext cx="90488" cy="90488"/>
              </a:xfrm>
              <a:custGeom>
                <a:avLst/>
                <a:gdLst>
                  <a:gd name="T0" fmla="*/ 25 w 57"/>
                  <a:gd name="T1" fmla="*/ 0 h 57"/>
                  <a:gd name="T2" fmla="*/ 57 w 57"/>
                  <a:gd name="T3" fmla="*/ 32 h 57"/>
                  <a:gd name="T4" fmla="*/ 33 w 57"/>
                  <a:gd name="T5" fmla="*/ 57 h 57"/>
                  <a:gd name="T6" fmla="*/ 0 w 57"/>
                  <a:gd name="T7" fmla="*/ 25 h 57"/>
                  <a:gd name="T8" fmla="*/ 25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5" y="0"/>
                    </a:moveTo>
                    <a:lnTo>
                      <a:pt x="57" y="32"/>
                    </a:lnTo>
                    <a:lnTo>
                      <a:pt x="33" y="57"/>
                    </a:lnTo>
                    <a:lnTo>
                      <a:pt x="0" y="25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 78">
                <a:extLst>
                  <a:ext uri="{FF2B5EF4-FFF2-40B4-BE49-F238E27FC236}">
                    <a16:creationId xmlns:a16="http://schemas.microsoft.com/office/drawing/2014/main" id="{90DD46B2-69E6-E016-4DC8-06EE30C20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125" y="2206625"/>
                <a:ext cx="244475" cy="244475"/>
              </a:xfrm>
              <a:custGeom>
                <a:avLst/>
                <a:gdLst>
                  <a:gd name="T0" fmla="*/ 0 w 361"/>
                  <a:gd name="T1" fmla="*/ 114 h 362"/>
                  <a:gd name="T2" fmla="*/ 217 w 361"/>
                  <a:gd name="T3" fmla="*/ 330 h 362"/>
                  <a:gd name="T4" fmla="*/ 330 w 361"/>
                  <a:gd name="T5" fmla="*/ 330 h 362"/>
                  <a:gd name="T6" fmla="*/ 330 w 361"/>
                  <a:gd name="T7" fmla="*/ 330 h 362"/>
                  <a:gd name="T8" fmla="*/ 330 w 361"/>
                  <a:gd name="T9" fmla="*/ 217 h 362"/>
                  <a:gd name="T10" fmla="*/ 113 w 361"/>
                  <a:gd name="T11" fmla="*/ 0 h 362"/>
                  <a:gd name="T12" fmla="*/ 0 w 361"/>
                  <a:gd name="T13" fmla="*/ 114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1" h="362">
                    <a:moveTo>
                      <a:pt x="0" y="114"/>
                    </a:moveTo>
                    <a:lnTo>
                      <a:pt x="217" y="330"/>
                    </a:lnTo>
                    <a:cubicBezTo>
                      <a:pt x="248" y="362"/>
                      <a:pt x="299" y="362"/>
                      <a:pt x="330" y="330"/>
                    </a:cubicBezTo>
                    <a:lnTo>
                      <a:pt x="330" y="330"/>
                    </a:lnTo>
                    <a:cubicBezTo>
                      <a:pt x="361" y="299"/>
                      <a:pt x="361" y="249"/>
                      <a:pt x="330" y="217"/>
                    </a:cubicBezTo>
                    <a:lnTo>
                      <a:pt x="113" y="0"/>
                    </a:lnTo>
                    <a:lnTo>
                      <a:pt x="0" y="114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 79">
                <a:extLst>
                  <a:ext uri="{FF2B5EF4-FFF2-40B4-BE49-F238E27FC236}">
                    <a16:creationId xmlns:a16="http://schemas.microsoft.com/office/drawing/2014/main" id="{B522B855-C5F4-6008-4FB9-FCCAF8F62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75" y="1627188"/>
                <a:ext cx="684213" cy="685800"/>
              </a:xfrm>
              <a:custGeom>
                <a:avLst/>
                <a:gdLst>
                  <a:gd name="T0" fmla="*/ 835 w 1016"/>
                  <a:gd name="T1" fmla="*/ 181 h 1016"/>
                  <a:gd name="T2" fmla="*/ 835 w 1016"/>
                  <a:gd name="T3" fmla="*/ 835 h 1016"/>
                  <a:gd name="T4" fmla="*/ 181 w 1016"/>
                  <a:gd name="T5" fmla="*/ 835 h 1016"/>
                  <a:gd name="T6" fmla="*/ 181 w 1016"/>
                  <a:gd name="T7" fmla="*/ 181 h 1016"/>
                  <a:gd name="T8" fmla="*/ 835 w 1016"/>
                  <a:gd name="T9" fmla="*/ 181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6" h="1016">
                    <a:moveTo>
                      <a:pt x="835" y="181"/>
                    </a:moveTo>
                    <a:cubicBezTo>
                      <a:pt x="1016" y="361"/>
                      <a:pt x="1016" y="654"/>
                      <a:pt x="835" y="835"/>
                    </a:cubicBezTo>
                    <a:cubicBezTo>
                      <a:pt x="655" y="1016"/>
                      <a:pt x="362" y="1016"/>
                      <a:pt x="181" y="835"/>
                    </a:cubicBezTo>
                    <a:cubicBezTo>
                      <a:pt x="0" y="654"/>
                      <a:pt x="0" y="361"/>
                      <a:pt x="181" y="181"/>
                    </a:cubicBezTo>
                    <a:cubicBezTo>
                      <a:pt x="362" y="0"/>
                      <a:pt x="655" y="0"/>
                      <a:pt x="835" y="18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80">
                <a:extLst>
                  <a:ext uri="{FF2B5EF4-FFF2-40B4-BE49-F238E27FC236}">
                    <a16:creationId xmlns:a16="http://schemas.microsoft.com/office/drawing/2014/main" id="{7EBFAF6C-986B-F613-0DD4-914F5D6D6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125" y="1698625"/>
                <a:ext cx="542925" cy="544513"/>
              </a:xfrm>
              <a:custGeom>
                <a:avLst/>
                <a:gdLst>
                  <a:gd name="T0" fmla="*/ 663 w 806"/>
                  <a:gd name="T1" fmla="*/ 143 h 806"/>
                  <a:gd name="T2" fmla="*/ 663 w 806"/>
                  <a:gd name="T3" fmla="*/ 663 h 806"/>
                  <a:gd name="T4" fmla="*/ 144 w 806"/>
                  <a:gd name="T5" fmla="*/ 663 h 806"/>
                  <a:gd name="T6" fmla="*/ 144 w 806"/>
                  <a:gd name="T7" fmla="*/ 143 h 806"/>
                  <a:gd name="T8" fmla="*/ 663 w 806"/>
                  <a:gd name="T9" fmla="*/ 143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6" h="806">
                    <a:moveTo>
                      <a:pt x="663" y="143"/>
                    </a:moveTo>
                    <a:cubicBezTo>
                      <a:pt x="806" y="287"/>
                      <a:pt x="806" y="519"/>
                      <a:pt x="663" y="663"/>
                    </a:cubicBezTo>
                    <a:cubicBezTo>
                      <a:pt x="520" y="806"/>
                      <a:pt x="287" y="806"/>
                      <a:pt x="144" y="663"/>
                    </a:cubicBezTo>
                    <a:cubicBezTo>
                      <a:pt x="0" y="519"/>
                      <a:pt x="0" y="287"/>
                      <a:pt x="144" y="143"/>
                    </a:cubicBezTo>
                    <a:cubicBezTo>
                      <a:pt x="287" y="0"/>
                      <a:pt x="520" y="0"/>
                      <a:pt x="663" y="14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81">
                <a:extLst>
                  <a:ext uri="{FF2B5EF4-FFF2-40B4-BE49-F238E27FC236}">
                    <a16:creationId xmlns:a16="http://schemas.microsoft.com/office/drawing/2014/main" id="{BAEE1EC7-5D46-1374-8FA6-1D2D63DDE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3025" y="1785938"/>
                <a:ext cx="366713" cy="368300"/>
              </a:xfrm>
              <a:custGeom>
                <a:avLst/>
                <a:gdLst>
                  <a:gd name="T0" fmla="*/ 545 w 545"/>
                  <a:gd name="T1" fmla="*/ 242 h 546"/>
                  <a:gd name="T2" fmla="*/ 504 w 545"/>
                  <a:gd name="T3" fmla="*/ 218 h 546"/>
                  <a:gd name="T4" fmla="*/ 469 w 545"/>
                  <a:gd name="T5" fmla="*/ 178 h 546"/>
                  <a:gd name="T6" fmla="*/ 485 w 545"/>
                  <a:gd name="T7" fmla="*/ 138 h 546"/>
                  <a:gd name="T8" fmla="*/ 443 w 545"/>
                  <a:gd name="T9" fmla="*/ 58 h 546"/>
                  <a:gd name="T10" fmla="*/ 397 w 545"/>
                  <a:gd name="T11" fmla="*/ 70 h 546"/>
                  <a:gd name="T12" fmla="*/ 344 w 545"/>
                  <a:gd name="T13" fmla="*/ 67 h 546"/>
                  <a:gd name="T14" fmla="*/ 327 w 545"/>
                  <a:gd name="T15" fmla="*/ 27 h 546"/>
                  <a:gd name="T16" fmla="*/ 241 w 545"/>
                  <a:gd name="T17" fmla="*/ 0 h 546"/>
                  <a:gd name="T18" fmla="*/ 217 w 545"/>
                  <a:gd name="T19" fmla="*/ 41 h 546"/>
                  <a:gd name="T20" fmla="*/ 177 w 545"/>
                  <a:gd name="T21" fmla="*/ 76 h 546"/>
                  <a:gd name="T22" fmla="*/ 137 w 545"/>
                  <a:gd name="T23" fmla="*/ 60 h 546"/>
                  <a:gd name="T24" fmla="*/ 58 w 545"/>
                  <a:gd name="T25" fmla="*/ 102 h 546"/>
                  <a:gd name="T26" fmla="*/ 70 w 545"/>
                  <a:gd name="T27" fmla="*/ 148 h 546"/>
                  <a:gd name="T28" fmla="*/ 66 w 545"/>
                  <a:gd name="T29" fmla="*/ 200 h 546"/>
                  <a:gd name="T30" fmla="*/ 24 w 545"/>
                  <a:gd name="T31" fmla="*/ 218 h 546"/>
                  <a:gd name="T32" fmla="*/ 0 w 545"/>
                  <a:gd name="T33" fmla="*/ 304 h 546"/>
                  <a:gd name="T34" fmla="*/ 41 w 545"/>
                  <a:gd name="T35" fmla="*/ 328 h 546"/>
                  <a:gd name="T36" fmla="*/ 76 w 545"/>
                  <a:gd name="T37" fmla="*/ 368 h 546"/>
                  <a:gd name="T38" fmla="*/ 59 w 545"/>
                  <a:gd name="T39" fmla="*/ 408 h 546"/>
                  <a:gd name="T40" fmla="*/ 101 w 545"/>
                  <a:gd name="T41" fmla="*/ 488 h 546"/>
                  <a:gd name="T42" fmla="*/ 147 w 545"/>
                  <a:gd name="T43" fmla="*/ 476 h 546"/>
                  <a:gd name="T44" fmla="*/ 200 w 545"/>
                  <a:gd name="T45" fmla="*/ 479 h 546"/>
                  <a:gd name="T46" fmla="*/ 217 w 545"/>
                  <a:gd name="T47" fmla="*/ 519 h 546"/>
                  <a:gd name="T48" fmla="*/ 303 w 545"/>
                  <a:gd name="T49" fmla="*/ 546 h 546"/>
                  <a:gd name="T50" fmla="*/ 327 w 545"/>
                  <a:gd name="T51" fmla="*/ 505 h 546"/>
                  <a:gd name="T52" fmla="*/ 367 w 545"/>
                  <a:gd name="T53" fmla="*/ 470 h 546"/>
                  <a:gd name="T54" fmla="*/ 408 w 545"/>
                  <a:gd name="T55" fmla="*/ 486 h 546"/>
                  <a:gd name="T56" fmla="*/ 487 w 545"/>
                  <a:gd name="T57" fmla="*/ 444 h 546"/>
                  <a:gd name="T58" fmla="*/ 475 w 545"/>
                  <a:gd name="T59" fmla="*/ 398 h 546"/>
                  <a:gd name="T60" fmla="*/ 478 w 545"/>
                  <a:gd name="T61" fmla="*/ 346 h 546"/>
                  <a:gd name="T62" fmla="*/ 521 w 545"/>
                  <a:gd name="T63" fmla="*/ 328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5" h="546">
                    <a:moveTo>
                      <a:pt x="545" y="304"/>
                    </a:moveTo>
                    <a:lnTo>
                      <a:pt x="545" y="242"/>
                    </a:lnTo>
                    <a:cubicBezTo>
                      <a:pt x="545" y="229"/>
                      <a:pt x="534" y="218"/>
                      <a:pt x="521" y="218"/>
                    </a:cubicBezTo>
                    <a:lnTo>
                      <a:pt x="504" y="218"/>
                    </a:lnTo>
                    <a:cubicBezTo>
                      <a:pt x="492" y="218"/>
                      <a:pt x="482" y="211"/>
                      <a:pt x="478" y="200"/>
                    </a:cubicBezTo>
                    <a:cubicBezTo>
                      <a:pt x="476" y="193"/>
                      <a:pt x="473" y="185"/>
                      <a:pt x="469" y="178"/>
                    </a:cubicBezTo>
                    <a:cubicBezTo>
                      <a:pt x="464" y="168"/>
                      <a:pt x="467" y="156"/>
                      <a:pt x="474" y="149"/>
                    </a:cubicBezTo>
                    <a:lnTo>
                      <a:pt x="485" y="138"/>
                    </a:lnTo>
                    <a:cubicBezTo>
                      <a:pt x="496" y="127"/>
                      <a:pt x="496" y="111"/>
                      <a:pt x="487" y="102"/>
                    </a:cubicBezTo>
                    <a:lnTo>
                      <a:pt x="443" y="58"/>
                    </a:lnTo>
                    <a:cubicBezTo>
                      <a:pt x="434" y="49"/>
                      <a:pt x="419" y="49"/>
                      <a:pt x="409" y="58"/>
                    </a:cubicBezTo>
                    <a:lnTo>
                      <a:pt x="397" y="70"/>
                    </a:lnTo>
                    <a:cubicBezTo>
                      <a:pt x="389" y="78"/>
                      <a:pt x="377" y="81"/>
                      <a:pt x="367" y="76"/>
                    </a:cubicBezTo>
                    <a:cubicBezTo>
                      <a:pt x="359" y="72"/>
                      <a:pt x="352" y="69"/>
                      <a:pt x="344" y="67"/>
                    </a:cubicBezTo>
                    <a:cubicBezTo>
                      <a:pt x="334" y="63"/>
                      <a:pt x="327" y="53"/>
                      <a:pt x="327" y="42"/>
                    </a:cubicBezTo>
                    <a:lnTo>
                      <a:pt x="327" y="27"/>
                    </a:lnTo>
                    <a:cubicBezTo>
                      <a:pt x="327" y="11"/>
                      <a:pt x="316" y="0"/>
                      <a:pt x="303" y="0"/>
                    </a:cubicBezTo>
                    <a:lnTo>
                      <a:pt x="241" y="0"/>
                    </a:lnTo>
                    <a:cubicBezTo>
                      <a:pt x="228" y="0"/>
                      <a:pt x="217" y="11"/>
                      <a:pt x="217" y="24"/>
                    </a:cubicBezTo>
                    <a:lnTo>
                      <a:pt x="217" y="41"/>
                    </a:lnTo>
                    <a:cubicBezTo>
                      <a:pt x="217" y="53"/>
                      <a:pt x="210" y="63"/>
                      <a:pt x="200" y="67"/>
                    </a:cubicBezTo>
                    <a:cubicBezTo>
                      <a:pt x="192" y="70"/>
                      <a:pt x="184" y="73"/>
                      <a:pt x="177" y="76"/>
                    </a:cubicBezTo>
                    <a:cubicBezTo>
                      <a:pt x="167" y="81"/>
                      <a:pt x="156" y="79"/>
                      <a:pt x="148" y="71"/>
                    </a:cubicBezTo>
                    <a:lnTo>
                      <a:pt x="137" y="60"/>
                    </a:lnTo>
                    <a:cubicBezTo>
                      <a:pt x="126" y="49"/>
                      <a:pt x="111" y="49"/>
                      <a:pt x="101" y="58"/>
                    </a:cubicBezTo>
                    <a:lnTo>
                      <a:pt x="58" y="102"/>
                    </a:lnTo>
                    <a:cubicBezTo>
                      <a:pt x="48" y="111"/>
                      <a:pt x="48" y="127"/>
                      <a:pt x="58" y="136"/>
                    </a:cubicBezTo>
                    <a:lnTo>
                      <a:pt x="70" y="148"/>
                    </a:lnTo>
                    <a:cubicBezTo>
                      <a:pt x="78" y="156"/>
                      <a:pt x="80" y="168"/>
                      <a:pt x="75" y="179"/>
                    </a:cubicBezTo>
                    <a:cubicBezTo>
                      <a:pt x="72" y="186"/>
                      <a:pt x="69" y="193"/>
                      <a:pt x="66" y="200"/>
                    </a:cubicBezTo>
                    <a:cubicBezTo>
                      <a:pt x="62" y="211"/>
                      <a:pt x="52" y="218"/>
                      <a:pt x="41" y="218"/>
                    </a:cubicBezTo>
                    <a:lnTo>
                      <a:pt x="24" y="218"/>
                    </a:lnTo>
                    <a:cubicBezTo>
                      <a:pt x="10" y="218"/>
                      <a:pt x="0" y="229"/>
                      <a:pt x="0" y="242"/>
                    </a:cubicBezTo>
                    <a:lnTo>
                      <a:pt x="0" y="304"/>
                    </a:lnTo>
                    <a:cubicBezTo>
                      <a:pt x="0" y="317"/>
                      <a:pt x="10" y="328"/>
                      <a:pt x="24" y="328"/>
                    </a:cubicBezTo>
                    <a:lnTo>
                      <a:pt x="41" y="328"/>
                    </a:lnTo>
                    <a:cubicBezTo>
                      <a:pt x="52" y="328"/>
                      <a:pt x="62" y="335"/>
                      <a:pt x="66" y="346"/>
                    </a:cubicBezTo>
                    <a:cubicBezTo>
                      <a:pt x="69" y="353"/>
                      <a:pt x="72" y="361"/>
                      <a:pt x="76" y="368"/>
                    </a:cubicBezTo>
                    <a:cubicBezTo>
                      <a:pt x="80" y="378"/>
                      <a:pt x="78" y="390"/>
                      <a:pt x="70" y="397"/>
                    </a:cubicBezTo>
                    <a:lnTo>
                      <a:pt x="59" y="408"/>
                    </a:lnTo>
                    <a:cubicBezTo>
                      <a:pt x="48" y="419"/>
                      <a:pt x="48" y="434"/>
                      <a:pt x="58" y="444"/>
                    </a:cubicBezTo>
                    <a:lnTo>
                      <a:pt x="101" y="488"/>
                    </a:lnTo>
                    <a:cubicBezTo>
                      <a:pt x="111" y="497"/>
                      <a:pt x="126" y="497"/>
                      <a:pt x="135" y="488"/>
                    </a:cubicBezTo>
                    <a:lnTo>
                      <a:pt x="147" y="476"/>
                    </a:lnTo>
                    <a:cubicBezTo>
                      <a:pt x="155" y="467"/>
                      <a:pt x="168" y="465"/>
                      <a:pt x="178" y="470"/>
                    </a:cubicBezTo>
                    <a:cubicBezTo>
                      <a:pt x="185" y="474"/>
                      <a:pt x="193" y="477"/>
                      <a:pt x="200" y="479"/>
                    </a:cubicBezTo>
                    <a:cubicBezTo>
                      <a:pt x="211" y="483"/>
                      <a:pt x="217" y="493"/>
                      <a:pt x="217" y="504"/>
                    </a:cubicBezTo>
                    <a:lnTo>
                      <a:pt x="217" y="519"/>
                    </a:lnTo>
                    <a:cubicBezTo>
                      <a:pt x="217" y="535"/>
                      <a:pt x="228" y="546"/>
                      <a:pt x="241" y="546"/>
                    </a:cubicBezTo>
                    <a:lnTo>
                      <a:pt x="303" y="546"/>
                    </a:lnTo>
                    <a:cubicBezTo>
                      <a:pt x="316" y="546"/>
                      <a:pt x="327" y="535"/>
                      <a:pt x="327" y="522"/>
                    </a:cubicBezTo>
                    <a:lnTo>
                      <a:pt x="327" y="505"/>
                    </a:lnTo>
                    <a:cubicBezTo>
                      <a:pt x="327" y="493"/>
                      <a:pt x="334" y="483"/>
                      <a:pt x="345" y="479"/>
                    </a:cubicBezTo>
                    <a:cubicBezTo>
                      <a:pt x="353" y="476"/>
                      <a:pt x="360" y="473"/>
                      <a:pt x="367" y="470"/>
                    </a:cubicBezTo>
                    <a:cubicBezTo>
                      <a:pt x="377" y="465"/>
                      <a:pt x="389" y="467"/>
                      <a:pt x="397" y="475"/>
                    </a:cubicBezTo>
                    <a:lnTo>
                      <a:pt x="408" y="486"/>
                    </a:lnTo>
                    <a:cubicBezTo>
                      <a:pt x="419" y="497"/>
                      <a:pt x="434" y="497"/>
                      <a:pt x="443" y="488"/>
                    </a:cubicBezTo>
                    <a:lnTo>
                      <a:pt x="487" y="444"/>
                    </a:lnTo>
                    <a:cubicBezTo>
                      <a:pt x="496" y="434"/>
                      <a:pt x="496" y="419"/>
                      <a:pt x="487" y="410"/>
                    </a:cubicBezTo>
                    <a:lnTo>
                      <a:pt x="475" y="398"/>
                    </a:lnTo>
                    <a:cubicBezTo>
                      <a:pt x="467" y="390"/>
                      <a:pt x="464" y="377"/>
                      <a:pt x="469" y="367"/>
                    </a:cubicBezTo>
                    <a:cubicBezTo>
                      <a:pt x="473" y="360"/>
                      <a:pt x="476" y="353"/>
                      <a:pt x="478" y="346"/>
                    </a:cubicBezTo>
                    <a:cubicBezTo>
                      <a:pt x="482" y="335"/>
                      <a:pt x="492" y="328"/>
                      <a:pt x="504" y="328"/>
                    </a:cubicBezTo>
                    <a:lnTo>
                      <a:pt x="521" y="328"/>
                    </a:lnTo>
                    <a:cubicBezTo>
                      <a:pt x="534" y="328"/>
                      <a:pt x="545" y="317"/>
                      <a:pt x="545" y="304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82">
                <a:extLst>
                  <a:ext uri="{FF2B5EF4-FFF2-40B4-BE49-F238E27FC236}">
                    <a16:creationId xmlns:a16="http://schemas.microsoft.com/office/drawing/2014/main" id="{9AD7185F-9563-B8AB-EE37-881178479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5100" y="1879600"/>
                <a:ext cx="182563" cy="182563"/>
              </a:xfrm>
              <a:custGeom>
                <a:avLst/>
                <a:gdLst>
                  <a:gd name="T0" fmla="*/ 154 w 269"/>
                  <a:gd name="T1" fmla="*/ 257 h 270"/>
                  <a:gd name="T2" fmla="*/ 12 w 269"/>
                  <a:gd name="T3" fmla="*/ 115 h 270"/>
                  <a:gd name="T4" fmla="*/ 115 w 269"/>
                  <a:gd name="T5" fmla="*/ 13 h 270"/>
                  <a:gd name="T6" fmla="*/ 256 w 269"/>
                  <a:gd name="T7" fmla="*/ 154 h 270"/>
                  <a:gd name="T8" fmla="*/ 154 w 269"/>
                  <a:gd name="T9" fmla="*/ 2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270">
                    <a:moveTo>
                      <a:pt x="154" y="257"/>
                    </a:moveTo>
                    <a:cubicBezTo>
                      <a:pt x="70" y="270"/>
                      <a:pt x="0" y="199"/>
                      <a:pt x="12" y="115"/>
                    </a:cubicBezTo>
                    <a:cubicBezTo>
                      <a:pt x="20" y="63"/>
                      <a:pt x="63" y="21"/>
                      <a:pt x="115" y="13"/>
                    </a:cubicBezTo>
                    <a:cubicBezTo>
                      <a:pt x="198" y="0"/>
                      <a:pt x="269" y="71"/>
                      <a:pt x="256" y="154"/>
                    </a:cubicBezTo>
                    <a:cubicBezTo>
                      <a:pt x="248" y="206"/>
                      <a:pt x="206" y="249"/>
                      <a:pt x="154" y="25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83">
                <a:extLst>
                  <a:ext uri="{FF2B5EF4-FFF2-40B4-BE49-F238E27FC236}">
                    <a16:creationId xmlns:a16="http://schemas.microsoft.com/office/drawing/2014/main" id="{4FF4C6A3-5714-EC1B-11A8-4DA768BBAA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8088" y="1652588"/>
                <a:ext cx="666750" cy="654050"/>
              </a:xfrm>
              <a:custGeom>
                <a:avLst/>
                <a:gdLst>
                  <a:gd name="T0" fmla="*/ 471 w 988"/>
                  <a:gd name="T1" fmla="*/ 17 h 969"/>
                  <a:gd name="T2" fmla="*/ 150 w 988"/>
                  <a:gd name="T3" fmla="*/ 150 h 969"/>
                  <a:gd name="T4" fmla="*/ 17 w 988"/>
                  <a:gd name="T5" fmla="*/ 471 h 969"/>
                  <a:gd name="T6" fmla="*/ 150 w 988"/>
                  <a:gd name="T7" fmla="*/ 792 h 969"/>
                  <a:gd name="T8" fmla="*/ 793 w 988"/>
                  <a:gd name="T9" fmla="*/ 792 h 969"/>
                  <a:gd name="T10" fmla="*/ 793 w 988"/>
                  <a:gd name="T11" fmla="*/ 150 h 969"/>
                  <a:gd name="T12" fmla="*/ 471 w 988"/>
                  <a:gd name="T13" fmla="*/ 17 h 969"/>
                  <a:gd name="T14" fmla="*/ 471 w 988"/>
                  <a:gd name="T15" fmla="*/ 942 h 969"/>
                  <a:gd name="T16" fmla="*/ 138 w 988"/>
                  <a:gd name="T17" fmla="*/ 804 h 969"/>
                  <a:gd name="T18" fmla="*/ 0 w 988"/>
                  <a:gd name="T19" fmla="*/ 471 h 969"/>
                  <a:gd name="T20" fmla="*/ 138 w 988"/>
                  <a:gd name="T21" fmla="*/ 138 h 969"/>
                  <a:gd name="T22" fmla="*/ 471 w 988"/>
                  <a:gd name="T23" fmla="*/ 0 h 969"/>
                  <a:gd name="T24" fmla="*/ 804 w 988"/>
                  <a:gd name="T25" fmla="*/ 138 h 969"/>
                  <a:gd name="T26" fmla="*/ 804 w 988"/>
                  <a:gd name="T27" fmla="*/ 804 h 969"/>
                  <a:gd name="T28" fmla="*/ 471 w 988"/>
                  <a:gd name="T29" fmla="*/ 942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8" h="969">
                    <a:moveTo>
                      <a:pt x="471" y="17"/>
                    </a:moveTo>
                    <a:cubicBezTo>
                      <a:pt x="350" y="17"/>
                      <a:pt x="236" y="64"/>
                      <a:pt x="150" y="150"/>
                    </a:cubicBezTo>
                    <a:cubicBezTo>
                      <a:pt x="64" y="235"/>
                      <a:pt x="17" y="350"/>
                      <a:pt x="17" y="471"/>
                    </a:cubicBezTo>
                    <a:cubicBezTo>
                      <a:pt x="17" y="592"/>
                      <a:pt x="64" y="706"/>
                      <a:pt x="150" y="792"/>
                    </a:cubicBezTo>
                    <a:cubicBezTo>
                      <a:pt x="327" y="969"/>
                      <a:pt x="615" y="969"/>
                      <a:pt x="793" y="792"/>
                    </a:cubicBezTo>
                    <a:cubicBezTo>
                      <a:pt x="970" y="615"/>
                      <a:pt x="970" y="327"/>
                      <a:pt x="793" y="150"/>
                    </a:cubicBezTo>
                    <a:cubicBezTo>
                      <a:pt x="707" y="64"/>
                      <a:pt x="593" y="17"/>
                      <a:pt x="471" y="17"/>
                    </a:cubicBezTo>
                    <a:close/>
                    <a:moveTo>
                      <a:pt x="471" y="942"/>
                    </a:moveTo>
                    <a:cubicBezTo>
                      <a:pt x="351" y="942"/>
                      <a:pt x="230" y="896"/>
                      <a:pt x="138" y="804"/>
                    </a:cubicBezTo>
                    <a:cubicBezTo>
                      <a:pt x="49" y="715"/>
                      <a:pt x="0" y="597"/>
                      <a:pt x="0" y="471"/>
                    </a:cubicBezTo>
                    <a:cubicBezTo>
                      <a:pt x="0" y="345"/>
                      <a:pt x="49" y="227"/>
                      <a:pt x="138" y="138"/>
                    </a:cubicBezTo>
                    <a:cubicBezTo>
                      <a:pt x="227" y="49"/>
                      <a:pt x="345" y="0"/>
                      <a:pt x="471" y="0"/>
                    </a:cubicBezTo>
                    <a:cubicBezTo>
                      <a:pt x="597" y="0"/>
                      <a:pt x="715" y="49"/>
                      <a:pt x="804" y="138"/>
                    </a:cubicBezTo>
                    <a:cubicBezTo>
                      <a:pt x="988" y="322"/>
                      <a:pt x="988" y="620"/>
                      <a:pt x="804" y="804"/>
                    </a:cubicBezTo>
                    <a:cubicBezTo>
                      <a:pt x="713" y="896"/>
                      <a:pt x="592" y="942"/>
                      <a:pt x="471" y="94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84">
                <a:extLst>
                  <a:ext uri="{FF2B5EF4-FFF2-40B4-BE49-F238E27FC236}">
                    <a16:creationId xmlns:a16="http://schemas.microsoft.com/office/drawing/2014/main" id="{EB363C80-9508-EEBB-CF52-5DCA21B9B6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0475" y="1716088"/>
                <a:ext cx="531813" cy="520700"/>
              </a:xfrm>
              <a:custGeom>
                <a:avLst/>
                <a:gdLst>
                  <a:gd name="T0" fmla="*/ 393 w 787"/>
                  <a:gd name="T1" fmla="*/ 17 h 770"/>
                  <a:gd name="T2" fmla="*/ 140 w 787"/>
                  <a:gd name="T3" fmla="*/ 122 h 770"/>
                  <a:gd name="T4" fmla="*/ 140 w 787"/>
                  <a:gd name="T5" fmla="*/ 630 h 770"/>
                  <a:gd name="T6" fmla="*/ 647 w 787"/>
                  <a:gd name="T7" fmla="*/ 630 h 770"/>
                  <a:gd name="T8" fmla="*/ 647 w 787"/>
                  <a:gd name="T9" fmla="*/ 122 h 770"/>
                  <a:gd name="T10" fmla="*/ 393 w 787"/>
                  <a:gd name="T11" fmla="*/ 17 h 770"/>
                  <a:gd name="T12" fmla="*/ 393 w 787"/>
                  <a:gd name="T13" fmla="*/ 751 h 770"/>
                  <a:gd name="T14" fmla="*/ 128 w 787"/>
                  <a:gd name="T15" fmla="*/ 641 h 770"/>
                  <a:gd name="T16" fmla="*/ 18 w 787"/>
                  <a:gd name="T17" fmla="*/ 376 h 770"/>
                  <a:gd name="T18" fmla="*/ 128 w 787"/>
                  <a:gd name="T19" fmla="*/ 110 h 770"/>
                  <a:gd name="T20" fmla="*/ 393 w 787"/>
                  <a:gd name="T21" fmla="*/ 0 h 770"/>
                  <a:gd name="T22" fmla="*/ 659 w 787"/>
                  <a:gd name="T23" fmla="*/ 110 h 770"/>
                  <a:gd name="T24" fmla="*/ 769 w 787"/>
                  <a:gd name="T25" fmla="*/ 376 h 770"/>
                  <a:gd name="T26" fmla="*/ 659 w 787"/>
                  <a:gd name="T27" fmla="*/ 641 h 770"/>
                  <a:gd name="T28" fmla="*/ 393 w 787"/>
                  <a:gd name="T29" fmla="*/ 751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7" h="770">
                    <a:moveTo>
                      <a:pt x="393" y="17"/>
                    </a:moveTo>
                    <a:cubicBezTo>
                      <a:pt x="301" y="17"/>
                      <a:pt x="209" y="52"/>
                      <a:pt x="140" y="122"/>
                    </a:cubicBezTo>
                    <a:cubicBezTo>
                      <a:pt x="0" y="262"/>
                      <a:pt x="0" y="490"/>
                      <a:pt x="140" y="630"/>
                    </a:cubicBezTo>
                    <a:cubicBezTo>
                      <a:pt x="279" y="770"/>
                      <a:pt x="507" y="770"/>
                      <a:pt x="647" y="630"/>
                    </a:cubicBezTo>
                    <a:cubicBezTo>
                      <a:pt x="787" y="490"/>
                      <a:pt x="787" y="262"/>
                      <a:pt x="647" y="122"/>
                    </a:cubicBezTo>
                    <a:cubicBezTo>
                      <a:pt x="577" y="52"/>
                      <a:pt x="485" y="17"/>
                      <a:pt x="393" y="17"/>
                    </a:cubicBezTo>
                    <a:close/>
                    <a:moveTo>
                      <a:pt x="393" y="751"/>
                    </a:moveTo>
                    <a:cubicBezTo>
                      <a:pt x="293" y="751"/>
                      <a:pt x="199" y="712"/>
                      <a:pt x="128" y="641"/>
                    </a:cubicBezTo>
                    <a:cubicBezTo>
                      <a:pt x="57" y="571"/>
                      <a:pt x="18" y="476"/>
                      <a:pt x="18" y="376"/>
                    </a:cubicBezTo>
                    <a:cubicBezTo>
                      <a:pt x="18" y="276"/>
                      <a:pt x="57" y="181"/>
                      <a:pt x="128" y="110"/>
                    </a:cubicBezTo>
                    <a:cubicBezTo>
                      <a:pt x="199" y="39"/>
                      <a:pt x="293" y="0"/>
                      <a:pt x="393" y="0"/>
                    </a:cubicBezTo>
                    <a:cubicBezTo>
                      <a:pt x="494" y="0"/>
                      <a:pt x="588" y="39"/>
                      <a:pt x="659" y="110"/>
                    </a:cubicBezTo>
                    <a:cubicBezTo>
                      <a:pt x="730" y="181"/>
                      <a:pt x="769" y="276"/>
                      <a:pt x="769" y="376"/>
                    </a:cubicBezTo>
                    <a:cubicBezTo>
                      <a:pt x="769" y="476"/>
                      <a:pt x="730" y="571"/>
                      <a:pt x="659" y="641"/>
                    </a:cubicBezTo>
                    <a:cubicBezTo>
                      <a:pt x="588" y="712"/>
                      <a:pt x="494" y="751"/>
                      <a:pt x="393" y="75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85">
                <a:extLst>
                  <a:ext uri="{FF2B5EF4-FFF2-40B4-BE49-F238E27FC236}">
                    <a16:creationId xmlns:a16="http://schemas.microsoft.com/office/drawing/2014/main" id="{2B2482C5-0DBF-FEF7-021A-9A5F6D1B8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4188" y="2198688"/>
                <a:ext cx="252413" cy="252413"/>
              </a:xfrm>
              <a:custGeom>
                <a:avLst/>
                <a:gdLst>
                  <a:gd name="T0" fmla="*/ 24 w 374"/>
                  <a:gd name="T1" fmla="*/ 125 h 373"/>
                  <a:gd name="T2" fmla="*/ 235 w 374"/>
                  <a:gd name="T3" fmla="*/ 336 h 373"/>
                  <a:gd name="T4" fmla="*/ 285 w 374"/>
                  <a:gd name="T5" fmla="*/ 357 h 373"/>
                  <a:gd name="T6" fmla="*/ 336 w 374"/>
                  <a:gd name="T7" fmla="*/ 336 h 373"/>
                  <a:gd name="T8" fmla="*/ 357 w 374"/>
                  <a:gd name="T9" fmla="*/ 285 h 373"/>
                  <a:gd name="T10" fmla="*/ 336 w 374"/>
                  <a:gd name="T11" fmla="*/ 234 h 373"/>
                  <a:gd name="T12" fmla="*/ 125 w 374"/>
                  <a:gd name="T13" fmla="*/ 23 h 373"/>
                  <a:gd name="T14" fmla="*/ 24 w 374"/>
                  <a:gd name="T15" fmla="*/ 125 h 373"/>
                  <a:gd name="T16" fmla="*/ 285 w 374"/>
                  <a:gd name="T17" fmla="*/ 373 h 373"/>
                  <a:gd name="T18" fmla="*/ 223 w 374"/>
                  <a:gd name="T19" fmla="*/ 347 h 373"/>
                  <a:gd name="T20" fmla="*/ 0 w 374"/>
                  <a:gd name="T21" fmla="*/ 125 h 373"/>
                  <a:gd name="T22" fmla="*/ 125 w 374"/>
                  <a:gd name="T23" fmla="*/ 0 h 373"/>
                  <a:gd name="T24" fmla="*/ 348 w 374"/>
                  <a:gd name="T25" fmla="*/ 222 h 373"/>
                  <a:gd name="T26" fmla="*/ 374 w 374"/>
                  <a:gd name="T27" fmla="*/ 285 h 373"/>
                  <a:gd name="T28" fmla="*/ 348 w 374"/>
                  <a:gd name="T29" fmla="*/ 347 h 373"/>
                  <a:gd name="T30" fmla="*/ 285 w 374"/>
                  <a:gd name="T31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4" h="373">
                    <a:moveTo>
                      <a:pt x="24" y="125"/>
                    </a:moveTo>
                    <a:lnTo>
                      <a:pt x="235" y="336"/>
                    </a:lnTo>
                    <a:cubicBezTo>
                      <a:pt x="248" y="349"/>
                      <a:pt x="266" y="357"/>
                      <a:pt x="285" y="357"/>
                    </a:cubicBezTo>
                    <a:cubicBezTo>
                      <a:pt x="304" y="357"/>
                      <a:pt x="322" y="349"/>
                      <a:pt x="336" y="336"/>
                    </a:cubicBezTo>
                    <a:cubicBezTo>
                      <a:pt x="349" y="322"/>
                      <a:pt x="357" y="304"/>
                      <a:pt x="357" y="285"/>
                    </a:cubicBezTo>
                    <a:cubicBezTo>
                      <a:pt x="357" y="266"/>
                      <a:pt x="349" y="248"/>
                      <a:pt x="336" y="234"/>
                    </a:cubicBezTo>
                    <a:lnTo>
                      <a:pt x="125" y="23"/>
                    </a:lnTo>
                    <a:lnTo>
                      <a:pt x="24" y="125"/>
                    </a:lnTo>
                    <a:close/>
                    <a:moveTo>
                      <a:pt x="285" y="373"/>
                    </a:moveTo>
                    <a:cubicBezTo>
                      <a:pt x="262" y="373"/>
                      <a:pt x="240" y="364"/>
                      <a:pt x="223" y="347"/>
                    </a:cubicBezTo>
                    <a:lnTo>
                      <a:pt x="0" y="125"/>
                    </a:lnTo>
                    <a:lnTo>
                      <a:pt x="125" y="0"/>
                    </a:lnTo>
                    <a:lnTo>
                      <a:pt x="348" y="222"/>
                    </a:lnTo>
                    <a:cubicBezTo>
                      <a:pt x="364" y="239"/>
                      <a:pt x="374" y="261"/>
                      <a:pt x="374" y="285"/>
                    </a:cubicBezTo>
                    <a:cubicBezTo>
                      <a:pt x="374" y="309"/>
                      <a:pt x="364" y="331"/>
                      <a:pt x="348" y="347"/>
                    </a:cubicBezTo>
                    <a:cubicBezTo>
                      <a:pt x="331" y="364"/>
                      <a:pt x="309" y="373"/>
                      <a:pt x="285" y="373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86">
                <a:extLst>
                  <a:ext uri="{FF2B5EF4-FFF2-40B4-BE49-F238E27FC236}">
                    <a16:creationId xmlns:a16="http://schemas.microsoft.com/office/drawing/2014/main" id="{B84B1950-3AAF-232C-8068-ABAE376B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8" y="2206625"/>
                <a:ext cx="58738" cy="58738"/>
              </a:xfrm>
              <a:custGeom>
                <a:avLst/>
                <a:gdLst>
                  <a:gd name="T0" fmla="*/ 32 w 37"/>
                  <a:gd name="T1" fmla="*/ 37 h 37"/>
                  <a:gd name="T2" fmla="*/ 0 w 37"/>
                  <a:gd name="T3" fmla="*/ 5 h 37"/>
                  <a:gd name="T4" fmla="*/ 5 w 37"/>
                  <a:gd name="T5" fmla="*/ 0 h 37"/>
                  <a:gd name="T6" fmla="*/ 37 w 37"/>
                  <a:gd name="T7" fmla="*/ 32 h 37"/>
                  <a:gd name="T8" fmla="*/ 32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32" y="37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7" y="32"/>
                    </a:lnTo>
                    <a:lnTo>
                      <a:pt x="32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87">
                <a:extLst>
                  <a:ext uri="{FF2B5EF4-FFF2-40B4-BE49-F238E27FC236}">
                    <a16:creationId xmlns:a16="http://schemas.microsoft.com/office/drawing/2014/main" id="{F0C8B896-CE67-1431-A10E-7DD0EB7FA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125" y="2166938"/>
                <a:ext cx="58738" cy="58738"/>
              </a:xfrm>
              <a:custGeom>
                <a:avLst/>
                <a:gdLst>
                  <a:gd name="T0" fmla="*/ 32 w 37"/>
                  <a:gd name="T1" fmla="*/ 37 h 37"/>
                  <a:gd name="T2" fmla="*/ 0 w 37"/>
                  <a:gd name="T3" fmla="*/ 5 h 37"/>
                  <a:gd name="T4" fmla="*/ 5 w 37"/>
                  <a:gd name="T5" fmla="*/ 0 h 37"/>
                  <a:gd name="T6" fmla="*/ 37 w 37"/>
                  <a:gd name="T7" fmla="*/ 32 h 37"/>
                  <a:gd name="T8" fmla="*/ 32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32" y="37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7" y="32"/>
                    </a:lnTo>
                    <a:lnTo>
                      <a:pt x="32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88">
                <a:extLst>
                  <a:ext uri="{FF2B5EF4-FFF2-40B4-BE49-F238E27FC236}">
                    <a16:creationId xmlns:a16="http://schemas.microsoft.com/office/drawing/2014/main" id="{D3155AEE-41E8-4A99-316C-BCDE396FFC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6675" y="1781175"/>
                <a:ext cx="379413" cy="379413"/>
              </a:xfrm>
              <a:custGeom>
                <a:avLst/>
                <a:gdLst>
                  <a:gd name="T0" fmla="*/ 212 w 562"/>
                  <a:gd name="T1" fmla="*/ 479 h 562"/>
                  <a:gd name="T2" fmla="*/ 250 w 562"/>
                  <a:gd name="T3" fmla="*/ 545 h 562"/>
                  <a:gd name="T4" fmla="*/ 328 w 562"/>
                  <a:gd name="T5" fmla="*/ 513 h 562"/>
                  <a:gd name="T6" fmla="*/ 411 w 562"/>
                  <a:gd name="T7" fmla="*/ 477 h 562"/>
                  <a:gd name="T8" fmla="*/ 446 w 562"/>
                  <a:gd name="T9" fmla="*/ 490 h 562"/>
                  <a:gd name="T10" fmla="*/ 478 w 562"/>
                  <a:gd name="T11" fmla="*/ 412 h 562"/>
                  <a:gd name="T12" fmla="*/ 513 w 562"/>
                  <a:gd name="T13" fmla="*/ 328 h 562"/>
                  <a:gd name="T14" fmla="*/ 546 w 562"/>
                  <a:gd name="T15" fmla="*/ 250 h 562"/>
                  <a:gd name="T16" fmla="*/ 479 w 562"/>
                  <a:gd name="T17" fmla="*/ 211 h 562"/>
                  <a:gd name="T18" fmla="*/ 488 w 562"/>
                  <a:gd name="T19" fmla="*/ 140 h 562"/>
                  <a:gd name="T20" fmla="*/ 446 w 562"/>
                  <a:gd name="T21" fmla="*/ 72 h 562"/>
                  <a:gd name="T22" fmla="*/ 372 w 562"/>
                  <a:gd name="T23" fmla="*/ 91 h 562"/>
                  <a:gd name="T24" fmla="*/ 328 w 562"/>
                  <a:gd name="T25" fmla="*/ 35 h 562"/>
                  <a:gd name="T26" fmla="*/ 235 w 562"/>
                  <a:gd name="T27" fmla="*/ 32 h 562"/>
                  <a:gd name="T28" fmla="*/ 190 w 562"/>
                  <a:gd name="T29" fmla="*/ 92 h 562"/>
                  <a:gd name="T30" fmla="*/ 127 w 562"/>
                  <a:gd name="T31" fmla="*/ 68 h 562"/>
                  <a:gd name="T32" fmla="*/ 68 w 562"/>
                  <a:gd name="T33" fmla="*/ 127 h 562"/>
                  <a:gd name="T34" fmla="*/ 92 w 562"/>
                  <a:gd name="T35" fmla="*/ 190 h 562"/>
                  <a:gd name="T36" fmla="*/ 33 w 562"/>
                  <a:gd name="T37" fmla="*/ 234 h 562"/>
                  <a:gd name="T38" fmla="*/ 33 w 562"/>
                  <a:gd name="T39" fmla="*/ 328 h 562"/>
                  <a:gd name="T40" fmla="*/ 92 w 562"/>
                  <a:gd name="T41" fmla="*/ 372 h 562"/>
                  <a:gd name="T42" fmla="*/ 68 w 562"/>
                  <a:gd name="T43" fmla="*/ 435 h 562"/>
                  <a:gd name="T44" fmla="*/ 138 w 562"/>
                  <a:gd name="T45" fmla="*/ 490 h 562"/>
                  <a:gd name="T46" fmla="*/ 312 w 562"/>
                  <a:gd name="T47" fmla="*/ 562 h 562"/>
                  <a:gd name="T48" fmla="*/ 218 w 562"/>
                  <a:gd name="T49" fmla="*/ 512 h 562"/>
                  <a:gd name="T50" fmla="*/ 162 w 562"/>
                  <a:gd name="T51" fmla="*/ 489 h 562"/>
                  <a:gd name="T52" fmla="*/ 61 w 562"/>
                  <a:gd name="T53" fmla="*/ 458 h 562"/>
                  <a:gd name="T54" fmla="*/ 77 w 562"/>
                  <a:gd name="T55" fmla="*/ 380 h 562"/>
                  <a:gd name="T56" fmla="*/ 33 w 562"/>
                  <a:gd name="T57" fmla="*/ 344 h 562"/>
                  <a:gd name="T58" fmla="*/ 33 w 562"/>
                  <a:gd name="T59" fmla="*/ 218 h 562"/>
                  <a:gd name="T60" fmla="*/ 77 w 562"/>
                  <a:gd name="T61" fmla="*/ 183 h 562"/>
                  <a:gd name="T62" fmla="*/ 61 w 562"/>
                  <a:gd name="T63" fmla="*/ 104 h 562"/>
                  <a:gd name="T64" fmla="*/ 163 w 562"/>
                  <a:gd name="T65" fmla="*/ 73 h 562"/>
                  <a:gd name="T66" fmla="*/ 218 w 562"/>
                  <a:gd name="T67" fmla="*/ 49 h 562"/>
                  <a:gd name="T68" fmla="*/ 312 w 562"/>
                  <a:gd name="T69" fmla="*/ 0 h 562"/>
                  <a:gd name="T70" fmla="*/ 356 w 562"/>
                  <a:gd name="T71" fmla="*/ 67 h 562"/>
                  <a:gd name="T72" fmla="*/ 412 w 562"/>
                  <a:gd name="T73" fmla="*/ 60 h 562"/>
                  <a:gd name="T74" fmla="*/ 500 w 562"/>
                  <a:gd name="T75" fmla="*/ 151 h 562"/>
                  <a:gd name="T76" fmla="*/ 495 w 562"/>
                  <a:gd name="T77" fmla="*/ 205 h 562"/>
                  <a:gd name="T78" fmla="*/ 562 w 562"/>
                  <a:gd name="T79" fmla="*/ 250 h 562"/>
                  <a:gd name="T80" fmla="*/ 513 w 562"/>
                  <a:gd name="T81" fmla="*/ 344 h 562"/>
                  <a:gd name="T82" fmla="*/ 490 w 562"/>
                  <a:gd name="T83" fmla="*/ 400 h 562"/>
                  <a:gd name="T84" fmla="*/ 458 w 562"/>
                  <a:gd name="T85" fmla="*/ 501 h 562"/>
                  <a:gd name="T86" fmla="*/ 400 w 562"/>
                  <a:gd name="T87" fmla="*/ 489 h 562"/>
                  <a:gd name="T88" fmla="*/ 345 w 562"/>
                  <a:gd name="T89" fmla="*/ 51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62" h="562">
                    <a:moveTo>
                      <a:pt x="176" y="467"/>
                    </a:moveTo>
                    <a:cubicBezTo>
                      <a:pt x="181" y="467"/>
                      <a:pt x="186" y="468"/>
                      <a:pt x="191" y="471"/>
                    </a:cubicBezTo>
                    <a:cubicBezTo>
                      <a:pt x="198" y="474"/>
                      <a:pt x="205" y="477"/>
                      <a:pt x="212" y="479"/>
                    </a:cubicBezTo>
                    <a:cubicBezTo>
                      <a:pt x="226" y="484"/>
                      <a:pt x="235" y="497"/>
                      <a:pt x="235" y="512"/>
                    </a:cubicBezTo>
                    <a:lnTo>
                      <a:pt x="235" y="527"/>
                    </a:lnTo>
                    <a:cubicBezTo>
                      <a:pt x="235" y="538"/>
                      <a:pt x="241" y="545"/>
                      <a:pt x="250" y="545"/>
                    </a:cubicBezTo>
                    <a:lnTo>
                      <a:pt x="312" y="545"/>
                    </a:lnTo>
                    <a:cubicBezTo>
                      <a:pt x="321" y="545"/>
                      <a:pt x="328" y="538"/>
                      <a:pt x="328" y="530"/>
                    </a:cubicBezTo>
                    <a:lnTo>
                      <a:pt x="328" y="513"/>
                    </a:lnTo>
                    <a:cubicBezTo>
                      <a:pt x="328" y="497"/>
                      <a:pt x="337" y="484"/>
                      <a:pt x="351" y="479"/>
                    </a:cubicBezTo>
                    <a:cubicBezTo>
                      <a:pt x="359" y="476"/>
                      <a:pt x="366" y="474"/>
                      <a:pt x="373" y="470"/>
                    </a:cubicBezTo>
                    <a:cubicBezTo>
                      <a:pt x="386" y="464"/>
                      <a:pt x="401" y="467"/>
                      <a:pt x="411" y="477"/>
                    </a:cubicBezTo>
                    <a:lnTo>
                      <a:pt x="423" y="488"/>
                    </a:lnTo>
                    <a:cubicBezTo>
                      <a:pt x="426" y="492"/>
                      <a:pt x="431" y="494"/>
                      <a:pt x="435" y="494"/>
                    </a:cubicBezTo>
                    <a:cubicBezTo>
                      <a:pt x="439" y="494"/>
                      <a:pt x="443" y="493"/>
                      <a:pt x="446" y="490"/>
                    </a:cubicBezTo>
                    <a:lnTo>
                      <a:pt x="490" y="446"/>
                    </a:lnTo>
                    <a:cubicBezTo>
                      <a:pt x="496" y="440"/>
                      <a:pt x="496" y="430"/>
                      <a:pt x="490" y="424"/>
                    </a:cubicBezTo>
                    <a:lnTo>
                      <a:pt x="478" y="412"/>
                    </a:lnTo>
                    <a:cubicBezTo>
                      <a:pt x="467" y="401"/>
                      <a:pt x="464" y="385"/>
                      <a:pt x="471" y="372"/>
                    </a:cubicBezTo>
                    <a:cubicBezTo>
                      <a:pt x="474" y="365"/>
                      <a:pt x="477" y="358"/>
                      <a:pt x="479" y="351"/>
                    </a:cubicBezTo>
                    <a:cubicBezTo>
                      <a:pt x="484" y="337"/>
                      <a:pt x="498" y="328"/>
                      <a:pt x="513" y="328"/>
                    </a:cubicBezTo>
                    <a:lnTo>
                      <a:pt x="530" y="328"/>
                    </a:lnTo>
                    <a:cubicBezTo>
                      <a:pt x="539" y="328"/>
                      <a:pt x="546" y="321"/>
                      <a:pt x="546" y="312"/>
                    </a:cubicBezTo>
                    <a:lnTo>
                      <a:pt x="546" y="250"/>
                    </a:lnTo>
                    <a:cubicBezTo>
                      <a:pt x="546" y="241"/>
                      <a:pt x="539" y="234"/>
                      <a:pt x="530" y="234"/>
                    </a:cubicBezTo>
                    <a:lnTo>
                      <a:pt x="513" y="234"/>
                    </a:lnTo>
                    <a:cubicBezTo>
                      <a:pt x="498" y="234"/>
                      <a:pt x="484" y="225"/>
                      <a:pt x="479" y="211"/>
                    </a:cubicBezTo>
                    <a:cubicBezTo>
                      <a:pt x="477" y="204"/>
                      <a:pt x="474" y="196"/>
                      <a:pt x="471" y="190"/>
                    </a:cubicBezTo>
                    <a:cubicBezTo>
                      <a:pt x="464" y="177"/>
                      <a:pt x="467" y="161"/>
                      <a:pt x="477" y="151"/>
                    </a:cubicBezTo>
                    <a:lnTo>
                      <a:pt x="488" y="140"/>
                    </a:lnTo>
                    <a:cubicBezTo>
                      <a:pt x="492" y="136"/>
                      <a:pt x="494" y="131"/>
                      <a:pt x="494" y="127"/>
                    </a:cubicBezTo>
                    <a:cubicBezTo>
                      <a:pt x="495" y="123"/>
                      <a:pt x="493" y="119"/>
                      <a:pt x="490" y="116"/>
                    </a:cubicBezTo>
                    <a:lnTo>
                      <a:pt x="446" y="72"/>
                    </a:lnTo>
                    <a:cubicBezTo>
                      <a:pt x="440" y="66"/>
                      <a:pt x="430" y="66"/>
                      <a:pt x="424" y="72"/>
                    </a:cubicBezTo>
                    <a:lnTo>
                      <a:pt x="412" y="84"/>
                    </a:lnTo>
                    <a:cubicBezTo>
                      <a:pt x="401" y="95"/>
                      <a:pt x="385" y="98"/>
                      <a:pt x="372" y="91"/>
                    </a:cubicBezTo>
                    <a:cubicBezTo>
                      <a:pt x="365" y="88"/>
                      <a:pt x="358" y="85"/>
                      <a:pt x="350" y="83"/>
                    </a:cubicBezTo>
                    <a:cubicBezTo>
                      <a:pt x="337" y="78"/>
                      <a:pt x="328" y="65"/>
                      <a:pt x="328" y="50"/>
                    </a:cubicBezTo>
                    <a:lnTo>
                      <a:pt x="328" y="35"/>
                    </a:lnTo>
                    <a:cubicBezTo>
                      <a:pt x="328" y="24"/>
                      <a:pt x="321" y="17"/>
                      <a:pt x="312" y="17"/>
                    </a:cubicBezTo>
                    <a:lnTo>
                      <a:pt x="250" y="17"/>
                    </a:lnTo>
                    <a:cubicBezTo>
                      <a:pt x="242" y="17"/>
                      <a:pt x="235" y="24"/>
                      <a:pt x="235" y="32"/>
                    </a:cubicBezTo>
                    <a:lnTo>
                      <a:pt x="235" y="49"/>
                    </a:lnTo>
                    <a:cubicBezTo>
                      <a:pt x="235" y="64"/>
                      <a:pt x="225" y="78"/>
                      <a:pt x="211" y="83"/>
                    </a:cubicBezTo>
                    <a:cubicBezTo>
                      <a:pt x="204" y="85"/>
                      <a:pt x="197" y="88"/>
                      <a:pt x="190" y="92"/>
                    </a:cubicBezTo>
                    <a:cubicBezTo>
                      <a:pt x="177" y="98"/>
                      <a:pt x="161" y="95"/>
                      <a:pt x="151" y="85"/>
                    </a:cubicBezTo>
                    <a:lnTo>
                      <a:pt x="140" y="74"/>
                    </a:lnTo>
                    <a:cubicBezTo>
                      <a:pt x="136" y="70"/>
                      <a:pt x="132" y="68"/>
                      <a:pt x="127" y="68"/>
                    </a:cubicBezTo>
                    <a:cubicBezTo>
                      <a:pt x="123" y="68"/>
                      <a:pt x="119" y="69"/>
                      <a:pt x="116" y="72"/>
                    </a:cubicBezTo>
                    <a:lnTo>
                      <a:pt x="73" y="116"/>
                    </a:lnTo>
                    <a:cubicBezTo>
                      <a:pt x="70" y="119"/>
                      <a:pt x="68" y="123"/>
                      <a:pt x="68" y="127"/>
                    </a:cubicBezTo>
                    <a:cubicBezTo>
                      <a:pt x="68" y="131"/>
                      <a:pt x="70" y="135"/>
                      <a:pt x="73" y="138"/>
                    </a:cubicBezTo>
                    <a:lnTo>
                      <a:pt x="85" y="150"/>
                    </a:lnTo>
                    <a:cubicBezTo>
                      <a:pt x="95" y="161"/>
                      <a:pt x="98" y="177"/>
                      <a:pt x="92" y="190"/>
                    </a:cubicBezTo>
                    <a:cubicBezTo>
                      <a:pt x="88" y="197"/>
                      <a:pt x="86" y="204"/>
                      <a:pt x="83" y="211"/>
                    </a:cubicBezTo>
                    <a:cubicBezTo>
                      <a:pt x="78" y="225"/>
                      <a:pt x="65" y="234"/>
                      <a:pt x="50" y="234"/>
                    </a:cubicBezTo>
                    <a:lnTo>
                      <a:pt x="33" y="234"/>
                    </a:lnTo>
                    <a:cubicBezTo>
                      <a:pt x="24" y="234"/>
                      <a:pt x="17" y="241"/>
                      <a:pt x="17" y="250"/>
                    </a:cubicBezTo>
                    <a:lnTo>
                      <a:pt x="17" y="312"/>
                    </a:lnTo>
                    <a:cubicBezTo>
                      <a:pt x="17" y="321"/>
                      <a:pt x="24" y="328"/>
                      <a:pt x="33" y="328"/>
                    </a:cubicBezTo>
                    <a:lnTo>
                      <a:pt x="50" y="328"/>
                    </a:lnTo>
                    <a:cubicBezTo>
                      <a:pt x="65" y="328"/>
                      <a:pt x="78" y="337"/>
                      <a:pt x="83" y="351"/>
                    </a:cubicBezTo>
                    <a:cubicBezTo>
                      <a:pt x="86" y="358"/>
                      <a:pt x="89" y="365"/>
                      <a:pt x="92" y="372"/>
                    </a:cubicBezTo>
                    <a:cubicBezTo>
                      <a:pt x="98" y="385"/>
                      <a:pt x="96" y="401"/>
                      <a:pt x="85" y="411"/>
                    </a:cubicBezTo>
                    <a:lnTo>
                      <a:pt x="74" y="422"/>
                    </a:lnTo>
                    <a:cubicBezTo>
                      <a:pt x="70" y="426"/>
                      <a:pt x="68" y="430"/>
                      <a:pt x="68" y="435"/>
                    </a:cubicBezTo>
                    <a:cubicBezTo>
                      <a:pt x="68" y="439"/>
                      <a:pt x="70" y="443"/>
                      <a:pt x="73" y="446"/>
                    </a:cubicBezTo>
                    <a:lnTo>
                      <a:pt x="116" y="490"/>
                    </a:lnTo>
                    <a:cubicBezTo>
                      <a:pt x="122" y="496"/>
                      <a:pt x="132" y="496"/>
                      <a:pt x="138" y="490"/>
                    </a:cubicBezTo>
                    <a:lnTo>
                      <a:pt x="150" y="478"/>
                    </a:lnTo>
                    <a:cubicBezTo>
                      <a:pt x="157" y="471"/>
                      <a:pt x="166" y="467"/>
                      <a:pt x="176" y="467"/>
                    </a:cubicBezTo>
                    <a:close/>
                    <a:moveTo>
                      <a:pt x="312" y="562"/>
                    </a:moveTo>
                    <a:lnTo>
                      <a:pt x="250" y="562"/>
                    </a:lnTo>
                    <a:cubicBezTo>
                      <a:pt x="232" y="562"/>
                      <a:pt x="218" y="547"/>
                      <a:pt x="218" y="527"/>
                    </a:cubicBezTo>
                    <a:lnTo>
                      <a:pt x="218" y="512"/>
                    </a:lnTo>
                    <a:cubicBezTo>
                      <a:pt x="218" y="504"/>
                      <a:pt x="213" y="497"/>
                      <a:pt x="207" y="495"/>
                    </a:cubicBezTo>
                    <a:cubicBezTo>
                      <a:pt x="199" y="492"/>
                      <a:pt x="191" y="489"/>
                      <a:pt x="183" y="486"/>
                    </a:cubicBezTo>
                    <a:cubicBezTo>
                      <a:pt x="176" y="482"/>
                      <a:pt x="168" y="484"/>
                      <a:pt x="162" y="489"/>
                    </a:cubicBezTo>
                    <a:lnTo>
                      <a:pt x="150" y="501"/>
                    </a:lnTo>
                    <a:cubicBezTo>
                      <a:pt x="138" y="514"/>
                      <a:pt x="117" y="514"/>
                      <a:pt x="105" y="501"/>
                    </a:cubicBezTo>
                    <a:lnTo>
                      <a:pt x="61" y="458"/>
                    </a:lnTo>
                    <a:cubicBezTo>
                      <a:pt x="48" y="445"/>
                      <a:pt x="48" y="424"/>
                      <a:pt x="62" y="410"/>
                    </a:cubicBezTo>
                    <a:lnTo>
                      <a:pt x="73" y="399"/>
                    </a:lnTo>
                    <a:cubicBezTo>
                      <a:pt x="79" y="394"/>
                      <a:pt x="80" y="386"/>
                      <a:pt x="77" y="380"/>
                    </a:cubicBezTo>
                    <a:cubicBezTo>
                      <a:pt x="73" y="372"/>
                      <a:pt x="70" y="364"/>
                      <a:pt x="67" y="356"/>
                    </a:cubicBezTo>
                    <a:cubicBezTo>
                      <a:pt x="65" y="349"/>
                      <a:pt x="58" y="344"/>
                      <a:pt x="50" y="344"/>
                    </a:cubicBezTo>
                    <a:lnTo>
                      <a:pt x="33" y="344"/>
                    </a:lnTo>
                    <a:cubicBezTo>
                      <a:pt x="15" y="344"/>
                      <a:pt x="0" y="330"/>
                      <a:pt x="0" y="312"/>
                    </a:cubicBezTo>
                    <a:lnTo>
                      <a:pt x="0" y="250"/>
                    </a:lnTo>
                    <a:cubicBezTo>
                      <a:pt x="0" y="232"/>
                      <a:pt x="15" y="218"/>
                      <a:pt x="33" y="218"/>
                    </a:cubicBezTo>
                    <a:lnTo>
                      <a:pt x="50" y="218"/>
                    </a:lnTo>
                    <a:cubicBezTo>
                      <a:pt x="58" y="218"/>
                      <a:pt x="65" y="213"/>
                      <a:pt x="67" y="205"/>
                    </a:cubicBezTo>
                    <a:cubicBezTo>
                      <a:pt x="70" y="198"/>
                      <a:pt x="73" y="190"/>
                      <a:pt x="77" y="183"/>
                    </a:cubicBezTo>
                    <a:cubicBezTo>
                      <a:pt x="80" y="176"/>
                      <a:pt x="78" y="168"/>
                      <a:pt x="73" y="162"/>
                    </a:cubicBezTo>
                    <a:lnTo>
                      <a:pt x="61" y="150"/>
                    </a:lnTo>
                    <a:cubicBezTo>
                      <a:pt x="48" y="137"/>
                      <a:pt x="48" y="117"/>
                      <a:pt x="61" y="104"/>
                    </a:cubicBezTo>
                    <a:lnTo>
                      <a:pt x="105" y="60"/>
                    </a:lnTo>
                    <a:cubicBezTo>
                      <a:pt x="118" y="47"/>
                      <a:pt x="138" y="48"/>
                      <a:pt x="152" y="62"/>
                    </a:cubicBezTo>
                    <a:lnTo>
                      <a:pt x="163" y="73"/>
                    </a:lnTo>
                    <a:cubicBezTo>
                      <a:pt x="168" y="78"/>
                      <a:pt x="176" y="80"/>
                      <a:pt x="183" y="77"/>
                    </a:cubicBezTo>
                    <a:cubicBezTo>
                      <a:pt x="190" y="73"/>
                      <a:pt x="198" y="70"/>
                      <a:pt x="206" y="67"/>
                    </a:cubicBezTo>
                    <a:cubicBezTo>
                      <a:pt x="213" y="64"/>
                      <a:pt x="218" y="57"/>
                      <a:pt x="218" y="49"/>
                    </a:cubicBezTo>
                    <a:lnTo>
                      <a:pt x="218" y="32"/>
                    </a:lnTo>
                    <a:cubicBezTo>
                      <a:pt x="218" y="14"/>
                      <a:pt x="233" y="0"/>
                      <a:pt x="250" y="0"/>
                    </a:cubicBezTo>
                    <a:lnTo>
                      <a:pt x="312" y="0"/>
                    </a:lnTo>
                    <a:cubicBezTo>
                      <a:pt x="331" y="0"/>
                      <a:pt x="345" y="15"/>
                      <a:pt x="345" y="35"/>
                    </a:cubicBezTo>
                    <a:lnTo>
                      <a:pt x="345" y="50"/>
                    </a:lnTo>
                    <a:cubicBezTo>
                      <a:pt x="345" y="58"/>
                      <a:pt x="349" y="64"/>
                      <a:pt x="356" y="67"/>
                    </a:cubicBezTo>
                    <a:cubicBezTo>
                      <a:pt x="364" y="70"/>
                      <a:pt x="372" y="73"/>
                      <a:pt x="379" y="76"/>
                    </a:cubicBezTo>
                    <a:cubicBezTo>
                      <a:pt x="386" y="80"/>
                      <a:pt x="395" y="78"/>
                      <a:pt x="400" y="72"/>
                    </a:cubicBezTo>
                    <a:lnTo>
                      <a:pt x="412" y="60"/>
                    </a:lnTo>
                    <a:cubicBezTo>
                      <a:pt x="425" y="48"/>
                      <a:pt x="446" y="48"/>
                      <a:pt x="458" y="60"/>
                    </a:cubicBezTo>
                    <a:lnTo>
                      <a:pt x="502" y="104"/>
                    </a:lnTo>
                    <a:cubicBezTo>
                      <a:pt x="515" y="117"/>
                      <a:pt x="514" y="138"/>
                      <a:pt x="500" y="151"/>
                    </a:cubicBezTo>
                    <a:lnTo>
                      <a:pt x="489" y="163"/>
                    </a:lnTo>
                    <a:cubicBezTo>
                      <a:pt x="484" y="168"/>
                      <a:pt x="482" y="176"/>
                      <a:pt x="486" y="182"/>
                    </a:cubicBezTo>
                    <a:cubicBezTo>
                      <a:pt x="489" y="190"/>
                      <a:pt x="492" y="197"/>
                      <a:pt x="495" y="205"/>
                    </a:cubicBezTo>
                    <a:cubicBezTo>
                      <a:pt x="498" y="213"/>
                      <a:pt x="505" y="218"/>
                      <a:pt x="513" y="218"/>
                    </a:cubicBezTo>
                    <a:lnTo>
                      <a:pt x="530" y="218"/>
                    </a:lnTo>
                    <a:cubicBezTo>
                      <a:pt x="548" y="218"/>
                      <a:pt x="562" y="232"/>
                      <a:pt x="562" y="250"/>
                    </a:cubicBezTo>
                    <a:lnTo>
                      <a:pt x="562" y="312"/>
                    </a:lnTo>
                    <a:cubicBezTo>
                      <a:pt x="562" y="330"/>
                      <a:pt x="548" y="344"/>
                      <a:pt x="530" y="344"/>
                    </a:cubicBezTo>
                    <a:lnTo>
                      <a:pt x="513" y="344"/>
                    </a:lnTo>
                    <a:cubicBezTo>
                      <a:pt x="505" y="344"/>
                      <a:pt x="498" y="349"/>
                      <a:pt x="495" y="356"/>
                    </a:cubicBezTo>
                    <a:cubicBezTo>
                      <a:pt x="493" y="364"/>
                      <a:pt x="489" y="371"/>
                      <a:pt x="486" y="379"/>
                    </a:cubicBezTo>
                    <a:cubicBezTo>
                      <a:pt x="483" y="386"/>
                      <a:pt x="484" y="394"/>
                      <a:pt x="490" y="400"/>
                    </a:cubicBezTo>
                    <a:lnTo>
                      <a:pt x="502" y="412"/>
                    </a:lnTo>
                    <a:cubicBezTo>
                      <a:pt x="514" y="425"/>
                      <a:pt x="514" y="445"/>
                      <a:pt x="502" y="458"/>
                    </a:cubicBezTo>
                    <a:lnTo>
                      <a:pt x="458" y="501"/>
                    </a:lnTo>
                    <a:cubicBezTo>
                      <a:pt x="452" y="508"/>
                      <a:pt x="443" y="511"/>
                      <a:pt x="435" y="511"/>
                    </a:cubicBezTo>
                    <a:cubicBezTo>
                      <a:pt x="426" y="510"/>
                      <a:pt x="417" y="507"/>
                      <a:pt x="411" y="500"/>
                    </a:cubicBezTo>
                    <a:lnTo>
                      <a:pt x="400" y="489"/>
                    </a:lnTo>
                    <a:cubicBezTo>
                      <a:pt x="394" y="483"/>
                      <a:pt x="386" y="482"/>
                      <a:pt x="380" y="485"/>
                    </a:cubicBezTo>
                    <a:cubicBezTo>
                      <a:pt x="372" y="489"/>
                      <a:pt x="365" y="492"/>
                      <a:pt x="357" y="495"/>
                    </a:cubicBezTo>
                    <a:cubicBezTo>
                      <a:pt x="349" y="497"/>
                      <a:pt x="345" y="505"/>
                      <a:pt x="345" y="513"/>
                    </a:cubicBezTo>
                    <a:lnTo>
                      <a:pt x="345" y="530"/>
                    </a:lnTo>
                    <a:cubicBezTo>
                      <a:pt x="345" y="547"/>
                      <a:pt x="330" y="562"/>
                      <a:pt x="312" y="56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89">
                <a:extLst>
                  <a:ext uri="{FF2B5EF4-FFF2-40B4-BE49-F238E27FC236}">
                    <a16:creationId xmlns:a16="http://schemas.microsoft.com/office/drawing/2014/main" id="{F613D6D6-01C4-D5D0-B700-1FA37B164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5100" y="1878013"/>
                <a:ext cx="184150" cy="180975"/>
              </a:xfrm>
              <a:custGeom>
                <a:avLst/>
                <a:gdLst>
                  <a:gd name="T0" fmla="*/ 136 w 273"/>
                  <a:gd name="T1" fmla="*/ 22 h 269"/>
                  <a:gd name="T2" fmla="*/ 118 w 273"/>
                  <a:gd name="T3" fmla="*/ 23 h 269"/>
                  <a:gd name="T4" fmla="*/ 23 w 273"/>
                  <a:gd name="T5" fmla="*/ 119 h 269"/>
                  <a:gd name="T6" fmla="*/ 55 w 273"/>
                  <a:gd name="T7" fmla="*/ 218 h 269"/>
                  <a:gd name="T8" fmla="*/ 155 w 273"/>
                  <a:gd name="T9" fmla="*/ 251 h 269"/>
                  <a:gd name="T10" fmla="*/ 250 w 273"/>
                  <a:gd name="T11" fmla="*/ 155 h 269"/>
                  <a:gd name="T12" fmla="*/ 218 w 273"/>
                  <a:gd name="T13" fmla="*/ 56 h 269"/>
                  <a:gd name="T14" fmla="*/ 136 w 273"/>
                  <a:gd name="T15" fmla="*/ 22 h 269"/>
                  <a:gd name="T16" fmla="*/ 136 w 273"/>
                  <a:gd name="T17" fmla="*/ 269 h 269"/>
                  <a:gd name="T18" fmla="*/ 43 w 273"/>
                  <a:gd name="T19" fmla="*/ 230 h 269"/>
                  <a:gd name="T20" fmla="*/ 6 w 273"/>
                  <a:gd name="T21" fmla="*/ 116 h 269"/>
                  <a:gd name="T22" fmla="*/ 116 w 273"/>
                  <a:gd name="T23" fmla="*/ 7 h 269"/>
                  <a:gd name="T24" fmla="*/ 229 w 273"/>
                  <a:gd name="T25" fmla="*/ 44 h 269"/>
                  <a:gd name="T26" fmla="*/ 266 w 273"/>
                  <a:gd name="T27" fmla="*/ 158 h 269"/>
                  <a:gd name="T28" fmla="*/ 157 w 273"/>
                  <a:gd name="T29" fmla="*/ 267 h 269"/>
                  <a:gd name="T30" fmla="*/ 156 w 273"/>
                  <a:gd name="T31" fmla="*/ 259 h 269"/>
                  <a:gd name="T32" fmla="*/ 157 w 273"/>
                  <a:gd name="T33" fmla="*/ 267 h 269"/>
                  <a:gd name="T34" fmla="*/ 136 w 273"/>
                  <a:gd name="T3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3" h="269">
                    <a:moveTo>
                      <a:pt x="136" y="22"/>
                    </a:moveTo>
                    <a:cubicBezTo>
                      <a:pt x="130" y="22"/>
                      <a:pt x="124" y="22"/>
                      <a:pt x="118" y="23"/>
                    </a:cubicBezTo>
                    <a:cubicBezTo>
                      <a:pt x="69" y="31"/>
                      <a:pt x="30" y="70"/>
                      <a:pt x="23" y="119"/>
                    </a:cubicBezTo>
                    <a:cubicBezTo>
                      <a:pt x="17" y="156"/>
                      <a:pt x="29" y="192"/>
                      <a:pt x="55" y="218"/>
                    </a:cubicBezTo>
                    <a:cubicBezTo>
                      <a:pt x="81" y="244"/>
                      <a:pt x="117" y="256"/>
                      <a:pt x="155" y="251"/>
                    </a:cubicBezTo>
                    <a:cubicBezTo>
                      <a:pt x="203" y="243"/>
                      <a:pt x="242" y="204"/>
                      <a:pt x="250" y="155"/>
                    </a:cubicBezTo>
                    <a:cubicBezTo>
                      <a:pt x="256" y="118"/>
                      <a:pt x="244" y="82"/>
                      <a:pt x="218" y="56"/>
                    </a:cubicBezTo>
                    <a:cubicBezTo>
                      <a:pt x="196" y="34"/>
                      <a:pt x="167" y="22"/>
                      <a:pt x="136" y="22"/>
                    </a:cubicBezTo>
                    <a:close/>
                    <a:moveTo>
                      <a:pt x="136" y="269"/>
                    </a:moveTo>
                    <a:cubicBezTo>
                      <a:pt x="101" y="269"/>
                      <a:pt x="68" y="255"/>
                      <a:pt x="43" y="230"/>
                    </a:cubicBezTo>
                    <a:cubicBezTo>
                      <a:pt x="13" y="200"/>
                      <a:pt x="0" y="159"/>
                      <a:pt x="6" y="116"/>
                    </a:cubicBezTo>
                    <a:cubicBezTo>
                      <a:pt x="15" y="60"/>
                      <a:pt x="60" y="15"/>
                      <a:pt x="116" y="7"/>
                    </a:cubicBezTo>
                    <a:cubicBezTo>
                      <a:pt x="158" y="0"/>
                      <a:pt x="199" y="14"/>
                      <a:pt x="229" y="44"/>
                    </a:cubicBezTo>
                    <a:cubicBezTo>
                      <a:pt x="259" y="74"/>
                      <a:pt x="273" y="115"/>
                      <a:pt x="266" y="158"/>
                    </a:cubicBezTo>
                    <a:cubicBezTo>
                      <a:pt x="258" y="214"/>
                      <a:pt x="213" y="258"/>
                      <a:pt x="157" y="267"/>
                    </a:cubicBezTo>
                    <a:lnTo>
                      <a:pt x="156" y="259"/>
                    </a:lnTo>
                    <a:lnTo>
                      <a:pt x="157" y="267"/>
                    </a:lnTo>
                    <a:cubicBezTo>
                      <a:pt x="150" y="268"/>
                      <a:pt x="143" y="269"/>
                      <a:pt x="136" y="269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8" name="Simulation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E813C459-0B3D-07FB-81EA-20068C910C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09954" y="3856721"/>
              <a:ext cx="490887" cy="416147"/>
              <a:chOff x="2298700" y="1693863"/>
              <a:chExt cx="844550" cy="715963"/>
            </a:xfrm>
            <a:noFill/>
          </p:grpSpPr>
          <p:sp>
            <p:nvSpPr>
              <p:cNvPr id="369" name="Freeform 116">
                <a:extLst>
                  <a:ext uri="{FF2B5EF4-FFF2-40B4-BE49-F238E27FC236}">
                    <a16:creationId xmlns:a16="http://schemas.microsoft.com/office/drawing/2014/main" id="{BBE5F495-E1E2-CC7D-F2E3-2D0FBCF7F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350" y="1700213"/>
                <a:ext cx="349250" cy="403225"/>
              </a:xfrm>
              <a:custGeom>
                <a:avLst/>
                <a:gdLst>
                  <a:gd name="T0" fmla="*/ 220 w 220"/>
                  <a:gd name="T1" fmla="*/ 190 h 254"/>
                  <a:gd name="T2" fmla="*/ 220 w 220"/>
                  <a:gd name="T3" fmla="*/ 63 h 254"/>
                  <a:gd name="T4" fmla="*/ 110 w 220"/>
                  <a:gd name="T5" fmla="*/ 0 h 254"/>
                  <a:gd name="T6" fmla="*/ 0 w 220"/>
                  <a:gd name="T7" fmla="*/ 63 h 254"/>
                  <a:gd name="T8" fmla="*/ 0 w 220"/>
                  <a:gd name="T9" fmla="*/ 190 h 254"/>
                  <a:gd name="T10" fmla="*/ 110 w 220"/>
                  <a:gd name="T11" fmla="*/ 254 h 254"/>
                  <a:gd name="T12" fmla="*/ 220 w 220"/>
                  <a:gd name="T13" fmla="*/ 19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254">
                    <a:moveTo>
                      <a:pt x="220" y="190"/>
                    </a:moveTo>
                    <a:lnTo>
                      <a:pt x="220" y="63"/>
                    </a:lnTo>
                    <a:lnTo>
                      <a:pt x="110" y="0"/>
                    </a:lnTo>
                    <a:lnTo>
                      <a:pt x="0" y="63"/>
                    </a:lnTo>
                    <a:lnTo>
                      <a:pt x="0" y="190"/>
                    </a:lnTo>
                    <a:lnTo>
                      <a:pt x="110" y="254"/>
                    </a:lnTo>
                    <a:lnTo>
                      <a:pt x="220" y="19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117">
                <a:extLst>
                  <a:ext uri="{FF2B5EF4-FFF2-40B4-BE49-F238E27FC236}">
                    <a16:creationId xmlns:a16="http://schemas.microsoft.com/office/drawing/2014/main" id="{869F088B-7888-99D3-6EBE-14AA44F3A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350" y="1700213"/>
                <a:ext cx="349250" cy="201613"/>
              </a:xfrm>
              <a:custGeom>
                <a:avLst/>
                <a:gdLst>
                  <a:gd name="T0" fmla="*/ 0 w 517"/>
                  <a:gd name="T1" fmla="*/ 149 h 298"/>
                  <a:gd name="T2" fmla="*/ 259 w 517"/>
                  <a:gd name="T3" fmla="*/ 298 h 298"/>
                  <a:gd name="T4" fmla="*/ 517 w 517"/>
                  <a:gd name="T5" fmla="*/ 149 h 298"/>
                  <a:gd name="T6" fmla="*/ 259 w 517"/>
                  <a:gd name="T7" fmla="*/ 0 h 298"/>
                  <a:gd name="T8" fmla="*/ 0 w 517"/>
                  <a:gd name="T9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7" h="298">
                    <a:moveTo>
                      <a:pt x="0" y="149"/>
                    </a:moveTo>
                    <a:lnTo>
                      <a:pt x="259" y="298"/>
                    </a:lnTo>
                    <a:lnTo>
                      <a:pt x="517" y="149"/>
                    </a:lnTo>
                    <a:cubicBezTo>
                      <a:pt x="431" y="99"/>
                      <a:pt x="345" y="49"/>
                      <a:pt x="259" y="0"/>
                    </a:cubicBezTo>
                    <a:cubicBezTo>
                      <a:pt x="172" y="49"/>
                      <a:pt x="86" y="99"/>
                      <a:pt x="0" y="149"/>
                    </a:cubicBez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 118">
                <a:extLst>
                  <a:ext uri="{FF2B5EF4-FFF2-40B4-BE49-F238E27FC236}">
                    <a16:creationId xmlns:a16="http://schemas.microsoft.com/office/drawing/2014/main" id="{79897EE9-7A90-4340-0715-10532B9A5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0" y="2332038"/>
                <a:ext cx="833438" cy="71438"/>
              </a:xfrm>
              <a:custGeom>
                <a:avLst/>
                <a:gdLst>
                  <a:gd name="T0" fmla="*/ 72 w 1236"/>
                  <a:gd name="T1" fmla="*/ 0 h 107"/>
                  <a:gd name="T2" fmla="*/ 0 w 1236"/>
                  <a:gd name="T3" fmla="*/ 0 h 107"/>
                  <a:gd name="T4" fmla="*/ 0 w 1236"/>
                  <a:gd name="T5" fmla="*/ 59 h 107"/>
                  <a:gd name="T6" fmla="*/ 55 w 1236"/>
                  <a:gd name="T7" fmla="*/ 107 h 107"/>
                  <a:gd name="T8" fmla="*/ 1182 w 1236"/>
                  <a:gd name="T9" fmla="*/ 107 h 107"/>
                  <a:gd name="T10" fmla="*/ 1236 w 1236"/>
                  <a:gd name="T11" fmla="*/ 59 h 107"/>
                  <a:gd name="T12" fmla="*/ 1236 w 1236"/>
                  <a:gd name="T13" fmla="*/ 0 h 107"/>
                  <a:gd name="T14" fmla="*/ 1164 w 1236"/>
                  <a:gd name="T15" fmla="*/ 0 h 107"/>
                  <a:gd name="T16" fmla="*/ 729 w 1236"/>
                  <a:gd name="T17" fmla="*/ 0 h 107"/>
                  <a:gd name="T18" fmla="*/ 729 w 1236"/>
                  <a:gd name="T19" fmla="*/ 30 h 107"/>
                  <a:gd name="T20" fmla="*/ 518 w 1236"/>
                  <a:gd name="T21" fmla="*/ 30 h 107"/>
                  <a:gd name="T22" fmla="*/ 518 w 1236"/>
                  <a:gd name="T23" fmla="*/ 0 h 107"/>
                  <a:gd name="T24" fmla="*/ 72 w 1236"/>
                  <a:gd name="T2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6" h="107">
                    <a:moveTo>
                      <a:pt x="72" y="0"/>
                    </a:moveTo>
                    <a:lnTo>
                      <a:pt x="0" y="0"/>
                    </a:lnTo>
                    <a:lnTo>
                      <a:pt x="0" y="59"/>
                    </a:lnTo>
                    <a:cubicBezTo>
                      <a:pt x="0" y="85"/>
                      <a:pt x="25" y="107"/>
                      <a:pt x="55" y="107"/>
                    </a:cubicBezTo>
                    <a:lnTo>
                      <a:pt x="1182" y="107"/>
                    </a:lnTo>
                    <a:cubicBezTo>
                      <a:pt x="1212" y="107"/>
                      <a:pt x="1236" y="85"/>
                      <a:pt x="1236" y="59"/>
                    </a:cubicBezTo>
                    <a:lnTo>
                      <a:pt x="1236" y="0"/>
                    </a:lnTo>
                    <a:lnTo>
                      <a:pt x="1164" y="0"/>
                    </a:lnTo>
                    <a:lnTo>
                      <a:pt x="729" y="0"/>
                    </a:lnTo>
                    <a:lnTo>
                      <a:pt x="729" y="30"/>
                    </a:lnTo>
                    <a:lnTo>
                      <a:pt x="518" y="30"/>
                    </a:lnTo>
                    <a:lnTo>
                      <a:pt x="518" y="0"/>
                    </a:lnTo>
                    <a:lnTo>
                      <a:pt x="72" y="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 119">
                <a:extLst>
                  <a:ext uri="{FF2B5EF4-FFF2-40B4-BE49-F238E27FC236}">
                    <a16:creationId xmlns:a16="http://schemas.microsoft.com/office/drawing/2014/main" id="{C43E4C16-A858-C6BB-1D26-AC1EF9AD3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875" y="1847850"/>
                <a:ext cx="157163" cy="484188"/>
              </a:xfrm>
              <a:custGeom>
                <a:avLst/>
                <a:gdLst>
                  <a:gd name="T0" fmla="*/ 234 w 234"/>
                  <a:gd name="T1" fmla="*/ 717 h 717"/>
                  <a:gd name="T2" fmla="*/ 217 w 234"/>
                  <a:gd name="T3" fmla="*/ 717 h 717"/>
                  <a:gd name="T4" fmla="*/ 217 w 234"/>
                  <a:gd name="T5" fmla="*/ 46 h 717"/>
                  <a:gd name="T6" fmla="*/ 188 w 234"/>
                  <a:gd name="T7" fmla="*/ 16 h 717"/>
                  <a:gd name="T8" fmla="*/ 0 w 234"/>
                  <a:gd name="T9" fmla="*/ 16 h 717"/>
                  <a:gd name="T10" fmla="*/ 0 w 234"/>
                  <a:gd name="T11" fmla="*/ 0 h 717"/>
                  <a:gd name="T12" fmla="*/ 188 w 234"/>
                  <a:gd name="T13" fmla="*/ 0 h 717"/>
                  <a:gd name="T14" fmla="*/ 234 w 234"/>
                  <a:gd name="T15" fmla="*/ 46 h 717"/>
                  <a:gd name="T16" fmla="*/ 234 w 234"/>
                  <a:gd name="T17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717">
                    <a:moveTo>
                      <a:pt x="234" y="717"/>
                    </a:moveTo>
                    <a:lnTo>
                      <a:pt x="217" y="717"/>
                    </a:lnTo>
                    <a:lnTo>
                      <a:pt x="217" y="46"/>
                    </a:lnTo>
                    <a:cubicBezTo>
                      <a:pt x="217" y="30"/>
                      <a:pt x="204" y="16"/>
                      <a:pt x="188" y="16"/>
                    </a:cubicBezTo>
                    <a:lnTo>
                      <a:pt x="0" y="16"/>
                    </a:lnTo>
                    <a:lnTo>
                      <a:pt x="0" y="0"/>
                    </a:lnTo>
                    <a:lnTo>
                      <a:pt x="188" y="0"/>
                    </a:lnTo>
                    <a:cubicBezTo>
                      <a:pt x="214" y="0"/>
                      <a:pt x="234" y="20"/>
                      <a:pt x="234" y="46"/>
                    </a:cubicBezTo>
                    <a:lnTo>
                      <a:pt x="234" y="717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Freeform 120">
                <a:extLst>
                  <a:ext uri="{FF2B5EF4-FFF2-40B4-BE49-F238E27FC236}">
                    <a16:creationId xmlns:a16="http://schemas.microsoft.com/office/drawing/2014/main" id="{37AC8E70-DFDD-64B9-6FF4-CE86CB6E2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913" y="1847850"/>
                <a:ext cx="160338" cy="484188"/>
              </a:xfrm>
              <a:custGeom>
                <a:avLst/>
                <a:gdLst>
                  <a:gd name="T0" fmla="*/ 17 w 239"/>
                  <a:gd name="T1" fmla="*/ 717 h 717"/>
                  <a:gd name="T2" fmla="*/ 0 w 239"/>
                  <a:gd name="T3" fmla="*/ 717 h 717"/>
                  <a:gd name="T4" fmla="*/ 0 w 239"/>
                  <a:gd name="T5" fmla="*/ 46 h 717"/>
                  <a:gd name="T6" fmla="*/ 46 w 239"/>
                  <a:gd name="T7" fmla="*/ 0 h 717"/>
                  <a:gd name="T8" fmla="*/ 239 w 239"/>
                  <a:gd name="T9" fmla="*/ 0 h 717"/>
                  <a:gd name="T10" fmla="*/ 239 w 239"/>
                  <a:gd name="T11" fmla="*/ 16 h 717"/>
                  <a:gd name="T12" fmla="*/ 46 w 239"/>
                  <a:gd name="T13" fmla="*/ 16 h 717"/>
                  <a:gd name="T14" fmla="*/ 17 w 239"/>
                  <a:gd name="T15" fmla="*/ 46 h 717"/>
                  <a:gd name="T16" fmla="*/ 17 w 239"/>
                  <a:gd name="T17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717">
                    <a:moveTo>
                      <a:pt x="17" y="717"/>
                    </a:moveTo>
                    <a:lnTo>
                      <a:pt x="0" y="717"/>
                    </a:lnTo>
                    <a:lnTo>
                      <a:pt x="0" y="46"/>
                    </a:lnTo>
                    <a:cubicBezTo>
                      <a:pt x="0" y="20"/>
                      <a:pt x="21" y="0"/>
                      <a:pt x="46" y="0"/>
                    </a:cubicBezTo>
                    <a:lnTo>
                      <a:pt x="239" y="0"/>
                    </a:lnTo>
                    <a:lnTo>
                      <a:pt x="239" y="16"/>
                    </a:lnTo>
                    <a:lnTo>
                      <a:pt x="46" y="16"/>
                    </a:lnTo>
                    <a:cubicBezTo>
                      <a:pt x="30" y="16"/>
                      <a:pt x="17" y="30"/>
                      <a:pt x="17" y="46"/>
                    </a:cubicBezTo>
                    <a:lnTo>
                      <a:pt x="17" y="717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Freeform 121">
                <a:extLst>
                  <a:ext uri="{FF2B5EF4-FFF2-40B4-BE49-F238E27FC236}">
                    <a16:creationId xmlns:a16="http://schemas.microsoft.com/office/drawing/2014/main" id="{E41780C9-12DF-5229-9DA7-F44173B4BA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8700" y="2325688"/>
                <a:ext cx="844550" cy="84138"/>
              </a:xfrm>
              <a:custGeom>
                <a:avLst/>
                <a:gdLst>
                  <a:gd name="T0" fmla="*/ 17 w 1253"/>
                  <a:gd name="T1" fmla="*/ 16 h 123"/>
                  <a:gd name="T2" fmla="*/ 17 w 1253"/>
                  <a:gd name="T3" fmla="*/ 60 h 123"/>
                  <a:gd name="T4" fmla="*/ 63 w 1253"/>
                  <a:gd name="T5" fmla="*/ 106 h 123"/>
                  <a:gd name="T6" fmla="*/ 1190 w 1253"/>
                  <a:gd name="T7" fmla="*/ 106 h 123"/>
                  <a:gd name="T8" fmla="*/ 1236 w 1253"/>
                  <a:gd name="T9" fmla="*/ 60 h 123"/>
                  <a:gd name="T10" fmla="*/ 1236 w 1253"/>
                  <a:gd name="T11" fmla="*/ 16 h 123"/>
                  <a:gd name="T12" fmla="*/ 748 w 1253"/>
                  <a:gd name="T13" fmla="*/ 16 h 123"/>
                  <a:gd name="T14" fmla="*/ 748 w 1253"/>
                  <a:gd name="T15" fmla="*/ 42 h 123"/>
                  <a:gd name="T16" fmla="*/ 520 w 1253"/>
                  <a:gd name="T17" fmla="*/ 42 h 123"/>
                  <a:gd name="T18" fmla="*/ 520 w 1253"/>
                  <a:gd name="T19" fmla="*/ 16 h 123"/>
                  <a:gd name="T20" fmla="*/ 17 w 1253"/>
                  <a:gd name="T21" fmla="*/ 16 h 123"/>
                  <a:gd name="T22" fmla="*/ 1190 w 1253"/>
                  <a:gd name="T23" fmla="*/ 123 h 123"/>
                  <a:gd name="T24" fmla="*/ 63 w 1253"/>
                  <a:gd name="T25" fmla="*/ 123 h 123"/>
                  <a:gd name="T26" fmla="*/ 0 w 1253"/>
                  <a:gd name="T27" fmla="*/ 60 h 123"/>
                  <a:gd name="T28" fmla="*/ 0 w 1253"/>
                  <a:gd name="T29" fmla="*/ 0 h 123"/>
                  <a:gd name="T30" fmla="*/ 537 w 1253"/>
                  <a:gd name="T31" fmla="*/ 0 h 123"/>
                  <a:gd name="T32" fmla="*/ 537 w 1253"/>
                  <a:gd name="T33" fmla="*/ 26 h 123"/>
                  <a:gd name="T34" fmla="*/ 731 w 1253"/>
                  <a:gd name="T35" fmla="*/ 26 h 123"/>
                  <a:gd name="T36" fmla="*/ 731 w 1253"/>
                  <a:gd name="T37" fmla="*/ 0 h 123"/>
                  <a:gd name="T38" fmla="*/ 1253 w 1253"/>
                  <a:gd name="T39" fmla="*/ 0 h 123"/>
                  <a:gd name="T40" fmla="*/ 1253 w 1253"/>
                  <a:gd name="T41" fmla="*/ 60 h 123"/>
                  <a:gd name="T42" fmla="*/ 1190 w 1253"/>
                  <a:gd name="T43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3" h="123">
                    <a:moveTo>
                      <a:pt x="17" y="16"/>
                    </a:moveTo>
                    <a:lnTo>
                      <a:pt x="17" y="60"/>
                    </a:lnTo>
                    <a:cubicBezTo>
                      <a:pt x="17" y="86"/>
                      <a:pt x="38" y="106"/>
                      <a:pt x="63" y="106"/>
                    </a:cubicBezTo>
                    <a:lnTo>
                      <a:pt x="1190" y="106"/>
                    </a:lnTo>
                    <a:cubicBezTo>
                      <a:pt x="1216" y="106"/>
                      <a:pt x="1236" y="86"/>
                      <a:pt x="1236" y="60"/>
                    </a:cubicBezTo>
                    <a:lnTo>
                      <a:pt x="1236" y="16"/>
                    </a:lnTo>
                    <a:lnTo>
                      <a:pt x="748" y="16"/>
                    </a:lnTo>
                    <a:lnTo>
                      <a:pt x="748" y="42"/>
                    </a:lnTo>
                    <a:lnTo>
                      <a:pt x="520" y="42"/>
                    </a:lnTo>
                    <a:lnTo>
                      <a:pt x="520" y="16"/>
                    </a:lnTo>
                    <a:lnTo>
                      <a:pt x="17" y="16"/>
                    </a:lnTo>
                    <a:close/>
                    <a:moveTo>
                      <a:pt x="1190" y="123"/>
                    </a:moveTo>
                    <a:lnTo>
                      <a:pt x="63" y="123"/>
                    </a:lnTo>
                    <a:cubicBezTo>
                      <a:pt x="29" y="123"/>
                      <a:pt x="0" y="95"/>
                      <a:pt x="0" y="60"/>
                    </a:cubicBezTo>
                    <a:lnTo>
                      <a:pt x="0" y="0"/>
                    </a:lnTo>
                    <a:lnTo>
                      <a:pt x="537" y="0"/>
                    </a:lnTo>
                    <a:lnTo>
                      <a:pt x="537" y="26"/>
                    </a:lnTo>
                    <a:lnTo>
                      <a:pt x="731" y="26"/>
                    </a:lnTo>
                    <a:lnTo>
                      <a:pt x="731" y="0"/>
                    </a:lnTo>
                    <a:lnTo>
                      <a:pt x="1253" y="0"/>
                    </a:lnTo>
                    <a:lnTo>
                      <a:pt x="1253" y="60"/>
                    </a:lnTo>
                    <a:cubicBezTo>
                      <a:pt x="1253" y="95"/>
                      <a:pt x="1225" y="123"/>
                      <a:pt x="1190" y="123"/>
                    </a:cubicBez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Freeform 122">
                <a:extLst>
                  <a:ext uri="{FF2B5EF4-FFF2-40B4-BE49-F238E27FC236}">
                    <a16:creationId xmlns:a16="http://schemas.microsoft.com/office/drawing/2014/main" id="{7EF675D4-67F9-5645-D53E-45CCAAB8E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1588" y="1693863"/>
                <a:ext cx="358775" cy="415925"/>
              </a:xfrm>
              <a:custGeom>
                <a:avLst/>
                <a:gdLst>
                  <a:gd name="T0" fmla="*/ 16 w 533"/>
                  <a:gd name="T1" fmla="*/ 452 h 616"/>
                  <a:gd name="T2" fmla="*/ 267 w 533"/>
                  <a:gd name="T3" fmla="*/ 597 h 616"/>
                  <a:gd name="T4" fmla="*/ 517 w 533"/>
                  <a:gd name="T5" fmla="*/ 452 h 616"/>
                  <a:gd name="T6" fmla="*/ 517 w 533"/>
                  <a:gd name="T7" fmla="*/ 164 h 616"/>
                  <a:gd name="T8" fmla="*/ 267 w 533"/>
                  <a:gd name="T9" fmla="*/ 19 h 616"/>
                  <a:gd name="T10" fmla="*/ 16 w 533"/>
                  <a:gd name="T11" fmla="*/ 164 h 616"/>
                  <a:gd name="T12" fmla="*/ 16 w 533"/>
                  <a:gd name="T13" fmla="*/ 452 h 616"/>
                  <a:gd name="T14" fmla="*/ 267 w 533"/>
                  <a:gd name="T15" fmla="*/ 616 h 616"/>
                  <a:gd name="T16" fmla="*/ 0 w 533"/>
                  <a:gd name="T17" fmla="*/ 462 h 616"/>
                  <a:gd name="T18" fmla="*/ 0 w 533"/>
                  <a:gd name="T19" fmla="*/ 154 h 616"/>
                  <a:gd name="T20" fmla="*/ 267 w 533"/>
                  <a:gd name="T21" fmla="*/ 0 h 616"/>
                  <a:gd name="T22" fmla="*/ 533 w 533"/>
                  <a:gd name="T23" fmla="*/ 154 h 616"/>
                  <a:gd name="T24" fmla="*/ 533 w 533"/>
                  <a:gd name="T25" fmla="*/ 462 h 616"/>
                  <a:gd name="T26" fmla="*/ 267 w 533"/>
                  <a:gd name="T27" fmla="*/ 616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3" h="616">
                    <a:moveTo>
                      <a:pt x="16" y="452"/>
                    </a:moveTo>
                    <a:lnTo>
                      <a:pt x="267" y="597"/>
                    </a:lnTo>
                    <a:lnTo>
                      <a:pt x="517" y="452"/>
                    </a:lnTo>
                    <a:lnTo>
                      <a:pt x="517" y="164"/>
                    </a:lnTo>
                    <a:lnTo>
                      <a:pt x="267" y="19"/>
                    </a:lnTo>
                    <a:lnTo>
                      <a:pt x="16" y="164"/>
                    </a:lnTo>
                    <a:lnTo>
                      <a:pt x="16" y="452"/>
                    </a:lnTo>
                    <a:close/>
                    <a:moveTo>
                      <a:pt x="267" y="616"/>
                    </a:moveTo>
                    <a:lnTo>
                      <a:pt x="0" y="462"/>
                    </a:lnTo>
                    <a:lnTo>
                      <a:pt x="0" y="154"/>
                    </a:lnTo>
                    <a:lnTo>
                      <a:pt x="267" y="0"/>
                    </a:lnTo>
                    <a:lnTo>
                      <a:pt x="533" y="154"/>
                    </a:lnTo>
                    <a:lnTo>
                      <a:pt x="533" y="462"/>
                    </a:lnTo>
                    <a:lnTo>
                      <a:pt x="267" y="616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 123">
                <a:extLst>
                  <a:ext uri="{FF2B5EF4-FFF2-40B4-BE49-F238E27FC236}">
                    <a16:creationId xmlns:a16="http://schemas.microsoft.com/office/drawing/2014/main" id="{ED9BF4A2-2B6F-AAD7-070A-13B176845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3" y="1795463"/>
                <a:ext cx="352425" cy="112713"/>
              </a:xfrm>
              <a:custGeom>
                <a:avLst/>
                <a:gdLst>
                  <a:gd name="T0" fmla="*/ 111 w 222"/>
                  <a:gd name="T1" fmla="*/ 71 h 71"/>
                  <a:gd name="T2" fmla="*/ 0 w 222"/>
                  <a:gd name="T3" fmla="*/ 6 h 71"/>
                  <a:gd name="T4" fmla="*/ 3 w 222"/>
                  <a:gd name="T5" fmla="*/ 0 h 71"/>
                  <a:gd name="T6" fmla="*/ 111 w 222"/>
                  <a:gd name="T7" fmla="*/ 62 h 71"/>
                  <a:gd name="T8" fmla="*/ 219 w 222"/>
                  <a:gd name="T9" fmla="*/ 0 h 71"/>
                  <a:gd name="T10" fmla="*/ 222 w 222"/>
                  <a:gd name="T11" fmla="*/ 6 h 71"/>
                  <a:gd name="T12" fmla="*/ 111 w 22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71">
                    <a:moveTo>
                      <a:pt x="111" y="71"/>
                    </a:moveTo>
                    <a:lnTo>
                      <a:pt x="0" y="6"/>
                    </a:lnTo>
                    <a:lnTo>
                      <a:pt x="3" y="0"/>
                    </a:lnTo>
                    <a:lnTo>
                      <a:pt x="111" y="62"/>
                    </a:lnTo>
                    <a:lnTo>
                      <a:pt x="219" y="0"/>
                    </a:lnTo>
                    <a:lnTo>
                      <a:pt x="222" y="6"/>
                    </a:lnTo>
                    <a:lnTo>
                      <a:pt x="111" y="7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124">
                <a:extLst>
                  <a:ext uri="{FF2B5EF4-FFF2-40B4-BE49-F238E27FC236}">
                    <a16:creationId xmlns:a16="http://schemas.microsoft.com/office/drawing/2014/main" id="{E7D67C08-73B3-A0EF-0A45-0E4A3BD2C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4625" y="1901825"/>
                <a:ext cx="12700" cy="201613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125">
                <a:extLst>
                  <a:ext uri="{FF2B5EF4-FFF2-40B4-BE49-F238E27FC236}">
                    <a16:creationId xmlns:a16="http://schemas.microsoft.com/office/drawing/2014/main" id="{3B34A82F-6B6C-8680-7664-7C076B5F1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538" y="2181225"/>
                <a:ext cx="212725" cy="11113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126">
                <a:extLst>
                  <a:ext uri="{FF2B5EF4-FFF2-40B4-BE49-F238E27FC236}">
                    <a16:creationId xmlns:a16="http://schemas.microsoft.com/office/drawing/2014/main" id="{79F5268C-F6F8-BFAB-531F-DF396B09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538" y="2239963"/>
                <a:ext cx="396875" cy="11113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0" name="Meters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8B064EEE-192A-3501-8A93-AC97E9D28F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52518" y="3877534"/>
              <a:ext cx="684526" cy="415869"/>
              <a:chOff x="7659688" y="4022725"/>
              <a:chExt cx="295275" cy="179388"/>
            </a:xfrm>
            <a:solidFill>
              <a:schemeClr val="accent1"/>
            </a:solidFill>
          </p:grpSpPr>
          <p:sp>
            <p:nvSpPr>
              <p:cNvPr id="381" name="Freeform 1149">
                <a:extLst>
                  <a:ext uri="{FF2B5EF4-FFF2-40B4-BE49-F238E27FC236}">
                    <a16:creationId xmlns:a16="http://schemas.microsoft.com/office/drawing/2014/main" id="{EA7611DD-E0E9-611E-2A1E-B4D7FC272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8" y="4022725"/>
                <a:ext cx="295275" cy="179388"/>
              </a:xfrm>
              <a:custGeom>
                <a:avLst/>
                <a:gdLst>
                  <a:gd name="T0" fmla="*/ 1382 w 1432"/>
                  <a:gd name="T1" fmla="*/ 861 h 878"/>
                  <a:gd name="T2" fmla="*/ 1382 w 1432"/>
                  <a:gd name="T3" fmla="*/ 845 h 878"/>
                  <a:gd name="T4" fmla="*/ 50 w 1432"/>
                  <a:gd name="T5" fmla="*/ 845 h 878"/>
                  <a:gd name="T6" fmla="*/ 34 w 1432"/>
                  <a:gd name="T7" fmla="*/ 828 h 878"/>
                  <a:gd name="T8" fmla="*/ 34 w 1432"/>
                  <a:gd name="T9" fmla="*/ 50 h 878"/>
                  <a:gd name="T10" fmla="*/ 50 w 1432"/>
                  <a:gd name="T11" fmla="*/ 33 h 878"/>
                  <a:gd name="T12" fmla="*/ 1382 w 1432"/>
                  <a:gd name="T13" fmla="*/ 33 h 878"/>
                  <a:gd name="T14" fmla="*/ 1399 w 1432"/>
                  <a:gd name="T15" fmla="*/ 50 h 878"/>
                  <a:gd name="T16" fmla="*/ 1399 w 1432"/>
                  <a:gd name="T17" fmla="*/ 828 h 878"/>
                  <a:gd name="T18" fmla="*/ 1382 w 1432"/>
                  <a:gd name="T19" fmla="*/ 845 h 878"/>
                  <a:gd name="T20" fmla="*/ 1382 w 1432"/>
                  <a:gd name="T21" fmla="*/ 861 h 878"/>
                  <a:gd name="T22" fmla="*/ 1382 w 1432"/>
                  <a:gd name="T23" fmla="*/ 878 h 878"/>
                  <a:gd name="T24" fmla="*/ 1432 w 1432"/>
                  <a:gd name="T25" fmla="*/ 828 h 878"/>
                  <a:gd name="T26" fmla="*/ 1432 w 1432"/>
                  <a:gd name="T27" fmla="*/ 50 h 878"/>
                  <a:gd name="T28" fmla="*/ 1382 w 1432"/>
                  <a:gd name="T29" fmla="*/ 0 h 878"/>
                  <a:gd name="T30" fmla="*/ 50 w 1432"/>
                  <a:gd name="T31" fmla="*/ 0 h 878"/>
                  <a:gd name="T32" fmla="*/ 0 w 1432"/>
                  <a:gd name="T33" fmla="*/ 50 h 878"/>
                  <a:gd name="T34" fmla="*/ 0 w 1432"/>
                  <a:gd name="T35" fmla="*/ 828 h 878"/>
                  <a:gd name="T36" fmla="*/ 50 w 1432"/>
                  <a:gd name="T37" fmla="*/ 878 h 878"/>
                  <a:gd name="T38" fmla="*/ 1382 w 1432"/>
                  <a:gd name="T39" fmla="*/ 878 h 878"/>
                  <a:gd name="T40" fmla="*/ 1382 w 1432"/>
                  <a:gd name="T41" fmla="*/ 861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2" h="878">
                    <a:moveTo>
                      <a:pt x="1382" y="861"/>
                    </a:moveTo>
                    <a:lnTo>
                      <a:pt x="1382" y="845"/>
                    </a:lnTo>
                    <a:lnTo>
                      <a:pt x="50" y="845"/>
                    </a:lnTo>
                    <a:cubicBezTo>
                      <a:pt x="41" y="845"/>
                      <a:pt x="34" y="837"/>
                      <a:pt x="34" y="828"/>
                    </a:cubicBezTo>
                    <a:lnTo>
                      <a:pt x="34" y="50"/>
                    </a:lnTo>
                    <a:cubicBezTo>
                      <a:pt x="34" y="41"/>
                      <a:pt x="41" y="33"/>
                      <a:pt x="50" y="33"/>
                    </a:cubicBezTo>
                    <a:lnTo>
                      <a:pt x="1382" y="33"/>
                    </a:lnTo>
                    <a:cubicBezTo>
                      <a:pt x="1391" y="33"/>
                      <a:pt x="1399" y="41"/>
                      <a:pt x="1399" y="50"/>
                    </a:cubicBezTo>
                    <a:lnTo>
                      <a:pt x="1399" y="828"/>
                    </a:lnTo>
                    <a:cubicBezTo>
                      <a:pt x="1399" y="837"/>
                      <a:pt x="1391" y="845"/>
                      <a:pt x="1382" y="845"/>
                    </a:cubicBezTo>
                    <a:lnTo>
                      <a:pt x="1382" y="861"/>
                    </a:lnTo>
                    <a:lnTo>
                      <a:pt x="1382" y="878"/>
                    </a:lnTo>
                    <a:cubicBezTo>
                      <a:pt x="1410" y="878"/>
                      <a:pt x="1432" y="856"/>
                      <a:pt x="1432" y="828"/>
                    </a:cubicBezTo>
                    <a:lnTo>
                      <a:pt x="1432" y="50"/>
                    </a:lnTo>
                    <a:cubicBezTo>
                      <a:pt x="1432" y="22"/>
                      <a:pt x="1410" y="0"/>
                      <a:pt x="1382" y="0"/>
                    </a:cubicBezTo>
                    <a:lnTo>
                      <a:pt x="50" y="0"/>
                    </a:lnTo>
                    <a:cubicBezTo>
                      <a:pt x="23" y="0"/>
                      <a:pt x="0" y="22"/>
                      <a:pt x="0" y="50"/>
                    </a:cubicBezTo>
                    <a:lnTo>
                      <a:pt x="0" y="828"/>
                    </a:lnTo>
                    <a:cubicBezTo>
                      <a:pt x="0" y="856"/>
                      <a:pt x="23" y="878"/>
                      <a:pt x="50" y="878"/>
                    </a:cubicBezTo>
                    <a:lnTo>
                      <a:pt x="1382" y="878"/>
                    </a:lnTo>
                    <a:lnTo>
                      <a:pt x="1382" y="861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150">
                <a:extLst>
                  <a:ext uri="{FF2B5EF4-FFF2-40B4-BE49-F238E27FC236}">
                    <a16:creationId xmlns:a16="http://schemas.microsoft.com/office/drawing/2014/main" id="{D92278DA-ACBF-FB04-A109-2B0FA800B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7151" y="4035425"/>
                <a:ext cx="9525" cy="9525"/>
              </a:xfrm>
              <a:custGeom>
                <a:avLst/>
                <a:gdLst>
                  <a:gd name="T0" fmla="*/ 30 w 46"/>
                  <a:gd name="T1" fmla="*/ 23 h 46"/>
                  <a:gd name="T2" fmla="*/ 13 w 46"/>
                  <a:gd name="T3" fmla="*/ 23 h 46"/>
                  <a:gd name="T4" fmla="*/ 23 w 46"/>
                  <a:gd name="T5" fmla="*/ 23 h 46"/>
                  <a:gd name="T6" fmla="*/ 23 w 46"/>
                  <a:gd name="T7" fmla="*/ 13 h 46"/>
                  <a:gd name="T8" fmla="*/ 13 w 46"/>
                  <a:gd name="T9" fmla="*/ 23 h 46"/>
                  <a:gd name="T10" fmla="*/ 23 w 46"/>
                  <a:gd name="T11" fmla="*/ 23 h 46"/>
                  <a:gd name="T12" fmla="*/ 23 w 46"/>
                  <a:gd name="T13" fmla="*/ 13 h 46"/>
                  <a:gd name="T14" fmla="*/ 23 w 46"/>
                  <a:gd name="T15" fmla="*/ 23 h 46"/>
                  <a:gd name="T16" fmla="*/ 34 w 46"/>
                  <a:gd name="T17" fmla="*/ 23 h 46"/>
                  <a:gd name="T18" fmla="*/ 23 w 46"/>
                  <a:gd name="T19" fmla="*/ 13 h 46"/>
                  <a:gd name="T20" fmla="*/ 23 w 46"/>
                  <a:gd name="T21" fmla="*/ 23 h 46"/>
                  <a:gd name="T22" fmla="*/ 34 w 46"/>
                  <a:gd name="T23" fmla="*/ 23 h 46"/>
                  <a:gd name="T24" fmla="*/ 23 w 46"/>
                  <a:gd name="T25" fmla="*/ 23 h 46"/>
                  <a:gd name="T26" fmla="*/ 23 w 46"/>
                  <a:gd name="T27" fmla="*/ 33 h 46"/>
                  <a:gd name="T28" fmla="*/ 34 w 46"/>
                  <a:gd name="T29" fmla="*/ 23 h 46"/>
                  <a:gd name="T30" fmla="*/ 23 w 46"/>
                  <a:gd name="T31" fmla="*/ 23 h 46"/>
                  <a:gd name="T32" fmla="*/ 23 w 46"/>
                  <a:gd name="T33" fmla="*/ 33 h 46"/>
                  <a:gd name="T34" fmla="*/ 23 w 46"/>
                  <a:gd name="T35" fmla="*/ 23 h 46"/>
                  <a:gd name="T36" fmla="*/ 13 w 46"/>
                  <a:gd name="T37" fmla="*/ 23 h 46"/>
                  <a:gd name="T38" fmla="*/ 23 w 46"/>
                  <a:gd name="T39" fmla="*/ 33 h 46"/>
                  <a:gd name="T40" fmla="*/ 23 w 46"/>
                  <a:gd name="T41" fmla="*/ 23 h 46"/>
                  <a:gd name="T42" fmla="*/ 13 w 46"/>
                  <a:gd name="T43" fmla="*/ 23 h 46"/>
                  <a:gd name="T44" fmla="*/ 30 w 46"/>
                  <a:gd name="T45" fmla="*/ 23 h 46"/>
                  <a:gd name="T46" fmla="*/ 46 w 46"/>
                  <a:gd name="T47" fmla="*/ 23 h 46"/>
                  <a:gd name="T48" fmla="*/ 23 w 46"/>
                  <a:gd name="T49" fmla="*/ 0 h 46"/>
                  <a:gd name="T50" fmla="*/ 0 w 46"/>
                  <a:gd name="T51" fmla="*/ 23 h 46"/>
                  <a:gd name="T52" fmla="*/ 23 w 46"/>
                  <a:gd name="T53" fmla="*/ 46 h 46"/>
                  <a:gd name="T54" fmla="*/ 46 w 46"/>
                  <a:gd name="T55" fmla="*/ 23 h 46"/>
                  <a:gd name="T56" fmla="*/ 30 w 46"/>
                  <a:gd name="T57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46">
                    <a:moveTo>
                      <a:pt x="30" y="23"/>
                    </a:moveTo>
                    <a:lnTo>
                      <a:pt x="13" y="23"/>
                    </a:lnTo>
                    <a:lnTo>
                      <a:pt x="23" y="23"/>
                    </a:lnTo>
                    <a:lnTo>
                      <a:pt x="23" y="13"/>
                    </a:lnTo>
                    <a:cubicBezTo>
                      <a:pt x="18" y="13"/>
                      <a:pt x="13" y="17"/>
                      <a:pt x="13" y="23"/>
                    </a:cubicBezTo>
                    <a:lnTo>
                      <a:pt x="23" y="23"/>
                    </a:lnTo>
                    <a:lnTo>
                      <a:pt x="23" y="13"/>
                    </a:lnTo>
                    <a:lnTo>
                      <a:pt x="23" y="23"/>
                    </a:lnTo>
                    <a:lnTo>
                      <a:pt x="34" y="23"/>
                    </a:lnTo>
                    <a:cubicBezTo>
                      <a:pt x="34" y="17"/>
                      <a:pt x="29" y="13"/>
                      <a:pt x="23" y="13"/>
                    </a:cubicBezTo>
                    <a:lnTo>
                      <a:pt x="23" y="23"/>
                    </a:lnTo>
                    <a:lnTo>
                      <a:pt x="34" y="23"/>
                    </a:lnTo>
                    <a:lnTo>
                      <a:pt x="23" y="23"/>
                    </a:lnTo>
                    <a:lnTo>
                      <a:pt x="23" y="33"/>
                    </a:lnTo>
                    <a:cubicBezTo>
                      <a:pt x="29" y="33"/>
                      <a:pt x="34" y="29"/>
                      <a:pt x="34" y="23"/>
                    </a:cubicBezTo>
                    <a:lnTo>
                      <a:pt x="23" y="23"/>
                    </a:lnTo>
                    <a:lnTo>
                      <a:pt x="23" y="33"/>
                    </a:lnTo>
                    <a:lnTo>
                      <a:pt x="23" y="23"/>
                    </a:lnTo>
                    <a:lnTo>
                      <a:pt x="13" y="23"/>
                    </a:lnTo>
                    <a:cubicBezTo>
                      <a:pt x="13" y="29"/>
                      <a:pt x="18" y="33"/>
                      <a:pt x="23" y="33"/>
                    </a:cubicBezTo>
                    <a:lnTo>
                      <a:pt x="23" y="23"/>
                    </a:lnTo>
                    <a:lnTo>
                      <a:pt x="13" y="23"/>
                    </a:lnTo>
                    <a:lnTo>
                      <a:pt x="30" y="23"/>
                    </a:lnTo>
                    <a:lnTo>
                      <a:pt x="46" y="23"/>
                    </a:lnTo>
                    <a:cubicBezTo>
                      <a:pt x="46" y="10"/>
                      <a:pt x="36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lnTo>
                      <a:pt x="30" y="2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Freeform 1151">
                <a:extLst>
                  <a:ext uri="{FF2B5EF4-FFF2-40B4-BE49-F238E27FC236}">
                    <a16:creationId xmlns:a16="http://schemas.microsoft.com/office/drawing/2014/main" id="{72F1DC24-FBC2-7BDE-E794-15D8FC052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7151" y="4179888"/>
                <a:ext cx="9525" cy="9525"/>
              </a:xfrm>
              <a:custGeom>
                <a:avLst/>
                <a:gdLst>
                  <a:gd name="T0" fmla="*/ 30 w 46"/>
                  <a:gd name="T1" fmla="*/ 23 h 46"/>
                  <a:gd name="T2" fmla="*/ 13 w 46"/>
                  <a:gd name="T3" fmla="*/ 23 h 46"/>
                  <a:gd name="T4" fmla="*/ 23 w 46"/>
                  <a:gd name="T5" fmla="*/ 23 h 46"/>
                  <a:gd name="T6" fmla="*/ 23 w 46"/>
                  <a:gd name="T7" fmla="*/ 13 h 46"/>
                  <a:gd name="T8" fmla="*/ 13 w 46"/>
                  <a:gd name="T9" fmla="*/ 23 h 46"/>
                  <a:gd name="T10" fmla="*/ 23 w 46"/>
                  <a:gd name="T11" fmla="*/ 23 h 46"/>
                  <a:gd name="T12" fmla="*/ 23 w 46"/>
                  <a:gd name="T13" fmla="*/ 13 h 46"/>
                  <a:gd name="T14" fmla="*/ 23 w 46"/>
                  <a:gd name="T15" fmla="*/ 23 h 46"/>
                  <a:gd name="T16" fmla="*/ 34 w 46"/>
                  <a:gd name="T17" fmla="*/ 23 h 46"/>
                  <a:gd name="T18" fmla="*/ 23 w 46"/>
                  <a:gd name="T19" fmla="*/ 13 h 46"/>
                  <a:gd name="T20" fmla="*/ 23 w 46"/>
                  <a:gd name="T21" fmla="*/ 23 h 46"/>
                  <a:gd name="T22" fmla="*/ 34 w 46"/>
                  <a:gd name="T23" fmla="*/ 23 h 46"/>
                  <a:gd name="T24" fmla="*/ 23 w 46"/>
                  <a:gd name="T25" fmla="*/ 23 h 46"/>
                  <a:gd name="T26" fmla="*/ 23 w 46"/>
                  <a:gd name="T27" fmla="*/ 33 h 46"/>
                  <a:gd name="T28" fmla="*/ 34 w 46"/>
                  <a:gd name="T29" fmla="*/ 23 h 46"/>
                  <a:gd name="T30" fmla="*/ 23 w 46"/>
                  <a:gd name="T31" fmla="*/ 23 h 46"/>
                  <a:gd name="T32" fmla="*/ 23 w 46"/>
                  <a:gd name="T33" fmla="*/ 33 h 46"/>
                  <a:gd name="T34" fmla="*/ 23 w 46"/>
                  <a:gd name="T35" fmla="*/ 23 h 46"/>
                  <a:gd name="T36" fmla="*/ 13 w 46"/>
                  <a:gd name="T37" fmla="*/ 23 h 46"/>
                  <a:gd name="T38" fmla="*/ 23 w 46"/>
                  <a:gd name="T39" fmla="*/ 33 h 46"/>
                  <a:gd name="T40" fmla="*/ 23 w 46"/>
                  <a:gd name="T41" fmla="*/ 23 h 46"/>
                  <a:gd name="T42" fmla="*/ 13 w 46"/>
                  <a:gd name="T43" fmla="*/ 23 h 46"/>
                  <a:gd name="T44" fmla="*/ 30 w 46"/>
                  <a:gd name="T45" fmla="*/ 23 h 46"/>
                  <a:gd name="T46" fmla="*/ 46 w 46"/>
                  <a:gd name="T47" fmla="*/ 23 h 46"/>
                  <a:gd name="T48" fmla="*/ 23 w 46"/>
                  <a:gd name="T49" fmla="*/ 0 h 46"/>
                  <a:gd name="T50" fmla="*/ 0 w 46"/>
                  <a:gd name="T51" fmla="*/ 23 h 46"/>
                  <a:gd name="T52" fmla="*/ 23 w 46"/>
                  <a:gd name="T53" fmla="*/ 46 h 46"/>
                  <a:gd name="T54" fmla="*/ 46 w 46"/>
                  <a:gd name="T55" fmla="*/ 23 h 46"/>
                  <a:gd name="T56" fmla="*/ 30 w 46"/>
                  <a:gd name="T57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46">
                    <a:moveTo>
                      <a:pt x="30" y="23"/>
                    </a:moveTo>
                    <a:lnTo>
                      <a:pt x="13" y="23"/>
                    </a:lnTo>
                    <a:lnTo>
                      <a:pt x="23" y="23"/>
                    </a:lnTo>
                    <a:lnTo>
                      <a:pt x="23" y="13"/>
                    </a:lnTo>
                    <a:cubicBezTo>
                      <a:pt x="18" y="13"/>
                      <a:pt x="13" y="18"/>
                      <a:pt x="13" y="23"/>
                    </a:cubicBezTo>
                    <a:lnTo>
                      <a:pt x="23" y="23"/>
                    </a:lnTo>
                    <a:lnTo>
                      <a:pt x="23" y="13"/>
                    </a:lnTo>
                    <a:lnTo>
                      <a:pt x="23" y="23"/>
                    </a:lnTo>
                    <a:lnTo>
                      <a:pt x="34" y="23"/>
                    </a:lnTo>
                    <a:cubicBezTo>
                      <a:pt x="34" y="18"/>
                      <a:pt x="29" y="13"/>
                      <a:pt x="23" y="13"/>
                    </a:cubicBezTo>
                    <a:lnTo>
                      <a:pt x="23" y="23"/>
                    </a:lnTo>
                    <a:lnTo>
                      <a:pt x="34" y="23"/>
                    </a:lnTo>
                    <a:lnTo>
                      <a:pt x="23" y="23"/>
                    </a:lnTo>
                    <a:lnTo>
                      <a:pt x="23" y="33"/>
                    </a:lnTo>
                    <a:cubicBezTo>
                      <a:pt x="29" y="33"/>
                      <a:pt x="34" y="29"/>
                      <a:pt x="34" y="23"/>
                    </a:cubicBezTo>
                    <a:lnTo>
                      <a:pt x="23" y="23"/>
                    </a:lnTo>
                    <a:lnTo>
                      <a:pt x="23" y="33"/>
                    </a:lnTo>
                    <a:lnTo>
                      <a:pt x="23" y="23"/>
                    </a:lnTo>
                    <a:lnTo>
                      <a:pt x="13" y="23"/>
                    </a:lnTo>
                    <a:cubicBezTo>
                      <a:pt x="13" y="29"/>
                      <a:pt x="18" y="33"/>
                      <a:pt x="23" y="33"/>
                    </a:cubicBezTo>
                    <a:lnTo>
                      <a:pt x="23" y="23"/>
                    </a:lnTo>
                    <a:lnTo>
                      <a:pt x="13" y="23"/>
                    </a:lnTo>
                    <a:lnTo>
                      <a:pt x="30" y="23"/>
                    </a:lnTo>
                    <a:lnTo>
                      <a:pt x="46" y="23"/>
                    </a:lnTo>
                    <a:cubicBezTo>
                      <a:pt x="46" y="10"/>
                      <a:pt x="36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lnTo>
                      <a:pt x="30" y="2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Freeform 1152">
                <a:extLst>
                  <a:ext uri="{FF2B5EF4-FFF2-40B4-BE49-F238E27FC236}">
                    <a16:creationId xmlns:a16="http://schemas.microsoft.com/office/drawing/2014/main" id="{B955868C-A2BF-0611-9F3D-54B057D4C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7976" y="4035425"/>
                <a:ext cx="9525" cy="9525"/>
              </a:xfrm>
              <a:custGeom>
                <a:avLst/>
                <a:gdLst>
                  <a:gd name="T0" fmla="*/ 30 w 46"/>
                  <a:gd name="T1" fmla="*/ 23 h 46"/>
                  <a:gd name="T2" fmla="*/ 13 w 46"/>
                  <a:gd name="T3" fmla="*/ 23 h 46"/>
                  <a:gd name="T4" fmla="*/ 23 w 46"/>
                  <a:gd name="T5" fmla="*/ 23 h 46"/>
                  <a:gd name="T6" fmla="*/ 23 w 46"/>
                  <a:gd name="T7" fmla="*/ 13 h 46"/>
                  <a:gd name="T8" fmla="*/ 13 w 46"/>
                  <a:gd name="T9" fmla="*/ 23 h 46"/>
                  <a:gd name="T10" fmla="*/ 23 w 46"/>
                  <a:gd name="T11" fmla="*/ 23 h 46"/>
                  <a:gd name="T12" fmla="*/ 23 w 46"/>
                  <a:gd name="T13" fmla="*/ 13 h 46"/>
                  <a:gd name="T14" fmla="*/ 23 w 46"/>
                  <a:gd name="T15" fmla="*/ 23 h 46"/>
                  <a:gd name="T16" fmla="*/ 34 w 46"/>
                  <a:gd name="T17" fmla="*/ 23 h 46"/>
                  <a:gd name="T18" fmla="*/ 23 w 46"/>
                  <a:gd name="T19" fmla="*/ 13 h 46"/>
                  <a:gd name="T20" fmla="*/ 23 w 46"/>
                  <a:gd name="T21" fmla="*/ 23 h 46"/>
                  <a:gd name="T22" fmla="*/ 34 w 46"/>
                  <a:gd name="T23" fmla="*/ 23 h 46"/>
                  <a:gd name="T24" fmla="*/ 23 w 46"/>
                  <a:gd name="T25" fmla="*/ 23 h 46"/>
                  <a:gd name="T26" fmla="*/ 23 w 46"/>
                  <a:gd name="T27" fmla="*/ 33 h 46"/>
                  <a:gd name="T28" fmla="*/ 34 w 46"/>
                  <a:gd name="T29" fmla="*/ 23 h 46"/>
                  <a:gd name="T30" fmla="*/ 23 w 46"/>
                  <a:gd name="T31" fmla="*/ 23 h 46"/>
                  <a:gd name="T32" fmla="*/ 23 w 46"/>
                  <a:gd name="T33" fmla="*/ 33 h 46"/>
                  <a:gd name="T34" fmla="*/ 23 w 46"/>
                  <a:gd name="T35" fmla="*/ 23 h 46"/>
                  <a:gd name="T36" fmla="*/ 13 w 46"/>
                  <a:gd name="T37" fmla="*/ 23 h 46"/>
                  <a:gd name="T38" fmla="*/ 23 w 46"/>
                  <a:gd name="T39" fmla="*/ 33 h 46"/>
                  <a:gd name="T40" fmla="*/ 23 w 46"/>
                  <a:gd name="T41" fmla="*/ 23 h 46"/>
                  <a:gd name="T42" fmla="*/ 13 w 46"/>
                  <a:gd name="T43" fmla="*/ 23 h 46"/>
                  <a:gd name="T44" fmla="*/ 30 w 46"/>
                  <a:gd name="T45" fmla="*/ 23 h 46"/>
                  <a:gd name="T46" fmla="*/ 46 w 46"/>
                  <a:gd name="T47" fmla="*/ 23 h 46"/>
                  <a:gd name="T48" fmla="*/ 23 w 46"/>
                  <a:gd name="T49" fmla="*/ 0 h 46"/>
                  <a:gd name="T50" fmla="*/ 0 w 46"/>
                  <a:gd name="T51" fmla="*/ 23 h 46"/>
                  <a:gd name="T52" fmla="*/ 23 w 46"/>
                  <a:gd name="T53" fmla="*/ 46 h 46"/>
                  <a:gd name="T54" fmla="*/ 46 w 46"/>
                  <a:gd name="T55" fmla="*/ 23 h 46"/>
                  <a:gd name="T56" fmla="*/ 30 w 46"/>
                  <a:gd name="T57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46">
                    <a:moveTo>
                      <a:pt x="30" y="23"/>
                    </a:moveTo>
                    <a:lnTo>
                      <a:pt x="13" y="23"/>
                    </a:lnTo>
                    <a:lnTo>
                      <a:pt x="23" y="23"/>
                    </a:lnTo>
                    <a:lnTo>
                      <a:pt x="23" y="13"/>
                    </a:lnTo>
                    <a:cubicBezTo>
                      <a:pt x="18" y="13"/>
                      <a:pt x="13" y="17"/>
                      <a:pt x="13" y="23"/>
                    </a:cubicBezTo>
                    <a:lnTo>
                      <a:pt x="23" y="23"/>
                    </a:lnTo>
                    <a:lnTo>
                      <a:pt x="23" y="13"/>
                    </a:lnTo>
                    <a:lnTo>
                      <a:pt x="23" y="23"/>
                    </a:lnTo>
                    <a:lnTo>
                      <a:pt x="34" y="23"/>
                    </a:lnTo>
                    <a:cubicBezTo>
                      <a:pt x="34" y="17"/>
                      <a:pt x="29" y="13"/>
                      <a:pt x="23" y="13"/>
                    </a:cubicBezTo>
                    <a:lnTo>
                      <a:pt x="23" y="23"/>
                    </a:lnTo>
                    <a:lnTo>
                      <a:pt x="34" y="23"/>
                    </a:lnTo>
                    <a:lnTo>
                      <a:pt x="23" y="23"/>
                    </a:lnTo>
                    <a:lnTo>
                      <a:pt x="23" y="33"/>
                    </a:lnTo>
                    <a:cubicBezTo>
                      <a:pt x="29" y="33"/>
                      <a:pt x="34" y="29"/>
                      <a:pt x="34" y="23"/>
                    </a:cubicBezTo>
                    <a:lnTo>
                      <a:pt x="23" y="23"/>
                    </a:lnTo>
                    <a:lnTo>
                      <a:pt x="23" y="33"/>
                    </a:lnTo>
                    <a:lnTo>
                      <a:pt x="23" y="23"/>
                    </a:lnTo>
                    <a:lnTo>
                      <a:pt x="13" y="23"/>
                    </a:lnTo>
                    <a:cubicBezTo>
                      <a:pt x="13" y="29"/>
                      <a:pt x="18" y="33"/>
                      <a:pt x="23" y="33"/>
                    </a:cubicBezTo>
                    <a:lnTo>
                      <a:pt x="23" y="23"/>
                    </a:lnTo>
                    <a:lnTo>
                      <a:pt x="13" y="23"/>
                    </a:lnTo>
                    <a:lnTo>
                      <a:pt x="30" y="23"/>
                    </a:lnTo>
                    <a:lnTo>
                      <a:pt x="46" y="23"/>
                    </a:lnTo>
                    <a:cubicBezTo>
                      <a:pt x="46" y="10"/>
                      <a:pt x="36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lnTo>
                      <a:pt x="30" y="2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1153">
                <a:extLst>
                  <a:ext uri="{FF2B5EF4-FFF2-40B4-BE49-F238E27FC236}">
                    <a16:creationId xmlns:a16="http://schemas.microsoft.com/office/drawing/2014/main" id="{BEA1EB73-DB40-02A9-9CC5-2CB463552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7976" y="4179888"/>
                <a:ext cx="9525" cy="9525"/>
              </a:xfrm>
              <a:custGeom>
                <a:avLst/>
                <a:gdLst>
                  <a:gd name="T0" fmla="*/ 30 w 46"/>
                  <a:gd name="T1" fmla="*/ 23 h 46"/>
                  <a:gd name="T2" fmla="*/ 13 w 46"/>
                  <a:gd name="T3" fmla="*/ 23 h 46"/>
                  <a:gd name="T4" fmla="*/ 23 w 46"/>
                  <a:gd name="T5" fmla="*/ 23 h 46"/>
                  <a:gd name="T6" fmla="*/ 23 w 46"/>
                  <a:gd name="T7" fmla="*/ 13 h 46"/>
                  <a:gd name="T8" fmla="*/ 13 w 46"/>
                  <a:gd name="T9" fmla="*/ 23 h 46"/>
                  <a:gd name="T10" fmla="*/ 23 w 46"/>
                  <a:gd name="T11" fmla="*/ 23 h 46"/>
                  <a:gd name="T12" fmla="*/ 23 w 46"/>
                  <a:gd name="T13" fmla="*/ 13 h 46"/>
                  <a:gd name="T14" fmla="*/ 23 w 46"/>
                  <a:gd name="T15" fmla="*/ 23 h 46"/>
                  <a:gd name="T16" fmla="*/ 34 w 46"/>
                  <a:gd name="T17" fmla="*/ 23 h 46"/>
                  <a:gd name="T18" fmla="*/ 23 w 46"/>
                  <a:gd name="T19" fmla="*/ 13 h 46"/>
                  <a:gd name="T20" fmla="*/ 23 w 46"/>
                  <a:gd name="T21" fmla="*/ 23 h 46"/>
                  <a:gd name="T22" fmla="*/ 34 w 46"/>
                  <a:gd name="T23" fmla="*/ 23 h 46"/>
                  <a:gd name="T24" fmla="*/ 23 w 46"/>
                  <a:gd name="T25" fmla="*/ 23 h 46"/>
                  <a:gd name="T26" fmla="*/ 23 w 46"/>
                  <a:gd name="T27" fmla="*/ 33 h 46"/>
                  <a:gd name="T28" fmla="*/ 34 w 46"/>
                  <a:gd name="T29" fmla="*/ 23 h 46"/>
                  <a:gd name="T30" fmla="*/ 23 w 46"/>
                  <a:gd name="T31" fmla="*/ 23 h 46"/>
                  <a:gd name="T32" fmla="*/ 23 w 46"/>
                  <a:gd name="T33" fmla="*/ 33 h 46"/>
                  <a:gd name="T34" fmla="*/ 23 w 46"/>
                  <a:gd name="T35" fmla="*/ 23 h 46"/>
                  <a:gd name="T36" fmla="*/ 13 w 46"/>
                  <a:gd name="T37" fmla="*/ 23 h 46"/>
                  <a:gd name="T38" fmla="*/ 23 w 46"/>
                  <a:gd name="T39" fmla="*/ 33 h 46"/>
                  <a:gd name="T40" fmla="*/ 23 w 46"/>
                  <a:gd name="T41" fmla="*/ 23 h 46"/>
                  <a:gd name="T42" fmla="*/ 13 w 46"/>
                  <a:gd name="T43" fmla="*/ 23 h 46"/>
                  <a:gd name="T44" fmla="*/ 30 w 46"/>
                  <a:gd name="T45" fmla="*/ 23 h 46"/>
                  <a:gd name="T46" fmla="*/ 46 w 46"/>
                  <a:gd name="T47" fmla="*/ 23 h 46"/>
                  <a:gd name="T48" fmla="*/ 23 w 46"/>
                  <a:gd name="T49" fmla="*/ 0 h 46"/>
                  <a:gd name="T50" fmla="*/ 0 w 46"/>
                  <a:gd name="T51" fmla="*/ 23 h 46"/>
                  <a:gd name="T52" fmla="*/ 23 w 46"/>
                  <a:gd name="T53" fmla="*/ 46 h 46"/>
                  <a:gd name="T54" fmla="*/ 46 w 46"/>
                  <a:gd name="T55" fmla="*/ 23 h 46"/>
                  <a:gd name="T56" fmla="*/ 30 w 46"/>
                  <a:gd name="T57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46">
                    <a:moveTo>
                      <a:pt x="30" y="23"/>
                    </a:moveTo>
                    <a:lnTo>
                      <a:pt x="13" y="23"/>
                    </a:lnTo>
                    <a:lnTo>
                      <a:pt x="23" y="23"/>
                    </a:lnTo>
                    <a:lnTo>
                      <a:pt x="23" y="13"/>
                    </a:lnTo>
                    <a:cubicBezTo>
                      <a:pt x="18" y="13"/>
                      <a:pt x="13" y="18"/>
                      <a:pt x="13" y="23"/>
                    </a:cubicBezTo>
                    <a:lnTo>
                      <a:pt x="23" y="23"/>
                    </a:lnTo>
                    <a:lnTo>
                      <a:pt x="23" y="13"/>
                    </a:lnTo>
                    <a:lnTo>
                      <a:pt x="23" y="23"/>
                    </a:lnTo>
                    <a:lnTo>
                      <a:pt x="34" y="23"/>
                    </a:lnTo>
                    <a:cubicBezTo>
                      <a:pt x="34" y="18"/>
                      <a:pt x="29" y="13"/>
                      <a:pt x="23" y="13"/>
                    </a:cubicBezTo>
                    <a:lnTo>
                      <a:pt x="23" y="23"/>
                    </a:lnTo>
                    <a:lnTo>
                      <a:pt x="34" y="23"/>
                    </a:lnTo>
                    <a:lnTo>
                      <a:pt x="23" y="23"/>
                    </a:lnTo>
                    <a:lnTo>
                      <a:pt x="23" y="33"/>
                    </a:lnTo>
                    <a:cubicBezTo>
                      <a:pt x="29" y="33"/>
                      <a:pt x="34" y="29"/>
                      <a:pt x="34" y="23"/>
                    </a:cubicBezTo>
                    <a:lnTo>
                      <a:pt x="23" y="23"/>
                    </a:lnTo>
                    <a:lnTo>
                      <a:pt x="23" y="33"/>
                    </a:lnTo>
                    <a:lnTo>
                      <a:pt x="23" y="23"/>
                    </a:lnTo>
                    <a:lnTo>
                      <a:pt x="13" y="23"/>
                    </a:lnTo>
                    <a:cubicBezTo>
                      <a:pt x="13" y="29"/>
                      <a:pt x="18" y="33"/>
                      <a:pt x="23" y="33"/>
                    </a:cubicBezTo>
                    <a:lnTo>
                      <a:pt x="23" y="23"/>
                    </a:lnTo>
                    <a:lnTo>
                      <a:pt x="13" y="23"/>
                    </a:lnTo>
                    <a:lnTo>
                      <a:pt x="30" y="23"/>
                    </a:lnTo>
                    <a:lnTo>
                      <a:pt x="46" y="23"/>
                    </a:lnTo>
                    <a:cubicBezTo>
                      <a:pt x="46" y="10"/>
                      <a:pt x="36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lnTo>
                      <a:pt x="30" y="2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1154">
                <a:extLst>
                  <a:ext uri="{FF2B5EF4-FFF2-40B4-BE49-F238E27FC236}">
                    <a16:creationId xmlns:a16="http://schemas.microsoft.com/office/drawing/2014/main" id="{81D644DD-8E8C-8A29-725B-BC17A6377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8263" y="4092575"/>
                <a:ext cx="14288" cy="11113"/>
              </a:xfrm>
              <a:custGeom>
                <a:avLst/>
                <a:gdLst>
                  <a:gd name="T0" fmla="*/ 0 w 70"/>
                  <a:gd name="T1" fmla="*/ 31 h 50"/>
                  <a:gd name="T2" fmla="*/ 59 w 70"/>
                  <a:gd name="T3" fmla="*/ 50 h 50"/>
                  <a:gd name="T4" fmla="*/ 70 w 70"/>
                  <a:gd name="T5" fmla="*/ 19 h 50"/>
                  <a:gd name="T6" fmla="*/ 11 w 70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0">
                    <a:moveTo>
                      <a:pt x="0" y="31"/>
                    </a:moveTo>
                    <a:lnTo>
                      <a:pt x="59" y="50"/>
                    </a:lnTo>
                    <a:lnTo>
                      <a:pt x="70" y="19"/>
                    </a:lnTo>
                    <a:lnTo>
                      <a:pt x="11" y="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1155">
                <a:extLst>
                  <a:ext uri="{FF2B5EF4-FFF2-40B4-BE49-F238E27FC236}">
                    <a16:creationId xmlns:a16="http://schemas.microsoft.com/office/drawing/2014/main" id="{BE57FA86-8F02-2EF2-72D2-310F58A97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8263" y="4122738"/>
                <a:ext cx="14288" cy="9525"/>
              </a:xfrm>
              <a:custGeom>
                <a:avLst/>
                <a:gdLst>
                  <a:gd name="T0" fmla="*/ 11 w 70"/>
                  <a:gd name="T1" fmla="*/ 50 h 50"/>
                  <a:gd name="T2" fmla="*/ 70 w 70"/>
                  <a:gd name="T3" fmla="*/ 31 h 50"/>
                  <a:gd name="T4" fmla="*/ 59 w 70"/>
                  <a:gd name="T5" fmla="*/ 0 h 50"/>
                  <a:gd name="T6" fmla="*/ 0 w 70"/>
                  <a:gd name="T7" fmla="*/ 1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0">
                    <a:moveTo>
                      <a:pt x="11" y="50"/>
                    </a:moveTo>
                    <a:lnTo>
                      <a:pt x="70" y="31"/>
                    </a:lnTo>
                    <a:lnTo>
                      <a:pt x="59" y="0"/>
                    </a:lnTo>
                    <a:lnTo>
                      <a:pt x="0" y="19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1156">
                <a:extLst>
                  <a:ext uri="{FF2B5EF4-FFF2-40B4-BE49-F238E27FC236}">
                    <a16:creationId xmlns:a16="http://schemas.microsoft.com/office/drawing/2014/main" id="{EB653AA1-4DA5-0AE9-6467-00E4D9A8B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7151" y="4048125"/>
                <a:ext cx="127000" cy="128588"/>
              </a:xfrm>
              <a:custGeom>
                <a:avLst/>
                <a:gdLst>
                  <a:gd name="T0" fmla="*/ 605 w 621"/>
                  <a:gd name="T1" fmla="*/ 311 h 622"/>
                  <a:gd name="T2" fmla="*/ 588 w 621"/>
                  <a:gd name="T3" fmla="*/ 311 h 622"/>
                  <a:gd name="T4" fmla="*/ 507 w 621"/>
                  <a:gd name="T5" fmla="*/ 507 h 622"/>
                  <a:gd name="T6" fmla="*/ 311 w 621"/>
                  <a:gd name="T7" fmla="*/ 589 h 622"/>
                  <a:gd name="T8" fmla="*/ 114 w 621"/>
                  <a:gd name="T9" fmla="*/ 507 h 622"/>
                  <a:gd name="T10" fmla="*/ 33 w 621"/>
                  <a:gd name="T11" fmla="*/ 311 h 622"/>
                  <a:gd name="T12" fmla="*/ 114 w 621"/>
                  <a:gd name="T13" fmla="*/ 115 h 622"/>
                  <a:gd name="T14" fmla="*/ 311 w 621"/>
                  <a:gd name="T15" fmla="*/ 34 h 622"/>
                  <a:gd name="T16" fmla="*/ 507 w 621"/>
                  <a:gd name="T17" fmla="*/ 115 h 622"/>
                  <a:gd name="T18" fmla="*/ 588 w 621"/>
                  <a:gd name="T19" fmla="*/ 311 h 622"/>
                  <a:gd name="T20" fmla="*/ 605 w 621"/>
                  <a:gd name="T21" fmla="*/ 311 h 622"/>
                  <a:gd name="T22" fmla="*/ 621 w 621"/>
                  <a:gd name="T23" fmla="*/ 311 h 622"/>
                  <a:gd name="T24" fmla="*/ 311 w 621"/>
                  <a:gd name="T25" fmla="*/ 0 h 622"/>
                  <a:gd name="T26" fmla="*/ 0 w 621"/>
                  <a:gd name="T27" fmla="*/ 311 h 622"/>
                  <a:gd name="T28" fmla="*/ 311 w 621"/>
                  <a:gd name="T29" fmla="*/ 622 h 622"/>
                  <a:gd name="T30" fmla="*/ 621 w 621"/>
                  <a:gd name="T31" fmla="*/ 311 h 622"/>
                  <a:gd name="T32" fmla="*/ 605 w 621"/>
                  <a:gd name="T33" fmla="*/ 3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1" h="622">
                    <a:moveTo>
                      <a:pt x="605" y="311"/>
                    </a:moveTo>
                    <a:lnTo>
                      <a:pt x="588" y="311"/>
                    </a:lnTo>
                    <a:cubicBezTo>
                      <a:pt x="588" y="388"/>
                      <a:pt x="557" y="457"/>
                      <a:pt x="507" y="507"/>
                    </a:cubicBezTo>
                    <a:cubicBezTo>
                      <a:pt x="457" y="558"/>
                      <a:pt x="387" y="589"/>
                      <a:pt x="311" y="589"/>
                    </a:cubicBezTo>
                    <a:cubicBezTo>
                      <a:pt x="234" y="589"/>
                      <a:pt x="165" y="558"/>
                      <a:pt x="114" y="507"/>
                    </a:cubicBezTo>
                    <a:cubicBezTo>
                      <a:pt x="64" y="457"/>
                      <a:pt x="33" y="388"/>
                      <a:pt x="33" y="311"/>
                    </a:cubicBezTo>
                    <a:cubicBezTo>
                      <a:pt x="33" y="234"/>
                      <a:pt x="64" y="165"/>
                      <a:pt x="114" y="115"/>
                    </a:cubicBezTo>
                    <a:cubicBezTo>
                      <a:pt x="165" y="65"/>
                      <a:pt x="234" y="34"/>
                      <a:pt x="311" y="34"/>
                    </a:cubicBezTo>
                    <a:cubicBezTo>
                      <a:pt x="387" y="34"/>
                      <a:pt x="457" y="65"/>
                      <a:pt x="507" y="115"/>
                    </a:cubicBezTo>
                    <a:cubicBezTo>
                      <a:pt x="557" y="165"/>
                      <a:pt x="588" y="234"/>
                      <a:pt x="588" y="311"/>
                    </a:cubicBezTo>
                    <a:lnTo>
                      <a:pt x="605" y="311"/>
                    </a:lnTo>
                    <a:lnTo>
                      <a:pt x="621" y="311"/>
                    </a:lnTo>
                    <a:cubicBezTo>
                      <a:pt x="621" y="139"/>
                      <a:pt x="482" y="0"/>
                      <a:pt x="311" y="0"/>
                    </a:cubicBezTo>
                    <a:cubicBezTo>
                      <a:pt x="139" y="0"/>
                      <a:pt x="0" y="139"/>
                      <a:pt x="0" y="311"/>
                    </a:cubicBezTo>
                    <a:cubicBezTo>
                      <a:pt x="0" y="483"/>
                      <a:pt x="139" y="622"/>
                      <a:pt x="311" y="622"/>
                    </a:cubicBezTo>
                    <a:cubicBezTo>
                      <a:pt x="482" y="622"/>
                      <a:pt x="621" y="483"/>
                      <a:pt x="621" y="311"/>
                    </a:cubicBezTo>
                    <a:lnTo>
                      <a:pt x="605" y="31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Freeform 1157">
                <a:extLst>
                  <a:ext uri="{FF2B5EF4-FFF2-40B4-BE49-F238E27FC236}">
                    <a16:creationId xmlns:a16="http://schemas.microsoft.com/office/drawing/2014/main" id="{614C878A-3790-E6E9-6FC4-3602DFAA1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7951" y="4098925"/>
                <a:ext cx="25400" cy="26988"/>
              </a:xfrm>
              <a:custGeom>
                <a:avLst/>
                <a:gdLst>
                  <a:gd name="T0" fmla="*/ 109 w 125"/>
                  <a:gd name="T1" fmla="*/ 63 h 126"/>
                  <a:gd name="T2" fmla="*/ 92 w 125"/>
                  <a:gd name="T3" fmla="*/ 62 h 126"/>
                  <a:gd name="T4" fmla="*/ 92 w 125"/>
                  <a:gd name="T5" fmla="*/ 64 h 126"/>
                  <a:gd name="T6" fmla="*/ 92 w 125"/>
                  <a:gd name="T7" fmla="*/ 65 h 126"/>
                  <a:gd name="T8" fmla="*/ 63 w 125"/>
                  <a:gd name="T9" fmla="*/ 92 h 126"/>
                  <a:gd name="T10" fmla="*/ 53 w 125"/>
                  <a:gd name="T11" fmla="*/ 91 h 126"/>
                  <a:gd name="T12" fmla="*/ 53 w 125"/>
                  <a:gd name="T13" fmla="*/ 91 h 126"/>
                  <a:gd name="T14" fmla="*/ 35 w 125"/>
                  <a:gd name="T15" fmla="*/ 73 h 126"/>
                  <a:gd name="T16" fmla="*/ 33 w 125"/>
                  <a:gd name="T17" fmla="*/ 63 h 126"/>
                  <a:gd name="T18" fmla="*/ 61 w 125"/>
                  <a:gd name="T19" fmla="*/ 34 h 126"/>
                  <a:gd name="T20" fmla="*/ 64 w 125"/>
                  <a:gd name="T21" fmla="*/ 34 h 126"/>
                  <a:gd name="T22" fmla="*/ 63 w 125"/>
                  <a:gd name="T23" fmla="*/ 17 h 126"/>
                  <a:gd name="T24" fmla="*/ 63 w 125"/>
                  <a:gd name="T25" fmla="*/ 34 h 126"/>
                  <a:gd name="T26" fmla="*/ 92 w 125"/>
                  <a:gd name="T27" fmla="*/ 63 h 126"/>
                  <a:gd name="T28" fmla="*/ 109 w 125"/>
                  <a:gd name="T29" fmla="*/ 63 h 126"/>
                  <a:gd name="T30" fmla="*/ 92 w 125"/>
                  <a:gd name="T31" fmla="*/ 62 h 126"/>
                  <a:gd name="T32" fmla="*/ 109 w 125"/>
                  <a:gd name="T33" fmla="*/ 63 h 126"/>
                  <a:gd name="T34" fmla="*/ 125 w 125"/>
                  <a:gd name="T35" fmla="*/ 63 h 126"/>
                  <a:gd name="T36" fmla="*/ 107 w 125"/>
                  <a:gd name="T37" fmla="*/ 19 h 126"/>
                  <a:gd name="T38" fmla="*/ 63 w 125"/>
                  <a:gd name="T39" fmla="*/ 0 h 126"/>
                  <a:gd name="T40" fmla="*/ 62 w 125"/>
                  <a:gd name="T41" fmla="*/ 0 h 126"/>
                  <a:gd name="T42" fmla="*/ 59 w 125"/>
                  <a:gd name="T43" fmla="*/ 1 h 126"/>
                  <a:gd name="T44" fmla="*/ 61 w 125"/>
                  <a:gd name="T45" fmla="*/ 17 h 126"/>
                  <a:gd name="T46" fmla="*/ 60 w 125"/>
                  <a:gd name="T47" fmla="*/ 1 h 126"/>
                  <a:gd name="T48" fmla="*/ 0 w 125"/>
                  <a:gd name="T49" fmla="*/ 63 h 126"/>
                  <a:gd name="T50" fmla="*/ 3 w 125"/>
                  <a:gd name="T51" fmla="*/ 84 h 126"/>
                  <a:gd name="T52" fmla="*/ 42 w 125"/>
                  <a:gd name="T53" fmla="*/ 123 h 126"/>
                  <a:gd name="T54" fmla="*/ 42 w 125"/>
                  <a:gd name="T55" fmla="*/ 123 h 126"/>
                  <a:gd name="T56" fmla="*/ 63 w 125"/>
                  <a:gd name="T57" fmla="*/ 126 h 126"/>
                  <a:gd name="T58" fmla="*/ 125 w 125"/>
                  <a:gd name="T59" fmla="*/ 66 h 126"/>
                  <a:gd name="T60" fmla="*/ 109 w 125"/>
                  <a:gd name="T61" fmla="*/ 65 h 126"/>
                  <a:gd name="T62" fmla="*/ 125 w 125"/>
                  <a:gd name="T63" fmla="*/ 66 h 126"/>
                  <a:gd name="T64" fmla="*/ 125 w 125"/>
                  <a:gd name="T65" fmla="*/ 64 h 126"/>
                  <a:gd name="T66" fmla="*/ 125 w 125"/>
                  <a:gd name="T67" fmla="*/ 64 h 126"/>
                  <a:gd name="T68" fmla="*/ 125 w 125"/>
                  <a:gd name="T69" fmla="*/ 63 h 126"/>
                  <a:gd name="T70" fmla="*/ 109 w 125"/>
                  <a:gd name="T71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5" h="126">
                    <a:moveTo>
                      <a:pt x="109" y="63"/>
                    </a:moveTo>
                    <a:lnTo>
                      <a:pt x="92" y="62"/>
                    </a:lnTo>
                    <a:lnTo>
                      <a:pt x="92" y="64"/>
                    </a:lnTo>
                    <a:lnTo>
                      <a:pt x="92" y="65"/>
                    </a:lnTo>
                    <a:cubicBezTo>
                      <a:pt x="91" y="80"/>
                      <a:pt x="79" y="93"/>
                      <a:pt x="63" y="92"/>
                    </a:cubicBezTo>
                    <a:cubicBezTo>
                      <a:pt x="60" y="92"/>
                      <a:pt x="56" y="92"/>
                      <a:pt x="53" y="91"/>
                    </a:cubicBezTo>
                    <a:lnTo>
                      <a:pt x="53" y="91"/>
                    </a:lnTo>
                    <a:cubicBezTo>
                      <a:pt x="45" y="88"/>
                      <a:pt x="38" y="81"/>
                      <a:pt x="35" y="73"/>
                    </a:cubicBezTo>
                    <a:cubicBezTo>
                      <a:pt x="34" y="70"/>
                      <a:pt x="33" y="66"/>
                      <a:pt x="33" y="63"/>
                    </a:cubicBezTo>
                    <a:cubicBezTo>
                      <a:pt x="33" y="47"/>
                      <a:pt x="46" y="35"/>
                      <a:pt x="61" y="34"/>
                    </a:cubicBezTo>
                    <a:lnTo>
                      <a:pt x="64" y="34"/>
                    </a:lnTo>
                    <a:lnTo>
                      <a:pt x="63" y="17"/>
                    </a:lnTo>
                    <a:lnTo>
                      <a:pt x="63" y="34"/>
                    </a:lnTo>
                    <a:cubicBezTo>
                      <a:pt x="79" y="34"/>
                      <a:pt x="92" y="47"/>
                      <a:pt x="92" y="63"/>
                    </a:cubicBezTo>
                    <a:lnTo>
                      <a:pt x="109" y="63"/>
                    </a:lnTo>
                    <a:lnTo>
                      <a:pt x="92" y="62"/>
                    </a:lnTo>
                    <a:lnTo>
                      <a:pt x="109" y="63"/>
                    </a:lnTo>
                    <a:lnTo>
                      <a:pt x="125" y="63"/>
                    </a:lnTo>
                    <a:cubicBezTo>
                      <a:pt x="125" y="46"/>
                      <a:pt x="118" y="30"/>
                      <a:pt x="107" y="19"/>
                    </a:cubicBezTo>
                    <a:cubicBezTo>
                      <a:pt x="96" y="7"/>
                      <a:pt x="80" y="0"/>
                      <a:pt x="63" y="0"/>
                    </a:cubicBezTo>
                    <a:lnTo>
                      <a:pt x="62" y="0"/>
                    </a:lnTo>
                    <a:lnTo>
                      <a:pt x="59" y="1"/>
                    </a:lnTo>
                    <a:lnTo>
                      <a:pt x="61" y="17"/>
                    </a:lnTo>
                    <a:lnTo>
                      <a:pt x="60" y="1"/>
                    </a:lnTo>
                    <a:cubicBezTo>
                      <a:pt x="27" y="2"/>
                      <a:pt x="0" y="29"/>
                      <a:pt x="0" y="63"/>
                    </a:cubicBezTo>
                    <a:cubicBezTo>
                      <a:pt x="0" y="70"/>
                      <a:pt x="1" y="77"/>
                      <a:pt x="3" y="84"/>
                    </a:cubicBezTo>
                    <a:cubicBezTo>
                      <a:pt x="9" y="102"/>
                      <a:pt x="24" y="116"/>
                      <a:pt x="42" y="123"/>
                    </a:cubicBezTo>
                    <a:lnTo>
                      <a:pt x="42" y="123"/>
                    </a:lnTo>
                    <a:cubicBezTo>
                      <a:pt x="49" y="125"/>
                      <a:pt x="56" y="126"/>
                      <a:pt x="63" y="126"/>
                    </a:cubicBezTo>
                    <a:cubicBezTo>
                      <a:pt x="96" y="126"/>
                      <a:pt x="124" y="99"/>
                      <a:pt x="125" y="66"/>
                    </a:cubicBezTo>
                    <a:lnTo>
                      <a:pt x="109" y="65"/>
                    </a:lnTo>
                    <a:lnTo>
                      <a:pt x="125" y="66"/>
                    </a:lnTo>
                    <a:lnTo>
                      <a:pt x="125" y="64"/>
                    </a:lnTo>
                    <a:lnTo>
                      <a:pt x="125" y="64"/>
                    </a:lnTo>
                    <a:lnTo>
                      <a:pt x="125" y="63"/>
                    </a:lnTo>
                    <a:lnTo>
                      <a:pt x="109" y="63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Rectangle 1158">
                <a:extLst>
                  <a:ext uri="{FF2B5EF4-FFF2-40B4-BE49-F238E27FC236}">
                    <a16:creationId xmlns:a16="http://schemas.microsoft.com/office/drawing/2014/main" id="{55E2BA35-7C47-57C0-358B-7FC89EE6A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7476" y="4059238"/>
                <a:ext cx="6350" cy="12700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Freeform 1159">
                <a:extLst>
                  <a:ext uri="{FF2B5EF4-FFF2-40B4-BE49-F238E27FC236}">
                    <a16:creationId xmlns:a16="http://schemas.microsoft.com/office/drawing/2014/main" id="{EDAA77DC-FB74-02A0-C2B2-84A93C4A3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7313" y="4067175"/>
                <a:ext cx="12700" cy="14288"/>
              </a:xfrm>
              <a:custGeom>
                <a:avLst/>
                <a:gdLst>
                  <a:gd name="T0" fmla="*/ 0 w 63"/>
                  <a:gd name="T1" fmla="*/ 20 h 70"/>
                  <a:gd name="T2" fmla="*/ 36 w 63"/>
                  <a:gd name="T3" fmla="*/ 70 h 70"/>
                  <a:gd name="T4" fmla="*/ 63 w 63"/>
                  <a:gd name="T5" fmla="*/ 50 h 70"/>
                  <a:gd name="T6" fmla="*/ 27 w 63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0">
                    <a:moveTo>
                      <a:pt x="0" y="20"/>
                    </a:moveTo>
                    <a:lnTo>
                      <a:pt x="36" y="70"/>
                    </a:lnTo>
                    <a:lnTo>
                      <a:pt x="63" y="50"/>
                    </a:lnTo>
                    <a:lnTo>
                      <a:pt x="27" y="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Freeform 1160">
                <a:extLst>
                  <a:ext uri="{FF2B5EF4-FFF2-40B4-BE49-F238E27FC236}">
                    <a16:creationId xmlns:a16="http://schemas.microsoft.com/office/drawing/2014/main" id="{D6EF7F62-126E-9C5D-E81E-D1EB256D3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1" y="4122738"/>
                <a:ext cx="14288" cy="9525"/>
              </a:xfrm>
              <a:custGeom>
                <a:avLst/>
                <a:gdLst>
                  <a:gd name="T0" fmla="*/ 69 w 69"/>
                  <a:gd name="T1" fmla="*/ 19 h 50"/>
                  <a:gd name="T2" fmla="*/ 10 w 69"/>
                  <a:gd name="T3" fmla="*/ 0 h 50"/>
                  <a:gd name="T4" fmla="*/ 0 w 69"/>
                  <a:gd name="T5" fmla="*/ 31 h 50"/>
                  <a:gd name="T6" fmla="*/ 59 w 69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0">
                    <a:moveTo>
                      <a:pt x="69" y="19"/>
                    </a:moveTo>
                    <a:lnTo>
                      <a:pt x="10" y="0"/>
                    </a:lnTo>
                    <a:lnTo>
                      <a:pt x="0" y="31"/>
                    </a:lnTo>
                    <a:lnTo>
                      <a:pt x="59" y="5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Freeform 1161">
                <a:extLst>
                  <a:ext uri="{FF2B5EF4-FFF2-40B4-BE49-F238E27FC236}">
                    <a16:creationId xmlns:a16="http://schemas.microsoft.com/office/drawing/2014/main" id="{C8271230-7125-A1A7-5ED2-76336DD5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1" y="4092575"/>
                <a:ext cx="14288" cy="11113"/>
              </a:xfrm>
              <a:custGeom>
                <a:avLst/>
                <a:gdLst>
                  <a:gd name="T0" fmla="*/ 59 w 69"/>
                  <a:gd name="T1" fmla="*/ 0 h 50"/>
                  <a:gd name="T2" fmla="*/ 0 w 69"/>
                  <a:gd name="T3" fmla="*/ 19 h 50"/>
                  <a:gd name="T4" fmla="*/ 10 w 69"/>
                  <a:gd name="T5" fmla="*/ 50 h 50"/>
                  <a:gd name="T6" fmla="*/ 69 w 69"/>
                  <a:gd name="T7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0">
                    <a:moveTo>
                      <a:pt x="59" y="0"/>
                    </a:moveTo>
                    <a:lnTo>
                      <a:pt x="0" y="19"/>
                    </a:lnTo>
                    <a:lnTo>
                      <a:pt x="10" y="50"/>
                    </a:lnTo>
                    <a:lnTo>
                      <a:pt x="69" y="31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Freeform 1162">
                <a:extLst>
                  <a:ext uri="{FF2B5EF4-FFF2-40B4-BE49-F238E27FC236}">
                    <a16:creationId xmlns:a16="http://schemas.microsoft.com/office/drawing/2014/main" id="{4CD7D167-C1A0-4B63-0E78-CD2AC57A9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876" y="4067175"/>
                <a:ext cx="12700" cy="14288"/>
              </a:xfrm>
              <a:custGeom>
                <a:avLst/>
                <a:gdLst>
                  <a:gd name="T0" fmla="*/ 37 w 63"/>
                  <a:gd name="T1" fmla="*/ 0 h 70"/>
                  <a:gd name="T2" fmla="*/ 0 w 63"/>
                  <a:gd name="T3" fmla="*/ 50 h 70"/>
                  <a:gd name="T4" fmla="*/ 27 w 63"/>
                  <a:gd name="T5" fmla="*/ 70 h 70"/>
                  <a:gd name="T6" fmla="*/ 63 w 63"/>
                  <a:gd name="T7" fmla="*/ 2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0">
                    <a:moveTo>
                      <a:pt x="37" y="0"/>
                    </a:moveTo>
                    <a:lnTo>
                      <a:pt x="0" y="50"/>
                    </a:lnTo>
                    <a:lnTo>
                      <a:pt x="27" y="70"/>
                    </a:lnTo>
                    <a:lnTo>
                      <a:pt x="63" y="2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1163">
                <a:extLst>
                  <a:ext uri="{FF2B5EF4-FFF2-40B4-BE49-F238E27FC236}">
                    <a16:creationId xmlns:a16="http://schemas.microsoft.com/office/drawing/2014/main" id="{C2CE6C63-EE50-440B-B04A-0AFD22B2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7476" y="4081463"/>
                <a:ext cx="33338" cy="33338"/>
              </a:xfrm>
              <a:custGeom>
                <a:avLst/>
                <a:gdLst>
                  <a:gd name="T0" fmla="*/ 3 w 21"/>
                  <a:gd name="T1" fmla="*/ 15 h 21"/>
                  <a:gd name="T2" fmla="*/ 19 w 21"/>
                  <a:gd name="T3" fmla="*/ 5 h 21"/>
                  <a:gd name="T4" fmla="*/ 18 w 21"/>
                  <a:gd name="T5" fmla="*/ 3 h 21"/>
                  <a:gd name="T6" fmla="*/ 17 w 21"/>
                  <a:gd name="T7" fmla="*/ 4 h 21"/>
                  <a:gd name="T8" fmla="*/ 17 w 21"/>
                  <a:gd name="T9" fmla="*/ 5 h 21"/>
                  <a:gd name="T10" fmla="*/ 18 w 21"/>
                  <a:gd name="T11" fmla="*/ 3 h 21"/>
                  <a:gd name="T12" fmla="*/ 17 w 21"/>
                  <a:gd name="T13" fmla="*/ 2 h 21"/>
                  <a:gd name="T14" fmla="*/ 6 w 21"/>
                  <a:gd name="T15" fmla="*/ 18 h 21"/>
                  <a:gd name="T16" fmla="*/ 9 w 21"/>
                  <a:gd name="T17" fmla="*/ 21 h 21"/>
                  <a:gd name="T18" fmla="*/ 21 w 21"/>
                  <a:gd name="T19" fmla="*/ 3 h 21"/>
                  <a:gd name="T20" fmla="*/ 18 w 21"/>
                  <a:gd name="T21" fmla="*/ 0 h 21"/>
                  <a:gd name="T22" fmla="*/ 0 w 21"/>
                  <a:gd name="T23" fmla="*/ 12 h 21"/>
                  <a:gd name="T24" fmla="*/ 3 w 21"/>
                  <a:gd name="T25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1">
                    <a:moveTo>
                      <a:pt x="3" y="15"/>
                    </a:moveTo>
                    <a:lnTo>
                      <a:pt x="19" y="5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8" y="3"/>
                    </a:lnTo>
                    <a:lnTo>
                      <a:pt x="17" y="2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" y="1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Freeform 1164">
                <a:extLst>
                  <a:ext uri="{FF2B5EF4-FFF2-40B4-BE49-F238E27FC236}">
                    <a16:creationId xmlns:a16="http://schemas.microsoft.com/office/drawing/2014/main" id="{1A8C86D4-C4E0-E82C-D45D-04D81347F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0501" y="4048125"/>
                <a:ext cx="127000" cy="128588"/>
              </a:xfrm>
              <a:custGeom>
                <a:avLst/>
                <a:gdLst>
                  <a:gd name="T0" fmla="*/ 605 w 622"/>
                  <a:gd name="T1" fmla="*/ 311 h 622"/>
                  <a:gd name="T2" fmla="*/ 588 w 622"/>
                  <a:gd name="T3" fmla="*/ 311 h 622"/>
                  <a:gd name="T4" fmla="*/ 507 w 622"/>
                  <a:gd name="T5" fmla="*/ 507 h 622"/>
                  <a:gd name="T6" fmla="*/ 311 w 622"/>
                  <a:gd name="T7" fmla="*/ 589 h 622"/>
                  <a:gd name="T8" fmla="*/ 115 w 622"/>
                  <a:gd name="T9" fmla="*/ 507 h 622"/>
                  <a:gd name="T10" fmla="*/ 34 w 622"/>
                  <a:gd name="T11" fmla="*/ 311 h 622"/>
                  <a:gd name="T12" fmla="*/ 115 w 622"/>
                  <a:gd name="T13" fmla="*/ 115 h 622"/>
                  <a:gd name="T14" fmla="*/ 311 w 622"/>
                  <a:gd name="T15" fmla="*/ 34 h 622"/>
                  <a:gd name="T16" fmla="*/ 507 w 622"/>
                  <a:gd name="T17" fmla="*/ 115 h 622"/>
                  <a:gd name="T18" fmla="*/ 588 w 622"/>
                  <a:gd name="T19" fmla="*/ 311 h 622"/>
                  <a:gd name="T20" fmla="*/ 605 w 622"/>
                  <a:gd name="T21" fmla="*/ 311 h 622"/>
                  <a:gd name="T22" fmla="*/ 622 w 622"/>
                  <a:gd name="T23" fmla="*/ 311 h 622"/>
                  <a:gd name="T24" fmla="*/ 311 w 622"/>
                  <a:gd name="T25" fmla="*/ 0 h 622"/>
                  <a:gd name="T26" fmla="*/ 0 w 622"/>
                  <a:gd name="T27" fmla="*/ 311 h 622"/>
                  <a:gd name="T28" fmla="*/ 311 w 622"/>
                  <a:gd name="T29" fmla="*/ 622 h 622"/>
                  <a:gd name="T30" fmla="*/ 622 w 622"/>
                  <a:gd name="T31" fmla="*/ 311 h 622"/>
                  <a:gd name="T32" fmla="*/ 605 w 622"/>
                  <a:gd name="T33" fmla="*/ 3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2" h="622">
                    <a:moveTo>
                      <a:pt x="605" y="311"/>
                    </a:moveTo>
                    <a:lnTo>
                      <a:pt x="588" y="311"/>
                    </a:lnTo>
                    <a:cubicBezTo>
                      <a:pt x="588" y="388"/>
                      <a:pt x="557" y="457"/>
                      <a:pt x="507" y="507"/>
                    </a:cubicBezTo>
                    <a:cubicBezTo>
                      <a:pt x="457" y="558"/>
                      <a:pt x="388" y="589"/>
                      <a:pt x="311" y="589"/>
                    </a:cubicBezTo>
                    <a:cubicBezTo>
                      <a:pt x="234" y="589"/>
                      <a:pt x="165" y="558"/>
                      <a:pt x="115" y="507"/>
                    </a:cubicBezTo>
                    <a:cubicBezTo>
                      <a:pt x="65" y="457"/>
                      <a:pt x="34" y="388"/>
                      <a:pt x="34" y="311"/>
                    </a:cubicBezTo>
                    <a:cubicBezTo>
                      <a:pt x="34" y="234"/>
                      <a:pt x="65" y="165"/>
                      <a:pt x="115" y="115"/>
                    </a:cubicBezTo>
                    <a:cubicBezTo>
                      <a:pt x="165" y="65"/>
                      <a:pt x="234" y="34"/>
                      <a:pt x="311" y="34"/>
                    </a:cubicBezTo>
                    <a:cubicBezTo>
                      <a:pt x="388" y="34"/>
                      <a:pt x="457" y="65"/>
                      <a:pt x="507" y="115"/>
                    </a:cubicBezTo>
                    <a:cubicBezTo>
                      <a:pt x="557" y="165"/>
                      <a:pt x="588" y="234"/>
                      <a:pt x="588" y="311"/>
                    </a:cubicBezTo>
                    <a:lnTo>
                      <a:pt x="605" y="311"/>
                    </a:lnTo>
                    <a:lnTo>
                      <a:pt x="622" y="311"/>
                    </a:lnTo>
                    <a:cubicBezTo>
                      <a:pt x="622" y="139"/>
                      <a:pt x="483" y="0"/>
                      <a:pt x="311" y="0"/>
                    </a:cubicBezTo>
                    <a:cubicBezTo>
                      <a:pt x="139" y="0"/>
                      <a:pt x="0" y="139"/>
                      <a:pt x="0" y="311"/>
                    </a:cubicBezTo>
                    <a:cubicBezTo>
                      <a:pt x="0" y="483"/>
                      <a:pt x="139" y="622"/>
                      <a:pt x="311" y="622"/>
                    </a:cubicBezTo>
                    <a:cubicBezTo>
                      <a:pt x="483" y="622"/>
                      <a:pt x="622" y="483"/>
                      <a:pt x="622" y="311"/>
                    </a:cubicBezTo>
                    <a:lnTo>
                      <a:pt x="605" y="31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Freeform 1165">
                <a:extLst>
                  <a:ext uri="{FF2B5EF4-FFF2-40B4-BE49-F238E27FC236}">
                    <a16:creationId xmlns:a16="http://schemas.microsoft.com/office/drawing/2014/main" id="{A56C5F5C-C791-2AC8-B0E8-DB4A5B4B9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713" y="4098925"/>
                <a:ext cx="26988" cy="26988"/>
              </a:xfrm>
              <a:custGeom>
                <a:avLst/>
                <a:gdLst>
                  <a:gd name="T0" fmla="*/ 109 w 126"/>
                  <a:gd name="T1" fmla="*/ 63 h 126"/>
                  <a:gd name="T2" fmla="*/ 93 w 126"/>
                  <a:gd name="T3" fmla="*/ 62 h 126"/>
                  <a:gd name="T4" fmla="*/ 92 w 126"/>
                  <a:gd name="T5" fmla="*/ 64 h 126"/>
                  <a:gd name="T6" fmla="*/ 92 w 126"/>
                  <a:gd name="T7" fmla="*/ 65 h 126"/>
                  <a:gd name="T8" fmla="*/ 63 w 126"/>
                  <a:gd name="T9" fmla="*/ 92 h 126"/>
                  <a:gd name="T10" fmla="*/ 53 w 126"/>
                  <a:gd name="T11" fmla="*/ 91 h 126"/>
                  <a:gd name="T12" fmla="*/ 53 w 126"/>
                  <a:gd name="T13" fmla="*/ 91 h 126"/>
                  <a:gd name="T14" fmla="*/ 35 w 126"/>
                  <a:gd name="T15" fmla="*/ 73 h 126"/>
                  <a:gd name="T16" fmla="*/ 34 w 126"/>
                  <a:gd name="T17" fmla="*/ 63 h 126"/>
                  <a:gd name="T18" fmla="*/ 62 w 126"/>
                  <a:gd name="T19" fmla="*/ 34 h 126"/>
                  <a:gd name="T20" fmla="*/ 64 w 126"/>
                  <a:gd name="T21" fmla="*/ 34 h 126"/>
                  <a:gd name="T22" fmla="*/ 63 w 126"/>
                  <a:gd name="T23" fmla="*/ 17 h 126"/>
                  <a:gd name="T24" fmla="*/ 63 w 126"/>
                  <a:gd name="T25" fmla="*/ 34 h 126"/>
                  <a:gd name="T26" fmla="*/ 92 w 126"/>
                  <a:gd name="T27" fmla="*/ 63 h 126"/>
                  <a:gd name="T28" fmla="*/ 109 w 126"/>
                  <a:gd name="T29" fmla="*/ 63 h 126"/>
                  <a:gd name="T30" fmla="*/ 93 w 126"/>
                  <a:gd name="T31" fmla="*/ 62 h 126"/>
                  <a:gd name="T32" fmla="*/ 109 w 126"/>
                  <a:gd name="T33" fmla="*/ 63 h 126"/>
                  <a:gd name="T34" fmla="*/ 126 w 126"/>
                  <a:gd name="T35" fmla="*/ 63 h 126"/>
                  <a:gd name="T36" fmla="*/ 108 w 126"/>
                  <a:gd name="T37" fmla="*/ 19 h 126"/>
                  <a:gd name="T38" fmla="*/ 63 w 126"/>
                  <a:gd name="T39" fmla="*/ 0 h 126"/>
                  <a:gd name="T40" fmla="*/ 63 w 126"/>
                  <a:gd name="T41" fmla="*/ 0 h 126"/>
                  <a:gd name="T42" fmla="*/ 60 w 126"/>
                  <a:gd name="T43" fmla="*/ 1 h 126"/>
                  <a:gd name="T44" fmla="*/ 61 w 126"/>
                  <a:gd name="T45" fmla="*/ 17 h 126"/>
                  <a:gd name="T46" fmla="*/ 60 w 126"/>
                  <a:gd name="T47" fmla="*/ 1 h 126"/>
                  <a:gd name="T48" fmla="*/ 0 w 126"/>
                  <a:gd name="T49" fmla="*/ 63 h 126"/>
                  <a:gd name="T50" fmla="*/ 4 w 126"/>
                  <a:gd name="T51" fmla="*/ 84 h 126"/>
                  <a:gd name="T52" fmla="*/ 43 w 126"/>
                  <a:gd name="T53" fmla="*/ 123 h 126"/>
                  <a:gd name="T54" fmla="*/ 43 w 126"/>
                  <a:gd name="T55" fmla="*/ 123 h 126"/>
                  <a:gd name="T56" fmla="*/ 63 w 126"/>
                  <a:gd name="T57" fmla="*/ 126 h 126"/>
                  <a:gd name="T58" fmla="*/ 126 w 126"/>
                  <a:gd name="T59" fmla="*/ 66 h 126"/>
                  <a:gd name="T60" fmla="*/ 109 w 126"/>
                  <a:gd name="T61" fmla="*/ 65 h 126"/>
                  <a:gd name="T62" fmla="*/ 126 w 126"/>
                  <a:gd name="T63" fmla="*/ 66 h 126"/>
                  <a:gd name="T64" fmla="*/ 126 w 126"/>
                  <a:gd name="T65" fmla="*/ 64 h 126"/>
                  <a:gd name="T66" fmla="*/ 126 w 126"/>
                  <a:gd name="T67" fmla="*/ 64 h 126"/>
                  <a:gd name="T68" fmla="*/ 126 w 126"/>
                  <a:gd name="T69" fmla="*/ 63 h 126"/>
                  <a:gd name="T70" fmla="*/ 109 w 126"/>
                  <a:gd name="T71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26">
                    <a:moveTo>
                      <a:pt x="109" y="63"/>
                    </a:moveTo>
                    <a:lnTo>
                      <a:pt x="93" y="62"/>
                    </a:lnTo>
                    <a:lnTo>
                      <a:pt x="92" y="64"/>
                    </a:lnTo>
                    <a:lnTo>
                      <a:pt x="92" y="65"/>
                    </a:lnTo>
                    <a:cubicBezTo>
                      <a:pt x="92" y="80"/>
                      <a:pt x="79" y="93"/>
                      <a:pt x="63" y="92"/>
                    </a:cubicBezTo>
                    <a:cubicBezTo>
                      <a:pt x="60" y="92"/>
                      <a:pt x="57" y="92"/>
                      <a:pt x="53" y="91"/>
                    </a:cubicBezTo>
                    <a:lnTo>
                      <a:pt x="53" y="91"/>
                    </a:lnTo>
                    <a:cubicBezTo>
                      <a:pt x="45" y="88"/>
                      <a:pt x="38" y="81"/>
                      <a:pt x="35" y="73"/>
                    </a:cubicBezTo>
                    <a:cubicBezTo>
                      <a:pt x="34" y="70"/>
                      <a:pt x="34" y="66"/>
                      <a:pt x="34" y="63"/>
                    </a:cubicBezTo>
                    <a:cubicBezTo>
                      <a:pt x="34" y="47"/>
                      <a:pt x="46" y="35"/>
                      <a:pt x="62" y="34"/>
                    </a:cubicBezTo>
                    <a:lnTo>
                      <a:pt x="64" y="34"/>
                    </a:lnTo>
                    <a:lnTo>
                      <a:pt x="63" y="17"/>
                    </a:lnTo>
                    <a:lnTo>
                      <a:pt x="63" y="34"/>
                    </a:lnTo>
                    <a:cubicBezTo>
                      <a:pt x="79" y="34"/>
                      <a:pt x="92" y="47"/>
                      <a:pt x="92" y="63"/>
                    </a:cubicBezTo>
                    <a:lnTo>
                      <a:pt x="109" y="63"/>
                    </a:lnTo>
                    <a:lnTo>
                      <a:pt x="93" y="62"/>
                    </a:lnTo>
                    <a:lnTo>
                      <a:pt x="109" y="63"/>
                    </a:lnTo>
                    <a:lnTo>
                      <a:pt x="126" y="63"/>
                    </a:lnTo>
                    <a:cubicBezTo>
                      <a:pt x="126" y="46"/>
                      <a:pt x="119" y="30"/>
                      <a:pt x="108" y="19"/>
                    </a:cubicBezTo>
                    <a:cubicBezTo>
                      <a:pt x="96" y="7"/>
                      <a:pt x="80" y="0"/>
                      <a:pt x="63" y="0"/>
                    </a:cubicBezTo>
                    <a:lnTo>
                      <a:pt x="63" y="0"/>
                    </a:lnTo>
                    <a:lnTo>
                      <a:pt x="60" y="1"/>
                    </a:lnTo>
                    <a:lnTo>
                      <a:pt x="61" y="17"/>
                    </a:lnTo>
                    <a:lnTo>
                      <a:pt x="60" y="1"/>
                    </a:lnTo>
                    <a:cubicBezTo>
                      <a:pt x="27" y="2"/>
                      <a:pt x="0" y="29"/>
                      <a:pt x="0" y="63"/>
                    </a:cubicBezTo>
                    <a:cubicBezTo>
                      <a:pt x="0" y="70"/>
                      <a:pt x="2" y="77"/>
                      <a:pt x="4" y="84"/>
                    </a:cubicBezTo>
                    <a:cubicBezTo>
                      <a:pt x="10" y="102"/>
                      <a:pt x="24" y="116"/>
                      <a:pt x="43" y="123"/>
                    </a:cubicBezTo>
                    <a:lnTo>
                      <a:pt x="43" y="123"/>
                    </a:lnTo>
                    <a:cubicBezTo>
                      <a:pt x="50" y="125"/>
                      <a:pt x="56" y="126"/>
                      <a:pt x="63" y="126"/>
                    </a:cubicBezTo>
                    <a:cubicBezTo>
                      <a:pt x="97" y="126"/>
                      <a:pt x="124" y="99"/>
                      <a:pt x="126" y="66"/>
                    </a:cubicBezTo>
                    <a:lnTo>
                      <a:pt x="109" y="65"/>
                    </a:lnTo>
                    <a:lnTo>
                      <a:pt x="126" y="66"/>
                    </a:lnTo>
                    <a:lnTo>
                      <a:pt x="126" y="64"/>
                    </a:lnTo>
                    <a:lnTo>
                      <a:pt x="126" y="64"/>
                    </a:lnTo>
                    <a:lnTo>
                      <a:pt x="126" y="63"/>
                    </a:lnTo>
                    <a:lnTo>
                      <a:pt x="109" y="63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tangle 1166">
                <a:extLst>
                  <a:ext uri="{FF2B5EF4-FFF2-40B4-BE49-F238E27FC236}">
                    <a16:creationId xmlns:a16="http://schemas.microsoft.com/office/drawing/2014/main" id="{DC787A52-018A-69D9-1619-8C8545D94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0826" y="4059238"/>
                <a:ext cx="6350" cy="12700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Freeform 1167">
                <a:extLst>
                  <a:ext uri="{FF2B5EF4-FFF2-40B4-BE49-F238E27FC236}">
                    <a16:creationId xmlns:a16="http://schemas.microsoft.com/office/drawing/2014/main" id="{04D1D658-D60F-FEE7-4C2D-40BEF913B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9076" y="4067175"/>
                <a:ext cx="14288" cy="14288"/>
              </a:xfrm>
              <a:custGeom>
                <a:avLst/>
                <a:gdLst>
                  <a:gd name="T0" fmla="*/ 0 w 64"/>
                  <a:gd name="T1" fmla="*/ 20 h 70"/>
                  <a:gd name="T2" fmla="*/ 37 w 64"/>
                  <a:gd name="T3" fmla="*/ 70 h 70"/>
                  <a:gd name="T4" fmla="*/ 64 w 64"/>
                  <a:gd name="T5" fmla="*/ 50 h 70"/>
                  <a:gd name="T6" fmla="*/ 27 w 64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70">
                    <a:moveTo>
                      <a:pt x="0" y="20"/>
                    </a:moveTo>
                    <a:lnTo>
                      <a:pt x="37" y="70"/>
                    </a:lnTo>
                    <a:lnTo>
                      <a:pt x="64" y="50"/>
                    </a:lnTo>
                    <a:lnTo>
                      <a:pt x="27" y="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Freeform 1168">
                <a:extLst>
                  <a:ext uri="{FF2B5EF4-FFF2-40B4-BE49-F238E27FC236}">
                    <a16:creationId xmlns:a16="http://schemas.microsoft.com/office/drawing/2014/main" id="{BA078586-6148-369D-E8C0-71AC5A6EF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3" y="4092575"/>
                <a:ext cx="14288" cy="11113"/>
              </a:xfrm>
              <a:custGeom>
                <a:avLst/>
                <a:gdLst>
                  <a:gd name="T0" fmla="*/ 0 w 69"/>
                  <a:gd name="T1" fmla="*/ 31 h 50"/>
                  <a:gd name="T2" fmla="*/ 59 w 69"/>
                  <a:gd name="T3" fmla="*/ 50 h 50"/>
                  <a:gd name="T4" fmla="*/ 69 w 69"/>
                  <a:gd name="T5" fmla="*/ 19 h 50"/>
                  <a:gd name="T6" fmla="*/ 10 w 69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0">
                    <a:moveTo>
                      <a:pt x="0" y="31"/>
                    </a:moveTo>
                    <a:lnTo>
                      <a:pt x="59" y="50"/>
                    </a:lnTo>
                    <a:lnTo>
                      <a:pt x="69" y="19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Freeform 1169">
                <a:extLst>
                  <a:ext uri="{FF2B5EF4-FFF2-40B4-BE49-F238E27FC236}">
                    <a16:creationId xmlns:a16="http://schemas.microsoft.com/office/drawing/2014/main" id="{D106F911-7819-D361-C04C-CA2C2AD16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3" y="4122738"/>
                <a:ext cx="14288" cy="9525"/>
              </a:xfrm>
              <a:custGeom>
                <a:avLst/>
                <a:gdLst>
                  <a:gd name="T0" fmla="*/ 10 w 69"/>
                  <a:gd name="T1" fmla="*/ 50 h 50"/>
                  <a:gd name="T2" fmla="*/ 69 w 69"/>
                  <a:gd name="T3" fmla="*/ 31 h 50"/>
                  <a:gd name="T4" fmla="*/ 59 w 69"/>
                  <a:gd name="T5" fmla="*/ 0 h 50"/>
                  <a:gd name="T6" fmla="*/ 0 w 69"/>
                  <a:gd name="T7" fmla="*/ 1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0">
                    <a:moveTo>
                      <a:pt x="10" y="50"/>
                    </a:moveTo>
                    <a:lnTo>
                      <a:pt x="69" y="31"/>
                    </a:lnTo>
                    <a:lnTo>
                      <a:pt x="59" y="0"/>
                    </a:lnTo>
                    <a:lnTo>
                      <a:pt x="0" y="19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Freeform 1170">
                <a:extLst>
                  <a:ext uri="{FF2B5EF4-FFF2-40B4-BE49-F238E27FC236}">
                    <a16:creationId xmlns:a16="http://schemas.microsoft.com/office/drawing/2014/main" id="{CAB332D6-9E95-0D75-8FBF-C5691C5DC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101" y="4122738"/>
                <a:ext cx="14288" cy="9525"/>
              </a:xfrm>
              <a:custGeom>
                <a:avLst/>
                <a:gdLst>
                  <a:gd name="T0" fmla="*/ 69 w 69"/>
                  <a:gd name="T1" fmla="*/ 19 h 50"/>
                  <a:gd name="T2" fmla="*/ 10 w 69"/>
                  <a:gd name="T3" fmla="*/ 0 h 50"/>
                  <a:gd name="T4" fmla="*/ 0 w 69"/>
                  <a:gd name="T5" fmla="*/ 31 h 50"/>
                  <a:gd name="T6" fmla="*/ 59 w 69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0">
                    <a:moveTo>
                      <a:pt x="69" y="19"/>
                    </a:moveTo>
                    <a:lnTo>
                      <a:pt x="10" y="0"/>
                    </a:lnTo>
                    <a:lnTo>
                      <a:pt x="0" y="31"/>
                    </a:lnTo>
                    <a:lnTo>
                      <a:pt x="59" y="5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Freeform 1171">
                <a:extLst>
                  <a:ext uri="{FF2B5EF4-FFF2-40B4-BE49-F238E27FC236}">
                    <a16:creationId xmlns:a16="http://schemas.microsoft.com/office/drawing/2014/main" id="{760EFE62-04B8-47AF-CADA-5C1C41A86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101" y="4092575"/>
                <a:ext cx="14288" cy="11113"/>
              </a:xfrm>
              <a:custGeom>
                <a:avLst/>
                <a:gdLst>
                  <a:gd name="T0" fmla="*/ 59 w 69"/>
                  <a:gd name="T1" fmla="*/ 0 h 50"/>
                  <a:gd name="T2" fmla="*/ 0 w 69"/>
                  <a:gd name="T3" fmla="*/ 19 h 50"/>
                  <a:gd name="T4" fmla="*/ 10 w 69"/>
                  <a:gd name="T5" fmla="*/ 50 h 50"/>
                  <a:gd name="T6" fmla="*/ 69 w 69"/>
                  <a:gd name="T7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0">
                    <a:moveTo>
                      <a:pt x="59" y="0"/>
                    </a:moveTo>
                    <a:lnTo>
                      <a:pt x="0" y="19"/>
                    </a:lnTo>
                    <a:lnTo>
                      <a:pt x="10" y="50"/>
                    </a:lnTo>
                    <a:lnTo>
                      <a:pt x="69" y="31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Freeform 1172">
                <a:extLst>
                  <a:ext uri="{FF2B5EF4-FFF2-40B4-BE49-F238E27FC236}">
                    <a16:creationId xmlns:a16="http://schemas.microsoft.com/office/drawing/2014/main" id="{6FEEDA88-D159-14FB-6475-41DAEFFB9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638" y="4067175"/>
                <a:ext cx="14288" cy="14288"/>
              </a:xfrm>
              <a:custGeom>
                <a:avLst/>
                <a:gdLst>
                  <a:gd name="T0" fmla="*/ 37 w 64"/>
                  <a:gd name="T1" fmla="*/ 0 h 70"/>
                  <a:gd name="T2" fmla="*/ 0 w 64"/>
                  <a:gd name="T3" fmla="*/ 50 h 70"/>
                  <a:gd name="T4" fmla="*/ 27 w 64"/>
                  <a:gd name="T5" fmla="*/ 70 h 70"/>
                  <a:gd name="T6" fmla="*/ 64 w 64"/>
                  <a:gd name="T7" fmla="*/ 2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70">
                    <a:moveTo>
                      <a:pt x="37" y="0"/>
                    </a:moveTo>
                    <a:lnTo>
                      <a:pt x="0" y="50"/>
                    </a:lnTo>
                    <a:lnTo>
                      <a:pt x="27" y="70"/>
                    </a:lnTo>
                    <a:lnTo>
                      <a:pt x="64" y="20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Freeform 1173">
                <a:extLst>
                  <a:ext uri="{FF2B5EF4-FFF2-40B4-BE49-F238E27FC236}">
                    <a16:creationId xmlns:a16="http://schemas.microsoft.com/office/drawing/2014/main" id="{FB0B5B53-37CE-ADB3-69A6-A7A7305F5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826" y="4081463"/>
                <a:ext cx="33338" cy="33338"/>
              </a:xfrm>
              <a:custGeom>
                <a:avLst/>
                <a:gdLst>
                  <a:gd name="T0" fmla="*/ 2 w 21"/>
                  <a:gd name="T1" fmla="*/ 15 h 21"/>
                  <a:gd name="T2" fmla="*/ 19 w 21"/>
                  <a:gd name="T3" fmla="*/ 5 h 21"/>
                  <a:gd name="T4" fmla="*/ 18 w 21"/>
                  <a:gd name="T5" fmla="*/ 3 h 21"/>
                  <a:gd name="T6" fmla="*/ 16 w 21"/>
                  <a:gd name="T7" fmla="*/ 4 h 21"/>
                  <a:gd name="T8" fmla="*/ 17 w 21"/>
                  <a:gd name="T9" fmla="*/ 5 h 21"/>
                  <a:gd name="T10" fmla="*/ 18 w 21"/>
                  <a:gd name="T11" fmla="*/ 3 h 21"/>
                  <a:gd name="T12" fmla="*/ 16 w 21"/>
                  <a:gd name="T13" fmla="*/ 2 h 21"/>
                  <a:gd name="T14" fmla="*/ 6 w 21"/>
                  <a:gd name="T15" fmla="*/ 18 h 21"/>
                  <a:gd name="T16" fmla="*/ 9 w 21"/>
                  <a:gd name="T17" fmla="*/ 21 h 21"/>
                  <a:gd name="T18" fmla="*/ 21 w 21"/>
                  <a:gd name="T19" fmla="*/ 3 h 21"/>
                  <a:gd name="T20" fmla="*/ 18 w 21"/>
                  <a:gd name="T21" fmla="*/ 0 h 21"/>
                  <a:gd name="T22" fmla="*/ 0 w 21"/>
                  <a:gd name="T23" fmla="*/ 12 h 21"/>
                  <a:gd name="T24" fmla="*/ 2 w 21"/>
                  <a:gd name="T25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1">
                    <a:moveTo>
                      <a:pt x="2" y="15"/>
                    </a:moveTo>
                    <a:lnTo>
                      <a:pt x="19" y="5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7" y="5"/>
                    </a:lnTo>
                    <a:lnTo>
                      <a:pt x="18" y="3"/>
                    </a:lnTo>
                    <a:lnTo>
                      <a:pt x="16" y="2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6" name="Vision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693FEC50-919C-4B1F-F1E3-ABC162D50E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52707" y="5042840"/>
              <a:ext cx="390374" cy="348721"/>
              <a:chOff x="7246938" y="5610226"/>
              <a:chExt cx="639763" cy="571500"/>
            </a:xfrm>
            <a:solidFill>
              <a:schemeClr val="accent1"/>
            </a:solidFill>
          </p:grpSpPr>
          <p:sp>
            <p:nvSpPr>
              <p:cNvPr id="407" name="Freeform 159">
                <a:extLst>
                  <a:ext uri="{FF2B5EF4-FFF2-40B4-BE49-F238E27FC236}">
                    <a16:creationId xmlns:a16="http://schemas.microsoft.com/office/drawing/2014/main" id="{AE0C6096-DCE3-D532-6481-768E43C55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938" y="5726113"/>
                <a:ext cx="639763" cy="339725"/>
              </a:xfrm>
              <a:custGeom>
                <a:avLst/>
                <a:gdLst>
                  <a:gd name="T0" fmla="*/ 42 w 1070"/>
                  <a:gd name="T1" fmla="*/ 284 h 567"/>
                  <a:gd name="T2" fmla="*/ 535 w 1070"/>
                  <a:gd name="T3" fmla="*/ 34 h 567"/>
                  <a:gd name="T4" fmla="*/ 1028 w 1070"/>
                  <a:gd name="T5" fmla="*/ 284 h 567"/>
                  <a:gd name="T6" fmla="*/ 535 w 1070"/>
                  <a:gd name="T7" fmla="*/ 534 h 567"/>
                  <a:gd name="T8" fmla="*/ 42 w 1070"/>
                  <a:gd name="T9" fmla="*/ 284 h 567"/>
                  <a:gd name="T10" fmla="*/ 1063 w 1070"/>
                  <a:gd name="T11" fmla="*/ 272 h 567"/>
                  <a:gd name="T12" fmla="*/ 535 w 1070"/>
                  <a:gd name="T13" fmla="*/ 0 h 567"/>
                  <a:gd name="T14" fmla="*/ 6 w 1070"/>
                  <a:gd name="T15" fmla="*/ 272 h 567"/>
                  <a:gd name="T16" fmla="*/ 6 w 1070"/>
                  <a:gd name="T17" fmla="*/ 295 h 567"/>
                  <a:gd name="T18" fmla="*/ 535 w 1070"/>
                  <a:gd name="T19" fmla="*/ 567 h 567"/>
                  <a:gd name="T20" fmla="*/ 1063 w 1070"/>
                  <a:gd name="T21" fmla="*/ 295 h 567"/>
                  <a:gd name="T22" fmla="*/ 1063 w 1070"/>
                  <a:gd name="T23" fmla="*/ 272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0" h="567">
                    <a:moveTo>
                      <a:pt x="42" y="284"/>
                    </a:moveTo>
                    <a:cubicBezTo>
                      <a:pt x="143" y="185"/>
                      <a:pt x="331" y="34"/>
                      <a:pt x="535" y="34"/>
                    </a:cubicBezTo>
                    <a:cubicBezTo>
                      <a:pt x="738" y="34"/>
                      <a:pt x="926" y="185"/>
                      <a:pt x="1028" y="284"/>
                    </a:cubicBezTo>
                    <a:cubicBezTo>
                      <a:pt x="926" y="382"/>
                      <a:pt x="738" y="534"/>
                      <a:pt x="535" y="534"/>
                    </a:cubicBezTo>
                    <a:cubicBezTo>
                      <a:pt x="331" y="534"/>
                      <a:pt x="143" y="382"/>
                      <a:pt x="42" y="284"/>
                    </a:cubicBezTo>
                    <a:close/>
                    <a:moveTo>
                      <a:pt x="1063" y="272"/>
                    </a:moveTo>
                    <a:cubicBezTo>
                      <a:pt x="962" y="170"/>
                      <a:pt x="758" y="0"/>
                      <a:pt x="535" y="0"/>
                    </a:cubicBezTo>
                    <a:cubicBezTo>
                      <a:pt x="311" y="0"/>
                      <a:pt x="108" y="170"/>
                      <a:pt x="6" y="272"/>
                    </a:cubicBezTo>
                    <a:cubicBezTo>
                      <a:pt x="0" y="278"/>
                      <a:pt x="0" y="289"/>
                      <a:pt x="6" y="295"/>
                    </a:cubicBezTo>
                    <a:cubicBezTo>
                      <a:pt x="108" y="397"/>
                      <a:pt x="311" y="567"/>
                      <a:pt x="535" y="567"/>
                    </a:cubicBezTo>
                    <a:cubicBezTo>
                      <a:pt x="758" y="567"/>
                      <a:pt x="962" y="397"/>
                      <a:pt x="1063" y="295"/>
                    </a:cubicBezTo>
                    <a:cubicBezTo>
                      <a:pt x="1070" y="289"/>
                      <a:pt x="1070" y="278"/>
                      <a:pt x="1063" y="272"/>
                    </a:cubicBez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60">
                <a:extLst>
                  <a:ext uri="{FF2B5EF4-FFF2-40B4-BE49-F238E27FC236}">
                    <a16:creationId xmlns:a16="http://schemas.microsoft.com/office/drawing/2014/main" id="{E2871181-6516-A5A5-50CD-24392ECA46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42200" y="5772151"/>
                <a:ext cx="247650" cy="249238"/>
              </a:xfrm>
              <a:custGeom>
                <a:avLst/>
                <a:gdLst>
                  <a:gd name="T0" fmla="*/ 208 w 415"/>
                  <a:gd name="T1" fmla="*/ 382 h 415"/>
                  <a:gd name="T2" fmla="*/ 34 w 415"/>
                  <a:gd name="T3" fmla="*/ 208 h 415"/>
                  <a:gd name="T4" fmla="*/ 208 w 415"/>
                  <a:gd name="T5" fmla="*/ 34 h 415"/>
                  <a:gd name="T6" fmla="*/ 382 w 415"/>
                  <a:gd name="T7" fmla="*/ 208 h 415"/>
                  <a:gd name="T8" fmla="*/ 208 w 415"/>
                  <a:gd name="T9" fmla="*/ 382 h 415"/>
                  <a:gd name="T10" fmla="*/ 208 w 415"/>
                  <a:gd name="T11" fmla="*/ 0 h 415"/>
                  <a:gd name="T12" fmla="*/ 0 w 415"/>
                  <a:gd name="T13" fmla="*/ 208 h 415"/>
                  <a:gd name="T14" fmla="*/ 208 w 415"/>
                  <a:gd name="T15" fmla="*/ 415 h 415"/>
                  <a:gd name="T16" fmla="*/ 415 w 415"/>
                  <a:gd name="T17" fmla="*/ 208 h 415"/>
                  <a:gd name="T18" fmla="*/ 208 w 415"/>
                  <a:gd name="T1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5" h="415">
                    <a:moveTo>
                      <a:pt x="208" y="382"/>
                    </a:moveTo>
                    <a:cubicBezTo>
                      <a:pt x="112" y="382"/>
                      <a:pt x="34" y="304"/>
                      <a:pt x="34" y="208"/>
                    </a:cubicBezTo>
                    <a:cubicBezTo>
                      <a:pt x="34" y="112"/>
                      <a:pt x="112" y="34"/>
                      <a:pt x="208" y="34"/>
                    </a:cubicBezTo>
                    <a:cubicBezTo>
                      <a:pt x="304" y="34"/>
                      <a:pt x="382" y="112"/>
                      <a:pt x="382" y="208"/>
                    </a:cubicBezTo>
                    <a:cubicBezTo>
                      <a:pt x="382" y="304"/>
                      <a:pt x="304" y="382"/>
                      <a:pt x="208" y="382"/>
                    </a:cubicBezTo>
                    <a:close/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2"/>
                      <a:pt x="93" y="415"/>
                      <a:pt x="208" y="415"/>
                    </a:cubicBezTo>
                    <a:cubicBezTo>
                      <a:pt x="322" y="415"/>
                      <a:pt x="415" y="322"/>
                      <a:pt x="415" y="208"/>
                    </a:cubicBezTo>
                    <a:cubicBezTo>
                      <a:pt x="415" y="93"/>
                      <a:pt x="322" y="0"/>
                      <a:pt x="208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61">
                <a:extLst>
                  <a:ext uri="{FF2B5EF4-FFF2-40B4-BE49-F238E27FC236}">
                    <a16:creationId xmlns:a16="http://schemas.microsoft.com/office/drawing/2014/main" id="{54B18D47-415C-C808-05C5-8E8E987F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3" y="5610226"/>
                <a:ext cx="125413" cy="125413"/>
              </a:xfrm>
              <a:custGeom>
                <a:avLst/>
                <a:gdLst>
                  <a:gd name="T0" fmla="*/ 17 w 211"/>
                  <a:gd name="T1" fmla="*/ 140 h 209"/>
                  <a:gd name="T2" fmla="*/ 33 w 211"/>
                  <a:gd name="T3" fmla="*/ 124 h 209"/>
                  <a:gd name="T4" fmla="*/ 33 w 211"/>
                  <a:gd name="T5" fmla="*/ 57 h 209"/>
                  <a:gd name="T6" fmla="*/ 181 w 211"/>
                  <a:gd name="T7" fmla="*/ 204 h 209"/>
                  <a:gd name="T8" fmla="*/ 192 w 211"/>
                  <a:gd name="T9" fmla="*/ 209 h 209"/>
                  <a:gd name="T10" fmla="*/ 204 w 211"/>
                  <a:gd name="T11" fmla="*/ 204 h 209"/>
                  <a:gd name="T12" fmla="*/ 204 w 211"/>
                  <a:gd name="T13" fmla="*/ 181 h 209"/>
                  <a:gd name="T14" fmla="*/ 57 w 211"/>
                  <a:gd name="T15" fmla="*/ 33 h 209"/>
                  <a:gd name="T16" fmla="*/ 124 w 211"/>
                  <a:gd name="T17" fmla="*/ 33 h 209"/>
                  <a:gd name="T18" fmla="*/ 140 w 211"/>
                  <a:gd name="T19" fmla="*/ 17 h 209"/>
                  <a:gd name="T20" fmla="*/ 124 w 211"/>
                  <a:gd name="T21" fmla="*/ 0 h 209"/>
                  <a:gd name="T22" fmla="*/ 17 w 211"/>
                  <a:gd name="T23" fmla="*/ 0 h 209"/>
                  <a:gd name="T24" fmla="*/ 10 w 211"/>
                  <a:gd name="T25" fmla="*/ 1 h 209"/>
                  <a:gd name="T26" fmla="*/ 1 w 211"/>
                  <a:gd name="T27" fmla="*/ 10 h 209"/>
                  <a:gd name="T28" fmla="*/ 0 w 211"/>
                  <a:gd name="T29" fmla="*/ 17 h 209"/>
                  <a:gd name="T30" fmla="*/ 0 w 211"/>
                  <a:gd name="T31" fmla="*/ 124 h 209"/>
                  <a:gd name="T32" fmla="*/ 17 w 211"/>
                  <a:gd name="T33" fmla="*/ 14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209">
                    <a:moveTo>
                      <a:pt x="17" y="140"/>
                    </a:moveTo>
                    <a:cubicBezTo>
                      <a:pt x="26" y="140"/>
                      <a:pt x="33" y="133"/>
                      <a:pt x="33" y="124"/>
                    </a:cubicBezTo>
                    <a:lnTo>
                      <a:pt x="33" y="57"/>
                    </a:lnTo>
                    <a:lnTo>
                      <a:pt x="181" y="204"/>
                    </a:lnTo>
                    <a:cubicBezTo>
                      <a:pt x="184" y="207"/>
                      <a:pt x="188" y="209"/>
                      <a:pt x="192" y="209"/>
                    </a:cubicBezTo>
                    <a:cubicBezTo>
                      <a:pt x="197" y="209"/>
                      <a:pt x="201" y="207"/>
                      <a:pt x="204" y="204"/>
                    </a:cubicBezTo>
                    <a:cubicBezTo>
                      <a:pt x="211" y="198"/>
                      <a:pt x="211" y="187"/>
                      <a:pt x="204" y="181"/>
                    </a:cubicBezTo>
                    <a:lnTo>
                      <a:pt x="57" y="33"/>
                    </a:lnTo>
                    <a:lnTo>
                      <a:pt x="124" y="33"/>
                    </a:lnTo>
                    <a:cubicBezTo>
                      <a:pt x="133" y="33"/>
                      <a:pt x="140" y="26"/>
                      <a:pt x="140" y="17"/>
                    </a:cubicBezTo>
                    <a:cubicBezTo>
                      <a:pt x="140" y="7"/>
                      <a:pt x="133" y="0"/>
                      <a:pt x="124" y="0"/>
                    </a:cubicBezTo>
                    <a:lnTo>
                      <a:pt x="17" y="0"/>
                    </a:lnTo>
                    <a:cubicBezTo>
                      <a:pt x="14" y="0"/>
                      <a:pt x="12" y="0"/>
                      <a:pt x="10" y="1"/>
                    </a:cubicBezTo>
                    <a:cubicBezTo>
                      <a:pt x="6" y="3"/>
                      <a:pt x="3" y="6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lnTo>
                      <a:pt x="0" y="124"/>
                    </a:lnTo>
                    <a:cubicBezTo>
                      <a:pt x="0" y="133"/>
                      <a:pt x="7" y="140"/>
                      <a:pt x="17" y="140"/>
                    </a:cubicBez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62">
                <a:extLst>
                  <a:ext uri="{FF2B5EF4-FFF2-40B4-BE49-F238E27FC236}">
                    <a16:creationId xmlns:a16="http://schemas.microsoft.com/office/drawing/2014/main" id="{5BD34771-EC5F-81F5-40E9-3E5F2EF30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3" y="6056313"/>
                <a:ext cx="125413" cy="125413"/>
              </a:xfrm>
              <a:custGeom>
                <a:avLst/>
                <a:gdLst>
                  <a:gd name="T0" fmla="*/ 181 w 211"/>
                  <a:gd name="T1" fmla="*/ 6 h 210"/>
                  <a:gd name="T2" fmla="*/ 33 w 211"/>
                  <a:gd name="T3" fmla="*/ 154 h 210"/>
                  <a:gd name="T4" fmla="*/ 33 w 211"/>
                  <a:gd name="T5" fmla="*/ 87 h 210"/>
                  <a:gd name="T6" fmla="*/ 17 w 211"/>
                  <a:gd name="T7" fmla="*/ 70 h 210"/>
                  <a:gd name="T8" fmla="*/ 0 w 211"/>
                  <a:gd name="T9" fmla="*/ 87 h 210"/>
                  <a:gd name="T10" fmla="*/ 0 w 211"/>
                  <a:gd name="T11" fmla="*/ 194 h 210"/>
                  <a:gd name="T12" fmla="*/ 1 w 211"/>
                  <a:gd name="T13" fmla="*/ 200 h 210"/>
                  <a:gd name="T14" fmla="*/ 10 w 211"/>
                  <a:gd name="T15" fmla="*/ 209 h 210"/>
                  <a:gd name="T16" fmla="*/ 17 w 211"/>
                  <a:gd name="T17" fmla="*/ 210 h 210"/>
                  <a:gd name="T18" fmla="*/ 124 w 211"/>
                  <a:gd name="T19" fmla="*/ 210 h 210"/>
                  <a:gd name="T20" fmla="*/ 140 w 211"/>
                  <a:gd name="T21" fmla="*/ 194 h 210"/>
                  <a:gd name="T22" fmla="*/ 124 w 211"/>
                  <a:gd name="T23" fmla="*/ 177 h 210"/>
                  <a:gd name="T24" fmla="*/ 57 w 211"/>
                  <a:gd name="T25" fmla="*/ 177 h 210"/>
                  <a:gd name="T26" fmla="*/ 204 w 211"/>
                  <a:gd name="T27" fmla="*/ 30 h 210"/>
                  <a:gd name="T28" fmla="*/ 204 w 211"/>
                  <a:gd name="T29" fmla="*/ 6 h 210"/>
                  <a:gd name="T30" fmla="*/ 181 w 211"/>
                  <a:gd name="T31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1" h="210">
                    <a:moveTo>
                      <a:pt x="181" y="6"/>
                    </a:moveTo>
                    <a:lnTo>
                      <a:pt x="33" y="154"/>
                    </a:lnTo>
                    <a:lnTo>
                      <a:pt x="33" y="87"/>
                    </a:lnTo>
                    <a:cubicBezTo>
                      <a:pt x="33" y="78"/>
                      <a:pt x="26" y="70"/>
                      <a:pt x="17" y="70"/>
                    </a:cubicBezTo>
                    <a:cubicBezTo>
                      <a:pt x="7" y="70"/>
                      <a:pt x="0" y="78"/>
                      <a:pt x="0" y="87"/>
                    </a:cubicBezTo>
                    <a:lnTo>
                      <a:pt x="0" y="194"/>
                    </a:lnTo>
                    <a:cubicBezTo>
                      <a:pt x="0" y="196"/>
                      <a:pt x="0" y="198"/>
                      <a:pt x="1" y="200"/>
                    </a:cubicBezTo>
                    <a:cubicBezTo>
                      <a:pt x="3" y="204"/>
                      <a:pt x="6" y="207"/>
                      <a:pt x="10" y="209"/>
                    </a:cubicBezTo>
                    <a:cubicBezTo>
                      <a:pt x="12" y="210"/>
                      <a:pt x="14" y="210"/>
                      <a:pt x="17" y="210"/>
                    </a:cubicBezTo>
                    <a:lnTo>
                      <a:pt x="124" y="210"/>
                    </a:lnTo>
                    <a:cubicBezTo>
                      <a:pt x="133" y="210"/>
                      <a:pt x="140" y="203"/>
                      <a:pt x="140" y="194"/>
                    </a:cubicBezTo>
                    <a:cubicBezTo>
                      <a:pt x="140" y="185"/>
                      <a:pt x="133" y="177"/>
                      <a:pt x="124" y="177"/>
                    </a:cubicBezTo>
                    <a:lnTo>
                      <a:pt x="57" y="177"/>
                    </a:lnTo>
                    <a:lnTo>
                      <a:pt x="204" y="30"/>
                    </a:lnTo>
                    <a:cubicBezTo>
                      <a:pt x="211" y="23"/>
                      <a:pt x="211" y="13"/>
                      <a:pt x="204" y="6"/>
                    </a:cubicBezTo>
                    <a:cubicBezTo>
                      <a:pt x="198" y="0"/>
                      <a:pt x="187" y="0"/>
                      <a:pt x="181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63">
                <a:extLst>
                  <a:ext uri="{FF2B5EF4-FFF2-40B4-BE49-F238E27FC236}">
                    <a16:creationId xmlns:a16="http://schemas.microsoft.com/office/drawing/2014/main" id="{30ADE287-8169-FB8A-B383-23D585573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6056313"/>
                <a:ext cx="125413" cy="125413"/>
              </a:xfrm>
              <a:custGeom>
                <a:avLst/>
                <a:gdLst>
                  <a:gd name="T0" fmla="*/ 194 w 210"/>
                  <a:gd name="T1" fmla="*/ 70 h 210"/>
                  <a:gd name="T2" fmla="*/ 177 w 210"/>
                  <a:gd name="T3" fmla="*/ 87 h 210"/>
                  <a:gd name="T4" fmla="*/ 177 w 210"/>
                  <a:gd name="T5" fmla="*/ 154 h 210"/>
                  <a:gd name="T6" fmla="*/ 30 w 210"/>
                  <a:gd name="T7" fmla="*/ 6 h 210"/>
                  <a:gd name="T8" fmla="*/ 6 w 210"/>
                  <a:gd name="T9" fmla="*/ 6 h 210"/>
                  <a:gd name="T10" fmla="*/ 6 w 210"/>
                  <a:gd name="T11" fmla="*/ 30 h 210"/>
                  <a:gd name="T12" fmla="*/ 154 w 210"/>
                  <a:gd name="T13" fmla="*/ 177 h 210"/>
                  <a:gd name="T14" fmla="*/ 87 w 210"/>
                  <a:gd name="T15" fmla="*/ 177 h 210"/>
                  <a:gd name="T16" fmla="*/ 70 w 210"/>
                  <a:gd name="T17" fmla="*/ 194 h 210"/>
                  <a:gd name="T18" fmla="*/ 87 w 210"/>
                  <a:gd name="T19" fmla="*/ 210 h 210"/>
                  <a:gd name="T20" fmla="*/ 194 w 210"/>
                  <a:gd name="T21" fmla="*/ 210 h 210"/>
                  <a:gd name="T22" fmla="*/ 200 w 210"/>
                  <a:gd name="T23" fmla="*/ 209 h 210"/>
                  <a:gd name="T24" fmla="*/ 209 w 210"/>
                  <a:gd name="T25" fmla="*/ 200 h 210"/>
                  <a:gd name="T26" fmla="*/ 210 w 210"/>
                  <a:gd name="T27" fmla="*/ 194 h 210"/>
                  <a:gd name="T28" fmla="*/ 210 w 210"/>
                  <a:gd name="T29" fmla="*/ 87 h 210"/>
                  <a:gd name="T30" fmla="*/ 194 w 210"/>
                  <a:gd name="T31" fmla="*/ 7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0" h="210">
                    <a:moveTo>
                      <a:pt x="194" y="70"/>
                    </a:moveTo>
                    <a:cubicBezTo>
                      <a:pt x="185" y="70"/>
                      <a:pt x="177" y="78"/>
                      <a:pt x="177" y="87"/>
                    </a:cubicBezTo>
                    <a:lnTo>
                      <a:pt x="177" y="154"/>
                    </a:lnTo>
                    <a:lnTo>
                      <a:pt x="30" y="6"/>
                    </a:lnTo>
                    <a:cubicBezTo>
                      <a:pt x="23" y="0"/>
                      <a:pt x="13" y="0"/>
                      <a:pt x="6" y="6"/>
                    </a:cubicBezTo>
                    <a:cubicBezTo>
                      <a:pt x="0" y="13"/>
                      <a:pt x="0" y="23"/>
                      <a:pt x="6" y="30"/>
                    </a:cubicBezTo>
                    <a:lnTo>
                      <a:pt x="154" y="177"/>
                    </a:lnTo>
                    <a:lnTo>
                      <a:pt x="87" y="177"/>
                    </a:lnTo>
                    <a:cubicBezTo>
                      <a:pt x="78" y="177"/>
                      <a:pt x="70" y="185"/>
                      <a:pt x="70" y="194"/>
                    </a:cubicBezTo>
                    <a:cubicBezTo>
                      <a:pt x="70" y="203"/>
                      <a:pt x="78" y="210"/>
                      <a:pt x="87" y="210"/>
                    </a:cubicBezTo>
                    <a:lnTo>
                      <a:pt x="194" y="210"/>
                    </a:lnTo>
                    <a:cubicBezTo>
                      <a:pt x="196" y="210"/>
                      <a:pt x="198" y="210"/>
                      <a:pt x="200" y="209"/>
                    </a:cubicBezTo>
                    <a:cubicBezTo>
                      <a:pt x="204" y="207"/>
                      <a:pt x="207" y="204"/>
                      <a:pt x="209" y="200"/>
                    </a:cubicBezTo>
                    <a:cubicBezTo>
                      <a:pt x="210" y="198"/>
                      <a:pt x="210" y="196"/>
                      <a:pt x="210" y="194"/>
                    </a:cubicBezTo>
                    <a:lnTo>
                      <a:pt x="210" y="87"/>
                    </a:lnTo>
                    <a:cubicBezTo>
                      <a:pt x="210" y="78"/>
                      <a:pt x="203" y="70"/>
                      <a:pt x="194" y="70"/>
                    </a:cubicBezTo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64">
                <a:extLst>
                  <a:ext uri="{FF2B5EF4-FFF2-40B4-BE49-F238E27FC236}">
                    <a16:creationId xmlns:a16="http://schemas.microsoft.com/office/drawing/2014/main" id="{F368837B-21E8-F4BB-B33E-DB6EAB61D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5610226"/>
                <a:ext cx="125413" cy="125413"/>
              </a:xfrm>
              <a:custGeom>
                <a:avLst/>
                <a:gdLst>
                  <a:gd name="T0" fmla="*/ 18 w 210"/>
                  <a:gd name="T1" fmla="*/ 209 h 209"/>
                  <a:gd name="T2" fmla="*/ 30 w 210"/>
                  <a:gd name="T3" fmla="*/ 204 h 209"/>
                  <a:gd name="T4" fmla="*/ 177 w 210"/>
                  <a:gd name="T5" fmla="*/ 57 h 209"/>
                  <a:gd name="T6" fmla="*/ 177 w 210"/>
                  <a:gd name="T7" fmla="*/ 124 h 209"/>
                  <a:gd name="T8" fmla="*/ 194 w 210"/>
                  <a:gd name="T9" fmla="*/ 140 h 209"/>
                  <a:gd name="T10" fmla="*/ 210 w 210"/>
                  <a:gd name="T11" fmla="*/ 124 h 209"/>
                  <a:gd name="T12" fmla="*/ 210 w 210"/>
                  <a:gd name="T13" fmla="*/ 17 h 209"/>
                  <a:gd name="T14" fmla="*/ 209 w 210"/>
                  <a:gd name="T15" fmla="*/ 10 h 209"/>
                  <a:gd name="T16" fmla="*/ 200 w 210"/>
                  <a:gd name="T17" fmla="*/ 1 h 209"/>
                  <a:gd name="T18" fmla="*/ 194 w 210"/>
                  <a:gd name="T19" fmla="*/ 0 h 209"/>
                  <a:gd name="T20" fmla="*/ 87 w 210"/>
                  <a:gd name="T21" fmla="*/ 0 h 209"/>
                  <a:gd name="T22" fmla="*/ 70 w 210"/>
                  <a:gd name="T23" fmla="*/ 17 h 209"/>
                  <a:gd name="T24" fmla="*/ 87 w 210"/>
                  <a:gd name="T25" fmla="*/ 33 h 209"/>
                  <a:gd name="T26" fmla="*/ 154 w 210"/>
                  <a:gd name="T27" fmla="*/ 33 h 209"/>
                  <a:gd name="T28" fmla="*/ 6 w 210"/>
                  <a:gd name="T29" fmla="*/ 181 h 209"/>
                  <a:gd name="T30" fmla="*/ 6 w 210"/>
                  <a:gd name="T31" fmla="*/ 204 h 209"/>
                  <a:gd name="T32" fmla="*/ 18 w 210"/>
                  <a:gd name="T3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0" h="209">
                    <a:moveTo>
                      <a:pt x="18" y="209"/>
                    </a:moveTo>
                    <a:cubicBezTo>
                      <a:pt x="22" y="209"/>
                      <a:pt x="26" y="207"/>
                      <a:pt x="30" y="204"/>
                    </a:cubicBezTo>
                    <a:lnTo>
                      <a:pt x="177" y="57"/>
                    </a:lnTo>
                    <a:lnTo>
                      <a:pt x="177" y="124"/>
                    </a:lnTo>
                    <a:cubicBezTo>
                      <a:pt x="177" y="133"/>
                      <a:pt x="185" y="140"/>
                      <a:pt x="194" y="140"/>
                    </a:cubicBezTo>
                    <a:cubicBezTo>
                      <a:pt x="203" y="140"/>
                      <a:pt x="210" y="133"/>
                      <a:pt x="210" y="124"/>
                    </a:cubicBezTo>
                    <a:lnTo>
                      <a:pt x="210" y="17"/>
                    </a:lnTo>
                    <a:cubicBezTo>
                      <a:pt x="210" y="14"/>
                      <a:pt x="210" y="12"/>
                      <a:pt x="209" y="10"/>
                    </a:cubicBezTo>
                    <a:cubicBezTo>
                      <a:pt x="207" y="6"/>
                      <a:pt x="204" y="3"/>
                      <a:pt x="200" y="1"/>
                    </a:cubicBezTo>
                    <a:cubicBezTo>
                      <a:pt x="198" y="0"/>
                      <a:pt x="196" y="0"/>
                      <a:pt x="194" y="0"/>
                    </a:cubicBezTo>
                    <a:lnTo>
                      <a:pt x="87" y="0"/>
                    </a:lnTo>
                    <a:cubicBezTo>
                      <a:pt x="78" y="0"/>
                      <a:pt x="70" y="7"/>
                      <a:pt x="70" y="17"/>
                    </a:cubicBezTo>
                    <a:cubicBezTo>
                      <a:pt x="70" y="26"/>
                      <a:pt x="78" y="33"/>
                      <a:pt x="87" y="33"/>
                    </a:cubicBezTo>
                    <a:lnTo>
                      <a:pt x="154" y="33"/>
                    </a:lnTo>
                    <a:lnTo>
                      <a:pt x="6" y="181"/>
                    </a:lnTo>
                    <a:cubicBezTo>
                      <a:pt x="0" y="187"/>
                      <a:pt x="0" y="198"/>
                      <a:pt x="6" y="204"/>
                    </a:cubicBezTo>
                    <a:cubicBezTo>
                      <a:pt x="9" y="207"/>
                      <a:pt x="14" y="209"/>
                      <a:pt x="18" y="209"/>
                    </a:cubicBez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165">
                <a:extLst>
                  <a:ext uri="{FF2B5EF4-FFF2-40B4-BE49-F238E27FC236}">
                    <a16:creationId xmlns:a16="http://schemas.microsoft.com/office/drawing/2014/main" id="{B45C475F-5EE3-1D77-6462-2BA4F63B4D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7925" y="5857876"/>
                <a:ext cx="76200" cy="76200"/>
              </a:xfrm>
              <a:custGeom>
                <a:avLst/>
                <a:gdLst>
                  <a:gd name="T0" fmla="*/ 64 w 127"/>
                  <a:gd name="T1" fmla="*/ 94 h 127"/>
                  <a:gd name="T2" fmla="*/ 33 w 127"/>
                  <a:gd name="T3" fmla="*/ 64 h 127"/>
                  <a:gd name="T4" fmla="*/ 64 w 127"/>
                  <a:gd name="T5" fmla="*/ 33 h 127"/>
                  <a:gd name="T6" fmla="*/ 94 w 127"/>
                  <a:gd name="T7" fmla="*/ 64 h 127"/>
                  <a:gd name="T8" fmla="*/ 64 w 127"/>
                  <a:gd name="T9" fmla="*/ 94 h 127"/>
                  <a:gd name="T10" fmla="*/ 64 w 127"/>
                  <a:gd name="T11" fmla="*/ 0 h 127"/>
                  <a:gd name="T12" fmla="*/ 0 w 127"/>
                  <a:gd name="T13" fmla="*/ 64 h 127"/>
                  <a:gd name="T14" fmla="*/ 64 w 127"/>
                  <a:gd name="T15" fmla="*/ 127 h 127"/>
                  <a:gd name="T16" fmla="*/ 127 w 127"/>
                  <a:gd name="T17" fmla="*/ 64 h 127"/>
                  <a:gd name="T18" fmla="*/ 64 w 1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127">
                    <a:moveTo>
                      <a:pt x="64" y="94"/>
                    </a:moveTo>
                    <a:cubicBezTo>
                      <a:pt x="47" y="94"/>
                      <a:pt x="33" y="80"/>
                      <a:pt x="33" y="64"/>
                    </a:cubicBezTo>
                    <a:cubicBezTo>
                      <a:pt x="33" y="47"/>
                      <a:pt x="47" y="33"/>
                      <a:pt x="64" y="33"/>
                    </a:cubicBezTo>
                    <a:cubicBezTo>
                      <a:pt x="80" y="33"/>
                      <a:pt x="94" y="47"/>
                      <a:pt x="94" y="64"/>
                    </a:cubicBezTo>
                    <a:cubicBezTo>
                      <a:pt x="94" y="80"/>
                      <a:pt x="80" y="94"/>
                      <a:pt x="64" y="94"/>
                    </a:cubicBezTo>
                    <a:close/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7"/>
                      <a:pt x="64" y="127"/>
                    </a:cubicBezTo>
                    <a:cubicBezTo>
                      <a:pt x="99" y="127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4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C270DF-184E-F0E4-6388-E87892DA6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9206" y="5731193"/>
              <a:ext cx="1199485" cy="7288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D9B2B0-767F-273E-F824-E7F3FE7B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732" y="5718872"/>
              <a:ext cx="1496983" cy="69957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1411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D44A-883A-9F0C-387D-8C84C03E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Process for creating dashboard on Tableau</a:t>
            </a: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548DE-9E32-D195-2AE0-879387DC66A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9" name="Nom1"/>
          <p:cNvSpPr/>
          <p:nvPr/>
        </p:nvSpPr>
        <p:spPr>
          <a:xfrm>
            <a:off x="3426595" y="3075318"/>
            <a:ext cx="10472285" cy="1298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600" rtlCol="0" anchor="ctr"/>
          <a:lstStyle/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80" kern="0" dirty="0">
                <a:solidFill>
                  <a:schemeClr val="tx1"/>
                </a:solidFill>
              </a:rPr>
              <a:t>Determine the suitable visuals such as chart, graph, map, plot etc.</a:t>
            </a:r>
          </a:p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80" kern="0" dirty="0">
                <a:solidFill>
                  <a:schemeClr val="tx1"/>
                </a:solidFill>
              </a:rPr>
              <a:t>Drag and drop fields from the data pane unto card, shelves in the worksheet</a:t>
            </a:r>
          </a:p>
        </p:txBody>
      </p:sp>
      <p:sp>
        <p:nvSpPr>
          <p:cNvPr id="21" name="Nom1"/>
          <p:cNvSpPr/>
          <p:nvPr/>
        </p:nvSpPr>
        <p:spPr>
          <a:xfrm>
            <a:off x="4132448" y="4449468"/>
            <a:ext cx="9766433" cy="1298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600" rtlCol="0" anchor="ctr"/>
          <a:lstStyle/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80" kern="0" dirty="0">
                <a:solidFill>
                  <a:schemeClr val="tx1"/>
                </a:solidFill>
              </a:rPr>
              <a:t>Add depths into analysis with the use of filters, aggregation, etc.</a:t>
            </a:r>
          </a:p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80" kern="0" dirty="0">
                <a:solidFill>
                  <a:schemeClr val="tx1"/>
                </a:solidFill>
              </a:rPr>
              <a:t>Set field parameters such as measures, hierarchy, axis, color etc. </a:t>
            </a:r>
          </a:p>
        </p:txBody>
      </p:sp>
      <p:sp>
        <p:nvSpPr>
          <p:cNvPr id="22" name="Nom1"/>
          <p:cNvSpPr/>
          <p:nvPr/>
        </p:nvSpPr>
        <p:spPr>
          <a:xfrm>
            <a:off x="4737667" y="5823620"/>
            <a:ext cx="9161213" cy="1298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600" rtlCol="0" anchor="ctr"/>
          <a:lstStyle/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80" kern="0" dirty="0">
                <a:solidFill>
                  <a:schemeClr val="tx1"/>
                </a:solidFill>
              </a:rPr>
              <a:t>Dashboards contain multiple worksheets that are linked.</a:t>
            </a:r>
          </a:p>
        </p:txBody>
      </p:sp>
      <p:sp>
        <p:nvSpPr>
          <p:cNvPr id="18" name="Nom1"/>
          <p:cNvSpPr/>
          <p:nvPr/>
        </p:nvSpPr>
        <p:spPr>
          <a:xfrm>
            <a:off x="2656574" y="1701166"/>
            <a:ext cx="11242307" cy="1298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600" rtlCol="0" anchor="ctr"/>
          <a:lstStyle/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80" kern="0" dirty="0">
                <a:solidFill>
                  <a:schemeClr val="tx1"/>
                </a:solidFill>
              </a:rPr>
              <a:t>Connects and extract data stored in various data sources.</a:t>
            </a:r>
          </a:p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80" kern="0" dirty="0">
                <a:solidFill>
                  <a:schemeClr val="tx1"/>
                </a:solidFill>
              </a:rPr>
              <a:t>The data source page shows the sheets or tables available in the data pane</a:t>
            </a:r>
          </a:p>
          <a:p>
            <a:pPr marL="342900" indent="-342900" defTabSz="10972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80" kern="0" dirty="0">
                <a:solidFill>
                  <a:schemeClr val="tx1"/>
                </a:solidFill>
              </a:rPr>
              <a:t>Examples of data sources are Excel, AWS, SQL database, Azure, Google cloud etc. </a:t>
            </a:r>
          </a:p>
        </p:txBody>
      </p:sp>
      <p:sp>
        <p:nvSpPr>
          <p:cNvPr id="8" name="Nom1"/>
          <p:cNvSpPr/>
          <p:nvPr/>
        </p:nvSpPr>
        <p:spPr>
          <a:xfrm>
            <a:off x="731522" y="1701166"/>
            <a:ext cx="2695074" cy="129854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920" b="1" kern="0" dirty="0">
                <a:solidFill>
                  <a:schemeClr val="bg1"/>
                </a:solidFill>
              </a:rPr>
              <a:t>Connect to data source</a:t>
            </a:r>
          </a:p>
        </p:txBody>
      </p:sp>
      <p:sp>
        <p:nvSpPr>
          <p:cNvPr id="9" name="Nom2"/>
          <p:cNvSpPr/>
          <p:nvPr/>
        </p:nvSpPr>
        <p:spPr>
          <a:xfrm>
            <a:off x="1437374" y="3075318"/>
            <a:ext cx="2695074" cy="129854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920" b="1" kern="0" dirty="0">
                <a:solidFill>
                  <a:schemeClr val="bg1"/>
                </a:solidFill>
              </a:rPr>
              <a:t>Build data views</a:t>
            </a:r>
          </a:p>
        </p:txBody>
      </p:sp>
      <p:sp>
        <p:nvSpPr>
          <p:cNvPr id="10" name="Nom3"/>
          <p:cNvSpPr/>
          <p:nvPr/>
        </p:nvSpPr>
        <p:spPr>
          <a:xfrm>
            <a:off x="2143227" y="4449468"/>
            <a:ext cx="2695074" cy="129854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920" b="1" kern="0" dirty="0">
                <a:solidFill>
                  <a:schemeClr val="bg1"/>
                </a:solidFill>
              </a:rPr>
              <a:t>Enhance the views</a:t>
            </a:r>
          </a:p>
        </p:txBody>
      </p:sp>
      <p:sp>
        <p:nvSpPr>
          <p:cNvPr id="11" name="Nom4"/>
          <p:cNvSpPr/>
          <p:nvPr/>
        </p:nvSpPr>
        <p:spPr>
          <a:xfrm>
            <a:off x="2849081" y="5823620"/>
            <a:ext cx="2695074" cy="129854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920" b="1" kern="0" dirty="0">
                <a:solidFill>
                  <a:schemeClr val="bg1"/>
                </a:solidFill>
              </a:rPr>
              <a:t>Create dashboard</a:t>
            </a:r>
          </a:p>
        </p:txBody>
      </p:sp>
      <p:cxnSp>
        <p:nvCxnSpPr>
          <p:cNvPr id="5" name="Elbow Connector 4"/>
          <p:cNvCxnSpPr>
            <a:endCxn id="9" idx="1"/>
          </p:cNvCxnSpPr>
          <p:nvPr/>
        </p:nvCxnSpPr>
        <p:spPr>
          <a:xfrm rot="16200000" flipH="1">
            <a:off x="876012" y="3163225"/>
            <a:ext cx="724880" cy="3978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1581864" y="4537377"/>
            <a:ext cx="724880" cy="3978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287718" y="5911527"/>
            <a:ext cx="724880" cy="3978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038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1562735774554-Advantages-of-Tableau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557530"/>
            <a:ext cx="14630400" cy="6251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86934" y="4553203"/>
            <a:ext cx="6383319" cy="2306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set collected from inside Airbnb and cleane</a:t>
            </a:r>
            <a:r>
              <a:rPr lang="en-US" alt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24423</a:t>
            </a:r>
            <a: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Airbnb listings in Berlin and was compiled.</a:t>
            </a:r>
            <a:b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300" b="1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</a:t>
            </a:r>
            <a:br>
              <a:rPr lang="en-US" alt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http://insideairbnb.com/get-the-data/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86935" y="3351949"/>
            <a:ext cx="6383317" cy="1166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Collection and Cleaning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0159"/>
            <a:ext cx="6472524" cy="7649442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76847"/>
            <a:ext cx="6275835" cy="7452755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0515" y="1"/>
            <a:ext cx="5376672" cy="3016791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8026" y="2"/>
            <a:ext cx="4981651" cy="281928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0C553-F332-F8C1-4779-81D968CA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39870"/>
            <a:ext cx="3178259" cy="1980816"/>
          </a:xfrm>
          <a:prstGeom prst="rect">
            <a:avLst/>
          </a:prstGeom>
        </p:spPr>
      </p:pic>
      <p:pic>
        <p:nvPicPr>
          <p:cNvPr id="11" name="Content Placeholder 10" descr="Heading"/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377191" y="3175281"/>
            <a:ext cx="4467403" cy="298199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Brid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onsequences_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Blue_Ocean_Strategy_four_actions__W__Chan_Kim_2004_"/>
</p:tagLst>
</file>

<file path=ppt/theme/theme1.xml><?xml version="1.0" encoding="utf-8"?>
<a:theme xmlns:a="http://schemas.openxmlformats.org/drawingml/2006/main" name="PPT_Corporate_Template_BentonSans_16.9_c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Viz Design Workshop - final copy for BM</Template>
  <TotalTime>277</TotalTime>
  <Words>573</Words>
  <Application>Microsoft Office PowerPoint</Application>
  <PresentationFormat>Custom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Amasis MT Pro Black</vt:lpstr>
      <vt:lpstr>Arial</vt:lpstr>
      <vt:lpstr>Arial Rounded MT Bold</vt:lpstr>
      <vt:lpstr>Bahnschrift</vt:lpstr>
      <vt:lpstr>BentonSans</vt:lpstr>
      <vt:lpstr>BentonSans Book</vt:lpstr>
      <vt:lpstr>Calibri</vt:lpstr>
      <vt:lpstr>Gill Sans MT</vt:lpstr>
      <vt:lpstr>Merriweather Light</vt:lpstr>
      <vt:lpstr>Poor Richard</vt:lpstr>
      <vt:lpstr>PPT_Corporate_Template_BentonSans_16.9_c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set collected from inside Airbnb and cleaned.   24423 Airbnb listings in Berlin and was compiled.  Data source  http://insideairbnb.com/get-the-data/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Joyce</dc:creator>
  <cp:lastModifiedBy>Saran j Thilak</cp:lastModifiedBy>
  <cp:revision>18</cp:revision>
  <cp:lastPrinted>2015-11-05T23:58:00Z</cp:lastPrinted>
  <dcterms:created xsi:type="dcterms:W3CDTF">2020-02-06T15:17:00Z</dcterms:created>
  <dcterms:modified xsi:type="dcterms:W3CDTF">2022-06-10T05:42:39Z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C6A0FB5E6EC34F91B9452CC8520265FF</vt:lpwstr>
  </property>
  <property fmtid="{D5CDD505-2E9C-101B-9397-08002B2CF9AE}" pid="3" name="KSOProductBuildVer">
    <vt:lpwstr>1033-11.2.0.11156</vt:lpwstr>
  </property>
</Properties>
</file>