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3"/>
  </p:sldMasterIdLst>
  <p:notesMasterIdLst>
    <p:notesMasterId r:id="rId20"/>
  </p:notesMasterIdLst>
  <p:sldIdLst>
    <p:sldId id="256" r:id="rId4"/>
    <p:sldId id="265" r:id="rId5"/>
    <p:sldId id="273" r:id="rId6"/>
    <p:sldId id="281" r:id="rId7"/>
    <p:sldId id="289" r:id="rId8"/>
    <p:sldId id="282" r:id="rId9"/>
    <p:sldId id="283" r:id="rId10"/>
    <p:sldId id="284" r:id="rId11"/>
    <p:sldId id="286" r:id="rId12"/>
    <p:sldId id="285" r:id="rId13"/>
    <p:sldId id="290" r:id="rId14"/>
    <p:sldId id="291" r:id="rId15"/>
    <p:sldId id="292" r:id="rId16"/>
    <p:sldId id="287" r:id="rId17"/>
    <p:sldId id="288" r:id="rId18"/>
    <p:sldId id="263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FF856D"/>
    <a:srgbClr val="003635"/>
    <a:srgbClr val="005856"/>
    <a:srgbClr val="9EFF29"/>
    <a:srgbClr val="007033"/>
    <a:srgbClr val="5EEC3C"/>
    <a:srgbClr val="F1C88B"/>
    <a:srgbClr val="FE9202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5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598" y="3045542"/>
            <a:ext cx="8203575" cy="104588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853" y="4077929"/>
            <a:ext cx="8188953" cy="688534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85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961754"/>
            <a:ext cx="8246070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85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725561"/>
            <a:ext cx="8246070" cy="3136761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191" y="391788"/>
            <a:ext cx="6704647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85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91" y="1155313"/>
            <a:ext cx="6704647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1016442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856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3249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30489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3249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30489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accent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728" y="3259393"/>
            <a:ext cx="8203575" cy="1038510"/>
          </a:xfrm>
        </p:spPr>
        <p:txBody>
          <a:bodyPr>
            <a:normAutofit fontScale="90000"/>
          </a:bodyPr>
          <a:lstStyle/>
          <a:p>
            <a:r>
              <a:rPr lang="en-US" dirty="0"/>
              <a:t>AIRLINE  PRICE PREDICTION USING MACHINE LEARNING ALGORITHAMS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104" y="4179918"/>
            <a:ext cx="8188953" cy="763525"/>
          </a:xfrm>
        </p:spPr>
        <p:txBody>
          <a:bodyPr>
            <a:normAutofit/>
          </a:bodyPr>
          <a:lstStyle/>
          <a:p>
            <a:r>
              <a:rPr lang="en-US" sz="1400" dirty="0"/>
              <a:t>Data Analytics final project</a:t>
            </a:r>
          </a:p>
          <a:p>
            <a:r>
              <a:rPr lang="en-US" sz="1400" dirty="0">
                <a:solidFill>
                  <a:srgbClr val="FF2549"/>
                </a:solidFill>
              </a:rPr>
              <a:t>Saran Jaya Thilak, </a:t>
            </a:r>
            <a:r>
              <a:rPr lang="en-US" sz="1400" dirty="0" err="1">
                <a:solidFill>
                  <a:srgbClr val="FF2549"/>
                </a:solidFill>
              </a:rPr>
              <a:t>Eldho</a:t>
            </a:r>
            <a:r>
              <a:rPr lang="en-US" sz="1400" dirty="0">
                <a:solidFill>
                  <a:srgbClr val="FF2549"/>
                </a:solidFill>
              </a:rPr>
              <a:t> Paulose, Binnies </a:t>
            </a:r>
            <a:r>
              <a:rPr lang="en-US" sz="1400" dirty="0" err="1">
                <a:solidFill>
                  <a:srgbClr val="FF2549"/>
                </a:solidFill>
              </a:rPr>
              <a:t>Pallimyalil</a:t>
            </a:r>
            <a:r>
              <a:rPr lang="en-US" sz="1400" dirty="0">
                <a:solidFill>
                  <a:srgbClr val="FF2549"/>
                </a:solidFill>
              </a:rPr>
              <a:t> Benny, Arjun Raj C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66257"/>
            <a:ext cx="8246070" cy="7635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ALGORITHAMS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06739"/>
            <a:ext cx="8246070" cy="3136761"/>
          </a:xfrm>
        </p:spPr>
        <p:txBody>
          <a:bodyPr/>
          <a:lstStyle/>
          <a:p>
            <a:pPr algn="just">
              <a:buFont typeface="Wingdings" panose="05000000000000000000" charset="0"/>
              <a:buChar char=""/>
            </a:pPr>
            <a:r>
              <a:rPr lang="en-US" dirty="0"/>
              <a:t>Extra tree regression </a:t>
            </a:r>
          </a:p>
          <a:p>
            <a:pPr algn="just">
              <a:buFont typeface="Wingdings" panose="05000000000000000000" charset="0"/>
              <a:buChar char=""/>
            </a:pPr>
            <a:r>
              <a:rPr lang="en-US" dirty="0"/>
              <a:t>Randomized search CV</a:t>
            </a:r>
          </a:p>
          <a:p>
            <a:pPr algn="just">
              <a:buFont typeface="Wingdings" panose="05000000000000000000" charset="0"/>
              <a:buChar char=""/>
            </a:pPr>
            <a:r>
              <a:rPr lang="en-US" dirty="0"/>
              <a:t>Random forest regression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16C6B94-41E4-6032-E6DD-D742B41FE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6" y="2027843"/>
            <a:ext cx="4196514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6CF-E7A8-14A7-533F-B7DF42A3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249137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Extra tree regression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4F75-D53E-02FF-435D-65176A62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select important features of the Data set</a:t>
            </a:r>
          </a:p>
          <a:p>
            <a:r>
              <a:rPr lang="en-IN" dirty="0"/>
              <a:t>To fit the model and avoid overfitting</a:t>
            </a:r>
          </a:p>
        </p:txBody>
      </p:sp>
    </p:spTree>
    <p:extLst>
      <p:ext uri="{BB962C8B-B14F-4D97-AF65-F5344CB8AC3E}">
        <p14:creationId xmlns:p14="http://schemas.microsoft.com/office/powerpoint/2010/main" val="12578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6CF-E7A8-14A7-533F-B7DF42A3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343798"/>
            <a:ext cx="8246070" cy="763526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Randomized search CV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4F75-D53E-02FF-435D-65176A62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 combinations of the parameters are used to find the best solution for the model</a:t>
            </a:r>
          </a:p>
          <a:p>
            <a:r>
              <a:rPr lang="en-IN" dirty="0"/>
              <a:t>Iteration is done with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05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646CF-E7A8-14A7-533F-B7DF42A3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79640"/>
            <a:ext cx="2571750" cy="1289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Random forest regression</a:t>
            </a:r>
            <a:br>
              <a:rPr lang="en-US" sz="2900"/>
            </a:br>
            <a:endParaRPr lang="en-IN" sz="29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930317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4F75-D53E-02FF-435D-65176A62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1" y="2105406"/>
            <a:ext cx="2793509" cy="2558034"/>
          </a:xfrm>
        </p:spPr>
        <p:txBody>
          <a:bodyPr anchor="t">
            <a:normAutofit/>
          </a:bodyPr>
          <a:lstStyle/>
          <a:p>
            <a:r>
              <a:rPr lang="en-IN" sz="1700" dirty="0"/>
              <a:t>Ensembled Technique with multiple decision trees are used</a:t>
            </a:r>
          </a:p>
          <a:p>
            <a:r>
              <a:rPr lang="en-IN" sz="1700" dirty="0"/>
              <a:t>Output means are used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039C237C-9F37-47B8-EF2E-FF7B2AE4DC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722" y="986052"/>
            <a:ext cx="5177790" cy="31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8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05445"/>
            <a:ext cx="8246070" cy="76352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airline price prediction model with 81% accuracy was generated with the random forest regression method. </a:t>
            </a:r>
          </a:p>
          <a:p>
            <a:pPr marL="0" indent="0">
              <a:buNone/>
            </a:pPr>
            <a:r>
              <a:rPr lang="en-US" dirty="0"/>
              <a:t>Adding more features like including weekend prices would increase the prediction accuracy, so further studies are recommended.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000" dirty="0"/>
              <a:t>BY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THANK YOU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588760" y="35953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20" y="1357936"/>
            <a:ext cx="8246070" cy="763526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76" y="1818763"/>
            <a:ext cx="8246070" cy="31367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Introduction</a:t>
            </a:r>
          </a:p>
          <a:p>
            <a:pPr marL="0" indent="0" algn="ctr">
              <a:buNone/>
            </a:pPr>
            <a:r>
              <a:rPr lang="en-US" dirty="0"/>
              <a:t>Data set</a:t>
            </a:r>
          </a:p>
          <a:p>
            <a:pPr marL="0" indent="0" algn="ctr">
              <a:buNone/>
            </a:pPr>
            <a:r>
              <a:rPr lang="en-US" dirty="0">
                <a:sym typeface="+mn-ea"/>
              </a:rPr>
              <a:t>Methodology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Algorithm</a:t>
            </a:r>
          </a:p>
          <a:p>
            <a:pPr marL="0" indent="0" algn="ctr">
              <a:buNone/>
            </a:pPr>
            <a:r>
              <a:rPr lang="en-US" dirty="0"/>
              <a:t>Conclusion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382576" y="1244424"/>
            <a:ext cx="639029" cy="227024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ct val="131000"/>
              </a:lnSpc>
            </a:pPr>
            <a:endParaRPr lang="en-US" sz="550" b="1">
              <a:solidFill>
                <a:srgbClr val="0A1533"/>
              </a:solidFill>
              <a:latin typeface="Arial" panose="020B0604020202020204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269649" y="1265445"/>
            <a:ext cx="668458" cy="227023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Autofit/>
          </a:bodyPr>
          <a:lstStyle/>
          <a:p>
            <a:pPr indent="0" algn="ctr">
              <a:lnSpc>
                <a:spcPct val="131000"/>
              </a:lnSpc>
            </a:pPr>
            <a:endParaRPr lang="en-US" sz="550" b="1">
              <a:solidFill>
                <a:srgbClr val="0A1533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57697"/>
            <a:ext cx="8246070" cy="76352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797407"/>
            <a:ext cx="8246070" cy="3136761"/>
          </a:xfrm>
        </p:spPr>
        <p:txBody>
          <a:bodyPr/>
          <a:lstStyle/>
          <a:p>
            <a:pPr algn="just">
              <a:buFont typeface="Wingdings" panose="05000000000000000000" charset="0"/>
              <a:buChar char=""/>
            </a:pPr>
            <a:r>
              <a:rPr lang="en-US" b="1" dirty="0"/>
              <a:t>Why we choose this topic</a:t>
            </a:r>
            <a:r>
              <a:rPr lang="en-US" dirty="0"/>
              <a:t> </a:t>
            </a:r>
          </a:p>
          <a:p>
            <a:pPr algn="just">
              <a:buFont typeface="Wingdings" panose="05000000000000000000" charset="0"/>
              <a:buChar char=""/>
            </a:pPr>
            <a:endParaRPr lang="en-US" dirty="0"/>
          </a:p>
          <a:p>
            <a:pPr algn="just"/>
            <a:r>
              <a:rPr lang="en-US" dirty="0"/>
              <a:t>To Predict ticket price for upcoming flights which helps in selecting the optimum time for travel and the cheapest flight to the desired destination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47389"/>
            <a:ext cx="8246070" cy="763526"/>
          </a:xfrm>
        </p:spPr>
        <p:txBody>
          <a:bodyPr/>
          <a:lstStyle/>
          <a:p>
            <a:r>
              <a:rPr lang="en-US" dirty="0"/>
              <a:t>Why prediction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110915"/>
            <a:ext cx="8246070" cy="3136761"/>
          </a:xfrm>
        </p:spPr>
        <p:txBody>
          <a:bodyPr/>
          <a:lstStyle/>
          <a:p>
            <a:pPr algn="just"/>
            <a:r>
              <a:rPr lang="en-US" dirty="0"/>
              <a:t>Give us insights into much vital information</a:t>
            </a:r>
          </a:p>
          <a:p>
            <a:pPr algn="just"/>
            <a:r>
              <a:rPr lang="en-US" dirty="0"/>
              <a:t>Airlines: Increase profit by selling more tickets </a:t>
            </a:r>
          </a:p>
          <a:p>
            <a:pPr algn="just"/>
            <a:r>
              <a:rPr lang="en-US" dirty="0"/>
              <a:t>Travelers: Buy tickets at a lower price and travels</a:t>
            </a: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70760"/>
            <a:ext cx="8246070" cy="763526"/>
          </a:xfrm>
        </p:spPr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92" y="1808111"/>
            <a:ext cx="1696924" cy="3136761"/>
          </a:xfrm>
        </p:spPr>
        <p:txBody>
          <a:bodyPr>
            <a:normAutofit/>
          </a:bodyPr>
          <a:lstStyle/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Airline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Date of Journey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Source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 Destination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Route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>
                <a:sym typeface="+mn-ea"/>
              </a:rPr>
              <a:t>Departure Time</a:t>
            </a:r>
            <a:endParaRPr lang="en-US" sz="1200" dirty="0"/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Arrival Time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Duration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Total Stops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Additional Info</a:t>
            </a:r>
          </a:p>
          <a:p>
            <a:pPr algn="l">
              <a:buFont typeface="Wingdings" panose="05000000000000000000" charset="0"/>
              <a:buChar char=""/>
            </a:pPr>
            <a:r>
              <a:rPr lang="en-US" sz="1200" dirty="0"/>
              <a:t>Price</a:t>
            </a:r>
          </a:p>
          <a:p>
            <a:pPr algn="l">
              <a:buFont typeface="Wingdings" panose="05000000000000000000" charset="0"/>
              <a:buChar char=""/>
            </a:pPr>
            <a:endParaRPr lang="en-US" sz="1200" dirty="0"/>
          </a:p>
        </p:txBody>
      </p:sp>
      <p:pic>
        <p:nvPicPr>
          <p:cNvPr id="5" name="Picture 4" descr="Screenshot 2022-07-20 at 00.26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812" y="1892300"/>
            <a:ext cx="6877685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the dataset and analysing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"/>
            </a:pPr>
            <a:r>
              <a:rPr lang="en-US" b="1" dirty="0"/>
              <a:t>Preprocessing</a:t>
            </a:r>
            <a:endParaRPr lang="en-US" dirty="0"/>
          </a:p>
          <a:p>
            <a:pPr algn="l"/>
            <a:r>
              <a:rPr lang="en-US" dirty="0"/>
              <a:t>Handling missing data</a:t>
            </a:r>
          </a:p>
          <a:p>
            <a:pPr algn="l"/>
            <a:r>
              <a:rPr lang="en-US" dirty="0"/>
              <a:t>Checking for categorical data</a:t>
            </a:r>
          </a:p>
          <a:p>
            <a:pPr algn="l"/>
            <a:r>
              <a:rPr lang="en-US" dirty="0"/>
              <a:t>Feature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charset="0"/>
              <a:buChar char=""/>
            </a:pPr>
            <a:r>
              <a:rPr lang="en-US" sz="2400" b="1" dirty="0"/>
              <a:t>Splitting data into train and test dataset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main idea of splitting the dataset into a validation set is to prevent our model from overfitting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dirty="0" err="1"/>
              <a:t>train_test_split</a:t>
            </a:r>
            <a:r>
              <a:rPr lang="en-US" sz="1800" dirty="0"/>
              <a:t>( ) from the dataset science library sci-kit-learn, we can split our dataset</a:t>
            </a:r>
          </a:p>
          <a:p>
            <a:pPr marL="0" indent="0" algn="just">
              <a:buFont typeface="Wingdings" panose="05000000000000000000" charset="0"/>
              <a:buNone/>
            </a:pPr>
            <a:endParaRPr lang="en-US" sz="1800" dirty="0"/>
          </a:p>
        </p:txBody>
      </p:sp>
      <p:pic>
        <p:nvPicPr>
          <p:cNvPr id="6" name="Picture 5" descr="Screenshot 2022-07-19 at 20.34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545" y="3303270"/>
            <a:ext cx="5223510" cy="1558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1138103"/>
            <a:ext cx="8246070" cy="76352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790875"/>
            <a:ext cx="8246070" cy="313676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Regression techniques: Regression techniques consist of finding a mathematical relationship between measurements of two variables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y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and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x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, such that the value of variable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y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 can be predicted from a measurement of the other variable </a:t>
            </a:r>
            <a:r>
              <a:rPr lang="en-US" b="0" i="1" dirty="0">
                <a:solidFill>
                  <a:srgbClr val="2E2E2E"/>
                </a:solidFill>
                <a:effectLst/>
                <a:latin typeface="NexusSans"/>
              </a:rPr>
              <a:t>x</a:t>
            </a:r>
            <a:r>
              <a:rPr lang="en-US" b="0" i="0" dirty="0">
                <a:solidFill>
                  <a:srgbClr val="2E2E2E"/>
                </a:solidFill>
                <a:effectLst/>
                <a:latin typeface="NexusSans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245" y="1094991"/>
            <a:ext cx="8246070" cy="763526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4" name="Content Placeholder 3" descr="Screenshot 2022-07-20 at 00.00.0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905" y="2204085"/>
            <a:ext cx="5939790" cy="26638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80385" y="224599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2535555" y="1835785"/>
            <a:ext cx="1161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5A2384B4A7704B89E6B552FEB2521D" ma:contentTypeVersion="6" ma:contentTypeDescription="Create a new document." ma:contentTypeScope="" ma:versionID="057453a866b17d6ae7f0f55c12dbd0b5">
  <xsd:schema xmlns:xsd="http://www.w3.org/2001/XMLSchema" xmlns:xs="http://www.w3.org/2001/XMLSchema" xmlns:p="http://schemas.microsoft.com/office/2006/metadata/properties" xmlns:ns2="491faf4e-11b3-4122-b759-5fcd2c2776c7" targetNamespace="http://schemas.microsoft.com/office/2006/metadata/properties" ma:root="true" ma:fieldsID="15dff9fcbf1d5e77538fbf8966bc4a63" ns2:_="">
    <xsd:import namespace="491faf4e-11b3-4122-b759-5fcd2c277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faf4e-11b3-4122-b759-5fcd2c277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123E2-9FB3-466F-8D95-21413D46A2CE}"/>
</file>

<file path=customXml/itemProps2.xml><?xml version="1.0" encoding="utf-8"?>
<ds:datastoreItem xmlns:ds="http://schemas.openxmlformats.org/officeDocument/2006/customXml" ds:itemID="{9E293F58-CCB6-435E-9F98-F1E3A9896A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707B8F-4CB2-4432-A9D9-95895F201D3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On-screen Show (16:9)</PresentationFormat>
  <Paragraphs>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NexusSans</vt:lpstr>
      <vt:lpstr>Wingdings</vt:lpstr>
      <vt:lpstr>Office Theme</vt:lpstr>
      <vt:lpstr>AIRLINE  PRICE PREDICTION USING MACHINE LEARNING ALGORITHAMS</vt:lpstr>
      <vt:lpstr>INDEX</vt:lpstr>
      <vt:lpstr>INTRODUCTION</vt:lpstr>
      <vt:lpstr>Why prediction is important</vt:lpstr>
      <vt:lpstr>DATA SET</vt:lpstr>
      <vt:lpstr>Choosing the dataset and analysing</vt:lpstr>
      <vt:lpstr>PowerPoint Presentation</vt:lpstr>
      <vt:lpstr>METHODOLOGY</vt:lpstr>
      <vt:lpstr>FLOW CHART</vt:lpstr>
      <vt:lpstr> ALGORITHAMS </vt:lpstr>
      <vt:lpstr>Extra tree regression  </vt:lpstr>
      <vt:lpstr>Randomized search CV </vt:lpstr>
      <vt:lpstr>Random forest regression </vt:lpstr>
      <vt:lpstr>Code</vt:lpstr>
      <vt:lpstr>CONCLUSION</vt:lpstr>
      <vt:lpstr>BY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</cp:revision>
  <dcterms:created xsi:type="dcterms:W3CDTF">2022-07-19T22:36:48Z</dcterms:created>
  <dcterms:modified xsi:type="dcterms:W3CDTF">2022-07-21T12:00:16Z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1033-4.1.0.7501</vt:lpwstr>
  </property>
  <property fmtid="{D5CDD505-2E9C-101B-9397-08002B2CF9AE}" pid="3" name="ContentTypeId">
    <vt:lpwstr>0x010100015A2384B4A7704B89E6B552FEB2521D</vt:lpwstr>
  </property>
</Properties>
</file>