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2"/>
  </p:notesMasterIdLst>
  <p:sldIdLst>
    <p:sldId id="256" r:id="rId2"/>
    <p:sldId id="257" r:id="rId3"/>
    <p:sldId id="258" r:id="rId4"/>
    <p:sldId id="270" r:id="rId5"/>
    <p:sldId id="266" r:id="rId6"/>
    <p:sldId id="267" r:id="rId7"/>
    <p:sldId id="265" r:id="rId8"/>
    <p:sldId id="260" r:id="rId9"/>
    <p:sldId id="268" r:id="rId10"/>
    <p:sldId id="261" r:id="rId11"/>
    <p:sldId id="272" r:id="rId12"/>
    <p:sldId id="273" r:id="rId13"/>
    <p:sldId id="274" r:id="rId14"/>
    <p:sldId id="275" r:id="rId15"/>
    <p:sldId id="276" r:id="rId16"/>
    <p:sldId id="281" r:id="rId17"/>
    <p:sldId id="262" r:id="rId18"/>
    <p:sldId id="263" r:id="rId19"/>
    <p:sldId id="279"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23DA2-E0F5-4AA2-B580-2C36020AA603}"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F7A9D-2CF9-4549-9811-5ED36DBBC9CA}" type="slidenum">
              <a:rPr lang="en-IN" smtClean="0"/>
              <a:t>‹#›</a:t>
            </a:fld>
            <a:endParaRPr lang="en-IN"/>
          </a:p>
        </p:txBody>
      </p:sp>
    </p:spTree>
    <p:extLst>
      <p:ext uri="{BB962C8B-B14F-4D97-AF65-F5344CB8AC3E}">
        <p14:creationId xmlns:p14="http://schemas.microsoft.com/office/powerpoint/2010/main" val="68815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EDB683-2945-4288-A346-E8DD10CCDD24}" type="datetime1">
              <a:rPr lang="en-IN" smtClean="0"/>
              <a:t>21-02-2025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389201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39D526-077C-43B6-ABF9-30F31C9AF89E}" type="datetime1">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7573825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9D526-077C-43B6-ABF9-30F31C9AF89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28766688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9D526-077C-43B6-ABF9-30F31C9AF89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1900121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9D526-077C-43B6-ABF9-30F31C9AF89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295168715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9D526-077C-43B6-ABF9-30F31C9AF89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235885518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9D526-077C-43B6-ABF9-30F31C9AF89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40442293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BA1E68-F28A-4F62-AE80-70FE83E13063}"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601615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BBCA5-ECD5-4E60-B6DF-A37437A63BA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325591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74B3C-CEEA-4DB0-B5E8-96B8A8B6FD22}"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178182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62BFA-0A26-49E4-BB30-EA7A4A5206EE}" type="datetime1">
              <a:rPr lang="en-IN" smtClean="0"/>
              <a:t>21-02-2025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271249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05193B-9012-4F77-B997-01C4D584B7A4}" type="datetime1">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77748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597140-FED3-4940-A4AD-2C009A3C5C38}" type="datetime1">
              <a:rPr lang="en-IN" smtClean="0"/>
              <a:t>21-02-2025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153558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2E2B4-3E37-4C21-BC71-4E98A88F9A3D}" type="datetime1">
              <a:rPr lang="en-IN" smtClean="0"/>
              <a:t>21-02-2025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238710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9FF3D-A982-4A7F-96E0-D89EDAA042F6}" type="datetime1">
              <a:rPr lang="en-IN" smtClean="0"/>
              <a:t>21-02-2025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407402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042AC-22FD-4FDA-AB2B-14B5C1E20528}" type="datetime1">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64888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FEE6E-166A-4B86-A532-46037A9E340E}" type="datetime1">
              <a:rPr lang="en-IN" smtClean="0"/>
              <a:t>21-02-2025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1172A-7643-4586-B7E0-A2D163658628}" type="slidenum">
              <a:rPr lang="en-IN" smtClean="0"/>
              <a:t>‹#›</a:t>
            </a:fld>
            <a:endParaRPr lang="en-IN"/>
          </a:p>
        </p:txBody>
      </p:sp>
    </p:spTree>
    <p:extLst>
      <p:ext uri="{BB962C8B-B14F-4D97-AF65-F5344CB8AC3E}">
        <p14:creationId xmlns:p14="http://schemas.microsoft.com/office/powerpoint/2010/main" val="289262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39D526-077C-43B6-ABF9-30F31C9AF89E}" type="datetime1">
              <a:rPr lang="en-IN" smtClean="0"/>
              <a:t>21-02-2025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E1172A-7643-4586-B7E0-A2D163658628}" type="slidenum">
              <a:rPr lang="en-IN" smtClean="0"/>
              <a:t>‹#›</a:t>
            </a:fld>
            <a:endParaRPr lang="en-IN"/>
          </a:p>
        </p:txBody>
      </p:sp>
    </p:spTree>
    <p:extLst>
      <p:ext uri="{BB962C8B-B14F-4D97-AF65-F5344CB8AC3E}">
        <p14:creationId xmlns:p14="http://schemas.microsoft.com/office/powerpoint/2010/main" val="204901515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eakpx.com/435208/clothes-lot/1920x1080-wallpaper"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pxhere.com/es/photo/903621"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5AFC20-C916-D233-2E9A-E2B78136176F}"/>
              </a:ext>
            </a:extLst>
          </p:cNvPr>
          <p:cNvSpPr txBox="1"/>
          <p:nvPr/>
        </p:nvSpPr>
        <p:spPr>
          <a:xfrm>
            <a:off x="1543665" y="2705725"/>
            <a:ext cx="9134167" cy="1446550"/>
          </a:xfrm>
          <a:prstGeom prst="rect">
            <a:avLst/>
          </a:prstGeom>
          <a:noFill/>
        </p:spPr>
        <p:txBody>
          <a:bodyPr wrap="square" rtlCol="0">
            <a:spAutoFit/>
          </a:bodyPr>
          <a:lstStyle/>
          <a:p>
            <a:pPr algn="ctr"/>
            <a:r>
              <a:rPr lang="en-IN" sz="4400" b="1" dirty="0"/>
              <a:t>BOUTIQYE SALES PREDICTION BY MACHINE LEARNING</a:t>
            </a:r>
          </a:p>
        </p:txBody>
      </p:sp>
      <p:sp>
        <p:nvSpPr>
          <p:cNvPr id="5" name="TextBox 4">
            <a:extLst>
              <a:ext uri="{FF2B5EF4-FFF2-40B4-BE49-F238E27FC236}">
                <a16:creationId xmlns:a16="http://schemas.microsoft.com/office/drawing/2014/main" id="{B5C7DBD5-6972-F1AB-820D-4F9D3664665E}"/>
              </a:ext>
            </a:extLst>
          </p:cNvPr>
          <p:cNvSpPr txBox="1"/>
          <p:nvPr/>
        </p:nvSpPr>
        <p:spPr>
          <a:xfrm>
            <a:off x="9640528" y="5641020"/>
            <a:ext cx="2389239" cy="1600438"/>
          </a:xfrm>
          <a:prstGeom prst="rect">
            <a:avLst/>
          </a:prstGeom>
          <a:noFill/>
        </p:spPr>
        <p:txBody>
          <a:bodyPr wrap="square" rtlCol="0">
            <a:spAutoFit/>
          </a:bodyPr>
          <a:lstStyle/>
          <a:p>
            <a:r>
              <a:rPr lang="en-IN" dirty="0"/>
              <a:t>BY </a:t>
            </a:r>
          </a:p>
          <a:p>
            <a:pPr algn="ctr"/>
            <a:r>
              <a:rPr lang="en-IN" sz="2000" b="1" dirty="0">
                <a:solidFill>
                  <a:schemeClr val="accent1">
                    <a:lumMod val="50000"/>
                  </a:schemeClr>
                </a:solidFill>
              </a:rPr>
              <a:t>SARAN MP (23MCA042)</a:t>
            </a:r>
          </a:p>
          <a:p>
            <a:pPr algn="ctr"/>
            <a:endParaRPr lang="en-IN" sz="2000" b="1" dirty="0">
              <a:solidFill>
                <a:schemeClr val="accent1">
                  <a:lumMod val="50000"/>
                </a:schemeClr>
              </a:solidFill>
            </a:endParaRPr>
          </a:p>
          <a:p>
            <a:pPr algn="ctr"/>
            <a:endParaRPr lang="en-IN" sz="2000" b="1" dirty="0">
              <a:solidFill>
                <a:schemeClr val="accent1">
                  <a:lumMod val="50000"/>
                </a:schemeClr>
              </a:solidFill>
            </a:endParaRPr>
          </a:p>
        </p:txBody>
      </p:sp>
      <p:sp>
        <p:nvSpPr>
          <p:cNvPr id="2" name="TextBox 1">
            <a:extLst>
              <a:ext uri="{FF2B5EF4-FFF2-40B4-BE49-F238E27FC236}">
                <a16:creationId xmlns:a16="http://schemas.microsoft.com/office/drawing/2014/main" id="{78F6DAAF-55A6-D905-5243-95E899842704}"/>
              </a:ext>
            </a:extLst>
          </p:cNvPr>
          <p:cNvSpPr txBox="1"/>
          <p:nvPr/>
        </p:nvSpPr>
        <p:spPr>
          <a:xfrm>
            <a:off x="4404854" y="4294452"/>
            <a:ext cx="3785418" cy="923330"/>
          </a:xfrm>
          <a:prstGeom prst="rect">
            <a:avLst/>
          </a:prstGeom>
          <a:noFill/>
        </p:spPr>
        <p:txBody>
          <a:bodyPr wrap="square" rtlCol="0">
            <a:spAutoFit/>
          </a:bodyPr>
          <a:lstStyle/>
          <a:p>
            <a:r>
              <a:rPr lang="en-IN" dirty="0"/>
              <a:t>Guide  :  </a:t>
            </a:r>
            <a:r>
              <a:rPr lang="en-IN" b="1" dirty="0"/>
              <a:t>Mrs. </a:t>
            </a:r>
            <a:r>
              <a:rPr lang="en-IN" b="1" dirty="0" err="1"/>
              <a:t>S.Josephine</a:t>
            </a:r>
            <a:r>
              <a:rPr lang="en-IN" b="1" dirty="0"/>
              <a:t> stella  </a:t>
            </a:r>
          </a:p>
          <a:p>
            <a:r>
              <a:rPr lang="en-IN" dirty="0"/>
              <a:t>          </a:t>
            </a:r>
          </a:p>
          <a:p>
            <a:endParaRPr lang="en-IN" dirty="0"/>
          </a:p>
        </p:txBody>
      </p:sp>
      <p:sp>
        <p:nvSpPr>
          <p:cNvPr id="3" name="Slide Number Placeholder 2">
            <a:extLst>
              <a:ext uri="{FF2B5EF4-FFF2-40B4-BE49-F238E27FC236}">
                <a16:creationId xmlns:a16="http://schemas.microsoft.com/office/drawing/2014/main" id="{830CD6D5-1635-3D3A-20D8-DD59C9D6D509}"/>
              </a:ext>
            </a:extLst>
          </p:cNvPr>
          <p:cNvSpPr>
            <a:spLocks noGrp="1"/>
          </p:cNvSpPr>
          <p:nvPr>
            <p:ph type="sldNum" sz="quarter" idx="12"/>
          </p:nvPr>
        </p:nvSpPr>
        <p:spPr/>
        <p:txBody>
          <a:bodyPr/>
          <a:lstStyle/>
          <a:p>
            <a:fld id="{77E1172A-7643-4586-B7E0-A2D163658628}" type="slidenum">
              <a:rPr lang="en-IN" smtClean="0"/>
              <a:t>1</a:t>
            </a:fld>
            <a:endParaRPr lang="en-IN"/>
          </a:p>
        </p:txBody>
      </p:sp>
    </p:spTree>
    <p:extLst>
      <p:ext uri="{BB962C8B-B14F-4D97-AF65-F5344CB8AC3E}">
        <p14:creationId xmlns:p14="http://schemas.microsoft.com/office/powerpoint/2010/main" val="359102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53B05DB-8979-F422-C81C-04A4B794FAA0}"/>
              </a:ext>
            </a:extLst>
          </p:cNvPr>
          <p:cNvSpPr>
            <a:spLocks noChangeArrowheads="1"/>
          </p:cNvSpPr>
          <p:nvPr/>
        </p:nvSpPr>
        <p:spPr bwMode="auto">
          <a:xfrm>
            <a:off x="1617150" y="137743"/>
            <a:ext cx="31725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TABLE </a:t>
            </a:r>
            <a:r>
              <a:rPr lang="en-US" altLang="en-US" sz="1400" b="1" dirty="0">
                <a:latin typeface="Arial Black" panose="020B0A04020102020204" pitchFamily="34" charset="0"/>
                <a:ea typeface="Times New Roman" panose="02020603050405020304" pitchFamily="18" charset="0"/>
                <a:cs typeface="Times New Roman" panose="02020603050405020304" pitchFamily="18" charset="0"/>
              </a:rPr>
              <a:t>STRUCTURE:</a:t>
            </a:r>
            <a:r>
              <a:rPr kumimoji="0" lang="en-US" altLang="en-US" sz="1400" b="1"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A70ED042-7C30-9F7E-5281-C27218C6D27A}"/>
              </a:ext>
            </a:extLst>
          </p:cNvPr>
          <p:cNvSpPr>
            <a:spLocks noGrp="1"/>
          </p:cNvSpPr>
          <p:nvPr>
            <p:ph type="sldNum" sz="quarter" idx="12"/>
          </p:nvPr>
        </p:nvSpPr>
        <p:spPr/>
        <p:txBody>
          <a:bodyPr/>
          <a:lstStyle/>
          <a:p>
            <a:fld id="{77E1172A-7643-4586-B7E0-A2D163658628}" type="slidenum">
              <a:rPr lang="en-IN" smtClean="0"/>
              <a:t>10</a:t>
            </a:fld>
            <a:endParaRPr lang="en-IN"/>
          </a:p>
        </p:txBody>
      </p:sp>
      <p:sp>
        <p:nvSpPr>
          <p:cNvPr id="6" name="Rectangle 1">
            <a:extLst>
              <a:ext uri="{FF2B5EF4-FFF2-40B4-BE49-F238E27FC236}">
                <a16:creationId xmlns:a16="http://schemas.microsoft.com/office/drawing/2014/main" id="{5BDDAAE0-4EDD-232C-D22F-2DC5EE051F07}"/>
              </a:ext>
            </a:extLst>
          </p:cNvPr>
          <p:cNvSpPr>
            <a:spLocks noChangeArrowheads="1"/>
          </p:cNvSpPr>
          <p:nvPr/>
        </p:nvSpPr>
        <p:spPr bwMode="auto">
          <a:xfrm>
            <a:off x="1889089" y="1004673"/>
            <a:ext cx="1309397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NAME: ADMIN </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B824A384-6ACD-102C-2C66-95D6F18CE294}"/>
              </a:ext>
            </a:extLst>
          </p:cNvPr>
          <p:cNvGraphicFramePr>
            <a:graphicFrameLocks noGrp="1"/>
          </p:cNvGraphicFramePr>
          <p:nvPr>
            <p:extLst>
              <p:ext uri="{D42A27DB-BD31-4B8C-83A1-F6EECF244321}">
                <p14:modId xmlns:p14="http://schemas.microsoft.com/office/powerpoint/2010/main" val="356005335"/>
              </p:ext>
            </p:extLst>
          </p:nvPr>
        </p:nvGraphicFramePr>
        <p:xfrm>
          <a:off x="2243015" y="1617173"/>
          <a:ext cx="8790076" cy="3691560"/>
        </p:xfrm>
        <a:graphic>
          <a:graphicData uri="http://schemas.openxmlformats.org/drawingml/2006/table">
            <a:tbl>
              <a:tblPr firstRow="1" bandRow="1">
                <a:tableStyleId>{5C22544A-7EE6-4342-B048-85BDC9FD1C3A}</a:tableStyleId>
              </a:tblPr>
              <a:tblGrid>
                <a:gridCol w="2197519">
                  <a:extLst>
                    <a:ext uri="{9D8B030D-6E8A-4147-A177-3AD203B41FA5}">
                      <a16:colId xmlns:a16="http://schemas.microsoft.com/office/drawing/2014/main" val="3321018304"/>
                    </a:ext>
                  </a:extLst>
                </a:gridCol>
                <a:gridCol w="2197519">
                  <a:extLst>
                    <a:ext uri="{9D8B030D-6E8A-4147-A177-3AD203B41FA5}">
                      <a16:colId xmlns:a16="http://schemas.microsoft.com/office/drawing/2014/main" val="952999187"/>
                    </a:ext>
                  </a:extLst>
                </a:gridCol>
                <a:gridCol w="2197519">
                  <a:extLst>
                    <a:ext uri="{9D8B030D-6E8A-4147-A177-3AD203B41FA5}">
                      <a16:colId xmlns:a16="http://schemas.microsoft.com/office/drawing/2014/main" val="1274080914"/>
                    </a:ext>
                  </a:extLst>
                </a:gridCol>
                <a:gridCol w="2197519">
                  <a:extLst>
                    <a:ext uri="{9D8B030D-6E8A-4147-A177-3AD203B41FA5}">
                      <a16:colId xmlns:a16="http://schemas.microsoft.com/office/drawing/2014/main" val="1497413776"/>
                    </a:ext>
                  </a:extLst>
                </a:gridCol>
              </a:tblGrid>
              <a:tr h="615260">
                <a:tc>
                  <a:txBody>
                    <a:bodyPr/>
                    <a:lstStyle/>
                    <a:p>
                      <a:r>
                        <a:rPr lang="en-IN" dirty="0"/>
                        <a:t>S.NO</a:t>
                      </a:r>
                    </a:p>
                  </a:txBody>
                  <a:tcPr/>
                </a:tc>
                <a:tc>
                  <a:txBody>
                    <a:bodyPr/>
                    <a:lstStyle/>
                    <a:p>
                      <a:r>
                        <a:rPr lang="en-IN" dirty="0"/>
                        <a:t>FIELD NAME</a:t>
                      </a:r>
                    </a:p>
                  </a:txBody>
                  <a:tcPr/>
                </a:tc>
                <a:tc>
                  <a:txBody>
                    <a:bodyPr/>
                    <a:lstStyle/>
                    <a:p>
                      <a:r>
                        <a:rPr lang="en-IN" dirty="0"/>
                        <a:t>DATA TYPE</a:t>
                      </a:r>
                    </a:p>
                  </a:txBody>
                  <a:tcPr/>
                </a:tc>
                <a:tc>
                  <a:txBody>
                    <a:bodyPr/>
                    <a:lstStyle/>
                    <a:p>
                      <a:r>
                        <a:rPr lang="en-IN" dirty="0"/>
                        <a:t>CONSTRAINTS</a:t>
                      </a:r>
                    </a:p>
                  </a:txBody>
                  <a:tcPr/>
                </a:tc>
                <a:extLst>
                  <a:ext uri="{0D108BD9-81ED-4DB2-BD59-A6C34878D82A}">
                    <a16:rowId xmlns:a16="http://schemas.microsoft.com/office/drawing/2014/main" val="1320408984"/>
                  </a:ext>
                </a:extLst>
              </a:tr>
              <a:tr h="615260">
                <a:tc>
                  <a:txBody>
                    <a:bodyPr/>
                    <a:lstStyle/>
                    <a:p>
                      <a:r>
                        <a:rPr lang="en-IN" dirty="0"/>
                        <a:t>1</a:t>
                      </a:r>
                    </a:p>
                  </a:txBody>
                  <a:tcPr/>
                </a:tc>
                <a:tc>
                  <a:txBody>
                    <a:bodyPr/>
                    <a:lstStyle/>
                    <a:p>
                      <a:r>
                        <a:rPr lang="en-IN" dirty="0" err="1"/>
                        <a:t>uid</a:t>
                      </a:r>
                      <a:endParaRPr lang="en-IN" dirty="0"/>
                    </a:p>
                  </a:txBody>
                  <a:tcPr/>
                </a:tc>
                <a:tc>
                  <a:txBody>
                    <a:bodyPr/>
                    <a:lstStyle/>
                    <a:p>
                      <a:r>
                        <a:rPr lang="en-IN" dirty="0"/>
                        <a:t>Varchar(50)</a:t>
                      </a:r>
                    </a:p>
                  </a:txBody>
                  <a:tcPr/>
                </a:tc>
                <a:tc>
                  <a:txBody>
                    <a:bodyPr/>
                    <a:lstStyle/>
                    <a:p>
                      <a:r>
                        <a:rPr lang="en-IN" dirty="0"/>
                        <a:t>Not null </a:t>
                      </a:r>
                    </a:p>
                  </a:txBody>
                  <a:tcPr/>
                </a:tc>
                <a:extLst>
                  <a:ext uri="{0D108BD9-81ED-4DB2-BD59-A6C34878D82A}">
                    <a16:rowId xmlns:a16="http://schemas.microsoft.com/office/drawing/2014/main" val="4170888805"/>
                  </a:ext>
                </a:extLst>
              </a:tr>
              <a:tr h="615260">
                <a:tc>
                  <a:txBody>
                    <a:bodyPr/>
                    <a:lstStyle/>
                    <a:p>
                      <a:r>
                        <a:rPr lang="en-IN" dirty="0"/>
                        <a:t>2</a:t>
                      </a:r>
                    </a:p>
                  </a:txBody>
                  <a:tcPr/>
                </a:tc>
                <a:tc>
                  <a:txBody>
                    <a:bodyPr/>
                    <a:lstStyle/>
                    <a:p>
                      <a:r>
                        <a:rPr lang="en-IN" dirty="0"/>
                        <a:t>Username </a:t>
                      </a:r>
                    </a:p>
                  </a:txBody>
                  <a:tcPr/>
                </a:tc>
                <a:tc>
                  <a:txBody>
                    <a:bodyPr/>
                    <a:lstStyle/>
                    <a:p>
                      <a:r>
                        <a:rPr lang="en-IN" dirty="0"/>
                        <a:t>Varchar(100)</a:t>
                      </a:r>
                    </a:p>
                  </a:txBody>
                  <a:tcPr/>
                </a:tc>
                <a:tc>
                  <a:txBody>
                    <a:bodyPr/>
                    <a:lstStyle/>
                    <a:p>
                      <a:r>
                        <a:rPr lang="en-IN" dirty="0"/>
                        <a:t>Not null</a:t>
                      </a:r>
                    </a:p>
                  </a:txBody>
                  <a:tcPr/>
                </a:tc>
                <a:extLst>
                  <a:ext uri="{0D108BD9-81ED-4DB2-BD59-A6C34878D82A}">
                    <a16:rowId xmlns:a16="http://schemas.microsoft.com/office/drawing/2014/main" val="1686479176"/>
                  </a:ext>
                </a:extLst>
              </a:tr>
              <a:tr h="615260">
                <a:tc>
                  <a:txBody>
                    <a:bodyPr/>
                    <a:lstStyle/>
                    <a:p>
                      <a:r>
                        <a:rPr lang="en-IN" dirty="0"/>
                        <a:t>3</a:t>
                      </a:r>
                    </a:p>
                  </a:txBody>
                  <a:tcPr/>
                </a:tc>
                <a:tc>
                  <a:txBody>
                    <a:bodyPr/>
                    <a:lstStyle/>
                    <a:p>
                      <a:r>
                        <a:rPr lang="en-IN" dirty="0"/>
                        <a:t>password</a:t>
                      </a:r>
                    </a:p>
                  </a:txBody>
                  <a:tcPr/>
                </a:tc>
                <a:tc>
                  <a:txBody>
                    <a:bodyPr/>
                    <a:lstStyle/>
                    <a:p>
                      <a:r>
                        <a:rPr lang="en-IN" dirty="0"/>
                        <a:t>Varchar(30)</a:t>
                      </a:r>
                    </a:p>
                  </a:txBody>
                  <a:tcPr/>
                </a:tc>
                <a:tc>
                  <a:txBody>
                    <a:bodyPr/>
                    <a:lstStyle/>
                    <a:p>
                      <a:r>
                        <a:rPr lang="en-IN" dirty="0"/>
                        <a:t>Not null</a:t>
                      </a:r>
                    </a:p>
                  </a:txBody>
                  <a:tcPr/>
                </a:tc>
                <a:extLst>
                  <a:ext uri="{0D108BD9-81ED-4DB2-BD59-A6C34878D82A}">
                    <a16:rowId xmlns:a16="http://schemas.microsoft.com/office/drawing/2014/main" val="2897802187"/>
                  </a:ext>
                </a:extLst>
              </a:tr>
              <a:tr h="615260">
                <a:tc>
                  <a:txBody>
                    <a:bodyPr/>
                    <a:lstStyle/>
                    <a:p>
                      <a:r>
                        <a:rPr lang="en-IN" dirty="0"/>
                        <a:t>4</a:t>
                      </a:r>
                    </a:p>
                  </a:txBody>
                  <a:tcPr/>
                </a:tc>
                <a:tc>
                  <a:txBody>
                    <a:bodyPr/>
                    <a:lstStyle/>
                    <a:p>
                      <a:r>
                        <a:rPr lang="en-IN" dirty="0"/>
                        <a:t>Creation date</a:t>
                      </a:r>
                    </a:p>
                  </a:txBody>
                  <a:tcPr/>
                </a:tc>
                <a:tc>
                  <a:txBody>
                    <a:bodyPr/>
                    <a:lstStyle/>
                    <a:p>
                      <a:r>
                        <a:rPr lang="en-IN" dirty="0"/>
                        <a:t>datetime</a:t>
                      </a:r>
                    </a:p>
                  </a:txBody>
                  <a:tcPr/>
                </a:tc>
                <a:tc>
                  <a:txBody>
                    <a:bodyPr/>
                    <a:lstStyle/>
                    <a:p>
                      <a:r>
                        <a:rPr lang="en-IN" dirty="0"/>
                        <a:t>Not null</a:t>
                      </a:r>
                    </a:p>
                  </a:txBody>
                  <a:tcPr/>
                </a:tc>
                <a:extLst>
                  <a:ext uri="{0D108BD9-81ED-4DB2-BD59-A6C34878D82A}">
                    <a16:rowId xmlns:a16="http://schemas.microsoft.com/office/drawing/2014/main" val="4101530779"/>
                  </a:ext>
                </a:extLst>
              </a:tr>
              <a:tr h="615260">
                <a:tc>
                  <a:txBody>
                    <a:bodyPr/>
                    <a:lstStyle/>
                    <a:p>
                      <a:r>
                        <a:rPr lang="en-IN" dirty="0"/>
                        <a:t>5</a:t>
                      </a:r>
                    </a:p>
                  </a:txBody>
                  <a:tcPr/>
                </a:tc>
                <a:tc>
                  <a:txBody>
                    <a:bodyPr/>
                    <a:lstStyle/>
                    <a:p>
                      <a:r>
                        <a:rPr lang="en-IN" dirty="0" err="1"/>
                        <a:t>Updation</a:t>
                      </a:r>
                      <a:r>
                        <a:rPr lang="en-IN" dirty="0"/>
                        <a:t> date </a:t>
                      </a:r>
                    </a:p>
                  </a:txBody>
                  <a:tcPr/>
                </a:tc>
                <a:tc>
                  <a:txBody>
                    <a:bodyPr/>
                    <a:lstStyle/>
                    <a:p>
                      <a:r>
                        <a:rPr lang="en-IN" dirty="0"/>
                        <a:t>Datetime</a:t>
                      </a:r>
                    </a:p>
                  </a:txBody>
                  <a:tcPr/>
                </a:tc>
                <a:tc>
                  <a:txBody>
                    <a:bodyPr/>
                    <a:lstStyle/>
                    <a:p>
                      <a:r>
                        <a:rPr lang="en-IN" dirty="0"/>
                        <a:t>Not null</a:t>
                      </a:r>
                    </a:p>
                  </a:txBody>
                  <a:tcPr/>
                </a:tc>
                <a:extLst>
                  <a:ext uri="{0D108BD9-81ED-4DB2-BD59-A6C34878D82A}">
                    <a16:rowId xmlns:a16="http://schemas.microsoft.com/office/drawing/2014/main" val="1344008373"/>
                  </a:ext>
                </a:extLst>
              </a:tr>
            </a:tbl>
          </a:graphicData>
        </a:graphic>
      </p:graphicFrame>
    </p:spTree>
    <p:extLst>
      <p:ext uri="{BB962C8B-B14F-4D97-AF65-F5344CB8AC3E}">
        <p14:creationId xmlns:p14="http://schemas.microsoft.com/office/powerpoint/2010/main" val="155140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74B9C2-DE93-4B6F-C860-D8BDCBB3B040}"/>
              </a:ext>
            </a:extLst>
          </p:cNvPr>
          <p:cNvSpPr>
            <a:spLocks noGrp="1"/>
          </p:cNvSpPr>
          <p:nvPr>
            <p:ph type="sldNum" sz="quarter" idx="12"/>
          </p:nvPr>
        </p:nvSpPr>
        <p:spPr>
          <a:xfrm>
            <a:off x="10951856" y="5883275"/>
            <a:ext cx="551167" cy="365125"/>
          </a:xfrm>
        </p:spPr>
        <p:txBody>
          <a:bodyPr/>
          <a:lstStyle/>
          <a:p>
            <a:fld id="{77E1172A-7643-4586-B7E0-A2D163658628}" type="slidenum">
              <a:rPr lang="en-IN" smtClean="0"/>
              <a:pPr/>
              <a:t>11</a:t>
            </a:fld>
            <a:endParaRPr lang="en-IN"/>
          </a:p>
        </p:txBody>
      </p:sp>
      <p:graphicFrame>
        <p:nvGraphicFramePr>
          <p:cNvPr id="6" name="Table 5">
            <a:extLst>
              <a:ext uri="{FF2B5EF4-FFF2-40B4-BE49-F238E27FC236}">
                <a16:creationId xmlns:a16="http://schemas.microsoft.com/office/drawing/2014/main" id="{51A1B945-8C55-3B1E-60AA-261717D63F95}"/>
              </a:ext>
            </a:extLst>
          </p:cNvPr>
          <p:cNvGraphicFramePr>
            <a:graphicFrameLocks noGrp="1"/>
          </p:cNvGraphicFramePr>
          <p:nvPr>
            <p:extLst>
              <p:ext uri="{D42A27DB-BD31-4B8C-83A1-F6EECF244321}">
                <p14:modId xmlns:p14="http://schemas.microsoft.com/office/powerpoint/2010/main" val="1103985448"/>
              </p:ext>
            </p:extLst>
          </p:nvPr>
        </p:nvGraphicFramePr>
        <p:xfrm>
          <a:off x="2687547" y="19524030"/>
          <a:ext cx="7189983" cy="10064302"/>
        </p:xfrm>
        <a:graphic>
          <a:graphicData uri="http://schemas.openxmlformats.org/drawingml/2006/table">
            <a:tbl>
              <a:tblPr firstRow="1" firstCol="1" lastRow="1" lastCol="1" bandRow="1" bandCol="1">
                <a:tableStyleId>{5C22544A-7EE6-4342-B048-85BDC9FD1C3A}</a:tableStyleId>
              </a:tblPr>
              <a:tblGrid>
                <a:gridCol w="1331655">
                  <a:extLst>
                    <a:ext uri="{9D8B030D-6E8A-4147-A177-3AD203B41FA5}">
                      <a16:colId xmlns:a16="http://schemas.microsoft.com/office/drawing/2014/main" val="1483822233"/>
                    </a:ext>
                  </a:extLst>
                </a:gridCol>
                <a:gridCol w="1999070">
                  <a:extLst>
                    <a:ext uri="{9D8B030D-6E8A-4147-A177-3AD203B41FA5}">
                      <a16:colId xmlns:a16="http://schemas.microsoft.com/office/drawing/2014/main" val="2923656451"/>
                    </a:ext>
                  </a:extLst>
                </a:gridCol>
                <a:gridCol w="1845904">
                  <a:extLst>
                    <a:ext uri="{9D8B030D-6E8A-4147-A177-3AD203B41FA5}">
                      <a16:colId xmlns:a16="http://schemas.microsoft.com/office/drawing/2014/main" val="1346810636"/>
                    </a:ext>
                  </a:extLst>
                </a:gridCol>
                <a:gridCol w="2013354">
                  <a:extLst>
                    <a:ext uri="{9D8B030D-6E8A-4147-A177-3AD203B41FA5}">
                      <a16:colId xmlns:a16="http://schemas.microsoft.com/office/drawing/2014/main" val="165529019"/>
                    </a:ext>
                  </a:extLst>
                </a:gridCol>
              </a:tblGrid>
              <a:tr h="659252">
                <a:tc>
                  <a:txBody>
                    <a:bodyPr/>
                    <a:lstStyle/>
                    <a:p>
                      <a:pPr marL="267970" marR="417195" algn="ctr">
                        <a:lnSpc>
                          <a:spcPct val="107000"/>
                        </a:lnSpc>
                        <a:spcBef>
                          <a:spcPts val="5"/>
                        </a:spcBef>
                      </a:pPr>
                      <a:r>
                        <a:rPr lang="en-US" sz="900">
                          <a:effectLst/>
                        </a:rPr>
                        <a:t>S.</a:t>
                      </a:r>
                      <a:endParaRPr lang="en-IN" sz="900">
                        <a:effectLst/>
                      </a:endParaRPr>
                    </a:p>
                    <a:p>
                      <a:pPr marL="271145" marR="417195" algn="ctr">
                        <a:lnSpc>
                          <a:spcPct val="107000"/>
                        </a:lnSpc>
                        <a:spcBef>
                          <a:spcPts val="630"/>
                        </a:spcBef>
                      </a:pPr>
                      <a:r>
                        <a:rPr lang="en-US" sz="900">
                          <a:effectLst/>
                        </a:rPr>
                        <a:t>NO</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130">
                        <a:lnSpc>
                          <a:spcPct val="107000"/>
                        </a:lnSpc>
                        <a:spcBef>
                          <a:spcPts val="5"/>
                        </a:spcBef>
                      </a:pPr>
                      <a:r>
                        <a:rPr lang="en-US" sz="900">
                          <a:effectLst/>
                        </a:rPr>
                        <a:t>FIELD</a:t>
                      </a:r>
                      <a:endParaRPr lang="en-IN" sz="900">
                        <a:effectLst/>
                      </a:endParaRPr>
                    </a:p>
                    <a:p>
                      <a:pPr marL="407670">
                        <a:lnSpc>
                          <a:spcPct val="107000"/>
                        </a:lnSpc>
                        <a:spcBef>
                          <a:spcPts val="630"/>
                        </a:spcBef>
                      </a:pPr>
                      <a:r>
                        <a:rPr lang="en-US" sz="900">
                          <a:effectLst/>
                        </a:rPr>
                        <a:t>NAME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1620">
                        <a:lnSpc>
                          <a:spcPct val="107000"/>
                        </a:lnSpc>
                        <a:spcBef>
                          <a:spcPts val="5"/>
                        </a:spcBef>
                      </a:pPr>
                      <a:r>
                        <a:rPr lang="en-US" sz="900">
                          <a:effectLst/>
                        </a:rPr>
                        <a:t>DATA</a:t>
                      </a:r>
                      <a:endParaRPr lang="en-IN" sz="900">
                        <a:effectLst/>
                      </a:endParaRPr>
                    </a:p>
                    <a:p>
                      <a:pPr marL="276860">
                        <a:lnSpc>
                          <a:spcPct val="107000"/>
                        </a:lnSpc>
                        <a:spcBef>
                          <a:spcPts val="630"/>
                        </a:spcBef>
                      </a:pPr>
                      <a:r>
                        <a:rPr lang="en-US" sz="900">
                          <a:effectLst/>
                        </a:rPr>
                        <a:t>TYPE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11480" algn="r">
                        <a:lnSpc>
                          <a:spcPct val="107000"/>
                        </a:lnSpc>
                        <a:spcBef>
                          <a:spcPts val="965"/>
                        </a:spcBef>
                      </a:pPr>
                      <a:r>
                        <a:rPr lang="en-US" sz="900">
                          <a:effectLst/>
                        </a:rPr>
                        <a:t>CONSTRAINT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73995389"/>
                  </a:ext>
                </a:extLst>
              </a:tr>
              <a:tr h="1225811">
                <a:tc>
                  <a:txBody>
                    <a:bodyPr/>
                    <a:lstStyle/>
                    <a:p>
                      <a:pPr marL="350520">
                        <a:lnSpc>
                          <a:spcPct val="107000"/>
                        </a:lnSpc>
                        <a:spcBef>
                          <a:spcPts val="770"/>
                        </a:spcBef>
                      </a:pPr>
                      <a:r>
                        <a:rPr lang="en-US" sz="900">
                          <a:effectLst/>
                        </a:rPr>
                        <a:t>1</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795"/>
                        </a:spcBef>
                      </a:pPr>
                      <a:r>
                        <a:rPr lang="en-US" sz="900" dirty="0">
                          <a:effectLst/>
                        </a:rPr>
                        <a:t>Id</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95"/>
                        </a:spcBef>
                      </a:pPr>
                      <a:r>
                        <a:rPr lang="en-US" sz="900" dirty="0">
                          <a:effectLst/>
                        </a:rPr>
                        <a:t>Varchar(30)</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53390" algn="r">
                        <a:lnSpc>
                          <a:spcPct val="107000"/>
                        </a:lnSpc>
                        <a:spcBef>
                          <a:spcPts val="795"/>
                        </a:spcBef>
                      </a:pPr>
                      <a:r>
                        <a:rPr lang="en-US" sz="900" dirty="0">
                          <a:effectLst/>
                        </a:rPr>
                        <a:t>Not null</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33866445"/>
                  </a:ext>
                </a:extLst>
              </a:tr>
              <a:tr h="1225811">
                <a:tc>
                  <a:txBody>
                    <a:bodyPr/>
                    <a:lstStyle/>
                    <a:p>
                      <a:pPr marL="350520">
                        <a:lnSpc>
                          <a:spcPct val="107000"/>
                        </a:lnSpc>
                        <a:spcBef>
                          <a:spcPts val="745"/>
                        </a:spcBef>
                      </a:pPr>
                      <a:r>
                        <a:rPr lang="en-US" sz="900">
                          <a:effectLst/>
                        </a:rPr>
                        <a:t>2</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58420" algn="ctr">
                        <a:lnSpc>
                          <a:spcPct val="107000"/>
                        </a:lnSpc>
                        <a:spcBef>
                          <a:spcPts val="745"/>
                        </a:spcBef>
                      </a:pPr>
                      <a:r>
                        <a:rPr lang="en-US" sz="900">
                          <a:effectLst/>
                        </a:rPr>
                        <a:t>Category</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45"/>
                        </a:spcBef>
                      </a:pPr>
                      <a:r>
                        <a:rPr lang="en-US" sz="900">
                          <a:effectLst/>
                        </a:rPr>
                        <a:t>Varchar(40)</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45"/>
                        </a:spcBef>
                      </a:pPr>
                      <a:r>
                        <a:rPr lang="en-US" sz="900" dirty="0">
                          <a:effectLst/>
                        </a:rPr>
                        <a:t>Not Null</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1316473"/>
                  </a:ext>
                </a:extLst>
              </a:tr>
              <a:tr h="1225811">
                <a:tc>
                  <a:txBody>
                    <a:bodyPr/>
                    <a:lstStyle/>
                    <a:p>
                      <a:pPr marL="350520">
                        <a:lnSpc>
                          <a:spcPct val="107000"/>
                        </a:lnSpc>
                        <a:spcBef>
                          <a:spcPts val="560"/>
                        </a:spcBef>
                      </a:pPr>
                      <a:r>
                        <a:rPr lang="en-US" sz="900" dirty="0">
                          <a:effectLst/>
                        </a:rPr>
                        <a:t>3</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580"/>
                        </a:spcBef>
                      </a:pPr>
                      <a:r>
                        <a:rPr lang="en-US" sz="900">
                          <a:effectLst/>
                        </a:rPr>
                        <a:t>Subcategory</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580"/>
                        </a:spcBef>
                      </a:pPr>
                      <a:r>
                        <a:rPr lang="en-US" sz="900">
                          <a:effectLst/>
                        </a:rPr>
                        <a:t>Varchar(30)</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580"/>
                        </a:spcBef>
                      </a:pPr>
                      <a:r>
                        <a:rPr lang="en-US" sz="900" dirty="0">
                          <a:effectLst/>
                        </a:rPr>
                        <a:t>Not Null</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79222693"/>
                  </a:ext>
                </a:extLst>
              </a:tr>
              <a:tr h="1225811">
                <a:tc>
                  <a:txBody>
                    <a:bodyPr/>
                    <a:lstStyle/>
                    <a:p>
                      <a:pPr marL="350520">
                        <a:lnSpc>
                          <a:spcPct val="107000"/>
                        </a:lnSpc>
                        <a:spcBef>
                          <a:spcPts val="770"/>
                        </a:spcBef>
                      </a:pPr>
                      <a:r>
                        <a:rPr lang="en-US" sz="900">
                          <a:effectLst/>
                        </a:rPr>
                        <a:t>4</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900">
                          <a:effectLst/>
                        </a:rPr>
                        <a:t>Product name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900">
                          <a:effectLst/>
                        </a:rPr>
                        <a:t>Varchar(30)</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900">
                          <a:effectLst/>
                        </a:rPr>
                        <a:t>Not Null</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74703478"/>
                  </a:ext>
                </a:extLst>
              </a:tr>
              <a:tr h="1225811">
                <a:tc>
                  <a:txBody>
                    <a:bodyPr/>
                    <a:lstStyle/>
                    <a:p>
                      <a:pPr marL="350520">
                        <a:lnSpc>
                          <a:spcPct val="107000"/>
                        </a:lnSpc>
                        <a:spcBef>
                          <a:spcPts val="770"/>
                        </a:spcBef>
                      </a:pPr>
                      <a:r>
                        <a:rPr lang="en-US" sz="900">
                          <a:effectLst/>
                        </a:rPr>
                        <a:t>5</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900">
                          <a:effectLst/>
                        </a:rPr>
                        <a:t>Product company</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900">
                          <a:effectLst/>
                        </a:rPr>
                        <a:t>Varchar(40)</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900">
                          <a:effectLst/>
                        </a:rPr>
                        <a:t>Not null</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69696917"/>
                  </a:ext>
                </a:extLst>
              </a:tr>
              <a:tr h="1225811">
                <a:tc>
                  <a:txBody>
                    <a:bodyPr/>
                    <a:lstStyle/>
                    <a:p>
                      <a:pPr marL="350520">
                        <a:lnSpc>
                          <a:spcPct val="107000"/>
                        </a:lnSpc>
                        <a:spcBef>
                          <a:spcPts val="770"/>
                        </a:spcBef>
                      </a:pPr>
                      <a:r>
                        <a:rPr lang="en-US" sz="900">
                          <a:effectLst/>
                        </a:rPr>
                        <a:t>6</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900">
                          <a:effectLst/>
                        </a:rPr>
                        <a:t>Product price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900">
                          <a:effectLst/>
                        </a:rPr>
                        <a:t>Varchar(50)</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900">
                          <a:effectLst/>
                        </a:rPr>
                        <a:t>Not null</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58201598"/>
                  </a:ext>
                </a:extLst>
              </a:tr>
              <a:tr h="1025092">
                <a:tc>
                  <a:txBody>
                    <a:bodyPr/>
                    <a:lstStyle/>
                    <a:p>
                      <a:pPr marL="350520">
                        <a:lnSpc>
                          <a:spcPct val="107000"/>
                        </a:lnSpc>
                        <a:spcBef>
                          <a:spcPts val="770"/>
                        </a:spcBef>
                      </a:pPr>
                      <a:r>
                        <a:rPr lang="en-US" sz="900">
                          <a:effectLst/>
                        </a:rPr>
                        <a:t>14</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900">
                          <a:effectLst/>
                        </a:rPr>
                        <a:t>Posting date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900">
                          <a:effectLst/>
                        </a:rPr>
                        <a:t>Datetime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900">
                          <a:effectLst/>
                        </a:rPr>
                        <a:t>Not null</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23482139"/>
                  </a:ext>
                </a:extLst>
              </a:tr>
              <a:tr h="1025092">
                <a:tc>
                  <a:txBody>
                    <a:bodyPr/>
                    <a:lstStyle/>
                    <a:p>
                      <a:pPr marL="350520">
                        <a:lnSpc>
                          <a:spcPct val="107000"/>
                        </a:lnSpc>
                        <a:spcBef>
                          <a:spcPts val="770"/>
                        </a:spcBef>
                      </a:pPr>
                      <a:r>
                        <a:rPr lang="en-US" sz="900">
                          <a:effectLst/>
                        </a:rPr>
                        <a:t>15</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900">
                          <a:effectLst/>
                        </a:rPr>
                        <a:t>Updationdate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nSpc>
                          <a:spcPct val="107000"/>
                        </a:lnSpc>
                        <a:spcBef>
                          <a:spcPts val="795"/>
                        </a:spcBef>
                      </a:pPr>
                      <a:r>
                        <a:rPr lang="en-US" sz="900">
                          <a:effectLst/>
                        </a:rPr>
                        <a:t>Datetime</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900" dirty="0">
                          <a:effectLst/>
                        </a:rPr>
                        <a:t>Not null</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91957079"/>
                  </a:ext>
                </a:extLst>
              </a:tr>
            </a:tbl>
          </a:graphicData>
        </a:graphic>
      </p:graphicFrame>
      <p:graphicFrame>
        <p:nvGraphicFramePr>
          <p:cNvPr id="9" name="Table 8">
            <a:extLst>
              <a:ext uri="{FF2B5EF4-FFF2-40B4-BE49-F238E27FC236}">
                <a16:creationId xmlns:a16="http://schemas.microsoft.com/office/drawing/2014/main" id="{F9C5951B-5472-F204-8DCF-5FB10C318576}"/>
              </a:ext>
            </a:extLst>
          </p:cNvPr>
          <p:cNvGraphicFramePr>
            <a:graphicFrameLocks noGrp="1"/>
          </p:cNvGraphicFramePr>
          <p:nvPr>
            <p:extLst>
              <p:ext uri="{D42A27DB-BD31-4B8C-83A1-F6EECF244321}">
                <p14:modId xmlns:p14="http://schemas.microsoft.com/office/powerpoint/2010/main" val="1952463632"/>
              </p:ext>
            </p:extLst>
          </p:nvPr>
        </p:nvGraphicFramePr>
        <p:xfrm>
          <a:off x="1422748" y="2300749"/>
          <a:ext cx="10218644" cy="2841525"/>
        </p:xfrm>
        <a:graphic>
          <a:graphicData uri="http://schemas.openxmlformats.org/drawingml/2006/table">
            <a:tbl>
              <a:tblPr firstRow="1" firstCol="1" lastRow="1" lastCol="1" bandRow="1" bandCol="1">
                <a:tableStyleId>{5C22544A-7EE6-4342-B048-85BDC9FD1C3A}</a:tableStyleId>
              </a:tblPr>
              <a:tblGrid>
                <a:gridCol w="1536762">
                  <a:extLst>
                    <a:ext uri="{9D8B030D-6E8A-4147-A177-3AD203B41FA5}">
                      <a16:colId xmlns:a16="http://schemas.microsoft.com/office/drawing/2014/main" val="2157043260"/>
                    </a:ext>
                  </a:extLst>
                </a:gridCol>
                <a:gridCol w="3572560">
                  <a:extLst>
                    <a:ext uri="{9D8B030D-6E8A-4147-A177-3AD203B41FA5}">
                      <a16:colId xmlns:a16="http://schemas.microsoft.com/office/drawing/2014/main" val="2592686834"/>
                    </a:ext>
                  </a:extLst>
                </a:gridCol>
                <a:gridCol w="2554661">
                  <a:extLst>
                    <a:ext uri="{9D8B030D-6E8A-4147-A177-3AD203B41FA5}">
                      <a16:colId xmlns:a16="http://schemas.microsoft.com/office/drawing/2014/main" val="1139139814"/>
                    </a:ext>
                  </a:extLst>
                </a:gridCol>
                <a:gridCol w="2554661">
                  <a:extLst>
                    <a:ext uri="{9D8B030D-6E8A-4147-A177-3AD203B41FA5}">
                      <a16:colId xmlns:a16="http://schemas.microsoft.com/office/drawing/2014/main" val="1230360626"/>
                    </a:ext>
                  </a:extLst>
                </a:gridCol>
              </a:tblGrid>
              <a:tr h="824240">
                <a:tc>
                  <a:txBody>
                    <a:bodyPr/>
                    <a:lstStyle/>
                    <a:p>
                      <a:pPr marL="267970" marR="417195" algn="ctr">
                        <a:lnSpc>
                          <a:spcPct val="107000"/>
                        </a:lnSpc>
                        <a:spcBef>
                          <a:spcPts val="5"/>
                        </a:spcBef>
                      </a:pPr>
                      <a:r>
                        <a:rPr lang="en-US" sz="1100">
                          <a:effectLst/>
                        </a:rPr>
                        <a:t>S.</a:t>
                      </a:r>
                      <a:endParaRPr lang="en-IN" sz="1100">
                        <a:effectLst/>
                      </a:endParaRPr>
                    </a:p>
                    <a:p>
                      <a:pPr marL="271145" marR="417195" algn="ctr">
                        <a:lnSpc>
                          <a:spcPct val="107000"/>
                        </a:lnSpc>
                        <a:spcBef>
                          <a:spcPts val="630"/>
                        </a:spcBef>
                      </a:pPr>
                      <a:r>
                        <a:rPr lang="en-US" sz="1100">
                          <a:effectLst/>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130" algn="l">
                        <a:lnSpc>
                          <a:spcPct val="107000"/>
                        </a:lnSpc>
                        <a:spcBef>
                          <a:spcPts val="5"/>
                        </a:spcBef>
                      </a:pPr>
                      <a:r>
                        <a:rPr lang="en-US" sz="1100">
                          <a:effectLst/>
                        </a:rPr>
                        <a:t>FIELD</a:t>
                      </a:r>
                      <a:endParaRPr lang="en-IN" sz="1100">
                        <a:effectLst/>
                      </a:endParaRPr>
                    </a:p>
                    <a:p>
                      <a:pPr marL="407670" algn="l">
                        <a:lnSpc>
                          <a:spcPct val="107000"/>
                        </a:lnSpc>
                        <a:spcBef>
                          <a:spcPts val="630"/>
                        </a:spcBef>
                      </a:pPr>
                      <a:r>
                        <a:rPr lang="en-US" sz="1100">
                          <a:effectLst/>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1620" algn="l">
                        <a:lnSpc>
                          <a:spcPct val="107000"/>
                        </a:lnSpc>
                        <a:spcBef>
                          <a:spcPts val="5"/>
                        </a:spcBef>
                      </a:pPr>
                      <a:r>
                        <a:rPr lang="en-US" sz="1100">
                          <a:effectLst/>
                        </a:rPr>
                        <a:t>DATA</a:t>
                      </a:r>
                      <a:endParaRPr lang="en-IN" sz="1100">
                        <a:effectLst/>
                      </a:endParaRPr>
                    </a:p>
                    <a:p>
                      <a:pPr marL="276860" algn="l">
                        <a:lnSpc>
                          <a:spcPct val="107000"/>
                        </a:lnSpc>
                        <a:spcBef>
                          <a:spcPts val="630"/>
                        </a:spcBef>
                      </a:pPr>
                      <a:r>
                        <a:rPr lang="en-US" sz="1100">
                          <a:effectLst/>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11480" algn="r">
                        <a:lnSpc>
                          <a:spcPct val="107000"/>
                        </a:lnSpc>
                        <a:spcBef>
                          <a:spcPts val="965"/>
                        </a:spcBef>
                      </a:pPr>
                      <a:r>
                        <a:rPr lang="en-US" sz="1100">
                          <a:effectLst/>
                        </a:rPr>
                        <a:t>CONSTRAINT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64488742"/>
                  </a:ext>
                </a:extLst>
              </a:tr>
              <a:tr h="415359">
                <a:tc>
                  <a:txBody>
                    <a:bodyPr/>
                    <a:lstStyle/>
                    <a:p>
                      <a:pPr marL="350520" algn="l">
                        <a:lnSpc>
                          <a:spcPct val="107000"/>
                        </a:lnSpc>
                        <a:spcBef>
                          <a:spcPts val="770"/>
                        </a:spcBef>
                      </a:pPr>
                      <a:r>
                        <a:rPr lang="en-US" sz="11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795"/>
                        </a:spcBef>
                      </a:pPr>
                      <a:r>
                        <a:rPr lang="en-US" sz="1100" dirty="0">
                          <a:effectLst/>
                        </a:rPr>
                        <a:t>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95"/>
                        </a:spcBef>
                      </a:pPr>
                      <a:r>
                        <a:rPr lang="en-US" sz="1100">
                          <a:effectLst/>
                        </a:rPr>
                        <a:t>Varchar(40)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53390" algn="r">
                        <a:lnSpc>
                          <a:spcPct val="107000"/>
                        </a:lnSpc>
                        <a:spcBef>
                          <a:spcPts val="795"/>
                        </a:spcBef>
                      </a:pPr>
                      <a:r>
                        <a:rPr lang="en-US" sz="1100">
                          <a:effectLst/>
                        </a:rPr>
                        <a:t>Primary Key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56454672"/>
                  </a:ext>
                </a:extLst>
              </a:tr>
              <a:tr h="406519">
                <a:tc>
                  <a:txBody>
                    <a:bodyPr/>
                    <a:lstStyle/>
                    <a:p>
                      <a:pPr marL="350520" algn="l">
                        <a:lnSpc>
                          <a:spcPct val="107000"/>
                        </a:lnSpc>
                        <a:spcBef>
                          <a:spcPts val="745"/>
                        </a:spcBef>
                      </a:pPr>
                      <a:r>
                        <a:rPr lang="en-US" sz="11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58420" algn="ctr">
                        <a:lnSpc>
                          <a:spcPct val="107000"/>
                        </a:lnSpc>
                        <a:spcBef>
                          <a:spcPts val="745"/>
                        </a:spcBef>
                      </a:pPr>
                      <a:r>
                        <a:rPr lang="en-US" sz="1100">
                          <a:effectLst/>
                        </a:rPr>
                        <a:t>Category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45"/>
                        </a:spcBef>
                      </a:pPr>
                      <a:r>
                        <a:rPr lang="en-US" sz="1100">
                          <a:effectLst/>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45"/>
                        </a:spcBef>
                      </a:pPr>
                      <a:r>
                        <a:rPr lang="en-US" sz="11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67165887"/>
                  </a:ext>
                </a:extLst>
              </a:tr>
              <a:tr h="364689">
                <a:tc>
                  <a:txBody>
                    <a:bodyPr/>
                    <a:lstStyle/>
                    <a:p>
                      <a:pPr marL="350520" algn="l">
                        <a:lnSpc>
                          <a:spcPct val="107000"/>
                        </a:lnSpc>
                        <a:spcBef>
                          <a:spcPts val="560"/>
                        </a:spcBef>
                      </a:pPr>
                      <a:r>
                        <a:rPr lang="en-US" sz="11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580"/>
                        </a:spcBef>
                      </a:pPr>
                      <a:r>
                        <a:rPr lang="en-US" sz="1100">
                          <a:effectLst/>
                        </a:rPr>
                        <a:t>Category 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580"/>
                        </a:spcBef>
                      </a:pPr>
                      <a:r>
                        <a:rPr lang="en-US" sz="1100">
                          <a:effectLst/>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580"/>
                        </a:spcBef>
                      </a:pPr>
                      <a:r>
                        <a:rPr lang="en-US" sz="11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47579873"/>
                  </a:ext>
                </a:extLst>
              </a:tr>
              <a:tr h="415359">
                <a:tc>
                  <a:txBody>
                    <a:bodyPr/>
                    <a:lstStyle/>
                    <a:p>
                      <a:pPr marL="350520" algn="l">
                        <a:lnSpc>
                          <a:spcPct val="107000"/>
                        </a:lnSpc>
                        <a:spcBef>
                          <a:spcPts val="770"/>
                        </a:spcBef>
                      </a:pPr>
                      <a:r>
                        <a:rPr lang="en-US" sz="11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100">
                          <a:effectLst/>
                        </a:rPr>
                        <a:t>Creation 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100">
                          <a:effectLst/>
                        </a:rPr>
                        <a:t>Datetime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100">
                          <a:effectLst/>
                        </a:rPr>
                        <a:t>Not Null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6672829"/>
                  </a:ext>
                </a:extLst>
              </a:tr>
              <a:tr h="415359">
                <a:tc>
                  <a:txBody>
                    <a:bodyPr/>
                    <a:lstStyle/>
                    <a:p>
                      <a:pPr marL="350520" algn="l">
                        <a:lnSpc>
                          <a:spcPct val="107000"/>
                        </a:lnSpc>
                        <a:spcBef>
                          <a:spcPts val="770"/>
                        </a:spcBef>
                      </a:pPr>
                      <a:r>
                        <a:rPr lang="en-US" sz="11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100">
                          <a:effectLst/>
                        </a:rPr>
                        <a:t>updationdate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100">
                          <a:effectLst/>
                        </a:rPr>
                        <a:t>Datetime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100" dirty="0">
                          <a:effectLst/>
                        </a:rPr>
                        <a:t>Not null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05362218"/>
                  </a:ext>
                </a:extLst>
              </a:tr>
            </a:tbl>
          </a:graphicData>
        </a:graphic>
      </p:graphicFrame>
      <p:sp>
        <p:nvSpPr>
          <p:cNvPr id="10" name="Rectangle 2">
            <a:extLst>
              <a:ext uri="{FF2B5EF4-FFF2-40B4-BE49-F238E27FC236}">
                <a16:creationId xmlns:a16="http://schemas.microsoft.com/office/drawing/2014/main" id="{C22E0377-187A-6535-FF69-ABFC6A3F30AA}"/>
              </a:ext>
            </a:extLst>
          </p:cNvPr>
          <p:cNvSpPr>
            <a:spLocks noChangeArrowheads="1"/>
          </p:cNvSpPr>
          <p:nvPr/>
        </p:nvSpPr>
        <p:spPr bwMode="auto">
          <a:xfrm>
            <a:off x="1907458" y="882489"/>
            <a:ext cx="122549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TABLE NAME: CATEGORY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29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44C3FB-8CC7-3C71-5AE6-6477D15C396E}"/>
              </a:ext>
            </a:extLst>
          </p:cNvPr>
          <p:cNvSpPr>
            <a:spLocks noGrp="1"/>
          </p:cNvSpPr>
          <p:nvPr>
            <p:ph type="sldNum" sz="quarter" idx="12"/>
          </p:nvPr>
        </p:nvSpPr>
        <p:spPr/>
        <p:txBody>
          <a:bodyPr/>
          <a:lstStyle/>
          <a:p>
            <a:fld id="{77E1172A-7643-4586-B7E0-A2D163658628}" type="slidenum">
              <a:rPr lang="en-IN" smtClean="0"/>
              <a:t>12</a:t>
            </a:fld>
            <a:endParaRPr lang="en-IN"/>
          </a:p>
        </p:txBody>
      </p:sp>
      <p:graphicFrame>
        <p:nvGraphicFramePr>
          <p:cNvPr id="3" name="Table 2">
            <a:extLst>
              <a:ext uri="{FF2B5EF4-FFF2-40B4-BE49-F238E27FC236}">
                <a16:creationId xmlns:a16="http://schemas.microsoft.com/office/drawing/2014/main" id="{8134439C-2FDE-5BF2-B3C0-2D8D54AB6D15}"/>
              </a:ext>
            </a:extLst>
          </p:cNvPr>
          <p:cNvGraphicFramePr>
            <a:graphicFrameLocks noGrp="1"/>
          </p:cNvGraphicFramePr>
          <p:nvPr>
            <p:extLst>
              <p:ext uri="{D42A27DB-BD31-4B8C-83A1-F6EECF244321}">
                <p14:modId xmlns:p14="http://schemas.microsoft.com/office/powerpoint/2010/main" val="3386139760"/>
              </p:ext>
            </p:extLst>
          </p:nvPr>
        </p:nvGraphicFramePr>
        <p:xfrm>
          <a:off x="2090233" y="1632155"/>
          <a:ext cx="9412789" cy="4159048"/>
        </p:xfrm>
        <a:graphic>
          <a:graphicData uri="http://schemas.openxmlformats.org/drawingml/2006/table">
            <a:tbl>
              <a:tblPr firstRow="1" firstCol="1" lastRow="1" lastCol="1" bandRow="1" bandCol="1">
                <a:tableStyleId>{5C22544A-7EE6-4342-B048-85BDC9FD1C3A}</a:tableStyleId>
              </a:tblPr>
              <a:tblGrid>
                <a:gridCol w="1743597">
                  <a:extLst>
                    <a:ext uri="{9D8B030D-6E8A-4147-A177-3AD203B41FA5}">
                      <a16:colId xmlns:a16="http://schemas.microsoft.com/office/drawing/2014/main" val="743770179"/>
                    </a:ext>
                  </a:extLst>
                </a:gridCol>
                <a:gridCol w="2617279">
                  <a:extLst>
                    <a:ext uri="{9D8B030D-6E8A-4147-A177-3AD203B41FA5}">
                      <a16:colId xmlns:a16="http://schemas.microsoft.com/office/drawing/2014/main" val="2332029828"/>
                    </a:ext>
                  </a:extLst>
                </a:gridCol>
                <a:gridCol w="2415805">
                  <a:extLst>
                    <a:ext uri="{9D8B030D-6E8A-4147-A177-3AD203B41FA5}">
                      <a16:colId xmlns:a16="http://schemas.microsoft.com/office/drawing/2014/main" val="1552993446"/>
                    </a:ext>
                  </a:extLst>
                </a:gridCol>
                <a:gridCol w="2636108">
                  <a:extLst>
                    <a:ext uri="{9D8B030D-6E8A-4147-A177-3AD203B41FA5}">
                      <a16:colId xmlns:a16="http://schemas.microsoft.com/office/drawing/2014/main" val="3516796376"/>
                    </a:ext>
                  </a:extLst>
                </a:gridCol>
              </a:tblGrid>
              <a:tr h="566974">
                <a:tc>
                  <a:txBody>
                    <a:bodyPr/>
                    <a:lstStyle/>
                    <a:p>
                      <a:pPr marL="267970" marR="417195" algn="ctr">
                        <a:lnSpc>
                          <a:spcPct val="107000"/>
                        </a:lnSpc>
                        <a:spcBef>
                          <a:spcPts val="5"/>
                        </a:spcBef>
                      </a:pPr>
                      <a:r>
                        <a:rPr lang="en-US" sz="1000">
                          <a:effectLst/>
                        </a:rPr>
                        <a:t>S.</a:t>
                      </a:r>
                      <a:endParaRPr lang="en-IN" sz="1000">
                        <a:effectLst/>
                      </a:endParaRPr>
                    </a:p>
                    <a:p>
                      <a:pPr marL="271145" marR="417195" algn="ctr">
                        <a:lnSpc>
                          <a:spcPct val="107000"/>
                        </a:lnSpc>
                        <a:spcBef>
                          <a:spcPts val="630"/>
                        </a:spcBef>
                      </a:pPr>
                      <a:r>
                        <a:rPr lang="en-US" sz="1000">
                          <a:effectLst/>
                        </a:rPr>
                        <a:t>NO</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130">
                        <a:lnSpc>
                          <a:spcPct val="107000"/>
                        </a:lnSpc>
                        <a:spcBef>
                          <a:spcPts val="5"/>
                        </a:spcBef>
                      </a:pPr>
                      <a:r>
                        <a:rPr lang="en-US" sz="1000">
                          <a:effectLst/>
                        </a:rPr>
                        <a:t>FIELD</a:t>
                      </a:r>
                      <a:endParaRPr lang="en-IN" sz="1000">
                        <a:effectLst/>
                      </a:endParaRPr>
                    </a:p>
                    <a:p>
                      <a:pPr marL="407670">
                        <a:lnSpc>
                          <a:spcPct val="107000"/>
                        </a:lnSpc>
                        <a:spcBef>
                          <a:spcPts val="630"/>
                        </a:spcBef>
                      </a:pPr>
                      <a:r>
                        <a:rPr lang="en-US" sz="1000">
                          <a:effectLst/>
                        </a:rPr>
                        <a:t>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1620">
                        <a:lnSpc>
                          <a:spcPct val="107000"/>
                        </a:lnSpc>
                        <a:spcBef>
                          <a:spcPts val="5"/>
                        </a:spcBef>
                      </a:pPr>
                      <a:r>
                        <a:rPr lang="en-US" sz="1000">
                          <a:effectLst/>
                        </a:rPr>
                        <a:t>DATA</a:t>
                      </a:r>
                      <a:endParaRPr lang="en-IN" sz="1000">
                        <a:effectLst/>
                      </a:endParaRPr>
                    </a:p>
                    <a:p>
                      <a:pPr marL="276860">
                        <a:lnSpc>
                          <a:spcPct val="107000"/>
                        </a:lnSpc>
                        <a:spcBef>
                          <a:spcPts val="630"/>
                        </a:spcBef>
                      </a:pPr>
                      <a:r>
                        <a:rPr lang="en-US" sz="1000">
                          <a:effectLst/>
                        </a:rPr>
                        <a:t>TYPE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11480" algn="r">
                        <a:lnSpc>
                          <a:spcPct val="107000"/>
                        </a:lnSpc>
                        <a:spcBef>
                          <a:spcPts val="965"/>
                        </a:spcBef>
                      </a:pPr>
                      <a:r>
                        <a:rPr lang="en-US" sz="1000">
                          <a:effectLst/>
                        </a:rPr>
                        <a:t>CONSTRAINT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93710606"/>
                  </a:ext>
                </a:extLst>
              </a:tr>
              <a:tr h="523875">
                <a:tc>
                  <a:txBody>
                    <a:bodyPr/>
                    <a:lstStyle/>
                    <a:p>
                      <a:pPr marL="350520">
                        <a:lnSpc>
                          <a:spcPct val="107000"/>
                        </a:lnSpc>
                        <a:spcBef>
                          <a:spcPts val="770"/>
                        </a:spcBef>
                      </a:pPr>
                      <a:r>
                        <a:rPr lang="en-US" sz="1000">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795"/>
                        </a:spcBef>
                      </a:pPr>
                      <a:r>
                        <a:rPr lang="en-US" sz="1000">
                          <a:effectLst/>
                        </a:rPr>
                        <a:t>Order 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95"/>
                        </a:spcBef>
                      </a:pPr>
                      <a:r>
                        <a:rPr lang="en-US" sz="1000">
                          <a:effectLst/>
                        </a:rPr>
                        <a:t>Varchar(20)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5630" algn="r">
                        <a:lnSpc>
                          <a:spcPct val="107000"/>
                        </a:lnSpc>
                        <a:spcBef>
                          <a:spcPts val="795"/>
                        </a:spcBef>
                        <a:tabLst>
                          <a:tab pos="843915" algn="l"/>
                        </a:tabLst>
                      </a:pPr>
                      <a:r>
                        <a:rPr lang="en-US" sz="1000">
                          <a:effectLst/>
                        </a:rPr>
                        <a:t>         Primary key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29004299"/>
                  </a:ext>
                </a:extLst>
              </a:tr>
              <a:tr h="512729">
                <a:tc>
                  <a:txBody>
                    <a:bodyPr/>
                    <a:lstStyle/>
                    <a:p>
                      <a:pPr marL="350520">
                        <a:lnSpc>
                          <a:spcPct val="107000"/>
                        </a:lnSpc>
                        <a:spcBef>
                          <a:spcPts val="745"/>
                        </a:spcBef>
                      </a:pPr>
                      <a:r>
                        <a:rPr lang="en-US" sz="1000">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58420" algn="ctr">
                        <a:lnSpc>
                          <a:spcPct val="107000"/>
                        </a:lnSpc>
                        <a:spcBef>
                          <a:spcPts val="745"/>
                        </a:spcBef>
                      </a:pPr>
                      <a:r>
                        <a:rPr lang="en-US" sz="1000">
                          <a:effectLst/>
                        </a:rPr>
                        <a:t>Userid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45"/>
                        </a:spcBef>
                      </a:pPr>
                      <a:r>
                        <a:rPr lang="en-US" sz="1000">
                          <a:effectLst/>
                        </a:rPr>
                        <a:t>Varchar(30)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4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15258305"/>
                  </a:ext>
                </a:extLst>
              </a:tr>
              <a:tr h="459970">
                <a:tc>
                  <a:txBody>
                    <a:bodyPr/>
                    <a:lstStyle/>
                    <a:p>
                      <a:pPr marL="350520">
                        <a:lnSpc>
                          <a:spcPct val="107000"/>
                        </a:lnSpc>
                        <a:spcBef>
                          <a:spcPts val="560"/>
                        </a:spcBef>
                      </a:pPr>
                      <a:r>
                        <a:rPr lang="en-US" sz="1000">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580"/>
                        </a:spcBef>
                      </a:pPr>
                      <a:r>
                        <a:rPr lang="en-US" sz="1000">
                          <a:effectLst/>
                        </a:rPr>
                        <a:t>Productid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580"/>
                        </a:spcBef>
                      </a:pPr>
                      <a:r>
                        <a:rPr lang="en-US" sz="1000">
                          <a:effectLst/>
                        </a:rPr>
                        <a:t>Varchar(30)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580"/>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76431090"/>
                  </a:ext>
                </a:extLst>
              </a:tr>
              <a:tr h="523875">
                <a:tc>
                  <a:txBody>
                    <a:bodyPr/>
                    <a:lstStyle/>
                    <a:p>
                      <a:pPr marL="350520">
                        <a:lnSpc>
                          <a:spcPct val="107000"/>
                        </a:lnSpc>
                        <a:spcBef>
                          <a:spcPts val="770"/>
                        </a:spcBef>
                      </a:pPr>
                      <a:r>
                        <a:rPr lang="en-US" sz="10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Quantity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 (100)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45678946"/>
                  </a:ext>
                </a:extLst>
              </a:tr>
              <a:tr h="523875">
                <a:tc>
                  <a:txBody>
                    <a:bodyPr/>
                    <a:lstStyle/>
                    <a:p>
                      <a:pPr marL="350520">
                        <a:lnSpc>
                          <a:spcPct val="107000"/>
                        </a:lnSpc>
                        <a:spcBef>
                          <a:spcPts val="770"/>
                        </a:spcBef>
                      </a:pPr>
                      <a:r>
                        <a:rPr lang="en-US" sz="1000">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Order 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Varchar(100)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7840343"/>
                  </a:ext>
                </a:extLst>
              </a:tr>
              <a:tr h="523875">
                <a:tc>
                  <a:txBody>
                    <a:bodyPr/>
                    <a:lstStyle/>
                    <a:p>
                      <a:pPr marL="350520">
                        <a:lnSpc>
                          <a:spcPct val="107000"/>
                        </a:lnSpc>
                        <a:spcBef>
                          <a:spcPts val="770"/>
                        </a:spcBef>
                      </a:pPr>
                      <a:r>
                        <a:rPr lang="en-US" sz="1000">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Payment method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Varchar(50)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64700724"/>
                  </a:ext>
                </a:extLst>
              </a:tr>
              <a:tr h="523875">
                <a:tc>
                  <a:txBody>
                    <a:bodyPr/>
                    <a:lstStyle/>
                    <a:p>
                      <a:pPr marL="350520">
                        <a:lnSpc>
                          <a:spcPct val="107000"/>
                        </a:lnSpc>
                        <a:spcBef>
                          <a:spcPts val="770"/>
                        </a:spcBef>
                      </a:pPr>
                      <a:r>
                        <a:rPr lang="en-US" sz="1000">
                          <a:effectLst/>
                        </a:rPr>
                        <a:t>7</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Order status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Varchar(100)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dirty="0">
                          <a:effectLst/>
                        </a:rPr>
                        <a:t>Not null</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78454056"/>
                  </a:ext>
                </a:extLst>
              </a:tr>
            </a:tbl>
          </a:graphicData>
        </a:graphic>
      </p:graphicFrame>
      <p:sp>
        <p:nvSpPr>
          <p:cNvPr id="5" name="TextBox 4">
            <a:extLst>
              <a:ext uri="{FF2B5EF4-FFF2-40B4-BE49-F238E27FC236}">
                <a16:creationId xmlns:a16="http://schemas.microsoft.com/office/drawing/2014/main" id="{45D78499-836E-FE79-68B0-F1AC68D4BE28}"/>
              </a:ext>
            </a:extLst>
          </p:cNvPr>
          <p:cNvSpPr txBox="1"/>
          <p:nvPr/>
        </p:nvSpPr>
        <p:spPr>
          <a:xfrm>
            <a:off x="2090233" y="801326"/>
            <a:ext cx="4955459" cy="390684"/>
          </a:xfrm>
          <a:prstGeom prst="rect">
            <a:avLst/>
          </a:prstGeom>
          <a:noFill/>
        </p:spPr>
        <p:txBody>
          <a:bodyPr wrap="square">
            <a:spAutoFit/>
          </a:bodyPr>
          <a:lstStyle/>
          <a:p>
            <a:pPr>
              <a:lnSpc>
                <a:spcPct val="115000"/>
              </a:lnSpc>
              <a:spcAft>
                <a:spcPts val="1000"/>
              </a:spcAft>
              <a:tabLst>
                <a:tab pos="21717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TABLE NAME: ORDER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7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DAA1ED-2B13-C99C-0FC4-C8CD3347E9BA}"/>
              </a:ext>
            </a:extLst>
          </p:cNvPr>
          <p:cNvSpPr>
            <a:spLocks noGrp="1"/>
          </p:cNvSpPr>
          <p:nvPr>
            <p:ph type="sldNum" sz="quarter" idx="12"/>
          </p:nvPr>
        </p:nvSpPr>
        <p:spPr/>
        <p:txBody>
          <a:bodyPr/>
          <a:lstStyle/>
          <a:p>
            <a:fld id="{77E1172A-7643-4586-B7E0-A2D163658628}" type="slidenum">
              <a:rPr lang="en-IN" smtClean="0"/>
              <a:t>13</a:t>
            </a:fld>
            <a:endParaRPr lang="en-IN"/>
          </a:p>
        </p:txBody>
      </p:sp>
      <p:graphicFrame>
        <p:nvGraphicFramePr>
          <p:cNvPr id="3" name="Table 2">
            <a:extLst>
              <a:ext uri="{FF2B5EF4-FFF2-40B4-BE49-F238E27FC236}">
                <a16:creationId xmlns:a16="http://schemas.microsoft.com/office/drawing/2014/main" id="{4DDEC328-0337-BBA7-EA1C-F389EA8361C6}"/>
              </a:ext>
            </a:extLst>
          </p:cNvPr>
          <p:cNvGraphicFramePr>
            <a:graphicFrameLocks noGrp="1"/>
          </p:cNvGraphicFramePr>
          <p:nvPr>
            <p:extLst>
              <p:ext uri="{D42A27DB-BD31-4B8C-83A1-F6EECF244321}">
                <p14:modId xmlns:p14="http://schemas.microsoft.com/office/powerpoint/2010/main" val="3856434359"/>
              </p:ext>
            </p:extLst>
          </p:nvPr>
        </p:nvGraphicFramePr>
        <p:xfrm>
          <a:off x="2843685" y="2019719"/>
          <a:ext cx="7506118" cy="3959052"/>
        </p:xfrm>
        <a:graphic>
          <a:graphicData uri="http://schemas.openxmlformats.org/drawingml/2006/table">
            <a:tbl>
              <a:tblPr firstRow="1" firstCol="1" lastRow="1" lastCol="1" bandRow="1" bandCol="1">
                <a:tableStyleId>{5C22544A-7EE6-4342-B048-85BDC9FD1C3A}</a:tableStyleId>
              </a:tblPr>
              <a:tblGrid>
                <a:gridCol w="1390206">
                  <a:extLst>
                    <a:ext uri="{9D8B030D-6E8A-4147-A177-3AD203B41FA5}">
                      <a16:colId xmlns:a16="http://schemas.microsoft.com/office/drawing/2014/main" val="1066506646"/>
                    </a:ext>
                  </a:extLst>
                </a:gridCol>
                <a:gridCol w="2086966">
                  <a:extLst>
                    <a:ext uri="{9D8B030D-6E8A-4147-A177-3AD203B41FA5}">
                      <a16:colId xmlns:a16="http://schemas.microsoft.com/office/drawing/2014/main" val="517807286"/>
                    </a:ext>
                  </a:extLst>
                </a:gridCol>
                <a:gridCol w="1927067">
                  <a:extLst>
                    <a:ext uri="{9D8B030D-6E8A-4147-A177-3AD203B41FA5}">
                      <a16:colId xmlns:a16="http://schemas.microsoft.com/office/drawing/2014/main" val="1383520587"/>
                    </a:ext>
                  </a:extLst>
                </a:gridCol>
                <a:gridCol w="2101879">
                  <a:extLst>
                    <a:ext uri="{9D8B030D-6E8A-4147-A177-3AD203B41FA5}">
                      <a16:colId xmlns:a16="http://schemas.microsoft.com/office/drawing/2014/main" val="1398387213"/>
                    </a:ext>
                  </a:extLst>
                </a:gridCol>
              </a:tblGrid>
              <a:tr h="539638">
                <a:tc>
                  <a:txBody>
                    <a:bodyPr/>
                    <a:lstStyle/>
                    <a:p>
                      <a:pPr marL="267970" marR="417195" algn="ctr">
                        <a:lnSpc>
                          <a:spcPct val="107000"/>
                        </a:lnSpc>
                        <a:spcBef>
                          <a:spcPts val="5"/>
                        </a:spcBef>
                      </a:pPr>
                      <a:r>
                        <a:rPr lang="en-US" sz="1000" dirty="0">
                          <a:effectLst/>
                        </a:rPr>
                        <a:t>S.</a:t>
                      </a:r>
                      <a:endParaRPr lang="en-IN" sz="1000" dirty="0">
                        <a:effectLst/>
                      </a:endParaRPr>
                    </a:p>
                    <a:p>
                      <a:pPr marL="271145" marR="417195" algn="ctr">
                        <a:lnSpc>
                          <a:spcPct val="107000"/>
                        </a:lnSpc>
                        <a:spcBef>
                          <a:spcPts val="630"/>
                        </a:spcBef>
                      </a:pPr>
                      <a:r>
                        <a:rPr lang="en-US" sz="1000" dirty="0">
                          <a:effectLst/>
                        </a:rPr>
                        <a:t>NO</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130">
                        <a:lnSpc>
                          <a:spcPct val="107000"/>
                        </a:lnSpc>
                        <a:spcBef>
                          <a:spcPts val="5"/>
                        </a:spcBef>
                      </a:pPr>
                      <a:r>
                        <a:rPr lang="en-US" sz="1000" dirty="0">
                          <a:effectLst/>
                        </a:rPr>
                        <a:t>FIELD</a:t>
                      </a:r>
                      <a:endParaRPr lang="en-IN" sz="1000" dirty="0">
                        <a:effectLst/>
                      </a:endParaRPr>
                    </a:p>
                    <a:p>
                      <a:pPr marL="407670">
                        <a:lnSpc>
                          <a:spcPct val="107000"/>
                        </a:lnSpc>
                        <a:spcBef>
                          <a:spcPts val="630"/>
                        </a:spcBef>
                      </a:pPr>
                      <a:r>
                        <a:rPr lang="en-US" sz="1000" dirty="0">
                          <a:effectLst/>
                        </a:rPr>
                        <a:t>NAME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61620">
                        <a:lnSpc>
                          <a:spcPct val="107000"/>
                        </a:lnSpc>
                        <a:spcBef>
                          <a:spcPts val="5"/>
                        </a:spcBef>
                      </a:pPr>
                      <a:r>
                        <a:rPr lang="en-US" sz="1000" dirty="0">
                          <a:effectLst/>
                        </a:rPr>
                        <a:t>DATA</a:t>
                      </a:r>
                      <a:endParaRPr lang="en-IN" sz="1000" dirty="0">
                        <a:effectLst/>
                      </a:endParaRPr>
                    </a:p>
                    <a:p>
                      <a:pPr marL="276860">
                        <a:lnSpc>
                          <a:spcPct val="107000"/>
                        </a:lnSpc>
                        <a:spcBef>
                          <a:spcPts val="630"/>
                        </a:spcBef>
                      </a:pPr>
                      <a:r>
                        <a:rPr lang="en-US" sz="1000" dirty="0">
                          <a:effectLst/>
                        </a:rPr>
                        <a:t>TYPE</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11480" algn="r">
                        <a:lnSpc>
                          <a:spcPct val="107000"/>
                        </a:lnSpc>
                        <a:spcBef>
                          <a:spcPts val="965"/>
                        </a:spcBef>
                      </a:pPr>
                      <a:r>
                        <a:rPr lang="en-US" sz="1000" dirty="0">
                          <a:effectLst/>
                        </a:rPr>
                        <a:t>CONSTRAINT</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4631883"/>
                  </a:ext>
                </a:extLst>
              </a:tr>
              <a:tr h="498634">
                <a:tc>
                  <a:txBody>
                    <a:bodyPr/>
                    <a:lstStyle/>
                    <a:p>
                      <a:pPr marL="350520">
                        <a:lnSpc>
                          <a:spcPct val="107000"/>
                        </a:lnSpc>
                        <a:spcBef>
                          <a:spcPts val="770"/>
                        </a:spcBef>
                      </a:pPr>
                      <a:r>
                        <a:rPr lang="en-US" sz="1000">
                          <a:effectLst/>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795"/>
                        </a:spcBef>
                      </a:pPr>
                      <a:r>
                        <a:rPr lang="en-US" sz="1000">
                          <a:effectLst/>
                        </a:rPr>
                        <a:t>Id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95"/>
                        </a:spcBef>
                      </a:pPr>
                      <a:r>
                        <a:rPr lang="en-US" sz="1000">
                          <a:effectLst/>
                        </a:rPr>
                        <a:t>Varchar(30)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453390" algn="r">
                        <a:lnSpc>
                          <a:spcPct val="107000"/>
                        </a:lnSpc>
                        <a:spcBef>
                          <a:spcPts val="79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89195872"/>
                  </a:ext>
                </a:extLst>
              </a:tr>
              <a:tr h="488383">
                <a:tc>
                  <a:txBody>
                    <a:bodyPr/>
                    <a:lstStyle/>
                    <a:p>
                      <a:pPr marL="350520">
                        <a:lnSpc>
                          <a:spcPct val="107000"/>
                        </a:lnSpc>
                        <a:spcBef>
                          <a:spcPts val="745"/>
                        </a:spcBef>
                      </a:pPr>
                      <a:r>
                        <a:rPr lang="en-US" sz="1000">
                          <a:effectLst/>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58420" algn="ctr">
                        <a:lnSpc>
                          <a:spcPct val="107000"/>
                        </a:lnSpc>
                        <a:spcBef>
                          <a:spcPts val="745"/>
                        </a:spcBef>
                      </a:pPr>
                      <a:r>
                        <a:rPr lang="en-US" sz="1000">
                          <a:effectLst/>
                        </a:rPr>
                        <a:t>Category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745"/>
                        </a:spcBef>
                      </a:pPr>
                      <a:r>
                        <a:rPr lang="en-US" sz="1000">
                          <a:effectLst/>
                        </a:rPr>
                        <a:t>Varchar(40)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4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37514618"/>
                  </a:ext>
                </a:extLst>
              </a:tr>
              <a:tr h="437861">
                <a:tc>
                  <a:txBody>
                    <a:bodyPr/>
                    <a:lstStyle/>
                    <a:p>
                      <a:pPr marL="350520">
                        <a:lnSpc>
                          <a:spcPct val="107000"/>
                        </a:lnSpc>
                        <a:spcBef>
                          <a:spcPts val="560"/>
                        </a:spcBef>
                      </a:pPr>
                      <a:r>
                        <a:rPr lang="en-US" sz="1000">
                          <a:effectLst/>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325" marR="60960" algn="ctr">
                        <a:lnSpc>
                          <a:spcPct val="107000"/>
                        </a:lnSpc>
                        <a:spcBef>
                          <a:spcPts val="580"/>
                        </a:spcBef>
                      </a:pPr>
                      <a:r>
                        <a:rPr lang="en-US" sz="1000">
                          <a:effectLst/>
                        </a:rPr>
                        <a:t>Subcategory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5115" marR="285750" algn="ctr">
                        <a:lnSpc>
                          <a:spcPct val="107000"/>
                        </a:lnSpc>
                        <a:spcBef>
                          <a:spcPts val="580"/>
                        </a:spcBef>
                      </a:pPr>
                      <a:r>
                        <a:rPr lang="en-US" sz="1000">
                          <a:effectLst/>
                        </a:rPr>
                        <a:t>Varchar(30)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580"/>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90812122"/>
                  </a:ext>
                </a:extLst>
              </a:tr>
              <a:tr h="498634">
                <a:tc>
                  <a:txBody>
                    <a:bodyPr/>
                    <a:lstStyle/>
                    <a:p>
                      <a:pPr marL="350520">
                        <a:lnSpc>
                          <a:spcPct val="107000"/>
                        </a:lnSpc>
                        <a:spcBef>
                          <a:spcPts val="770"/>
                        </a:spcBef>
                      </a:pPr>
                      <a:r>
                        <a:rPr lang="en-US" sz="1000">
                          <a:effectLst/>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Product name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Varchar(30)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85588436"/>
                  </a:ext>
                </a:extLst>
              </a:tr>
              <a:tr h="498634">
                <a:tc>
                  <a:txBody>
                    <a:bodyPr/>
                    <a:lstStyle/>
                    <a:p>
                      <a:pPr marL="350520">
                        <a:lnSpc>
                          <a:spcPct val="107000"/>
                        </a:lnSpc>
                        <a:spcBef>
                          <a:spcPts val="770"/>
                        </a:spcBef>
                      </a:pPr>
                      <a:r>
                        <a:rPr lang="en-US" sz="1000">
                          <a:effectLst/>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Product company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Varchar(40)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a:effectLst/>
                        </a:rPr>
                        <a:t>Not null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73906654"/>
                  </a:ext>
                </a:extLst>
              </a:tr>
              <a:tr h="498634">
                <a:tc>
                  <a:txBody>
                    <a:bodyPr/>
                    <a:lstStyle/>
                    <a:p>
                      <a:pPr marL="350520">
                        <a:lnSpc>
                          <a:spcPct val="107000"/>
                        </a:lnSpc>
                        <a:spcBef>
                          <a:spcPts val="770"/>
                        </a:spcBef>
                      </a:pPr>
                      <a:r>
                        <a:rPr lang="en-US" sz="1000">
                          <a:effectLst/>
                        </a:rPr>
                        <a:t>6</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Product price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Varchar(50)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dirty="0">
                          <a:effectLst/>
                        </a:rPr>
                        <a:t>Not null</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47391099"/>
                  </a:ext>
                </a:extLst>
              </a:tr>
              <a:tr h="498634">
                <a:tc>
                  <a:txBody>
                    <a:bodyPr/>
                    <a:lstStyle/>
                    <a:p>
                      <a:pPr marL="350520">
                        <a:lnSpc>
                          <a:spcPct val="107000"/>
                        </a:lnSpc>
                        <a:spcBef>
                          <a:spcPts val="770"/>
                        </a:spcBef>
                      </a:pPr>
                      <a:r>
                        <a:rPr lang="en-US" sz="1000">
                          <a:effectLst/>
                        </a:rPr>
                        <a:t>14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0960" marR="60960" algn="ctr">
                        <a:lnSpc>
                          <a:spcPct val="107000"/>
                        </a:lnSpc>
                        <a:spcBef>
                          <a:spcPts val="795"/>
                        </a:spcBef>
                      </a:pPr>
                      <a:r>
                        <a:rPr lang="en-US" sz="1000">
                          <a:effectLst/>
                        </a:rPr>
                        <a:t>Posting date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8290" marR="285750" algn="ctr">
                        <a:lnSpc>
                          <a:spcPct val="107000"/>
                        </a:lnSpc>
                        <a:spcBef>
                          <a:spcPts val="795"/>
                        </a:spcBef>
                      </a:pPr>
                      <a:r>
                        <a:rPr lang="en-US" sz="1000">
                          <a:effectLst/>
                        </a:rPr>
                        <a:t>Datetime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42925" marR="543560" algn="ctr">
                        <a:lnSpc>
                          <a:spcPct val="107000"/>
                        </a:lnSpc>
                        <a:spcBef>
                          <a:spcPts val="795"/>
                        </a:spcBef>
                      </a:pPr>
                      <a:r>
                        <a:rPr lang="en-US" sz="1000" dirty="0">
                          <a:effectLst/>
                        </a:rPr>
                        <a:t>Not null</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18978692"/>
                  </a:ext>
                </a:extLst>
              </a:tr>
            </a:tbl>
          </a:graphicData>
        </a:graphic>
      </p:graphicFrame>
      <p:sp>
        <p:nvSpPr>
          <p:cNvPr id="4" name="Rectangle 1">
            <a:extLst>
              <a:ext uri="{FF2B5EF4-FFF2-40B4-BE49-F238E27FC236}">
                <a16:creationId xmlns:a16="http://schemas.microsoft.com/office/drawing/2014/main" id="{CC30BCD9-A887-6453-606E-BDCB40AA9B07}"/>
              </a:ext>
            </a:extLst>
          </p:cNvPr>
          <p:cNvSpPr>
            <a:spLocks noChangeArrowheads="1"/>
          </p:cNvSpPr>
          <p:nvPr/>
        </p:nvSpPr>
        <p:spPr bwMode="auto">
          <a:xfrm>
            <a:off x="2922730" y="8792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NAME: PRODUCT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889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C48913-14CB-F096-B5BB-C338E042EA4B}"/>
              </a:ext>
            </a:extLst>
          </p:cNvPr>
          <p:cNvSpPr>
            <a:spLocks noGrp="1"/>
          </p:cNvSpPr>
          <p:nvPr>
            <p:ph type="sldNum" sz="quarter" idx="12"/>
          </p:nvPr>
        </p:nvSpPr>
        <p:spPr/>
        <p:txBody>
          <a:bodyPr/>
          <a:lstStyle/>
          <a:p>
            <a:fld id="{77E1172A-7643-4586-B7E0-A2D163658628}" type="slidenum">
              <a:rPr lang="en-IN" smtClean="0"/>
              <a:t>14</a:t>
            </a:fld>
            <a:endParaRPr lang="en-IN"/>
          </a:p>
        </p:txBody>
      </p:sp>
      <p:sp>
        <p:nvSpPr>
          <p:cNvPr id="4" name="TextBox 3">
            <a:extLst>
              <a:ext uri="{FF2B5EF4-FFF2-40B4-BE49-F238E27FC236}">
                <a16:creationId xmlns:a16="http://schemas.microsoft.com/office/drawing/2014/main" id="{EE6EC922-6B88-9231-B682-D4CF40AA2C4B}"/>
              </a:ext>
            </a:extLst>
          </p:cNvPr>
          <p:cNvSpPr txBox="1"/>
          <p:nvPr/>
        </p:nvSpPr>
        <p:spPr>
          <a:xfrm>
            <a:off x="3135771" y="419939"/>
            <a:ext cx="8367252" cy="6018122"/>
          </a:xfrm>
          <a:prstGeom prst="rect">
            <a:avLst/>
          </a:prstGeom>
          <a:noFill/>
        </p:spPr>
        <p:txBody>
          <a:bodyPr wrap="square">
            <a:spAutoFit/>
          </a:bodyPr>
          <a:lstStyle/>
          <a:p>
            <a:pPr>
              <a:lnSpc>
                <a:spcPct val="150000"/>
              </a:lnSpc>
              <a:spcAft>
                <a:spcPts val="1000"/>
              </a:spcAft>
            </a:pPr>
            <a:r>
              <a:rPr lang="en-US" sz="14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OUTPUT DESIGN: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Outputs from computer systems are required primarily to communicate the results of processing to users. They are also used to provide a permanent copy of the results for later consultation. The various types of outputs in general are: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External Outputs, whose destination is outside the organization,.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Internal Outputs whose destination is within organization and they are the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gn="just">
              <a:lnSpc>
                <a:spcPct val="150000"/>
              </a:lnSpc>
              <a:spcAft>
                <a:spcPts val="1000"/>
              </a:spcAft>
              <a:buFont typeface="Wingdings" panose="05000000000000000000" pitchFamily="2" charset="2"/>
              <a:buChar char=""/>
              <a:tabLst>
                <a:tab pos="4572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User’s main interface with the computer.</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Operational outputs whose use is purely within the computer department.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Interface outputs, which involve the user in communicating directly with  User Interface.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b="1"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Output Definition: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1200"/>
              </a:spcBef>
              <a:buFont typeface="Arial" panose="020B0604020202020204" pitchFamily="34" charset="0"/>
              <a:buChar char=""/>
              <a:tabLst>
                <a:tab pos="457200" algn="l"/>
              </a:tabLst>
            </a:pPr>
            <a:r>
              <a:rPr lang="en-US" sz="1400" b="1" kern="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The outputs should be defined in terms of the following points:</a:t>
            </a:r>
            <a:endParaRPr lang="en-IN"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Type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Content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43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EA2EA6-D184-16DE-882A-63A5F2D4AB9B}"/>
              </a:ext>
            </a:extLst>
          </p:cNvPr>
          <p:cNvSpPr>
            <a:spLocks noGrp="1"/>
          </p:cNvSpPr>
          <p:nvPr>
            <p:ph type="sldNum" sz="quarter" idx="12"/>
          </p:nvPr>
        </p:nvSpPr>
        <p:spPr/>
        <p:txBody>
          <a:bodyPr/>
          <a:lstStyle/>
          <a:p>
            <a:fld id="{77E1172A-7643-4586-B7E0-A2D163658628}" type="slidenum">
              <a:rPr lang="en-IN" smtClean="0"/>
              <a:t>15</a:t>
            </a:fld>
            <a:endParaRPr lang="en-IN"/>
          </a:p>
        </p:txBody>
      </p:sp>
      <p:sp>
        <p:nvSpPr>
          <p:cNvPr id="4" name="TextBox 3">
            <a:extLst>
              <a:ext uri="{FF2B5EF4-FFF2-40B4-BE49-F238E27FC236}">
                <a16:creationId xmlns:a16="http://schemas.microsoft.com/office/drawing/2014/main" id="{B0D4C527-64F3-A2A0-47BF-B2472351CF3D}"/>
              </a:ext>
            </a:extLst>
          </p:cNvPr>
          <p:cNvSpPr txBox="1"/>
          <p:nvPr/>
        </p:nvSpPr>
        <p:spPr>
          <a:xfrm>
            <a:off x="3047999" y="570271"/>
            <a:ext cx="7207045" cy="4766498"/>
          </a:xfrm>
          <a:prstGeom prst="rect">
            <a:avLst/>
          </a:prstGeom>
          <a:noFill/>
        </p:spPr>
        <p:txBody>
          <a:bodyPr wrap="square">
            <a:spAutoFit/>
          </a:bodyPr>
          <a:lstStyle/>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Format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Location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Frequency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Volume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gn="just">
              <a:lnSpc>
                <a:spcPct val="150000"/>
              </a:lnSpc>
              <a:spcAft>
                <a:spcPts val="1000"/>
              </a:spcAft>
              <a:buFont typeface="Symbol" panose="05050102010706020507" pitchFamily="18" charset="2"/>
              <a:buChar char=""/>
              <a:tabLst>
                <a:tab pos="18288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Sequence of the output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It is not always desirable to print or display data as it is held on a computer. It should be decided as which form of the output is the most suitable.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For Example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286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Will decimal points need to be inserted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228600" algn="l"/>
              </a:tabLst>
            </a:pPr>
            <a:r>
              <a:rPr lang="en-US" sz="14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Should leading zeros be suppressed.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7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3AAE91-4A5C-C107-8EC3-0B3F1396F828}"/>
              </a:ext>
            </a:extLst>
          </p:cNvPr>
          <p:cNvSpPr>
            <a:spLocks noGrp="1"/>
          </p:cNvSpPr>
          <p:nvPr>
            <p:ph type="sldNum" sz="quarter" idx="12"/>
          </p:nvPr>
        </p:nvSpPr>
        <p:spPr/>
        <p:txBody>
          <a:bodyPr/>
          <a:lstStyle/>
          <a:p>
            <a:fld id="{77E1172A-7643-4586-B7E0-A2D163658628}" type="slidenum">
              <a:rPr lang="en-IN" smtClean="0"/>
              <a:t>16</a:t>
            </a:fld>
            <a:endParaRPr lang="en-IN"/>
          </a:p>
        </p:txBody>
      </p:sp>
      <p:sp>
        <p:nvSpPr>
          <p:cNvPr id="3" name="Rectangle 1">
            <a:extLst>
              <a:ext uri="{FF2B5EF4-FFF2-40B4-BE49-F238E27FC236}">
                <a16:creationId xmlns:a16="http://schemas.microsoft.com/office/drawing/2014/main" id="{7C3BE1A1-022E-92CC-3FF1-7B37BE59A253}"/>
              </a:ext>
            </a:extLst>
          </p:cNvPr>
          <p:cNvSpPr>
            <a:spLocks noChangeArrowheads="1"/>
          </p:cNvSpPr>
          <p:nvPr/>
        </p:nvSpPr>
        <p:spPr bwMode="auto">
          <a:xfrm rot="10800000" flipV="1">
            <a:off x="1828800" y="232017"/>
            <a:ext cx="5702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FUTURE ENHANCEMENT</a:t>
            </a:r>
          </a:p>
        </p:txBody>
      </p:sp>
      <p:sp>
        <p:nvSpPr>
          <p:cNvPr id="8" name="Rectangle 4">
            <a:extLst>
              <a:ext uri="{FF2B5EF4-FFF2-40B4-BE49-F238E27FC236}">
                <a16:creationId xmlns:a16="http://schemas.microsoft.com/office/drawing/2014/main" id="{65B980D9-4105-F6BD-C542-AE4425B2519C}"/>
              </a:ext>
            </a:extLst>
          </p:cNvPr>
          <p:cNvSpPr>
            <a:spLocks noChangeArrowheads="1"/>
          </p:cNvSpPr>
          <p:nvPr/>
        </p:nvSpPr>
        <p:spPr bwMode="auto">
          <a:xfrm>
            <a:off x="2192592" y="3728499"/>
            <a:ext cx="797600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of Real-Time Data</a:t>
            </a:r>
            <a:r>
              <a:rPr kumimoji="0" lang="en-US" altLang="en-US" sz="1800" b="0" i="0" u="none" strike="noStrike" cap="none" normalizeH="0" baseline="0" dirty="0">
                <a:ln>
                  <a:noFill/>
                </a:ln>
                <a:solidFill>
                  <a:schemeClr val="tx1"/>
                </a:solidFill>
                <a:effectLst/>
                <a:latin typeface="Arial" panose="020B0604020202020204" pitchFamily="34" charset="0"/>
              </a:rPr>
              <a:t>: By incorporating real-time data from social media, fashion trends, and influencer endorsements, predictive models can be updated instantly to capture shifts in consumer preferences and emerging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 Employing more sophisticated machine learning techniques, such as deep learning or reinforcement learning, could allow for better pattern recognition and more nuanced predictions that adapt to various market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6B1E4261-BDEF-5F2A-98C5-48A535F421BB}"/>
              </a:ext>
            </a:extLst>
          </p:cNvPr>
          <p:cNvSpPr>
            <a:spLocks noChangeArrowheads="1"/>
          </p:cNvSpPr>
          <p:nvPr/>
        </p:nvSpPr>
        <p:spPr bwMode="auto">
          <a:xfrm rot="10800000" flipV="1">
            <a:off x="2192593" y="788250"/>
            <a:ext cx="89028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Predictions</a:t>
            </a:r>
            <a:r>
              <a:rPr kumimoji="0" lang="en-US" altLang="en-US" sz="1800" b="0" i="0" u="none" strike="noStrike" cap="none" normalizeH="0" baseline="0" dirty="0">
                <a:ln>
                  <a:noFill/>
                </a:ln>
                <a:solidFill>
                  <a:schemeClr val="tx1"/>
                </a:solidFill>
                <a:effectLst/>
                <a:latin typeface="Arial" panose="020B0604020202020204" pitchFamily="34" charset="0"/>
              </a:rPr>
              <a:t>: Implementing AI-driven models that factor in customer preferences, demographics, and shopping habits would allow for personalized pricing and sales forecasting tailored to individual consumers or specific market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Sentiment Analysis</a:t>
            </a:r>
            <a:r>
              <a:rPr kumimoji="0" lang="en-US" altLang="en-US" sz="1800" b="0" i="0" u="none" strike="noStrike" cap="none" normalizeH="0" baseline="0" dirty="0">
                <a:ln>
                  <a:noFill/>
                </a:ln>
                <a:solidFill>
                  <a:schemeClr val="tx1"/>
                </a:solidFill>
                <a:effectLst/>
                <a:latin typeface="Arial" panose="020B0604020202020204" pitchFamily="34" charset="0"/>
              </a:rPr>
              <a:t>: Analyzing online reviews, customer feedback, and social sentiment could offer valuable insights into product reception and future demand, influencing sales predictions and pricing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Supply Chain Integration</a:t>
            </a:r>
            <a:r>
              <a:rPr kumimoji="0" lang="en-US" altLang="en-US" sz="1800" b="0" i="0" u="none" strike="noStrike" cap="none" normalizeH="0" baseline="0" dirty="0">
                <a:ln>
                  <a:noFill/>
                </a:ln>
                <a:solidFill>
                  <a:schemeClr val="tx1"/>
                </a:solidFill>
                <a:effectLst/>
                <a:latin typeface="Arial" panose="020B0604020202020204" pitchFamily="34" charset="0"/>
              </a:rPr>
              <a:t>: Integrating sales predictions with supply chain data (like inventory levels, shipping delays, and production capacity) could lead to more accurate demand forecasting and better inventory management, minimizing stockouts or overstocking.</a:t>
            </a:r>
          </a:p>
        </p:txBody>
      </p:sp>
    </p:spTree>
    <p:extLst>
      <p:ext uri="{BB962C8B-B14F-4D97-AF65-F5344CB8AC3E}">
        <p14:creationId xmlns:p14="http://schemas.microsoft.com/office/powerpoint/2010/main" val="153479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C793CF-DA84-CE9D-EC24-F23F28ABE97B}"/>
              </a:ext>
            </a:extLst>
          </p:cNvPr>
          <p:cNvSpPr>
            <a:spLocks noGrp="1"/>
          </p:cNvSpPr>
          <p:nvPr>
            <p:ph type="sldNum" sz="quarter" idx="12"/>
          </p:nvPr>
        </p:nvSpPr>
        <p:spPr/>
        <p:txBody>
          <a:bodyPr/>
          <a:lstStyle/>
          <a:p>
            <a:fld id="{77E1172A-7643-4586-B7E0-A2D163658628}" type="slidenum">
              <a:rPr lang="en-IN" smtClean="0"/>
              <a:t>17</a:t>
            </a:fld>
            <a:endParaRPr lang="en-IN"/>
          </a:p>
        </p:txBody>
      </p:sp>
      <p:sp>
        <p:nvSpPr>
          <p:cNvPr id="4" name="TextBox 3">
            <a:extLst>
              <a:ext uri="{FF2B5EF4-FFF2-40B4-BE49-F238E27FC236}">
                <a16:creationId xmlns:a16="http://schemas.microsoft.com/office/drawing/2014/main" id="{9E317B7F-771C-9A89-A3BB-8354C2E4341F}"/>
              </a:ext>
            </a:extLst>
          </p:cNvPr>
          <p:cNvSpPr txBox="1"/>
          <p:nvPr/>
        </p:nvSpPr>
        <p:spPr>
          <a:xfrm>
            <a:off x="2133600" y="245807"/>
            <a:ext cx="3480619" cy="400110"/>
          </a:xfrm>
          <a:prstGeom prst="rect">
            <a:avLst/>
          </a:prstGeom>
          <a:noFill/>
        </p:spPr>
        <p:txBody>
          <a:bodyPr wrap="square" rtlCol="0">
            <a:spAutoFit/>
          </a:bodyPr>
          <a:lstStyle/>
          <a:p>
            <a:r>
              <a:rPr lang="en-IN" sz="2000" dirty="0">
                <a:latin typeface="Arial Black" panose="020B0A04020102020204" pitchFamily="34" charset="0"/>
              </a:rPr>
              <a:t>CONCLUSION</a:t>
            </a:r>
          </a:p>
        </p:txBody>
      </p:sp>
      <p:sp>
        <p:nvSpPr>
          <p:cNvPr id="5" name="TextBox 4">
            <a:extLst>
              <a:ext uri="{FF2B5EF4-FFF2-40B4-BE49-F238E27FC236}">
                <a16:creationId xmlns:a16="http://schemas.microsoft.com/office/drawing/2014/main" id="{D870CB14-87F0-8D40-8184-6603B2CCBE61}"/>
              </a:ext>
            </a:extLst>
          </p:cNvPr>
          <p:cNvSpPr txBox="1"/>
          <p:nvPr/>
        </p:nvSpPr>
        <p:spPr>
          <a:xfrm>
            <a:off x="3047999" y="1446299"/>
            <a:ext cx="8455023" cy="4204356"/>
          </a:xfrm>
          <a:prstGeom prst="rect">
            <a:avLst/>
          </a:prstGeom>
          <a:noFill/>
        </p:spPr>
        <p:txBody>
          <a:bodyPr wrap="square">
            <a:spAutoFit/>
          </a:bodyPr>
          <a:lstStyle/>
          <a:p>
            <a:pPr>
              <a:lnSpc>
                <a:spcPct val="150000"/>
              </a:lnSpc>
            </a:pPr>
            <a:r>
              <a:rPr lang="en-US" dirty="0"/>
              <a:t>In conclusion, sales price prediction for clothing relies on a combination of factors such as brand reputation, material quality, design trends, seasonality, and market demand. By utilizing machine learning algorithms or statistical models, businesses can accurately forecast pricing based on historical data, consumer behavior, and other relevant variables. This predictive approach allows companies to set competitive yet profitable prices, optimize inventory management, and enhance customer satisfaction. However, it is important to continuously update the models with new data and adjust strategies based on market fluctuations and changing consumer preferences. Ultimately, a well-crafted sales price prediction model can significantly contribute to the overall success of a clothing business.</a:t>
            </a:r>
            <a:endParaRPr lang="en-IN" dirty="0"/>
          </a:p>
        </p:txBody>
      </p:sp>
    </p:spTree>
    <p:extLst>
      <p:ext uri="{BB962C8B-B14F-4D97-AF65-F5344CB8AC3E}">
        <p14:creationId xmlns:p14="http://schemas.microsoft.com/office/powerpoint/2010/main" val="398175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C362B-4999-E230-E523-178BE5CC1A7E}"/>
              </a:ext>
            </a:extLst>
          </p:cNvPr>
          <p:cNvSpPr>
            <a:spLocks noGrp="1"/>
          </p:cNvSpPr>
          <p:nvPr>
            <p:ph type="sldNum" sz="quarter" idx="12"/>
          </p:nvPr>
        </p:nvSpPr>
        <p:spPr/>
        <p:txBody>
          <a:bodyPr/>
          <a:lstStyle/>
          <a:p>
            <a:fld id="{77E1172A-7643-4586-B7E0-A2D163658628}" type="slidenum">
              <a:rPr lang="en-IN" smtClean="0"/>
              <a:t>18</a:t>
            </a:fld>
            <a:endParaRPr lang="en-IN"/>
          </a:p>
        </p:txBody>
      </p:sp>
      <p:sp>
        <p:nvSpPr>
          <p:cNvPr id="4" name="TextBox 3">
            <a:extLst>
              <a:ext uri="{FF2B5EF4-FFF2-40B4-BE49-F238E27FC236}">
                <a16:creationId xmlns:a16="http://schemas.microsoft.com/office/drawing/2014/main" id="{D5CF1F95-E357-A516-8C57-258B27AF5AD3}"/>
              </a:ext>
            </a:extLst>
          </p:cNvPr>
          <p:cNvSpPr txBox="1"/>
          <p:nvPr/>
        </p:nvSpPr>
        <p:spPr>
          <a:xfrm>
            <a:off x="1769806" y="294968"/>
            <a:ext cx="2212258" cy="400110"/>
          </a:xfrm>
          <a:prstGeom prst="rect">
            <a:avLst/>
          </a:prstGeom>
          <a:noFill/>
        </p:spPr>
        <p:txBody>
          <a:bodyPr wrap="square" rtlCol="0">
            <a:spAutoFit/>
          </a:bodyPr>
          <a:lstStyle/>
          <a:p>
            <a:r>
              <a:rPr lang="en-IN" sz="2000" dirty="0">
                <a:latin typeface="Arial Black" panose="020B0A04020102020204" pitchFamily="34" charset="0"/>
              </a:rPr>
              <a:t>REFERENCES</a:t>
            </a:r>
          </a:p>
        </p:txBody>
      </p:sp>
      <p:sp>
        <p:nvSpPr>
          <p:cNvPr id="6" name="TextBox 5">
            <a:extLst>
              <a:ext uri="{FF2B5EF4-FFF2-40B4-BE49-F238E27FC236}">
                <a16:creationId xmlns:a16="http://schemas.microsoft.com/office/drawing/2014/main" id="{45DFE391-03DB-D5FD-5898-AA8D89399A65}"/>
              </a:ext>
            </a:extLst>
          </p:cNvPr>
          <p:cNvSpPr txBox="1"/>
          <p:nvPr/>
        </p:nvSpPr>
        <p:spPr>
          <a:xfrm>
            <a:off x="2693039" y="823476"/>
            <a:ext cx="8534400" cy="3693319"/>
          </a:xfrm>
          <a:prstGeom prst="rect">
            <a:avLst/>
          </a:prstGeom>
          <a:noFill/>
        </p:spPr>
        <p:txBody>
          <a:bodyPr wrap="square">
            <a:spAutoFit/>
          </a:bodyPr>
          <a:lstStyle/>
          <a:p>
            <a:r>
              <a:rPr lang="en-US" b="1" dirty="0"/>
              <a:t>1. Books and Research Papers on Machine Learning &amp; Predictive Analytics:</a:t>
            </a:r>
          </a:p>
          <a:p>
            <a:pPr>
              <a:buFont typeface="Arial" panose="020B0604020202020204" pitchFamily="34" charset="0"/>
              <a:buChar char="•"/>
            </a:pPr>
            <a:r>
              <a:rPr lang="en-US" b="1" dirty="0"/>
              <a:t>"Hands-On Machine Learning with Scikit-Learn, </a:t>
            </a:r>
            <a:r>
              <a:rPr lang="en-US" b="1" dirty="0" err="1"/>
              <a:t>Keras</a:t>
            </a:r>
            <a:r>
              <a:rPr lang="en-US" b="1" dirty="0"/>
              <a:t>, and TensorFlow" by </a:t>
            </a:r>
            <a:r>
              <a:rPr lang="en-US" b="1" dirty="0" err="1"/>
              <a:t>Aurélien</a:t>
            </a:r>
            <a:r>
              <a:rPr lang="en-US" b="1" dirty="0"/>
              <a:t> </a:t>
            </a:r>
            <a:r>
              <a:rPr lang="en-US" b="1" dirty="0" err="1"/>
              <a:t>Géron</a:t>
            </a:r>
            <a:br>
              <a:rPr lang="en-US" dirty="0"/>
            </a:br>
            <a:r>
              <a:rPr lang="en-US" dirty="0"/>
              <a:t>This book provides a practical approach to machine learning with examples using Python, including time-series forecasting, which is essential for sales prediction.</a:t>
            </a:r>
          </a:p>
          <a:p>
            <a:pPr>
              <a:buFont typeface="Arial" panose="020B0604020202020204" pitchFamily="34" charset="0"/>
              <a:buChar char="•"/>
            </a:pPr>
            <a:r>
              <a:rPr lang="en-US" b="1" dirty="0"/>
              <a:t>"Forecasting: Principles and Practice" by Rob J Hyndman and George </a:t>
            </a:r>
            <a:r>
              <a:rPr lang="en-US" b="1" dirty="0" err="1"/>
              <a:t>Athanasopoulos</a:t>
            </a:r>
            <a:br>
              <a:rPr lang="en-US" dirty="0"/>
            </a:br>
            <a:r>
              <a:rPr lang="en-US" dirty="0"/>
              <a:t>This book focuses on time-series forecasting, covering methods like exponential smoothing and ARIMA, which are useful for predicting sales trends.</a:t>
            </a:r>
          </a:p>
          <a:p>
            <a:pPr>
              <a:buFont typeface="Arial" panose="020B0604020202020204" pitchFamily="34" charset="0"/>
              <a:buChar char="•"/>
            </a:pPr>
            <a:r>
              <a:rPr lang="en-US" b="1" dirty="0"/>
              <a:t>"Machine Learning Yearning" by Andrew Ng</a:t>
            </a:r>
            <a:br>
              <a:rPr lang="en-US" dirty="0"/>
            </a:br>
            <a:r>
              <a:rPr lang="en-US" dirty="0"/>
              <a:t>A book by Andrew Ng, offering insights on how to structure machine learning projects. While not specifically about beverage sales, it provides practical advice on deploying machine learning models, which can be applied to price prediction.</a:t>
            </a:r>
          </a:p>
        </p:txBody>
      </p:sp>
      <p:sp>
        <p:nvSpPr>
          <p:cNvPr id="8" name="TextBox 7">
            <a:extLst>
              <a:ext uri="{FF2B5EF4-FFF2-40B4-BE49-F238E27FC236}">
                <a16:creationId xmlns:a16="http://schemas.microsoft.com/office/drawing/2014/main" id="{9400E448-C85A-694A-C63A-9BB9BAEA1511}"/>
              </a:ext>
            </a:extLst>
          </p:cNvPr>
          <p:cNvSpPr txBox="1"/>
          <p:nvPr/>
        </p:nvSpPr>
        <p:spPr>
          <a:xfrm>
            <a:off x="2693039" y="4645193"/>
            <a:ext cx="8623890" cy="1754326"/>
          </a:xfrm>
          <a:prstGeom prst="rect">
            <a:avLst/>
          </a:prstGeom>
          <a:noFill/>
        </p:spPr>
        <p:txBody>
          <a:bodyPr wrap="square">
            <a:spAutoFit/>
          </a:bodyPr>
          <a:lstStyle/>
          <a:p>
            <a:r>
              <a:rPr lang="en-US" b="1" dirty="0"/>
              <a:t>. Software and Tools:</a:t>
            </a:r>
          </a:p>
          <a:p>
            <a:pPr>
              <a:buFont typeface="Arial" panose="020B0604020202020204" pitchFamily="34" charset="0"/>
              <a:buChar char="•"/>
            </a:pPr>
            <a:r>
              <a:rPr lang="en-US" b="1" dirty="0"/>
              <a:t>Microsoft Azure Machine Learning</a:t>
            </a:r>
            <a:r>
              <a:rPr lang="en-US" dirty="0"/>
              <a:t>: Azure provides cloud-based tools for predictive analytics, including tools for time-series forecasting, regression analysis, and demand prediction.</a:t>
            </a:r>
          </a:p>
          <a:p>
            <a:pPr>
              <a:buFont typeface="Arial" panose="020B0604020202020204" pitchFamily="34" charset="0"/>
              <a:buChar char="•"/>
            </a:pPr>
            <a:r>
              <a:rPr lang="en-US" b="1" dirty="0"/>
              <a:t>Google Cloud AI &amp; </a:t>
            </a:r>
            <a:r>
              <a:rPr lang="en-US" b="1" dirty="0" err="1"/>
              <a:t>BigQuery</a:t>
            </a:r>
            <a:r>
              <a:rPr lang="en-US" dirty="0"/>
              <a:t>: Google offers powerful tools and APIs for building machine learning models on large datasets, useful for predicting beverage sales.</a:t>
            </a:r>
          </a:p>
        </p:txBody>
      </p:sp>
    </p:spTree>
    <p:extLst>
      <p:ext uri="{BB962C8B-B14F-4D97-AF65-F5344CB8AC3E}">
        <p14:creationId xmlns:p14="http://schemas.microsoft.com/office/powerpoint/2010/main" val="287708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D7658D-B780-E581-B324-767F177F497A}"/>
              </a:ext>
            </a:extLst>
          </p:cNvPr>
          <p:cNvSpPr>
            <a:spLocks noGrp="1"/>
          </p:cNvSpPr>
          <p:nvPr>
            <p:ph type="sldNum" sz="quarter" idx="12"/>
          </p:nvPr>
        </p:nvSpPr>
        <p:spPr/>
        <p:txBody>
          <a:bodyPr/>
          <a:lstStyle/>
          <a:p>
            <a:fld id="{77E1172A-7643-4586-B7E0-A2D163658628}" type="slidenum">
              <a:rPr lang="en-IN" smtClean="0"/>
              <a:t>19</a:t>
            </a:fld>
            <a:endParaRPr lang="en-IN"/>
          </a:p>
        </p:txBody>
      </p:sp>
      <p:sp>
        <p:nvSpPr>
          <p:cNvPr id="3" name="TextBox 2">
            <a:extLst>
              <a:ext uri="{FF2B5EF4-FFF2-40B4-BE49-F238E27FC236}">
                <a16:creationId xmlns:a16="http://schemas.microsoft.com/office/drawing/2014/main" id="{3838DBF6-D8F9-EA3B-EE57-D156EA6E6DDF}"/>
              </a:ext>
            </a:extLst>
          </p:cNvPr>
          <p:cNvSpPr txBox="1"/>
          <p:nvPr/>
        </p:nvSpPr>
        <p:spPr>
          <a:xfrm>
            <a:off x="1710812" y="285135"/>
            <a:ext cx="2861187" cy="400110"/>
          </a:xfrm>
          <a:prstGeom prst="rect">
            <a:avLst/>
          </a:prstGeom>
          <a:noFill/>
        </p:spPr>
        <p:txBody>
          <a:bodyPr wrap="square" rtlCol="0">
            <a:spAutoFit/>
          </a:bodyPr>
          <a:lstStyle/>
          <a:p>
            <a:r>
              <a:rPr lang="en-IN" sz="2000" dirty="0">
                <a:latin typeface="Arial Black" panose="020B0A04020102020204" pitchFamily="34" charset="0"/>
              </a:rPr>
              <a:t>BIBILOGRAPHY</a:t>
            </a:r>
          </a:p>
        </p:txBody>
      </p:sp>
      <p:sp>
        <p:nvSpPr>
          <p:cNvPr id="5" name="TextBox 4">
            <a:extLst>
              <a:ext uri="{FF2B5EF4-FFF2-40B4-BE49-F238E27FC236}">
                <a16:creationId xmlns:a16="http://schemas.microsoft.com/office/drawing/2014/main" id="{51BACDB8-BB06-EB72-2DA0-2C5E6BB76ACC}"/>
              </a:ext>
            </a:extLst>
          </p:cNvPr>
          <p:cNvSpPr txBox="1"/>
          <p:nvPr/>
        </p:nvSpPr>
        <p:spPr>
          <a:xfrm>
            <a:off x="2635046" y="848221"/>
            <a:ext cx="8770374" cy="5909310"/>
          </a:xfrm>
          <a:prstGeom prst="rect">
            <a:avLst/>
          </a:prstGeom>
          <a:noFill/>
        </p:spPr>
        <p:txBody>
          <a:bodyPr wrap="square">
            <a:spAutoFit/>
          </a:bodyPr>
          <a:lstStyle/>
          <a:p>
            <a:r>
              <a:rPr lang="en-US" b="1" dirty="0"/>
              <a:t>Books:</a:t>
            </a:r>
          </a:p>
          <a:p>
            <a:pPr>
              <a:buFont typeface="+mj-lt"/>
              <a:buAutoNum type="arabicPeriod"/>
            </a:pPr>
            <a:r>
              <a:rPr lang="en-US" dirty="0" err="1"/>
              <a:t>Géron</a:t>
            </a:r>
            <a:r>
              <a:rPr lang="en-US" dirty="0"/>
              <a:t>, A. (2019). </a:t>
            </a:r>
            <a:r>
              <a:rPr lang="en-US" i="1" dirty="0"/>
              <a:t>Hands-On Machine Learning with Scikit-Learn, </a:t>
            </a:r>
            <a:r>
              <a:rPr lang="en-US" i="1" dirty="0" err="1"/>
              <a:t>Keras</a:t>
            </a:r>
            <a:r>
              <a:rPr lang="en-US" i="1" dirty="0"/>
              <a:t>, and TensorFlow</a:t>
            </a:r>
            <a:r>
              <a:rPr lang="en-US" dirty="0"/>
              <a:t>. O'Reilly Media.</a:t>
            </a:r>
          </a:p>
          <a:p>
            <a:pPr marL="742950" lvl="1" indent="-285750">
              <a:buFont typeface="+mj-lt"/>
              <a:buAutoNum type="arabicPeriod"/>
            </a:pPr>
            <a:r>
              <a:rPr lang="en-US" dirty="0"/>
              <a:t>This book provides practical insights into using machine learning algorithms for predictive analytics, including time-series forecasting, which can be applied to beverage sales price prediction.</a:t>
            </a:r>
          </a:p>
          <a:p>
            <a:pPr>
              <a:buFont typeface="+mj-lt"/>
              <a:buAutoNum type="arabicPeriod"/>
            </a:pPr>
            <a:r>
              <a:rPr lang="en-US" dirty="0"/>
              <a:t>Hyndman, R. J., &amp; </a:t>
            </a:r>
            <a:r>
              <a:rPr lang="en-US" dirty="0" err="1"/>
              <a:t>Athanasopoulos</a:t>
            </a:r>
            <a:r>
              <a:rPr lang="en-US" dirty="0"/>
              <a:t>, G. (2021). </a:t>
            </a:r>
            <a:r>
              <a:rPr lang="en-US" i="1" dirty="0"/>
              <a:t>Forecasting: Principles and Practice</a:t>
            </a:r>
            <a:r>
              <a:rPr lang="en-US" dirty="0"/>
              <a:t> (3rd ed.). </a:t>
            </a:r>
            <a:r>
              <a:rPr lang="en-US" dirty="0" err="1"/>
              <a:t>OTexts</a:t>
            </a:r>
            <a:r>
              <a:rPr lang="en-US" dirty="0"/>
              <a:t>.</a:t>
            </a:r>
          </a:p>
          <a:p>
            <a:pPr lvl="1"/>
            <a:r>
              <a:rPr lang="en-US" dirty="0"/>
              <a:t>2.A comprehensive guide to time-series forecasting methods, which are essential for predicting sales and prices in industries like beverages.</a:t>
            </a:r>
          </a:p>
          <a:p>
            <a:pPr>
              <a:buFont typeface="+mj-lt"/>
              <a:buAutoNum type="arabicPeriod"/>
            </a:pPr>
            <a:r>
              <a:rPr lang="en-US" dirty="0"/>
              <a:t>Ng, A. (2018). </a:t>
            </a:r>
            <a:r>
              <a:rPr lang="en-US" i="1" dirty="0"/>
              <a:t>Machine Learning Yearning</a:t>
            </a:r>
            <a:r>
              <a:rPr lang="en-US" dirty="0"/>
              <a:t>. Deeplearning.ai.</a:t>
            </a:r>
          </a:p>
          <a:p>
            <a:pPr lvl="1"/>
            <a:r>
              <a:rPr lang="en-US" dirty="0"/>
              <a:t>2. A resource for structuring machine learning projects that can be applied to beverage sales prediction and price optimization.</a:t>
            </a:r>
          </a:p>
          <a:p>
            <a:r>
              <a:rPr lang="en-US" b="1" dirty="0"/>
              <a:t>Research Papers:</a:t>
            </a:r>
          </a:p>
          <a:p>
            <a:pPr>
              <a:buFont typeface="+mj-lt"/>
              <a:buAutoNum type="arabicPeriod" startAt="4"/>
            </a:pPr>
            <a:r>
              <a:rPr lang="en-US" dirty="0"/>
              <a:t>Choi, S. B., &amp; Lee, H. (2018). "Price Optimization in Retail: A Literature Review." </a:t>
            </a:r>
            <a:r>
              <a:rPr lang="en-US" i="1" dirty="0"/>
              <a:t>Journal of Retailing and Consumer Services</a:t>
            </a:r>
            <a:r>
              <a:rPr lang="en-US" dirty="0"/>
              <a:t>, 43, 222-231.</a:t>
            </a:r>
          </a:p>
          <a:p>
            <a:pPr lvl="1"/>
            <a:r>
              <a:rPr lang="en-US" dirty="0"/>
              <a:t>4. Discusses methods of price optimization in the retail sector, including price elasticity and prediction models that are applicable to beverages.</a:t>
            </a:r>
          </a:p>
          <a:p>
            <a:pPr>
              <a:buFont typeface="+mj-lt"/>
              <a:buAutoNum type="arabicPeriod" startAt="4"/>
            </a:pPr>
            <a:r>
              <a:rPr lang="en-US" dirty="0"/>
              <a:t>S. Ghosh, &amp; R. Prasad. (2020). “A Survey of Machine Learning Techniques for Predictive Analytics in Beverage Sales.” </a:t>
            </a:r>
            <a:r>
              <a:rPr lang="en-US" i="1" dirty="0"/>
              <a:t>International Journal of Machine Learning and Computing</a:t>
            </a:r>
            <a:r>
              <a:rPr lang="en-US" dirty="0"/>
              <a:t>, 10(2), 120-126.</a:t>
            </a:r>
          </a:p>
        </p:txBody>
      </p:sp>
    </p:spTree>
    <p:extLst>
      <p:ext uri="{BB962C8B-B14F-4D97-AF65-F5344CB8AC3E}">
        <p14:creationId xmlns:p14="http://schemas.microsoft.com/office/powerpoint/2010/main" val="36282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7FC65-568E-9FD5-A4F8-EEAF068CC3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3419919" y="0"/>
            <a:ext cx="5352162" cy="3606975"/>
          </a:xfrm>
          <a:prstGeom prst="rect">
            <a:avLst/>
          </a:prstGeom>
        </p:spPr>
      </p:pic>
      <p:sp>
        <p:nvSpPr>
          <p:cNvPr id="8" name="Rectangle 2">
            <a:extLst>
              <a:ext uri="{FF2B5EF4-FFF2-40B4-BE49-F238E27FC236}">
                <a16:creationId xmlns:a16="http://schemas.microsoft.com/office/drawing/2014/main" id="{FB9A8C56-F5E7-BE12-6262-53209280821A}"/>
              </a:ext>
            </a:extLst>
          </p:cNvPr>
          <p:cNvSpPr>
            <a:spLocks noChangeArrowheads="1"/>
          </p:cNvSpPr>
          <p:nvPr/>
        </p:nvSpPr>
        <p:spPr bwMode="auto">
          <a:xfrm>
            <a:off x="2045111" y="3446826"/>
            <a:ext cx="90751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800" dirty="0">
                <a:effectLst/>
                <a:latin typeface="Cambria" panose="02040503050406030204" pitchFamily="18" charset="0"/>
                <a:ea typeface="Times New Roman" panose="02020603050405020304" pitchFamily="18" charset="0"/>
                <a:cs typeface="Calibri Light" panose="020F0302020204030204" pitchFamily="34" charset="0"/>
              </a:rPr>
              <a:t>This project is entitled as Log Predictive analysis for big Mart sales using machine </a:t>
            </a:r>
            <a:r>
              <a:rPr lang="en-US" sz="1800" dirty="0" err="1">
                <a:effectLst/>
                <a:latin typeface="Cambria" panose="02040503050406030204" pitchFamily="18" charset="0"/>
                <a:ea typeface="Times New Roman" panose="02020603050405020304" pitchFamily="18" charset="0"/>
                <a:cs typeface="Calibri Light" panose="020F0302020204030204" pitchFamily="34" charset="0"/>
              </a:rPr>
              <a:t>learning.This</a:t>
            </a:r>
            <a:r>
              <a:rPr lang="en-US" sz="1800" dirty="0">
                <a:effectLst/>
                <a:latin typeface="Cambria" panose="02040503050406030204" pitchFamily="18" charset="0"/>
                <a:ea typeface="Times New Roman" panose="02020603050405020304" pitchFamily="18" charset="0"/>
                <a:cs typeface="Calibri Light" panose="020F0302020204030204" pitchFamily="34" charset="0"/>
              </a:rPr>
              <a:t> project is to be developed Microsoft Visual Studio using as front end with SQL Server as back end. </a:t>
            </a:r>
            <a:r>
              <a:rPr lang="en-US" sz="1800" dirty="0">
                <a:solidFill>
                  <a:srgbClr val="000000"/>
                </a:solidFill>
                <a:effectLst/>
                <a:latin typeface="Cambria" panose="02040503050406030204" pitchFamily="18" charset="0"/>
                <a:ea typeface="Times New Roman" panose="02020603050405020304" pitchFamily="18" charset="0"/>
                <a:cs typeface="Calibri Light" panose="020F0302020204030204" pitchFamily="34" charset="0"/>
              </a:rPr>
              <a:t>The E-commerce website is based on the sales transaction of products in a store. The first activity is based on adding the products to the system along with the rate which are present in the store and the name of the product which the E- commerce website will agree to sell. This authority is given only to admin. </a:t>
            </a:r>
            <a:r>
              <a:rPr lang="en-US" sz="1800" dirty="0">
                <a:effectLst/>
                <a:latin typeface="Cambria" panose="02040503050406030204" pitchFamily="18" charset="0"/>
                <a:ea typeface="Times New Roman" panose="02020603050405020304" pitchFamily="18" charset="0"/>
                <a:cs typeface="Calibri Light" panose="020F0302020204030204" pitchFamily="34" charset="0"/>
              </a:rPr>
              <a:t>This system is used to maintain the following product using the above-mentioned software. In this, project will store all the categories of product in the dataset. If the user buy the product through software. </a:t>
            </a:r>
            <a:r>
              <a:rPr lang="en-US" sz="1800" dirty="0">
                <a:solidFill>
                  <a:srgbClr val="000000"/>
                </a:solidFill>
                <a:effectLst/>
                <a:latin typeface="Cambria" panose="02040503050406030204" pitchFamily="18" charset="0"/>
                <a:ea typeface="Times New Roman" panose="02020603050405020304" pitchFamily="18" charset="0"/>
                <a:cs typeface="Calibri Light" panose="020F0302020204030204" pitchFamily="34" charset="0"/>
              </a:rPr>
              <a:t>Any periodic records can be viewed at any time. The stock is not available; the retailer orders and buys from a prescribed vendor.  </a:t>
            </a:r>
            <a:r>
              <a:rPr lang="en-US" sz="1800" dirty="0">
                <a:effectLst/>
                <a:latin typeface="Cambria" panose="02040503050406030204" pitchFamily="18" charset="0"/>
                <a:ea typeface="Times New Roman" panose="02020603050405020304" pitchFamily="18" charset="0"/>
                <a:cs typeface="Calibri Light" panose="020F0302020204030204" pitchFamily="34" charset="0"/>
              </a:rPr>
              <a:t>It can maintain product details of the stock in an appropriate format. In case some product stock level is low and finished stock level will notification display to the owner (retailer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0790083-32F5-05B9-3541-FD26F586B6A0}"/>
              </a:ext>
            </a:extLst>
          </p:cNvPr>
          <p:cNvSpPr txBox="1"/>
          <p:nvPr/>
        </p:nvSpPr>
        <p:spPr>
          <a:xfrm>
            <a:off x="1463952" y="188656"/>
            <a:ext cx="1702036" cy="369332"/>
          </a:xfrm>
          <a:prstGeom prst="rect">
            <a:avLst/>
          </a:prstGeom>
          <a:noFill/>
        </p:spPr>
        <p:txBody>
          <a:bodyPr wrap="square" rtlCol="0">
            <a:spAutoFit/>
          </a:bodyPr>
          <a:lstStyle/>
          <a:p>
            <a:r>
              <a:rPr lang="en-IN" dirty="0"/>
              <a:t>Abstract</a:t>
            </a:r>
          </a:p>
        </p:txBody>
      </p:sp>
      <p:sp>
        <p:nvSpPr>
          <p:cNvPr id="5" name="Slide Number Placeholder 4">
            <a:extLst>
              <a:ext uri="{FF2B5EF4-FFF2-40B4-BE49-F238E27FC236}">
                <a16:creationId xmlns:a16="http://schemas.microsoft.com/office/drawing/2014/main" id="{436E2BDD-992B-70FC-7B96-7D33EF7A8C8B}"/>
              </a:ext>
            </a:extLst>
          </p:cNvPr>
          <p:cNvSpPr>
            <a:spLocks noGrp="1"/>
          </p:cNvSpPr>
          <p:nvPr>
            <p:ph type="sldNum" sz="quarter" idx="12"/>
          </p:nvPr>
        </p:nvSpPr>
        <p:spPr/>
        <p:txBody>
          <a:bodyPr/>
          <a:lstStyle/>
          <a:p>
            <a:fld id="{77E1172A-7643-4586-B7E0-A2D163658628}" type="slidenum">
              <a:rPr lang="en-IN" smtClean="0"/>
              <a:t>2</a:t>
            </a:fld>
            <a:endParaRPr lang="en-IN"/>
          </a:p>
        </p:txBody>
      </p:sp>
    </p:spTree>
    <p:extLst>
      <p:ext uri="{BB962C8B-B14F-4D97-AF65-F5344CB8AC3E}">
        <p14:creationId xmlns:p14="http://schemas.microsoft.com/office/powerpoint/2010/main" val="3295199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750DEC-7B9E-25F1-F273-F0A934B8201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408903" y="494690"/>
            <a:ext cx="7706932" cy="5129363"/>
          </a:xfrm>
          <a:prstGeom prst="rect">
            <a:avLst/>
          </a:prstGeom>
        </p:spPr>
      </p:pic>
      <p:sp>
        <p:nvSpPr>
          <p:cNvPr id="4" name="TextBox 3">
            <a:extLst>
              <a:ext uri="{FF2B5EF4-FFF2-40B4-BE49-F238E27FC236}">
                <a16:creationId xmlns:a16="http://schemas.microsoft.com/office/drawing/2014/main" id="{8C64DD4E-DD94-FE3F-4FA7-C87334A9D00F}"/>
              </a:ext>
            </a:extLst>
          </p:cNvPr>
          <p:cNvSpPr txBox="1"/>
          <p:nvPr/>
        </p:nvSpPr>
        <p:spPr>
          <a:xfrm>
            <a:off x="2723535" y="6104302"/>
            <a:ext cx="6607277" cy="461665"/>
          </a:xfrm>
          <a:prstGeom prst="rect">
            <a:avLst/>
          </a:prstGeom>
          <a:noFill/>
        </p:spPr>
        <p:txBody>
          <a:bodyPr wrap="square" rtlCol="0">
            <a:spAutoFit/>
          </a:bodyPr>
          <a:lstStyle/>
          <a:p>
            <a:pPr algn="ctr"/>
            <a:r>
              <a:rPr lang="en-IN" sz="2400" b="1" dirty="0">
                <a:latin typeface="Arial Black" panose="020B0A04020102020204" pitchFamily="34" charset="0"/>
              </a:rPr>
              <a:t>THANK YOU</a:t>
            </a:r>
          </a:p>
        </p:txBody>
      </p:sp>
      <p:sp>
        <p:nvSpPr>
          <p:cNvPr id="2" name="Slide Number Placeholder 1">
            <a:extLst>
              <a:ext uri="{FF2B5EF4-FFF2-40B4-BE49-F238E27FC236}">
                <a16:creationId xmlns:a16="http://schemas.microsoft.com/office/drawing/2014/main" id="{36FFF371-F865-921F-B28F-86BCDB9012E6}"/>
              </a:ext>
            </a:extLst>
          </p:cNvPr>
          <p:cNvSpPr>
            <a:spLocks noGrp="1"/>
          </p:cNvSpPr>
          <p:nvPr>
            <p:ph type="sldNum" sz="quarter" idx="12"/>
          </p:nvPr>
        </p:nvSpPr>
        <p:spPr/>
        <p:txBody>
          <a:bodyPr/>
          <a:lstStyle/>
          <a:p>
            <a:fld id="{77E1172A-7643-4586-B7E0-A2D163658628}" type="slidenum">
              <a:rPr lang="en-IN" smtClean="0"/>
              <a:t>20</a:t>
            </a:fld>
            <a:endParaRPr lang="en-IN"/>
          </a:p>
        </p:txBody>
      </p:sp>
    </p:spTree>
    <p:extLst>
      <p:ext uri="{BB962C8B-B14F-4D97-AF65-F5344CB8AC3E}">
        <p14:creationId xmlns:p14="http://schemas.microsoft.com/office/powerpoint/2010/main" val="284096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94125EF-0048-87DA-13F5-BEA5B4263B99}"/>
              </a:ext>
            </a:extLst>
          </p:cNvPr>
          <p:cNvGraphicFramePr>
            <a:graphicFrameLocks noGrp="1"/>
          </p:cNvGraphicFramePr>
          <p:nvPr>
            <p:extLst>
              <p:ext uri="{D42A27DB-BD31-4B8C-83A1-F6EECF244321}">
                <p14:modId xmlns:p14="http://schemas.microsoft.com/office/powerpoint/2010/main" val="917281695"/>
              </p:ext>
            </p:extLst>
          </p:nvPr>
        </p:nvGraphicFramePr>
        <p:xfrm>
          <a:off x="4296697" y="2230503"/>
          <a:ext cx="4846221" cy="3321319"/>
        </p:xfrm>
        <a:graphic>
          <a:graphicData uri="http://schemas.openxmlformats.org/drawingml/2006/table">
            <a:tbl>
              <a:tblPr firstRow="1" firstCol="1" bandRow="1">
                <a:tableStyleId>{5C22544A-7EE6-4342-B048-85BDC9FD1C3A}</a:tableStyleId>
              </a:tblPr>
              <a:tblGrid>
                <a:gridCol w="2424909">
                  <a:extLst>
                    <a:ext uri="{9D8B030D-6E8A-4147-A177-3AD203B41FA5}">
                      <a16:colId xmlns:a16="http://schemas.microsoft.com/office/drawing/2014/main" val="4071088998"/>
                    </a:ext>
                  </a:extLst>
                </a:gridCol>
                <a:gridCol w="2421312">
                  <a:extLst>
                    <a:ext uri="{9D8B030D-6E8A-4147-A177-3AD203B41FA5}">
                      <a16:colId xmlns:a16="http://schemas.microsoft.com/office/drawing/2014/main" val="1370824278"/>
                    </a:ext>
                  </a:extLst>
                </a:gridCol>
              </a:tblGrid>
              <a:tr h="1338607">
                <a:tc>
                  <a:txBody>
                    <a:bodyPr/>
                    <a:lstStyle/>
                    <a:p>
                      <a:pPr>
                        <a:lnSpc>
                          <a:spcPct val="150000"/>
                        </a:lnSpc>
                      </a:pPr>
                      <a:r>
                        <a:rPr lang="en-US" sz="1400" dirty="0">
                          <a:effectLst/>
                        </a:rPr>
                        <a:t>Front end</a:t>
                      </a:r>
                    </a:p>
                    <a:p>
                      <a:pPr>
                        <a:lnSpc>
                          <a:spcPct val="150000"/>
                        </a:lnSpc>
                      </a:pPr>
                      <a:endParaRPr lang="en-IN" sz="1400" dirty="0">
                        <a:effectLst/>
                      </a:endParaRPr>
                    </a:p>
                    <a:p>
                      <a:pPr>
                        <a:lnSpc>
                          <a:spcPct val="150000"/>
                        </a:lnSpc>
                      </a:pPr>
                      <a:r>
                        <a:rPr lang="en-US" sz="1400" dirty="0">
                          <a:effectLst/>
                        </a:rPr>
                        <a:t>Language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HTML, CSS, Bootstrap, JavaScript</a:t>
                      </a:r>
                      <a:endParaRPr lang="en-IN" sz="1400">
                        <a:effectLst/>
                      </a:endParaRPr>
                    </a:p>
                    <a:p>
                      <a:pPr>
                        <a:lnSpc>
                          <a:spcPct val="150000"/>
                        </a:lnSpc>
                      </a:pPr>
                      <a:r>
                        <a:rPr lang="en-US" sz="1400">
                          <a:effectLst/>
                        </a:rPr>
                        <a:t>:   python with Django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770939"/>
                  </a:ext>
                </a:extLst>
              </a:tr>
              <a:tr h="660904">
                <a:tc>
                  <a:txBody>
                    <a:bodyPr/>
                    <a:lstStyle/>
                    <a:p>
                      <a:pPr>
                        <a:lnSpc>
                          <a:spcPct val="150000"/>
                        </a:lnSpc>
                      </a:pPr>
                      <a:r>
                        <a:rPr lang="en-US" sz="1400">
                          <a:effectLst/>
                        </a:rPr>
                        <a:t>Back end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a:effectLst/>
                        </a:rPr>
                        <a:t>:   SQLite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587033"/>
                  </a:ext>
                </a:extLst>
              </a:tr>
              <a:tr h="660904">
                <a:tc>
                  <a:txBody>
                    <a:bodyPr/>
                    <a:lstStyle/>
                    <a:p>
                      <a:pPr>
                        <a:lnSpc>
                          <a:spcPct val="150000"/>
                        </a:lnSpc>
                      </a:pPr>
                      <a:r>
                        <a:rPr lang="en-US" sz="1400" dirty="0">
                          <a:effectLst/>
                        </a:rPr>
                        <a:t>Operating system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Windows 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3738763"/>
                  </a:ext>
                </a:extLst>
              </a:tr>
              <a:tr h="660904">
                <a:tc>
                  <a:txBody>
                    <a:bodyPr/>
                    <a:lstStyle/>
                    <a:p>
                      <a:pPr>
                        <a:lnSpc>
                          <a:spcPct val="150000"/>
                        </a:lnSpc>
                      </a:pPr>
                      <a:r>
                        <a:rPr lang="en-US" sz="1400">
                          <a:effectLst/>
                        </a:rPr>
                        <a:t>Tools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a:effectLst/>
                        </a:rPr>
                        <a:t>:   python IDLE, Sublime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6273694"/>
                  </a:ext>
                </a:extLst>
              </a:tr>
            </a:tbl>
          </a:graphicData>
        </a:graphic>
      </p:graphicFrame>
      <p:sp>
        <p:nvSpPr>
          <p:cNvPr id="3" name="Rectangle 1">
            <a:extLst>
              <a:ext uri="{FF2B5EF4-FFF2-40B4-BE49-F238E27FC236}">
                <a16:creationId xmlns:a16="http://schemas.microsoft.com/office/drawing/2014/main" id="{367D9973-794B-F0D1-70E8-2482C3E7B6FE}"/>
              </a:ext>
            </a:extLst>
          </p:cNvPr>
          <p:cNvSpPr>
            <a:spLocks noChangeArrowheads="1"/>
          </p:cNvSpPr>
          <p:nvPr/>
        </p:nvSpPr>
        <p:spPr bwMode="auto">
          <a:xfrm>
            <a:off x="1907458" y="1223583"/>
            <a:ext cx="112473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Calibri" panose="020F0502020204030204" pitchFamily="34" charset="0"/>
              </a:rPr>
              <a:t>S</a:t>
            </a:r>
            <a:r>
              <a:rPr lang="en-US" altLang="en-US" sz="1400" b="1" dirty="0">
                <a:latin typeface="Arial Black" panose="020B0A04020102020204" pitchFamily="34" charset="0"/>
                <a:ea typeface="Times New Roman" panose="02020603050405020304" pitchFamily="18" charset="0"/>
                <a:cs typeface="Calibri" panose="020F0502020204030204" pitchFamily="34" charset="0"/>
              </a:rPr>
              <a:t>YSTEM REQUIREMENTS</a:t>
            </a:r>
            <a:r>
              <a:rPr kumimoji="0" lang="en-US" altLang="en-US" sz="1400" b="1" i="0" u="none" strike="noStrike" cap="none" normalizeH="0" baseline="0" dirty="0">
                <a:ln>
                  <a:noFill/>
                </a:ln>
                <a:solidFill>
                  <a:schemeClr val="tx1"/>
                </a:solidFill>
                <a:effectLst/>
                <a:latin typeface="Arial Black" panose="020B0A04020102020204" pitchFamily="34" charset="0"/>
                <a:ea typeface="Times New Roman" panose="02020603050405020304" pitchFamily="18" charset="0"/>
                <a:cs typeface="Calibri" panose="020F0502020204030204" pitchFamily="34" charset="0"/>
              </a:rPr>
              <a:t>:</a:t>
            </a:r>
            <a:endParaRPr kumimoji="0" lang="en-US" altLang="en-US" sz="8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6A383B6B-A696-AABA-8FD2-29E6E9621387}"/>
              </a:ext>
            </a:extLst>
          </p:cNvPr>
          <p:cNvSpPr>
            <a:spLocks noGrp="1"/>
          </p:cNvSpPr>
          <p:nvPr>
            <p:ph type="sldNum" sz="quarter" idx="12"/>
          </p:nvPr>
        </p:nvSpPr>
        <p:spPr/>
        <p:txBody>
          <a:bodyPr/>
          <a:lstStyle/>
          <a:p>
            <a:fld id="{77E1172A-7643-4586-B7E0-A2D163658628}" type="slidenum">
              <a:rPr lang="en-IN" smtClean="0"/>
              <a:t>3</a:t>
            </a:fld>
            <a:endParaRPr lang="en-IN"/>
          </a:p>
        </p:txBody>
      </p:sp>
    </p:spTree>
    <p:extLst>
      <p:ext uri="{BB962C8B-B14F-4D97-AF65-F5344CB8AC3E}">
        <p14:creationId xmlns:p14="http://schemas.microsoft.com/office/powerpoint/2010/main" val="16607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F9C2F3-A4DA-7936-D860-D07332506FFD}"/>
              </a:ext>
            </a:extLst>
          </p:cNvPr>
          <p:cNvSpPr>
            <a:spLocks noGrp="1"/>
          </p:cNvSpPr>
          <p:nvPr>
            <p:ph type="sldNum" sz="quarter" idx="12"/>
          </p:nvPr>
        </p:nvSpPr>
        <p:spPr/>
        <p:txBody>
          <a:bodyPr/>
          <a:lstStyle/>
          <a:p>
            <a:fld id="{77E1172A-7643-4586-B7E0-A2D163658628}" type="slidenum">
              <a:rPr lang="en-IN" smtClean="0"/>
              <a:t>4</a:t>
            </a:fld>
            <a:endParaRPr lang="en-IN"/>
          </a:p>
        </p:txBody>
      </p:sp>
      <p:graphicFrame>
        <p:nvGraphicFramePr>
          <p:cNvPr id="3" name="Table 2">
            <a:extLst>
              <a:ext uri="{FF2B5EF4-FFF2-40B4-BE49-F238E27FC236}">
                <a16:creationId xmlns:a16="http://schemas.microsoft.com/office/drawing/2014/main" id="{783FCA3B-4B83-FD5E-C2BA-465998B83597}"/>
              </a:ext>
            </a:extLst>
          </p:cNvPr>
          <p:cNvGraphicFramePr>
            <a:graphicFrameLocks noGrp="1"/>
          </p:cNvGraphicFramePr>
          <p:nvPr>
            <p:extLst>
              <p:ext uri="{D42A27DB-BD31-4B8C-83A1-F6EECF244321}">
                <p14:modId xmlns:p14="http://schemas.microsoft.com/office/powerpoint/2010/main" val="2688119880"/>
              </p:ext>
            </p:extLst>
          </p:nvPr>
        </p:nvGraphicFramePr>
        <p:xfrm>
          <a:off x="3171820" y="1285568"/>
          <a:ext cx="5972976" cy="4286864"/>
        </p:xfrm>
        <a:graphic>
          <a:graphicData uri="http://schemas.openxmlformats.org/drawingml/2006/table">
            <a:tbl>
              <a:tblPr firstRow="1" firstCol="1" bandRow="1">
                <a:tableStyleId>{5C22544A-7EE6-4342-B048-85BDC9FD1C3A}</a:tableStyleId>
              </a:tblPr>
              <a:tblGrid>
                <a:gridCol w="2986488">
                  <a:extLst>
                    <a:ext uri="{9D8B030D-6E8A-4147-A177-3AD203B41FA5}">
                      <a16:colId xmlns:a16="http://schemas.microsoft.com/office/drawing/2014/main" val="3253982418"/>
                    </a:ext>
                  </a:extLst>
                </a:gridCol>
                <a:gridCol w="2986488">
                  <a:extLst>
                    <a:ext uri="{9D8B030D-6E8A-4147-A177-3AD203B41FA5}">
                      <a16:colId xmlns:a16="http://schemas.microsoft.com/office/drawing/2014/main" val="1054098379"/>
                    </a:ext>
                  </a:extLst>
                </a:gridCol>
              </a:tblGrid>
              <a:tr h="535858">
                <a:tc>
                  <a:txBody>
                    <a:bodyPr/>
                    <a:lstStyle/>
                    <a:p>
                      <a:pPr>
                        <a:lnSpc>
                          <a:spcPct val="150000"/>
                        </a:lnSpc>
                      </a:pPr>
                      <a:r>
                        <a:rPr lang="en-US" sz="1400" dirty="0">
                          <a:effectLst/>
                        </a:rPr>
                        <a:t>Processor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Intel icore 7 5</a:t>
                      </a:r>
                      <a:r>
                        <a:rPr lang="en-US" sz="1400" baseline="30000">
                          <a:effectLst/>
                        </a:rPr>
                        <a:t>th</a:t>
                      </a:r>
                      <a:r>
                        <a:rPr lang="en-US" sz="1400">
                          <a:effectLst/>
                        </a:rPr>
                        <a:t> gen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0637878"/>
                  </a:ext>
                </a:extLst>
              </a:tr>
              <a:tr h="535858">
                <a:tc>
                  <a:txBody>
                    <a:bodyPr/>
                    <a:lstStyle/>
                    <a:p>
                      <a:pPr>
                        <a:lnSpc>
                          <a:spcPct val="150000"/>
                        </a:lnSpc>
                      </a:pPr>
                      <a:r>
                        <a:rPr lang="en-US" sz="1400">
                          <a:effectLst/>
                        </a:rPr>
                        <a:t>Hard disk</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500 GB</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9063766"/>
                  </a:ext>
                </a:extLst>
              </a:tr>
              <a:tr h="535858">
                <a:tc>
                  <a:txBody>
                    <a:bodyPr/>
                    <a:lstStyle/>
                    <a:p>
                      <a:pPr>
                        <a:lnSpc>
                          <a:spcPct val="150000"/>
                        </a:lnSpc>
                      </a:pPr>
                      <a:r>
                        <a:rPr lang="en-US" sz="1400">
                          <a:effectLst/>
                        </a:rPr>
                        <a:t>Ram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2 GB</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3581348"/>
                  </a:ext>
                </a:extLst>
              </a:tr>
              <a:tr h="535858">
                <a:tc>
                  <a:txBody>
                    <a:bodyPr/>
                    <a:lstStyle/>
                    <a:p>
                      <a:pPr>
                        <a:lnSpc>
                          <a:spcPct val="150000"/>
                        </a:lnSpc>
                      </a:pPr>
                      <a:r>
                        <a:rPr lang="en-US" sz="1400">
                          <a:effectLst/>
                        </a:rPr>
                        <a:t>Server Storage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100 GB</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8188975"/>
                  </a:ext>
                </a:extLst>
              </a:tr>
              <a:tr h="535858">
                <a:tc>
                  <a:txBody>
                    <a:bodyPr/>
                    <a:lstStyle/>
                    <a:p>
                      <a:pPr>
                        <a:lnSpc>
                          <a:spcPct val="150000"/>
                        </a:lnSpc>
                      </a:pPr>
                      <a:r>
                        <a:rPr lang="en-US" sz="1400">
                          <a:effectLst/>
                        </a:rPr>
                        <a:t>Internal memory capacity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50 GB</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7573828"/>
                  </a:ext>
                </a:extLst>
              </a:tr>
              <a:tr h="535858">
                <a:tc>
                  <a:txBody>
                    <a:bodyPr/>
                    <a:lstStyle/>
                    <a:p>
                      <a:pPr>
                        <a:lnSpc>
                          <a:spcPct val="150000"/>
                        </a:lnSpc>
                      </a:pPr>
                      <a:r>
                        <a:rPr lang="en-US" sz="1400">
                          <a:effectLst/>
                        </a:rPr>
                        <a:t>Keyboard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Logitech of 104 keys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8439883"/>
                  </a:ext>
                </a:extLst>
              </a:tr>
              <a:tr h="535858">
                <a:tc>
                  <a:txBody>
                    <a:bodyPr/>
                    <a:lstStyle/>
                    <a:p>
                      <a:pPr>
                        <a:lnSpc>
                          <a:spcPct val="150000"/>
                        </a:lnSpc>
                      </a:pPr>
                      <a:r>
                        <a:rPr lang="en-US" sz="1400">
                          <a:effectLst/>
                        </a:rPr>
                        <a:t>Mouse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   Logitech mouse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5194150"/>
                  </a:ext>
                </a:extLst>
              </a:tr>
              <a:tr h="535858">
                <a:tc>
                  <a:txBody>
                    <a:bodyPr/>
                    <a:lstStyle/>
                    <a:p>
                      <a:pPr>
                        <a:lnSpc>
                          <a:spcPct val="150000"/>
                        </a:lnSpc>
                      </a:pPr>
                      <a:r>
                        <a:rPr lang="en-US" sz="1400">
                          <a:effectLst/>
                        </a:rPr>
                        <a:t>Monitor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a:effectLst/>
                        </a:rPr>
                        <a:t>:   14 inch </a:t>
                      </a:r>
                      <a:r>
                        <a:rPr lang="en-US" sz="1400" dirty="0" err="1">
                          <a:effectLst/>
                        </a:rPr>
                        <a:t>samtron</a:t>
                      </a:r>
                      <a:r>
                        <a:rPr lang="en-US" sz="1400" dirty="0">
                          <a:effectLst/>
                        </a:rPr>
                        <a:t> monitor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576808"/>
                  </a:ext>
                </a:extLst>
              </a:tr>
            </a:tbl>
          </a:graphicData>
        </a:graphic>
      </p:graphicFrame>
      <p:sp>
        <p:nvSpPr>
          <p:cNvPr id="4" name="Rectangle 1">
            <a:extLst>
              <a:ext uri="{FF2B5EF4-FFF2-40B4-BE49-F238E27FC236}">
                <a16:creationId xmlns:a16="http://schemas.microsoft.com/office/drawing/2014/main" id="{22BFAD47-9385-C88D-AFAB-3048932D1685}"/>
              </a:ext>
            </a:extLst>
          </p:cNvPr>
          <p:cNvSpPr>
            <a:spLocks noChangeArrowheads="1"/>
          </p:cNvSpPr>
          <p:nvPr/>
        </p:nvSpPr>
        <p:spPr bwMode="auto">
          <a:xfrm>
            <a:off x="2759838" y="609600"/>
            <a:ext cx="176643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mbria" panose="02040503050406030204" pitchFamily="18" charset="0"/>
                <a:ea typeface="Times New Roman" panose="02020603050405020304" pitchFamily="18" charset="0"/>
                <a:cs typeface="Calibri" panose="020F0502020204030204" pitchFamily="34" charset="0"/>
              </a:rPr>
              <a:t>HARDWARE SPECIFICATIONS: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263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55476A-3D2A-50C1-5597-D53B2394E136}"/>
              </a:ext>
            </a:extLst>
          </p:cNvPr>
          <p:cNvSpPr>
            <a:spLocks noGrp="1"/>
          </p:cNvSpPr>
          <p:nvPr>
            <p:ph type="sldNum" sz="quarter" idx="12"/>
          </p:nvPr>
        </p:nvSpPr>
        <p:spPr/>
        <p:txBody>
          <a:bodyPr/>
          <a:lstStyle/>
          <a:p>
            <a:fld id="{77E1172A-7643-4586-B7E0-A2D163658628}" type="slidenum">
              <a:rPr lang="en-IN" smtClean="0"/>
              <a:t>5</a:t>
            </a:fld>
            <a:endParaRPr lang="en-IN"/>
          </a:p>
        </p:txBody>
      </p:sp>
      <p:sp>
        <p:nvSpPr>
          <p:cNvPr id="4" name="TextBox 3">
            <a:extLst>
              <a:ext uri="{FF2B5EF4-FFF2-40B4-BE49-F238E27FC236}">
                <a16:creationId xmlns:a16="http://schemas.microsoft.com/office/drawing/2014/main" id="{1390BF6F-FA71-AE7A-F68B-56D16D4D3987}"/>
              </a:ext>
            </a:extLst>
          </p:cNvPr>
          <p:cNvSpPr txBox="1"/>
          <p:nvPr/>
        </p:nvSpPr>
        <p:spPr>
          <a:xfrm>
            <a:off x="3047999" y="934654"/>
            <a:ext cx="7187381" cy="4439613"/>
          </a:xfrm>
          <a:prstGeom prst="rect">
            <a:avLst/>
          </a:prstGeom>
          <a:noFill/>
        </p:spPr>
        <p:txBody>
          <a:bodyPr wrap="square">
            <a:spAutoFit/>
          </a:bodyPr>
          <a:lstStyle/>
          <a:p>
            <a:pPr algn="just">
              <a:lnSpc>
                <a:spcPct val="200000"/>
              </a:lnSpc>
            </a:pPr>
            <a:r>
              <a:rPr lang="en-US" sz="1800" b="1" dirty="0">
                <a:solidFill>
                  <a:srgbClr val="000000"/>
                </a:solidFill>
                <a:effectLst/>
                <a:latin typeface="Cambria" panose="02040503050406030204" pitchFamily="18" charset="0"/>
                <a:ea typeface="Calibri" panose="020F0502020204030204" pitchFamily="34" charset="0"/>
                <a:cs typeface="Calibri Light" panose="020F0302020204030204" pitchFamily="34" charset="0"/>
              </a:rPr>
              <a:t>Existing System</a:t>
            </a:r>
            <a:endParaRPr lang="en-IN" sz="1600" dirty="0">
              <a:solidFill>
                <a:srgbClr val="000000"/>
              </a:solidFill>
              <a:effectLst/>
              <a:latin typeface="Times New Roman" panose="02020603050405020304" pitchFamily="18" charset="0"/>
              <a:ea typeface="Calibri" panose="020F0502020204030204" pitchFamily="34" charset="0"/>
            </a:endParaRPr>
          </a:p>
          <a:p>
            <a:pPr algn="just">
              <a:lnSpc>
                <a:spcPct val="200000"/>
              </a:lnSpc>
            </a:pPr>
            <a:r>
              <a:rPr lang="en-US" sz="1800" dirty="0">
                <a:solidFill>
                  <a:srgbClr val="000000"/>
                </a:solidFill>
                <a:effectLst/>
                <a:latin typeface="Cambria" panose="02040503050406030204" pitchFamily="18" charset="0"/>
                <a:ea typeface="Calibri" panose="020F0502020204030204" pitchFamily="34" charset="0"/>
                <a:cs typeface="Calibri Light" panose="020F0302020204030204" pitchFamily="34" charset="0"/>
              </a:rPr>
              <a:t>In existing system, the admin can have the rights to add and delete the product and they have the option to predict their yearly and monthly sales report and also the admin don’t have an option to predict the sales analysis of particular product.</a:t>
            </a:r>
            <a:endParaRPr lang="en-IN" sz="1600" dirty="0">
              <a:solidFill>
                <a:srgbClr val="000000"/>
              </a:solidFill>
              <a:effectLst/>
              <a:latin typeface="Times New Roman" panose="02020603050405020304" pitchFamily="18" charset="0"/>
              <a:ea typeface="Calibri" panose="020F0502020204030204" pitchFamily="34" charset="0"/>
            </a:endParaRPr>
          </a:p>
          <a:p>
            <a:pPr algn="just">
              <a:lnSpc>
                <a:spcPct val="200000"/>
              </a:lnSpc>
            </a:pPr>
            <a:r>
              <a:rPr lang="en-US" sz="1800" dirty="0">
                <a:solidFill>
                  <a:srgbClr val="000000"/>
                </a:solidFill>
                <a:effectLst/>
                <a:latin typeface="Cambria" panose="02040503050406030204" pitchFamily="18" charset="0"/>
                <a:ea typeface="Calibri" panose="020F0502020204030204" pitchFamily="34" charset="0"/>
                <a:cs typeface="Calibri Light" panose="020F0302020204030204" pitchFamily="34" charset="0"/>
              </a:rPr>
              <a:t>Manual Calculation made for individual product</a:t>
            </a:r>
            <a:endParaRPr lang="en-IN" sz="1600" dirty="0">
              <a:solidFill>
                <a:srgbClr val="000000"/>
              </a:solidFill>
              <a:effectLst/>
              <a:latin typeface="Times New Roman" panose="02020603050405020304" pitchFamily="18" charset="0"/>
              <a:ea typeface="Calibri" panose="020F0502020204030204" pitchFamily="34" charset="0"/>
            </a:endParaRPr>
          </a:p>
          <a:p>
            <a:pPr algn="just">
              <a:lnSpc>
                <a:spcPct val="200000"/>
              </a:lnSpc>
            </a:pPr>
            <a:r>
              <a:rPr lang="en-US" sz="1800" dirty="0">
                <a:solidFill>
                  <a:srgbClr val="000000"/>
                </a:solidFill>
                <a:effectLst/>
                <a:latin typeface="Cambria" panose="02040503050406030204" pitchFamily="18" charset="0"/>
                <a:ea typeface="Calibri" panose="020F0502020204030204" pitchFamily="34" charset="0"/>
                <a:cs typeface="Calibri Light" panose="020F0302020204030204" pitchFamily="34" charset="0"/>
              </a:rPr>
              <a:t>Less Accuracy</a:t>
            </a:r>
            <a:endParaRPr lang="en-IN" sz="1600" dirty="0">
              <a:solidFill>
                <a:srgbClr val="000000"/>
              </a:solidFill>
              <a:effectLst/>
              <a:latin typeface="Times New Roman" panose="02020603050405020304" pitchFamily="18" charset="0"/>
              <a:ea typeface="Calibri" panose="020F0502020204030204" pitchFamily="34" charset="0"/>
            </a:endParaRPr>
          </a:p>
          <a:p>
            <a:pPr algn="just">
              <a:lnSpc>
                <a:spcPct val="200000"/>
              </a:lnSpc>
            </a:pPr>
            <a:r>
              <a:rPr lang="en-US" sz="1800" dirty="0">
                <a:solidFill>
                  <a:srgbClr val="000000"/>
                </a:solidFill>
                <a:effectLst/>
                <a:latin typeface="Cambria" panose="02040503050406030204" pitchFamily="18" charset="0"/>
                <a:ea typeface="Calibri" panose="020F0502020204030204" pitchFamily="34" charset="0"/>
                <a:cs typeface="Calibri Light" panose="020F0302020204030204" pitchFamily="34" charset="0"/>
              </a:rPr>
              <a:t>Time Consumption</a:t>
            </a:r>
            <a:endParaRPr lang="en-IN"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7990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024296-31CF-78B0-5CA6-0A247E8B8A83}"/>
              </a:ext>
            </a:extLst>
          </p:cNvPr>
          <p:cNvSpPr>
            <a:spLocks noGrp="1"/>
          </p:cNvSpPr>
          <p:nvPr>
            <p:ph type="sldNum" sz="quarter" idx="12"/>
          </p:nvPr>
        </p:nvSpPr>
        <p:spPr/>
        <p:txBody>
          <a:bodyPr/>
          <a:lstStyle/>
          <a:p>
            <a:fld id="{77E1172A-7643-4586-B7E0-A2D163658628}" type="slidenum">
              <a:rPr lang="en-IN" smtClean="0"/>
              <a:t>6</a:t>
            </a:fld>
            <a:endParaRPr lang="en-IN"/>
          </a:p>
        </p:txBody>
      </p:sp>
      <p:sp>
        <p:nvSpPr>
          <p:cNvPr id="4" name="TextBox 3">
            <a:extLst>
              <a:ext uri="{FF2B5EF4-FFF2-40B4-BE49-F238E27FC236}">
                <a16:creationId xmlns:a16="http://schemas.microsoft.com/office/drawing/2014/main" id="{99417774-8DA7-869F-CEC6-CC43830B8A3F}"/>
              </a:ext>
            </a:extLst>
          </p:cNvPr>
          <p:cNvSpPr txBox="1"/>
          <p:nvPr/>
        </p:nvSpPr>
        <p:spPr>
          <a:xfrm>
            <a:off x="2094271" y="683312"/>
            <a:ext cx="8613058" cy="5491375"/>
          </a:xfrm>
          <a:prstGeom prst="rect">
            <a:avLst/>
          </a:prstGeom>
          <a:noFill/>
        </p:spPr>
        <p:txBody>
          <a:bodyPr wrap="square">
            <a:spAutoFit/>
          </a:bodyPr>
          <a:lstStyle/>
          <a:p>
            <a:pPr algn="just">
              <a:lnSpc>
                <a:spcPct val="200000"/>
              </a:lnSpc>
            </a:pPr>
            <a:r>
              <a:rPr lang="en-US" sz="1800" b="1" dirty="0">
                <a:solidFill>
                  <a:srgbClr val="000000"/>
                </a:solidFill>
                <a:effectLst/>
                <a:latin typeface="Cambria" panose="02040503050406030204" pitchFamily="18" charset="0"/>
                <a:ea typeface="Calibri" panose="020F0502020204030204" pitchFamily="34" charset="0"/>
                <a:cs typeface="Calibri Light" panose="020F0302020204030204" pitchFamily="34" charset="0"/>
              </a:rPr>
              <a:t>Proposed System</a:t>
            </a:r>
          </a:p>
          <a:p>
            <a:pPr algn="just">
              <a:lnSpc>
                <a:spcPct val="200000"/>
              </a:lnSpc>
            </a:pPr>
            <a:endParaRPr lang="en-IN" sz="1600" dirty="0">
              <a:solidFill>
                <a:srgbClr val="000000"/>
              </a:solidFill>
              <a:effectLst/>
              <a:latin typeface="Times New Roman" panose="02020603050405020304" pitchFamily="18" charset="0"/>
              <a:ea typeface="Calibri" panose="020F0502020204030204" pitchFamily="34" charset="0"/>
            </a:endParaRPr>
          </a:p>
          <a:p>
            <a:pPr>
              <a:lnSpc>
                <a:spcPct val="200000"/>
              </a:lnSpc>
            </a:pPr>
            <a:r>
              <a:rPr lang="en-US" sz="1800" dirty="0">
                <a:effectLst/>
                <a:latin typeface="Cambria" panose="02040503050406030204" pitchFamily="18" charset="0"/>
                <a:ea typeface="Times New Roman" panose="02020603050405020304" pitchFamily="18" charset="0"/>
                <a:cs typeface="Calibri Light" panose="020F0302020204030204" pitchFamily="34" charset="0"/>
              </a:rPr>
              <a:t>The proposed system is mainly focused on bringing a very user-friendly application which the users can use to view and buy items, while also, using the same application, the administrators can view the sales forecasting based on the sales data. With this work, the plan is to make accurate sales forecasting data-and the benefits that come with it- more accessible than ever. A web application that can be used by the user and the administrator in which the user can buy items and the administrator can view the prediction details, and a prediction module in order to predict the future sales data on the basis of the sales volume of the individual items</a:t>
            </a:r>
            <a:endParaRPr lang="en-IN" dirty="0"/>
          </a:p>
        </p:txBody>
      </p:sp>
    </p:spTree>
    <p:extLst>
      <p:ext uri="{BB962C8B-B14F-4D97-AF65-F5344CB8AC3E}">
        <p14:creationId xmlns:p14="http://schemas.microsoft.com/office/powerpoint/2010/main" val="411774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F54CBA-4682-93AC-A88D-B4C9ABEF19A6}"/>
              </a:ext>
            </a:extLst>
          </p:cNvPr>
          <p:cNvSpPr txBox="1"/>
          <p:nvPr/>
        </p:nvSpPr>
        <p:spPr>
          <a:xfrm>
            <a:off x="4862052" y="791496"/>
            <a:ext cx="2148348" cy="400110"/>
          </a:xfrm>
          <a:prstGeom prst="rect">
            <a:avLst/>
          </a:prstGeom>
          <a:noFill/>
        </p:spPr>
        <p:txBody>
          <a:bodyPr wrap="square" rtlCol="0">
            <a:spAutoFit/>
          </a:bodyPr>
          <a:lstStyle/>
          <a:p>
            <a:r>
              <a:rPr lang="en-IN" sz="2000" b="1" dirty="0">
                <a:latin typeface="Arial Black" panose="020B0A04020102020204" pitchFamily="34" charset="0"/>
              </a:rPr>
              <a:t>MODULES</a:t>
            </a:r>
          </a:p>
        </p:txBody>
      </p:sp>
      <p:sp>
        <p:nvSpPr>
          <p:cNvPr id="3" name="TextBox 2">
            <a:extLst>
              <a:ext uri="{FF2B5EF4-FFF2-40B4-BE49-F238E27FC236}">
                <a16:creationId xmlns:a16="http://schemas.microsoft.com/office/drawing/2014/main" id="{9BBDB24B-8EBB-0A9C-B2AA-7F17A6E68E3F}"/>
              </a:ext>
            </a:extLst>
          </p:cNvPr>
          <p:cNvSpPr txBox="1"/>
          <p:nvPr/>
        </p:nvSpPr>
        <p:spPr>
          <a:xfrm>
            <a:off x="3377381" y="1646902"/>
            <a:ext cx="5039032" cy="4616648"/>
          </a:xfrm>
          <a:prstGeom prst="rect">
            <a:avLst/>
          </a:prstGeom>
          <a:noFill/>
        </p:spPr>
        <p:txBody>
          <a:bodyPr wrap="square" rtlCol="0">
            <a:spAutoFit/>
          </a:bodyPr>
          <a:lstStyle/>
          <a:p>
            <a:pPr marL="342900" indent="-342900">
              <a:buAutoNum type="arabicPeriod"/>
            </a:pPr>
            <a:r>
              <a:rPr lang="en-IN" dirty="0"/>
              <a:t>  </a:t>
            </a:r>
            <a:r>
              <a:rPr lang="en-IN" sz="2000" dirty="0">
                <a:latin typeface="+mj-lt"/>
              </a:rPr>
              <a:t>Product repository</a:t>
            </a:r>
          </a:p>
          <a:p>
            <a:pPr marL="342900" indent="-342900">
              <a:buAutoNum type="arabicPeriod"/>
            </a:pPr>
            <a:endParaRPr lang="en-IN" sz="2000" dirty="0">
              <a:latin typeface="+mj-lt"/>
            </a:endParaRPr>
          </a:p>
          <a:p>
            <a:pPr marL="342900" indent="-342900">
              <a:buAutoNum type="arabicPeriod"/>
            </a:pPr>
            <a:endParaRPr lang="en-IN" sz="2000" dirty="0">
              <a:latin typeface="+mj-lt"/>
            </a:endParaRPr>
          </a:p>
          <a:p>
            <a:pPr marL="342900" indent="-342900">
              <a:buAutoNum type="arabicPeriod"/>
            </a:pPr>
            <a:r>
              <a:rPr lang="en-IN" sz="2000" dirty="0">
                <a:latin typeface="+mj-lt"/>
              </a:rPr>
              <a:t>  Billing information</a:t>
            </a:r>
          </a:p>
          <a:p>
            <a:pPr marL="342900" indent="-342900">
              <a:buAutoNum type="arabicPeriod"/>
            </a:pPr>
            <a:endParaRPr lang="en-IN" sz="2000" dirty="0">
              <a:latin typeface="+mj-lt"/>
            </a:endParaRPr>
          </a:p>
          <a:p>
            <a:pPr marL="342900" indent="-342900">
              <a:buAutoNum type="arabicPeriod"/>
            </a:pPr>
            <a:endParaRPr lang="en-IN" sz="2000" dirty="0">
              <a:latin typeface="+mj-lt"/>
            </a:endParaRPr>
          </a:p>
          <a:p>
            <a:pPr marL="342900" indent="-342900">
              <a:buAutoNum type="arabicPeriod"/>
            </a:pPr>
            <a:r>
              <a:rPr lang="en-IN" sz="2000" dirty="0">
                <a:latin typeface="+mj-lt"/>
              </a:rPr>
              <a:t>  Product analysis</a:t>
            </a:r>
          </a:p>
          <a:p>
            <a:pPr marL="342900" indent="-342900">
              <a:buAutoNum type="arabicPeriod"/>
            </a:pPr>
            <a:endParaRPr lang="en-IN" sz="2000" dirty="0">
              <a:latin typeface="+mj-lt"/>
            </a:endParaRPr>
          </a:p>
          <a:p>
            <a:pPr marL="342900" indent="-342900">
              <a:buAutoNum type="arabicPeriod"/>
            </a:pPr>
            <a:endParaRPr lang="en-IN" sz="2000" dirty="0">
              <a:latin typeface="+mj-lt"/>
            </a:endParaRPr>
          </a:p>
          <a:p>
            <a:pPr marL="342900" indent="-342900">
              <a:buAutoNum type="arabicPeriod"/>
            </a:pPr>
            <a:r>
              <a:rPr lang="en-IN" sz="2000" dirty="0">
                <a:latin typeface="+mj-lt"/>
              </a:rPr>
              <a:t>  Remainder product</a:t>
            </a:r>
          </a:p>
          <a:p>
            <a:pPr marL="342900" indent="-342900">
              <a:buAutoNum type="arabicPeriod"/>
            </a:pPr>
            <a:endParaRPr lang="en-IN" sz="2000" dirty="0">
              <a:latin typeface="+mj-lt"/>
            </a:endParaRPr>
          </a:p>
          <a:p>
            <a:pPr marL="342900" indent="-342900">
              <a:buAutoNum type="arabicPeriod"/>
            </a:pPr>
            <a:endParaRPr lang="en-IN" sz="2000" dirty="0">
              <a:latin typeface="+mj-lt"/>
            </a:endParaRPr>
          </a:p>
          <a:p>
            <a:pPr marL="342900" indent="-342900">
              <a:buAutoNum type="arabicPeriod"/>
            </a:pPr>
            <a:r>
              <a:rPr lang="en-IN" sz="2000" dirty="0">
                <a:latin typeface="+mj-lt"/>
              </a:rPr>
              <a:t>  Generate report</a:t>
            </a:r>
          </a:p>
          <a:p>
            <a:pPr marL="342900" indent="-342900">
              <a:buAutoNum type="arabicPeriod"/>
            </a:pPr>
            <a:endParaRPr lang="en-IN" dirty="0"/>
          </a:p>
          <a:p>
            <a:pPr marL="342900" indent="-342900">
              <a:buAutoNum type="arabicPeriod"/>
            </a:pPr>
            <a:endParaRPr lang="en-IN" dirty="0"/>
          </a:p>
        </p:txBody>
      </p:sp>
      <p:sp>
        <p:nvSpPr>
          <p:cNvPr id="4" name="Slide Number Placeholder 3">
            <a:extLst>
              <a:ext uri="{FF2B5EF4-FFF2-40B4-BE49-F238E27FC236}">
                <a16:creationId xmlns:a16="http://schemas.microsoft.com/office/drawing/2014/main" id="{4C8FB49B-6782-A10B-96EE-AAE91ED807D1}"/>
              </a:ext>
            </a:extLst>
          </p:cNvPr>
          <p:cNvSpPr>
            <a:spLocks noGrp="1"/>
          </p:cNvSpPr>
          <p:nvPr>
            <p:ph type="sldNum" sz="quarter" idx="12"/>
          </p:nvPr>
        </p:nvSpPr>
        <p:spPr/>
        <p:txBody>
          <a:bodyPr/>
          <a:lstStyle/>
          <a:p>
            <a:fld id="{77E1172A-7643-4586-B7E0-A2D163658628}" type="slidenum">
              <a:rPr lang="en-IN" smtClean="0"/>
              <a:t>7</a:t>
            </a:fld>
            <a:endParaRPr lang="en-IN"/>
          </a:p>
        </p:txBody>
      </p:sp>
    </p:spTree>
    <p:extLst>
      <p:ext uri="{BB962C8B-B14F-4D97-AF65-F5344CB8AC3E}">
        <p14:creationId xmlns:p14="http://schemas.microsoft.com/office/powerpoint/2010/main" val="1494054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73324-A201-0767-DCF3-3432C9B1955F}"/>
              </a:ext>
            </a:extLst>
          </p:cNvPr>
          <p:cNvSpPr txBox="1"/>
          <p:nvPr/>
        </p:nvSpPr>
        <p:spPr>
          <a:xfrm>
            <a:off x="2310580" y="412512"/>
            <a:ext cx="6096000" cy="1793120"/>
          </a:xfrm>
          <a:prstGeom prst="rect">
            <a:avLst/>
          </a:prstGeom>
          <a:noFill/>
        </p:spPr>
        <p:txBody>
          <a:bodyPr wrap="square">
            <a:spAutoFit/>
          </a:bodyPr>
          <a:lstStyle/>
          <a:p>
            <a:pPr>
              <a:lnSpc>
                <a:spcPct val="115000"/>
              </a:lnSpc>
              <a:spcAft>
                <a:spcPts val="1000"/>
              </a:spcAft>
            </a:pPr>
            <a:r>
              <a:rPr lang="en-US" sz="18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DATA FLOW DIAGRAMS</a:t>
            </a:r>
            <a:r>
              <a:rPr lang="en-US" sz="1800"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a:t>
            </a:r>
            <a:endParaRPr lang="en-IN" sz="1400" dirty="0">
              <a:effectLst/>
              <a:latin typeface="Arial Black" panose="020B0A040201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DFD takes an input-process-output view of a system i.e. data objects flow into the software, are transformed by processing elements, and resultant data objects flow out of the software.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9637ED-A510-92F0-A740-B6C16103F6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7374" y="2656799"/>
            <a:ext cx="3893820" cy="3451860"/>
          </a:xfrm>
          <a:prstGeom prst="rect">
            <a:avLst/>
          </a:prstGeom>
          <a:noFill/>
          <a:ln>
            <a:noFill/>
          </a:ln>
        </p:spPr>
      </p:pic>
      <p:sp>
        <p:nvSpPr>
          <p:cNvPr id="2" name="Slide Number Placeholder 1">
            <a:extLst>
              <a:ext uri="{FF2B5EF4-FFF2-40B4-BE49-F238E27FC236}">
                <a16:creationId xmlns:a16="http://schemas.microsoft.com/office/drawing/2014/main" id="{3E6F4262-7295-C6CA-BDA9-3A6868820E64}"/>
              </a:ext>
            </a:extLst>
          </p:cNvPr>
          <p:cNvSpPr>
            <a:spLocks noGrp="1"/>
          </p:cNvSpPr>
          <p:nvPr>
            <p:ph type="sldNum" sz="quarter" idx="12"/>
          </p:nvPr>
        </p:nvSpPr>
        <p:spPr/>
        <p:txBody>
          <a:bodyPr/>
          <a:lstStyle/>
          <a:p>
            <a:fld id="{77E1172A-7643-4586-B7E0-A2D163658628}" type="slidenum">
              <a:rPr lang="en-IN" smtClean="0"/>
              <a:t>8</a:t>
            </a:fld>
            <a:endParaRPr lang="en-IN"/>
          </a:p>
        </p:txBody>
      </p:sp>
    </p:spTree>
    <p:extLst>
      <p:ext uri="{BB962C8B-B14F-4D97-AF65-F5344CB8AC3E}">
        <p14:creationId xmlns:p14="http://schemas.microsoft.com/office/powerpoint/2010/main" val="406034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997D9-7611-0C2E-7968-D8F15A69E78A}"/>
              </a:ext>
            </a:extLst>
          </p:cNvPr>
          <p:cNvSpPr>
            <a:spLocks noGrp="1"/>
          </p:cNvSpPr>
          <p:nvPr>
            <p:ph type="sldNum" sz="quarter" idx="12"/>
          </p:nvPr>
        </p:nvSpPr>
        <p:spPr/>
        <p:txBody>
          <a:bodyPr/>
          <a:lstStyle/>
          <a:p>
            <a:fld id="{77E1172A-7643-4586-B7E0-A2D163658628}" type="slidenum">
              <a:rPr lang="en-IN" smtClean="0"/>
              <a:t>9</a:t>
            </a:fld>
            <a:endParaRPr lang="en-IN"/>
          </a:p>
        </p:txBody>
      </p:sp>
      <p:pic>
        <p:nvPicPr>
          <p:cNvPr id="3" name="Picture 2" descr="online-order-system-data-flow-diagram">
            <a:extLst>
              <a:ext uri="{FF2B5EF4-FFF2-40B4-BE49-F238E27FC236}">
                <a16:creationId xmlns:a16="http://schemas.microsoft.com/office/drawing/2014/main" id="{B73F4CD1-FAC7-B670-AA5F-5C059D00F8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199" y="1024592"/>
            <a:ext cx="7121013" cy="4943626"/>
          </a:xfrm>
          <a:prstGeom prst="rect">
            <a:avLst/>
          </a:prstGeom>
          <a:noFill/>
          <a:ln>
            <a:noFill/>
          </a:ln>
        </p:spPr>
      </p:pic>
    </p:spTree>
    <p:extLst>
      <p:ext uri="{BB962C8B-B14F-4D97-AF65-F5344CB8AC3E}">
        <p14:creationId xmlns:p14="http://schemas.microsoft.com/office/powerpoint/2010/main" val="91589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464</TotalTime>
  <Words>1799</Words>
  <Application>Microsoft Office PowerPoint</Application>
  <PresentationFormat>Widescreen</PresentationFormat>
  <Paragraphs>296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Calibri</vt:lpstr>
      <vt:lpstr>Calibri Light</vt:lpstr>
      <vt:lpstr>Cambria</vt:lpstr>
      <vt:lpstr>Corbel</vt:lpstr>
      <vt:lpstr>Symbol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 M P</dc:creator>
  <cp:lastModifiedBy>SARAN M P</cp:lastModifiedBy>
  <cp:revision>22</cp:revision>
  <dcterms:created xsi:type="dcterms:W3CDTF">2025-01-25T06:35:16Z</dcterms:created>
  <dcterms:modified xsi:type="dcterms:W3CDTF">2025-02-21T13:56:40Z</dcterms:modified>
</cp:coreProperties>
</file>