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3" d="100"/>
          <a:sy n="33" d="100"/>
        </p:scale>
        <p:origin x="84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alakovska" userId="744967b346ecf043" providerId="LiveId" clId="{EB03BFE5-C242-41EC-8B50-1D0775916205}"/>
    <pc:docChg chg="modSld">
      <pc:chgData name="Sara Malakovska" userId="744967b346ecf043" providerId="LiveId" clId="{EB03BFE5-C242-41EC-8B50-1D0775916205}" dt="2023-04-17T12:19:29.925" v="0" actId="20577"/>
      <pc:docMkLst>
        <pc:docMk/>
      </pc:docMkLst>
      <pc:sldChg chg="modSp mod">
        <pc:chgData name="Sara Malakovska" userId="744967b346ecf043" providerId="LiveId" clId="{EB03BFE5-C242-41EC-8B50-1D0775916205}" dt="2023-04-17T12:19:29.925" v="0" actId="20577"/>
        <pc:sldMkLst>
          <pc:docMk/>
          <pc:sldMk cId="0" sldId="257"/>
        </pc:sldMkLst>
        <pc:spChg chg="mod">
          <ac:chgData name="Sara Malakovska" userId="744967b346ecf043" providerId="LiveId" clId="{EB03BFE5-C242-41EC-8B50-1D0775916205}" dt="2023-04-17T12:19:29.925" v="0" actId="20577"/>
          <ac:spMkLst>
            <pc:docMk/>
            <pc:sldMk cId="0" sldId="257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m\OneDrive\Desktop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m\OneDrive\Desktop\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m\OneDrive\Desktop\Reaction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m\OneDrive\Desktop\Reaction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m\OneDrive\Desktop\Reaction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4-4DA7-A70C-C9D1A78E3E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4-4DA7-A70C-C9D1A78E3E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4-4DA7-A70C-C9D1A78E3E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4-4DA7-A70C-C9D1A78E3E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B4-4DA7-A70C-C9D1A78E3E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Reactions!$L$22:$L$26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culture</c:v>
                </c:pt>
              </c:strCache>
            </c:strRef>
          </c:cat>
          <c:val>
            <c:numRef>
              <c:f>Reactions!$M$22:$M$26</c:f>
              <c:numCache>
                <c:formatCode>General</c:formatCode>
                <c:ptCount val="5"/>
                <c:pt idx="0">
                  <c:v>75036</c:v>
                </c:pt>
                <c:pt idx="1">
                  <c:v>70898</c:v>
                </c:pt>
                <c:pt idx="2">
                  <c:v>69528</c:v>
                </c:pt>
                <c:pt idx="3">
                  <c:v>68277</c:v>
                </c:pt>
                <c:pt idx="4">
                  <c:v>66556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6B4-4DA7-A70C-C9D1A78E3E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[Reactions.csv]Sheet1!PivotTable3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Type Popularitie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70-4787-9376-BF6617208C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0-4787-9376-BF6617208C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70-4787-9376-BF6617208C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70-4787-9376-BF6617208CB2}"/>
              </c:ext>
            </c:extLst>
          </c:dPt>
          <c:dLbls>
            <c:dLbl>
              <c:idx val="0"/>
              <c:layout>
                <c:manualLayout>
                  <c:x val="0.10897480926499663"/>
                  <c:y val="-5.81684636988398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70-4787-9376-BF6617208CB2}"/>
                </c:ext>
              </c:extLst>
            </c:dLbl>
            <c:dLbl>
              <c:idx val="1"/>
              <c:layout>
                <c:manualLayout>
                  <c:x val="0.16623275989575767"/>
                  <c:y val="7.1388569084939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70-4787-9376-BF6617208CB2}"/>
                </c:ext>
              </c:extLst>
            </c:dLbl>
            <c:dLbl>
              <c:idx val="2"/>
              <c:layout>
                <c:manualLayout>
                  <c:x val="-0.158844637233724"/>
                  <c:y val="0.100472800934359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70-4787-9376-BF6617208CB2}"/>
                </c:ext>
              </c:extLst>
            </c:dLbl>
            <c:dLbl>
              <c:idx val="3"/>
              <c:layout>
                <c:manualLayout>
                  <c:x val="-0.1292921465855893"/>
                  <c:y val="-0.10576084308879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70-4787-9376-BF6617208C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Sheet1!$A$4:$A$8</c:f>
              <c:strCache>
                <c:ptCount val="4"/>
                <c:pt idx="0">
                  <c:v>audio</c:v>
                </c:pt>
                <c:pt idx="1">
                  <c:v>GIF</c:v>
                </c:pt>
                <c:pt idx="2">
                  <c:v>photo</c:v>
                </c:pt>
                <c:pt idx="3">
                  <c:v>video</c:v>
                </c:pt>
              </c:strCache>
            </c:strRef>
          </c:cat>
          <c:val>
            <c:numRef>
              <c:f>Sheet1!$B$4:$B$8</c:f>
              <c:numCache>
                <c:formatCode>0.00%</c:formatCode>
                <c:ptCount val="4"/>
                <c:pt idx="0">
                  <c:v>0.23027145822310854</c:v>
                </c:pt>
                <c:pt idx="1">
                  <c:v>0.2474054780025233</c:v>
                </c:pt>
                <c:pt idx="2">
                  <c:v>0.26816165398233688</c:v>
                </c:pt>
                <c:pt idx="3">
                  <c:v>0.25416140979203128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70-4787-9376-BF6617208C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[Reactions.csv]Sheet4!PivotTable5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Reaction</a:t>
            </a:r>
            <a:r>
              <a:rPr lang="de-DE" baseline="0" dirty="0"/>
              <a:t> Type By Score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Sheet4!$A$4:$A$20</c:f>
              <c:strCache>
                <c:ptCount val="16"/>
                <c:pt idx="0">
                  <c:v>super love</c:v>
                </c:pt>
                <c:pt idx="1">
                  <c:v>adore</c:v>
                </c:pt>
                <c:pt idx="2">
                  <c:v>want</c:v>
                </c:pt>
                <c:pt idx="3">
                  <c:v>cherish</c:v>
                </c:pt>
                <c:pt idx="4">
                  <c:v>love</c:v>
                </c:pt>
                <c:pt idx="5">
                  <c:v>heart</c:v>
                </c:pt>
                <c:pt idx="6">
                  <c:v>like</c:v>
                </c:pt>
                <c:pt idx="7">
                  <c:v>intrigued</c:v>
                </c:pt>
                <c:pt idx="8">
                  <c:v>peeking</c:v>
                </c:pt>
                <c:pt idx="9">
                  <c:v>interested</c:v>
                </c:pt>
                <c:pt idx="10">
                  <c:v>indifferent</c:v>
                </c:pt>
                <c:pt idx="11">
                  <c:v>scared</c:v>
                </c:pt>
                <c:pt idx="12">
                  <c:v>worried</c:v>
                </c:pt>
                <c:pt idx="13">
                  <c:v>dislike</c:v>
                </c:pt>
                <c:pt idx="14">
                  <c:v>hate</c:v>
                </c:pt>
                <c:pt idx="15">
                  <c:v>disgust</c:v>
                </c:pt>
              </c:strCache>
            </c:strRef>
          </c:cat>
          <c:val>
            <c:numRef>
              <c:f>Sheet4!$B$4:$B$20</c:f>
              <c:numCache>
                <c:formatCode>General</c:formatCode>
                <c:ptCount val="16"/>
                <c:pt idx="0">
                  <c:v>113925</c:v>
                </c:pt>
                <c:pt idx="1">
                  <c:v>111456</c:v>
                </c:pt>
                <c:pt idx="2">
                  <c:v>107730</c:v>
                </c:pt>
                <c:pt idx="3">
                  <c:v>105000</c:v>
                </c:pt>
                <c:pt idx="4">
                  <c:v>99710</c:v>
                </c:pt>
                <c:pt idx="5">
                  <c:v>97320</c:v>
                </c:pt>
                <c:pt idx="6">
                  <c:v>76000</c:v>
                </c:pt>
                <c:pt idx="7">
                  <c:v>66375</c:v>
                </c:pt>
                <c:pt idx="8">
                  <c:v>54565</c:v>
                </c:pt>
                <c:pt idx="9">
                  <c:v>46470</c:v>
                </c:pt>
                <c:pt idx="10">
                  <c:v>30240</c:v>
                </c:pt>
                <c:pt idx="11">
                  <c:v>23580</c:v>
                </c:pt>
                <c:pt idx="12">
                  <c:v>17952</c:v>
                </c:pt>
                <c:pt idx="13">
                  <c:v>15480</c:v>
                </c:pt>
                <c:pt idx="14">
                  <c:v>7760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F-4658-B742-1DA811A03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6006768"/>
        <c:axId val="464225312"/>
        <c:axId val="0"/>
      </c:bar3DChart>
      <c:catAx>
        <c:axId val="70600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25312"/>
        <c:crosses val="autoZero"/>
        <c:auto val="1"/>
        <c:lblAlgn val="ctr"/>
        <c:lblOffset val="100"/>
        <c:noMultiLvlLbl val="0"/>
      </c:catAx>
      <c:valAx>
        <c:axId val="4642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0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[Reactions.csv]Sheet5!PivotTable6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Sheet5!$B$4:$B$16</c:f>
              <c:numCache>
                <c:formatCode>General</c:formatCode>
                <c:ptCount val="12"/>
                <c:pt idx="0">
                  <c:v>2125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2033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67-4BAF-AE68-7739E86E216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5999344"/>
        <c:axId val="542621536"/>
      </c:lineChart>
      <c:catAx>
        <c:axId val="70599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21536"/>
        <c:crosses val="autoZero"/>
        <c:auto val="1"/>
        <c:lblAlgn val="ctr"/>
        <c:lblOffset val="100"/>
        <c:noMultiLvlLbl val="0"/>
      </c:catAx>
      <c:valAx>
        <c:axId val="5426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9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89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31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5603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+mj-lt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dirty="0">
                <a:latin typeface="+mj-lt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CB740A4-78CB-672E-6BC8-314EB336F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386184"/>
              </p:ext>
            </p:extLst>
          </p:nvPr>
        </p:nvGraphicFramePr>
        <p:xfrm>
          <a:off x="10266553" y="2857500"/>
          <a:ext cx="7642973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D99626A-E0A9-D98F-8AEC-D176FCC258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24996"/>
              </p:ext>
            </p:extLst>
          </p:nvPr>
        </p:nvGraphicFramePr>
        <p:xfrm>
          <a:off x="2674443" y="2818081"/>
          <a:ext cx="7592110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1536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8774"/>
            <a:chOff x="0" y="-47625"/>
            <a:chExt cx="7569956" cy="117169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74"/>
            <a:chOff x="0" y="-47625"/>
            <a:chExt cx="7569956" cy="117169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2043491-8AB3-43C5-5595-F31C99A1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0" y="1895898"/>
            <a:ext cx="6934200" cy="743860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Overall, these insights can help Social Buzz understand what types of content are most popular on their platform and which categories they should focus on. 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They can also use this information to optimize their user engagement and prioritize their efforts on creating high-quality content that resonates with their users.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699313" y="194683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277600" y="6923227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5522" y="271579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2200" y="2005583"/>
            <a:ext cx="10335958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The project includes tasks such as an audit of Social Buzz big data practice, recommendations for a successful IPO, and an analysis of their content categories that highlights the top 5 categories with the largest aggregate popularity. 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The tasks will be delegated to various teams, such as creating an up-to-date big data best practices presentation, on-site audit of their data-</a:t>
            </a:r>
            <a:r>
              <a:rPr lang="en-GB" sz="3200" dirty="0" err="1">
                <a:latin typeface="+mj-lt"/>
              </a:rPr>
              <a:t>center</a:t>
            </a:r>
            <a:r>
              <a:rPr lang="en-GB" sz="3200" dirty="0">
                <a:latin typeface="+mj-lt"/>
              </a:rPr>
              <a:t>, and preparation of a best practice document for IPO.</a:t>
            </a:r>
            <a:endParaRPr lang="en-US" sz="3200" dirty="0">
              <a:latin typeface="+mj-lt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863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+mj-l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4591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+mj-lt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2DD5C53-C3C1-41AB-79AF-66CBDA2D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582" y="454415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The problem that Social Buzz is facing is their inability to manage the scale and complexity of their platform independently.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They are still a small company and do not have the resources to manage the scale that they are currently at.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They could hire more people, but they want an experienced practice to help instead.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Therefore, they are looking for external expertise to help them manage their growth effectively and prepare for their IPO.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40986" y="400079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9520B-F9A8-DE67-937C-69F1CDAEC936}"/>
              </a:ext>
            </a:extLst>
          </p:cNvPr>
          <p:cNvSpPr txBox="1"/>
          <p:nvPr/>
        </p:nvSpPr>
        <p:spPr>
          <a:xfrm>
            <a:off x="14293092" y="1573789"/>
            <a:ext cx="3994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333333"/>
                </a:solidFill>
                <a:latin typeface="+mj-lt"/>
              </a:rPr>
              <a:t>Chief Technical Architect </a:t>
            </a:r>
            <a:r>
              <a:rPr lang="en-GB" sz="3200" b="1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+mj-lt"/>
              </a:rPr>
              <a:t>Andrew </a:t>
            </a:r>
            <a:r>
              <a:rPr lang="en-GB" sz="3200" dirty="0">
                <a:solidFill>
                  <a:srgbClr val="333333"/>
                </a:solidFill>
                <a:latin typeface="+mj-lt"/>
              </a:rPr>
              <a:t>Fleming</a:t>
            </a:r>
            <a:endParaRPr lang="en-US" sz="32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43E9A-BC0C-5751-39A3-DC632C130FDE}"/>
              </a:ext>
            </a:extLst>
          </p:cNvPr>
          <p:cNvSpPr txBox="1"/>
          <p:nvPr/>
        </p:nvSpPr>
        <p:spPr>
          <a:xfrm>
            <a:off x="14293092" y="4639849"/>
            <a:ext cx="3690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+mj-lt"/>
              </a:rPr>
              <a:t>Senior Principle</a:t>
            </a:r>
            <a:br>
              <a:rPr lang="de-DE" sz="3200" b="1" dirty="0">
                <a:latin typeface="+mj-lt"/>
              </a:rPr>
            </a:br>
            <a:r>
              <a:rPr lang="en-US" sz="3200" b="0" i="0" dirty="0">
                <a:solidFill>
                  <a:srgbClr val="333333"/>
                </a:solidFill>
                <a:effectLst/>
                <a:latin typeface="+mj-lt"/>
              </a:rPr>
              <a:t>Marcus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+mj-lt"/>
              </a:rPr>
              <a:t>Rompton</a:t>
            </a:r>
            <a:endParaRPr lang="en-US" sz="3200" b="1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F387D8-41BB-3594-D3BE-EA14BE190063}"/>
              </a:ext>
            </a:extLst>
          </p:cNvPr>
          <p:cNvSpPr txBox="1"/>
          <p:nvPr/>
        </p:nvSpPr>
        <p:spPr>
          <a:xfrm>
            <a:off x="14538054" y="7635993"/>
            <a:ext cx="322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</a:p>
          <a:p>
            <a:r>
              <a:rPr lang="en-US" sz="3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Sara Novak</a:t>
            </a:r>
          </a:p>
        </p:txBody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01159" y="7095369"/>
            <a:ext cx="2187334" cy="2123082"/>
            <a:chOff x="-23042" y="66269"/>
            <a:chExt cx="6542158" cy="6349987"/>
          </a:xfrm>
        </p:grpSpPr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-23042" y="109634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0932656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	   Data Understanding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457954" cy="93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	  Data Cleaning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9408320" cy="93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	  Data Analyzing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0913613" cy="93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	  Data Modeling</a:t>
            </a:r>
          </a:p>
        </p:txBody>
      </p:sp>
      <p:grpSp>
        <p:nvGrpSpPr>
          <p:cNvPr id="39" name="Group 25">
            <a:extLst>
              <a:ext uri="{FF2B5EF4-FFF2-40B4-BE49-F238E27FC236}">
                <a16:creationId xmlns:a16="http://schemas.microsoft.com/office/drawing/2014/main" id="{AFA03CA9-0709-CB94-B476-CA40FF38E066}"/>
              </a:ext>
            </a:extLst>
          </p:cNvPr>
          <p:cNvGrpSpPr/>
          <p:nvPr/>
        </p:nvGrpSpPr>
        <p:grpSpPr>
          <a:xfrm>
            <a:off x="8812856" y="7920663"/>
            <a:ext cx="1854962" cy="1781248"/>
            <a:chOff x="0" y="0"/>
            <a:chExt cx="2473282" cy="2374997"/>
          </a:xfrm>
        </p:grpSpPr>
        <p:grpSp>
          <p:nvGrpSpPr>
            <p:cNvPr id="40" name="Group 26">
              <a:extLst>
                <a:ext uri="{FF2B5EF4-FFF2-40B4-BE49-F238E27FC236}">
                  <a16:creationId xmlns:a16="http://schemas.microsoft.com/office/drawing/2014/main" id="{5C79D76B-75A6-8DCA-33A2-70032769BF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3F220A41-F283-1D06-BBD7-67EC441F442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41" name="Picture 28">
              <a:extLst>
                <a:ext uri="{FF2B5EF4-FFF2-40B4-BE49-F238E27FC236}">
                  <a16:creationId xmlns:a16="http://schemas.microsoft.com/office/drawing/2014/main" id="{71142A3C-A2EB-5422-2DA5-CCDD12AFD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47" name="TextBox 37">
            <a:extLst>
              <a:ext uri="{FF2B5EF4-FFF2-40B4-BE49-F238E27FC236}">
                <a16:creationId xmlns:a16="http://schemas.microsoft.com/office/drawing/2014/main" id="{D085BA2D-82C9-349F-F74A-98BDA94D5C72}"/>
              </a:ext>
            </a:extLst>
          </p:cNvPr>
          <p:cNvSpPr txBox="1"/>
          <p:nvPr/>
        </p:nvSpPr>
        <p:spPr>
          <a:xfrm>
            <a:off x="9565874" y="8255161"/>
            <a:ext cx="9408320" cy="93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	  Presenting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1BCFB5F-91D2-A1BE-77F4-9C0355091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4626" y="1150937"/>
            <a:ext cx="12660620" cy="8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A543852-AA94-DF25-2742-9E0C4233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603" y="2324100"/>
            <a:ext cx="15180998" cy="3276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Based on the findings, the top 5 categories on Social Buzz are Animal, Science, Technology, Culture and Healthy Eating. 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The most popular type of content on the platform is photos, followed by videos and GIFs, with audio being the least popular.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In terms of content volume, May following with January had biggest volume. 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Additionally, the most significant user reaction score on the platform was "Super Love," while the least significant user reaction score was "Disgust."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EBFD0B8-CF50-B60C-CB36-C798BFEA4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119482"/>
              </p:ext>
            </p:extLst>
          </p:nvPr>
        </p:nvGraphicFramePr>
        <p:xfrm>
          <a:off x="4191000" y="2095500"/>
          <a:ext cx="11204381" cy="667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EBFD0B8-CF50-B60C-CB36-C798BFEA4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542172"/>
              </p:ext>
            </p:extLst>
          </p:nvPr>
        </p:nvGraphicFramePr>
        <p:xfrm>
          <a:off x="2001083" y="2089337"/>
          <a:ext cx="8366007" cy="587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4C6AD30-E33C-0E58-CD4A-A9E9C82CE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4203"/>
              </p:ext>
            </p:extLst>
          </p:nvPr>
        </p:nvGraphicFramePr>
        <p:xfrm>
          <a:off x="10573898" y="2473810"/>
          <a:ext cx="6875901" cy="4803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402</Words>
  <Application>Microsoft Office PowerPoint</Application>
  <PresentationFormat>Custom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Sara Malakovska</cp:lastModifiedBy>
  <cp:revision>11</cp:revision>
  <dcterms:created xsi:type="dcterms:W3CDTF">2006-08-16T00:00:00Z</dcterms:created>
  <dcterms:modified xsi:type="dcterms:W3CDTF">2023-04-17T12:19:42Z</dcterms:modified>
  <dc:identifier>DAEhDyfaYKE</dc:identifier>
</cp:coreProperties>
</file>