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18510126"/>
          <c:y val="0.035106767"/>
          <c:w val="0.89070797"/>
          <c:h val="0.8591379"/>
        </c:manualLayout>
      </c:layout>
      <c:barChart>
        <c:barDir val="col"/>
        <c:grouping val="clustered"/>
        <c:varyColors val="0"/>
        <c:ser>
          <c:idx val="0"/>
          <c:order val="0"/>
          <c:tx>
            <c:v>Fixed Term</c:v>
          </c:tx>
          <c:spPr>
            <a:solidFill>
              <a:srgbClr val="92278F"/>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71"/>
                <c:pt idx="0">
                  <c:v>0.0</c:v>
                </c:pt>
                <c:pt idx="1">
                  <c:v>0.0</c:v>
                </c:pt>
                <c:pt idx="2">
                  <c:v>0.0</c:v>
                </c:pt>
                <c:pt idx="3">
                  <c:v>0.0</c:v>
                </c:pt>
                <c:pt idx="4">
                  <c:v>1.0</c:v>
                </c:pt>
                <c:pt idx="5">
                  <c:v>1.0</c:v>
                </c:pt>
                <c:pt idx="6">
                  <c:v>0.0</c:v>
                </c:pt>
                <c:pt idx="7">
                  <c:v>1.0</c:v>
                </c:pt>
                <c:pt idx="8">
                  <c:v>0.0</c:v>
                </c:pt>
                <c:pt idx="9">
                  <c:v>0.0</c:v>
                </c:pt>
                <c:pt idx="10">
                  <c:v>0.0</c:v>
                </c:pt>
                <c:pt idx="11">
                  <c:v>0.0</c:v>
                </c:pt>
                <c:pt idx="12">
                  <c:v>0.0</c:v>
                </c:pt>
                <c:pt idx="13">
                  <c:v>0.0</c:v>
                </c:pt>
                <c:pt idx="14">
                  <c:v>0.0</c:v>
                </c:pt>
                <c:pt idx="15">
                  <c:v>0.0</c:v>
                </c:pt>
                <c:pt idx="16">
                  <c:v>0.0</c:v>
                </c:pt>
                <c:pt idx="17">
                  <c:v>0.0</c:v>
                </c:pt>
                <c:pt idx="18">
                  <c:v>0.0</c:v>
                </c:pt>
                <c:pt idx="19">
                  <c:v>0.0</c:v>
                </c:pt>
                <c:pt idx="20">
                  <c:v>1.0</c:v>
                </c:pt>
                <c:pt idx="21">
                  <c:v>0.0</c:v>
                </c:pt>
                <c:pt idx="22">
                  <c:v>0.0</c:v>
                </c:pt>
                <c:pt idx="23">
                  <c:v>0.0</c:v>
                </c:pt>
                <c:pt idx="24">
                  <c:v>0.0</c:v>
                </c:pt>
                <c:pt idx="25">
                  <c:v>0.0</c:v>
                </c:pt>
                <c:pt idx="26">
                  <c:v>1.0</c:v>
                </c:pt>
                <c:pt idx="27">
                  <c:v>1.0</c:v>
                </c:pt>
                <c:pt idx="28">
                  <c:v>0.0</c:v>
                </c:pt>
                <c:pt idx="29">
                  <c:v>0.0</c:v>
                </c:pt>
                <c:pt idx="30">
                  <c:v>0.0</c:v>
                </c:pt>
                <c:pt idx="31">
                  <c:v>0.0</c:v>
                </c:pt>
                <c:pt idx="32">
                  <c:v>1.0</c:v>
                </c:pt>
                <c:pt idx="33">
                  <c:v>0.0</c:v>
                </c:pt>
                <c:pt idx="34">
                  <c:v>0.0</c:v>
                </c:pt>
                <c:pt idx="35">
                  <c:v>0.0</c:v>
                </c:pt>
                <c:pt idx="36">
                  <c:v>0.0</c:v>
                </c:pt>
                <c:pt idx="37">
                  <c:v>1.0</c:v>
                </c:pt>
                <c:pt idx="38">
                  <c:v>0.0</c:v>
                </c:pt>
                <c:pt idx="39">
                  <c:v>0.0</c:v>
                </c:pt>
                <c:pt idx="40">
                  <c:v>0.0</c:v>
                </c:pt>
                <c:pt idx="41">
                  <c:v>0.0</c:v>
                </c:pt>
                <c:pt idx="42">
                  <c:v>0.0</c:v>
                </c:pt>
                <c:pt idx="43">
                  <c:v>0.0</c:v>
                </c:pt>
                <c:pt idx="44">
                  <c:v>0.0</c:v>
                </c:pt>
                <c:pt idx="45">
                  <c:v>1.0</c:v>
                </c:pt>
                <c:pt idx="46">
                  <c:v>0.0</c:v>
                </c:pt>
                <c:pt idx="47">
                  <c:v>0.0</c:v>
                </c:pt>
                <c:pt idx="48">
                  <c:v>0.0</c:v>
                </c:pt>
                <c:pt idx="49">
                  <c:v>0.0</c:v>
                </c:pt>
                <c:pt idx="50">
                  <c:v>0.0</c:v>
                </c:pt>
                <c:pt idx="51">
                  <c:v>0.0</c:v>
                </c:pt>
                <c:pt idx="52">
                  <c:v>1.0</c:v>
                </c:pt>
                <c:pt idx="53">
                  <c:v>0.0</c:v>
                </c:pt>
                <c:pt idx="54">
                  <c:v>0.0</c:v>
                </c:pt>
                <c:pt idx="55">
                  <c:v>0.0</c:v>
                </c:pt>
                <c:pt idx="56">
                  <c:v>0.0</c:v>
                </c:pt>
                <c:pt idx="57">
                  <c:v>0.0</c:v>
                </c:pt>
                <c:pt idx="58">
                  <c:v>0.0</c:v>
                </c:pt>
                <c:pt idx="59">
                  <c:v>0.0</c:v>
                </c:pt>
                <c:pt idx="60">
                  <c:v>0.0</c:v>
                </c:pt>
                <c:pt idx="61">
                  <c:v>0.0</c:v>
                </c:pt>
                <c:pt idx="62">
                  <c:v>0.0</c:v>
                </c:pt>
                <c:pt idx="63">
                  <c:v>0.0</c:v>
                </c:pt>
                <c:pt idx="64">
                  <c:v>1.0</c:v>
                </c:pt>
                <c:pt idx="65">
                  <c:v>0.0</c:v>
                </c:pt>
                <c:pt idx="66">
                  <c:v>0.0</c:v>
                </c:pt>
                <c:pt idx="67">
                  <c:v>0.0</c:v>
                </c:pt>
                <c:pt idx="68">
                  <c:v>0.0</c:v>
                </c:pt>
                <c:pt idx="69">
                  <c:v>0.0</c:v>
                </c:pt>
                <c:pt idx="70">
                  <c:v>0.0</c:v>
                </c:pt>
                <c:pt idx="71">
                  <c:v>0.0</c:v>
                </c:pt>
                <c:pt idx="72">
                  <c:v>0.0</c:v>
                </c:pt>
                <c:pt idx="73">
                  <c:v>1.0</c:v>
                </c:pt>
                <c:pt idx="74">
                  <c:v>0.0</c:v>
                </c:pt>
                <c:pt idx="75">
                  <c:v>0.0</c:v>
                </c:pt>
                <c:pt idx="76">
                  <c:v>0.0</c:v>
                </c:pt>
                <c:pt idx="77">
                  <c:v>0.0</c:v>
                </c:pt>
                <c:pt idx="78">
                  <c:v>0.0</c:v>
                </c:pt>
                <c:pt idx="79">
                  <c:v>0.0</c:v>
                </c:pt>
                <c:pt idx="80">
                  <c:v>0.0</c:v>
                </c:pt>
                <c:pt idx="81">
                  <c:v>1.0</c:v>
                </c:pt>
                <c:pt idx="82">
                  <c:v>1.0</c:v>
                </c:pt>
                <c:pt idx="83">
                  <c:v>0.0</c:v>
                </c:pt>
                <c:pt idx="84">
                  <c:v>1.0</c:v>
                </c:pt>
                <c:pt idx="85">
                  <c:v>0.0</c:v>
                </c:pt>
                <c:pt idx="86">
                  <c:v>0.0</c:v>
                </c:pt>
                <c:pt idx="87">
                  <c:v>0.0</c:v>
                </c:pt>
                <c:pt idx="88">
                  <c:v>0.0</c:v>
                </c:pt>
                <c:pt idx="89">
                  <c:v>0.0</c:v>
                </c:pt>
                <c:pt idx="90">
                  <c:v>2.0</c:v>
                </c:pt>
                <c:pt idx="91">
                  <c:v>0.0</c:v>
                </c:pt>
                <c:pt idx="92">
                  <c:v>0.0</c:v>
                </c:pt>
                <c:pt idx="93">
                  <c:v>1.0</c:v>
                </c:pt>
                <c:pt idx="94">
                  <c:v>0.0</c:v>
                </c:pt>
                <c:pt idx="95">
                  <c:v>1.0</c:v>
                </c:pt>
                <c:pt idx="96">
                  <c:v>0.0</c:v>
                </c:pt>
                <c:pt idx="97">
                  <c:v>0.0</c:v>
                </c:pt>
                <c:pt idx="98">
                  <c:v>0.0</c:v>
                </c:pt>
                <c:pt idx="99">
                  <c:v>0.0</c:v>
                </c:pt>
                <c:pt idx="100">
                  <c:v>0.0</c:v>
                </c:pt>
                <c:pt idx="101">
                  <c:v>0.0</c:v>
                </c:pt>
                <c:pt idx="102">
                  <c:v>1.0</c:v>
                </c:pt>
                <c:pt idx="103">
                  <c:v>0.0</c:v>
                </c:pt>
                <c:pt idx="104">
                  <c:v>0.0</c:v>
                </c:pt>
                <c:pt idx="105">
                  <c:v>0.0</c:v>
                </c:pt>
                <c:pt idx="106">
                  <c:v>0.0</c:v>
                </c:pt>
                <c:pt idx="107">
                  <c:v>0.0</c:v>
                </c:pt>
                <c:pt idx="108">
                  <c:v>0.0</c:v>
                </c:pt>
                <c:pt idx="109">
                  <c:v>1.0</c:v>
                </c:pt>
                <c:pt idx="110">
                  <c:v>0.0</c:v>
                </c:pt>
                <c:pt idx="111">
                  <c:v>1.0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1.0</c:v>
                </c:pt>
                <c:pt idx="126">
                  <c:v>1.0</c:v>
                </c:pt>
                <c:pt idx="127">
                  <c:v>1.0</c:v>
                </c:pt>
                <c:pt idx="128">
                  <c:v>0.0</c:v>
                </c:pt>
                <c:pt idx="129">
                  <c:v>0.0</c:v>
                </c:pt>
                <c:pt idx="130">
                  <c:v>0.0</c:v>
                </c:pt>
                <c:pt idx="131">
                  <c:v>0.0</c:v>
                </c:pt>
                <c:pt idx="132">
                  <c:v>0.0</c:v>
                </c:pt>
                <c:pt idx="133">
                  <c:v>1.0</c:v>
                </c:pt>
                <c:pt idx="134">
                  <c:v>0.0</c:v>
                </c:pt>
                <c:pt idx="135">
                  <c:v>1.0</c:v>
                </c:pt>
                <c:pt idx="136">
                  <c:v>1.0</c:v>
                </c:pt>
                <c:pt idx="137">
                  <c:v>0.0</c:v>
                </c:pt>
                <c:pt idx="138">
                  <c:v>0.0</c:v>
                </c:pt>
                <c:pt idx="139">
                  <c:v>1.0</c:v>
                </c:pt>
                <c:pt idx="140">
                  <c:v>0.0</c:v>
                </c:pt>
                <c:pt idx="141">
                  <c:v>1.0</c:v>
                </c:pt>
                <c:pt idx="142">
                  <c:v>0.0</c:v>
                </c:pt>
                <c:pt idx="143">
                  <c:v>0.0</c:v>
                </c:pt>
                <c:pt idx="144">
                  <c:v>0.0</c:v>
                </c:pt>
                <c:pt idx="145">
                  <c:v>0.0</c:v>
                </c:pt>
                <c:pt idx="146">
                  <c:v>0.0</c:v>
                </c:pt>
                <c:pt idx="147">
                  <c:v>2.0</c:v>
                </c:pt>
                <c:pt idx="148">
                  <c:v>0.0</c:v>
                </c:pt>
                <c:pt idx="149">
                  <c:v>0.0</c:v>
                </c:pt>
                <c:pt idx="150">
                  <c:v>0.0</c:v>
                </c:pt>
                <c:pt idx="151">
                  <c:v>0.0</c:v>
                </c:pt>
                <c:pt idx="152">
                  <c:v>0.0</c:v>
                </c:pt>
                <c:pt idx="153">
                  <c:v>0.0</c:v>
                </c:pt>
                <c:pt idx="154">
                  <c:v>0.0</c:v>
                </c:pt>
                <c:pt idx="155">
                  <c:v>0.0</c:v>
                </c:pt>
                <c:pt idx="156">
                  <c:v>0.0</c:v>
                </c:pt>
                <c:pt idx="157">
                  <c:v>0.0</c:v>
                </c:pt>
                <c:pt idx="158">
                  <c:v>2.0</c:v>
                </c:pt>
                <c:pt idx="159">
                  <c:v>0.0</c:v>
                </c:pt>
                <c:pt idx="160">
                  <c:v>0.0</c:v>
                </c:pt>
                <c:pt idx="161">
                  <c:v>0.0</c:v>
                </c:pt>
                <c:pt idx="162">
                  <c:v>0.0</c:v>
                </c:pt>
                <c:pt idx="163">
                  <c:v>0.0</c:v>
                </c:pt>
                <c:pt idx="164">
                  <c:v>0.0</c:v>
                </c:pt>
                <c:pt idx="165">
                  <c:v>0.0</c:v>
                </c:pt>
                <c:pt idx="166">
                  <c:v>0.0</c:v>
                </c:pt>
                <c:pt idx="167">
                  <c:v>0.0</c:v>
                </c:pt>
                <c:pt idx="168">
                  <c:v>0.0</c:v>
                </c:pt>
                <c:pt idx="169">
                  <c:v>0.0</c:v>
                </c:pt>
                <c:pt idx="170">
                  <c:v>1.0</c:v>
                </c:pt>
              </c:numCache>
            </c:numRef>
          </c:val>
        </c:ser>
        <c:ser>
          <c:idx val="1"/>
          <c:order val="1"/>
          <c:tx>
            <c:v>Permanent</c:v>
          </c:tx>
          <c:spPr>
            <a:solidFill>
              <a:srgbClr val="9B57D3"/>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71"/>
                <c:pt idx="0">
                  <c:v>4.0</c:v>
                </c:pt>
                <c:pt idx="1">
                  <c:v>0.0</c:v>
                </c:pt>
                <c:pt idx="2">
                  <c:v>1.0</c:v>
                </c:pt>
                <c:pt idx="3">
                  <c:v>1.0</c:v>
                </c:pt>
                <c:pt idx="4">
                  <c:v>0.0</c:v>
                </c:pt>
                <c:pt idx="5">
                  <c:v>0.0</c:v>
                </c:pt>
                <c:pt idx="6">
                  <c:v>1.0</c:v>
                </c:pt>
                <c:pt idx="7">
                  <c:v>0.0</c:v>
                </c:pt>
                <c:pt idx="8">
                  <c:v>1.0</c:v>
                </c:pt>
                <c:pt idx="9">
                  <c:v>0.0</c:v>
                </c:pt>
                <c:pt idx="10">
                  <c:v>1.0</c:v>
                </c:pt>
                <c:pt idx="11">
                  <c:v>1.0</c:v>
                </c:pt>
                <c:pt idx="12">
                  <c:v>0.0</c:v>
                </c:pt>
                <c:pt idx="13">
                  <c:v>1.0</c:v>
                </c:pt>
                <c:pt idx="14">
                  <c:v>0.0</c:v>
                </c:pt>
                <c:pt idx="15">
                  <c:v>1.0</c:v>
                </c:pt>
                <c:pt idx="16">
                  <c:v>2.0</c:v>
                </c:pt>
                <c:pt idx="17">
                  <c:v>2.0</c:v>
                </c:pt>
                <c:pt idx="18">
                  <c:v>1.0</c:v>
                </c:pt>
                <c:pt idx="19">
                  <c:v>1.0</c:v>
                </c:pt>
                <c:pt idx="20">
                  <c:v>0.0</c:v>
                </c:pt>
                <c:pt idx="21">
                  <c:v>0.0</c:v>
                </c:pt>
                <c:pt idx="22">
                  <c:v>1.0</c:v>
                </c:pt>
                <c:pt idx="23">
                  <c:v>1.0</c:v>
                </c:pt>
                <c:pt idx="24">
                  <c:v>1.0</c:v>
                </c:pt>
                <c:pt idx="25">
                  <c:v>1.0</c:v>
                </c:pt>
                <c:pt idx="26">
                  <c:v>0.0</c:v>
                </c:pt>
                <c:pt idx="27">
                  <c:v>0.0</c:v>
                </c:pt>
                <c:pt idx="28">
                  <c:v>1.0</c:v>
                </c:pt>
                <c:pt idx="29">
                  <c:v>1.0</c:v>
                </c:pt>
                <c:pt idx="30">
                  <c:v>1.0</c:v>
                </c:pt>
                <c:pt idx="31">
                  <c:v>0.0</c:v>
                </c:pt>
                <c:pt idx="32">
                  <c:v>0.0</c:v>
                </c:pt>
                <c:pt idx="33">
                  <c:v>1.0</c:v>
                </c:pt>
                <c:pt idx="34">
                  <c:v>1.0</c:v>
                </c:pt>
                <c:pt idx="35">
                  <c:v>1.0</c:v>
                </c:pt>
                <c:pt idx="36">
                  <c:v>1.0</c:v>
                </c:pt>
                <c:pt idx="37">
                  <c:v>0.0</c:v>
                </c:pt>
                <c:pt idx="38">
                  <c:v>0.0</c:v>
                </c:pt>
                <c:pt idx="39">
                  <c:v>1.0</c:v>
                </c:pt>
                <c:pt idx="40">
                  <c:v>1.0</c:v>
                </c:pt>
                <c:pt idx="41">
                  <c:v>1.0</c:v>
                </c:pt>
                <c:pt idx="42">
                  <c:v>0.0</c:v>
                </c:pt>
                <c:pt idx="43">
                  <c:v>1.0</c:v>
                </c:pt>
                <c:pt idx="44">
                  <c:v>1.0</c:v>
                </c:pt>
                <c:pt idx="45">
                  <c:v>0.0</c:v>
                </c:pt>
                <c:pt idx="46">
                  <c:v>0.0</c:v>
                </c:pt>
                <c:pt idx="47">
                  <c:v>1.0</c:v>
                </c:pt>
                <c:pt idx="48">
                  <c:v>0.0</c:v>
                </c:pt>
                <c:pt idx="49">
                  <c:v>2.0</c:v>
                </c:pt>
                <c:pt idx="50">
                  <c:v>0.0</c:v>
                </c:pt>
                <c:pt idx="51">
                  <c:v>0.0</c:v>
                </c:pt>
                <c:pt idx="52">
                  <c:v>0.0</c:v>
                </c:pt>
                <c:pt idx="53">
                  <c:v>1.0</c:v>
                </c:pt>
                <c:pt idx="54">
                  <c:v>1.0</c:v>
                </c:pt>
                <c:pt idx="55">
                  <c:v>1.0</c:v>
                </c:pt>
                <c:pt idx="56">
                  <c:v>0.0</c:v>
                </c:pt>
                <c:pt idx="57">
                  <c:v>1.0</c:v>
                </c:pt>
                <c:pt idx="58">
                  <c:v>1.0</c:v>
                </c:pt>
                <c:pt idx="59">
                  <c:v>1.0</c:v>
                </c:pt>
                <c:pt idx="60">
                  <c:v>1.0</c:v>
                </c:pt>
                <c:pt idx="61">
                  <c:v>1.0</c:v>
                </c:pt>
                <c:pt idx="62">
                  <c:v>2.0</c:v>
                </c:pt>
                <c:pt idx="63">
                  <c:v>1.0</c:v>
                </c:pt>
                <c:pt idx="64">
                  <c:v>0.0</c:v>
                </c:pt>
                <c:pt idx="65">
                  <c:v>1.0</c:v>
                </c:pt>
                <c:pt idx="66">
                  <c:v>1.0</c:v>
                </c:pt>
                <c:pt idx="67">
                  <c:v>1.0</c:v>
                </c:pt>
                <c:pt idx="68">
                  <c:v>1.0</c:v>
                </c:pt>
                <c:pt idx="69">
                  <c:v>1.0</c:v>
                </c:pt>
                <c:pt idx="70">
                  <c:v>2.0</c:v>
                </c:pt>
                <c:pt idx="71">
                  <c:v>1.0</c:v>
                </c:pt>
                <c:pt idx="72">
                  <c:v>1.0</c:v>
                </c:pt>
                <c:pt idx="73">
                  <c:v>0.0</c:v>
                </c:pt>
                <c:pt idx="74">
                  <c:v>1.0</c:v>
                </c:pt>
                <c:pt idx="75">
                  <c:v>1.0</c:v>
                </c:pt>
                <c:pt idx="76">
                  <c:v>0.0</c:v>
                </c:pt>
                <c:pt idx="77">
                  <c:v>1.0</c:v>
                </c:pt>
                <c:pt idx="78">
                  <c:v>1.0</c:v>
                </c:pt>
                <c:pt idx="79">
                  <c:v>0.0</c:v>
                </c:pt>
                <c:pt idx="80">
                  <c:v>1.0</c:v>
                </c:pt>
                <c:pt idx="81">
                  <c:v>0.0</c:v>
                </c:pt>
                <c:pt idx="82">
                  <c:v>0.0</c:v>
                </c:pt>
                <c:pt idx="83">
                  <c:v>0.0</c:v>
                </c:pt>
                <c:pt idx="84">
                  <c:v>0.0</c:v>
                </c:pt>
                <c:pt idx="85">
                  <c:v>1.0</c:v>
                </c:pt>
                <c:pt idx="86">
                  <c:v>1.0</c:v>
                </c:pt>
                <c:pt idx="87">
                  <c:v>1.0</c:v>
                </c:pt>
                <c:pt idx="88">
                  <c:v>1.0</c:v>
                </c:pt>
                <c:pt idx="89">
                  <c:v>1.0</c:v>
                </c:pt>
                <c:pt idx="90">
                  <c:v>0.0</c:v>
                </c:pt>
                <c:pt idx="91">
                  <c:v>0.0</c:v>
                </c:pt>
                <c:pt idx="92">
                  <c:v>1.0</c:v>
                </c:pt>
                <c:pt idx="93">
                  <c:v>0.0</c:v>
                </c:pt>
                <c:pt idx="94">
                  <c:v>0.0</c:v>
                </c:pt>
                <c:pt idx="95">
                  <c:v>0.0</c:v>
                </c:pt>
                <c:pt idx="96">
                  <c:v>2.0</c:v>
                </c:pt>
                <c:pt idx="97">
                  <c:v>1.0</c:v>
                </c:pt>
                <c:pt idx="98">
                  <c:v>1.0</c:v>
                </c:pt>
                <c:pt idx="99">
                  <c:v>0.0</c:v>
                </c:pt>
                <c:pt idx="100">
                  <c:v>0.0</c:v>
                </c:pt>
                <c:pt idx="101">
                  <c:v>1.0</c:v>
                </c:pt>
                <c:pt idx="102">
                  <c:v>0.0</c:v>
                </c:pt>
                <c:pt idx="103">
                  <c:v>1.0</c:v>
                </c:pt>
                <c:pt idx="104">
                  <c:v>1.0</c:v>
                </c:pt>
                <c:pt idx="105">
                  <c:v>1.0</c:v>
                </c:pt>
                <c:pt idx="106">
                  <c:v>1.0</c:v>
                </c:pt>
                <c:pt idx="107">
                  <c:v>1.0</c:v>
                </c:pt>
                <c:pt idx="108">
                  <c:v>1.0</c:v>
                </c:pt>
                <c:pt idx="109">
                  <c:v>0.0</c:v>
                </c:pt>
                <c:pt idx="110">
                  <c:v>1.0</c:v>
                </c:pt>
                <c:pt idx="111">
                  <c:v>0.0</c:v>
                </c:pt>
                <c:pt idx="112">
                  <c:v>1.0</c:v>
                </c:pt>
                <c:pt idx="113">
                  <c:v>1.0</c:v>
                </c:pt>
                <c:pt idx="114">
                  <c:v>1.0</c:v>
                </c:pt>
                <c:pt idx="115">
                  <c:v>1.0</c:v>
                </c:pt>
                <c:pt idx="116">
                  <c:v>1.0</c:v>
                </c:pt>
                <c:pt idx="117">
                  <c:v>1.0</c:v>
                </c:pt>
                <c:pt idx="118">
                  <c:v>2.0</c:v>
                </c:pt>
                <c:pt idx="119">
                  <c:v>0.0</c:v>
                </c:pt>
                <c:pt idx="120">
                  <c:v>1.0</c:v>
                </c:pt>
                <c:pt idx="121">
                  <c:v>1.0</c:v>
                </c:pt>
                <c:pt idx="122">
                  <c:v>2.0</c:v>
                </c:pt>
                <c:pt idx="123">
                  <c:v>1.0</c:v>
                </c:pt>
                <c:pt idx="124">
                  <c:v>1.0</c:v>
                </c:pt>
                <c:pt idx="125">
                  <c:v>0.0</c:v>
                </c:pt>
                <c:pt idx="126">
                  <c:v>0.0</c:v>
                </c:pt>
                <c:pt idx="127">
                  <c:v>0.0</c:v>
                </c:pt>
                <c:pt idx="128">
                  <c:v>1.0</c:v>
                </c:pt>
                <c:pt idx="129">
                  <c:v>1.0</c:v>
                </c:pt>
                <c:pt idx="130">
                  <c:v>0.0</c:v>
                </c:pt>
                <c:pt idx="131">
                  <c:v>1.0</c:v>
                </c:pt>
                <c:pt idx="132">
                  <c:v>1.0</c:v>
                </c:pt>
                <c:pt idx="133">
                  <c:v>0.0</c:v>
                </c:pt>
                <c:pt idx="134">
                  <c:v>1.0</c:v>
                </c:pt>
                <c:pt idx="135">
                  <c:v>0.0</c:v>
                </c:pt>
                <c:pt idx="136">
                  <c:v>0.0</c:v>
                </c:pt>
                <c:pt idx="137">
                  <c:v>1.0</c:v>
                </c:pt>
                <c:pt idx="138">
                  <c:v>1.0</c:v>
                </c:pt>
                <c:pt idx="139">
                  <c:v>0.0</c:v>
                </c:pt>
                <c:pt idx="140">
                  <c:v>1.0</c:v>
                </c:pt>
                <c:pt idx="141">
                  <c:v>0.0</c:v>
                </c:pt>
                <c:pt idx="142">
                  <c:v>1.0</c:v>
                </c:pt>
                <c:pt idx="143">
                  <c:v>1.0</c:v>
                </c:pt>
                <c:pt idx="144">
                  <c:v>1.0</c:v>
                </c:pt>
                <c:pt idx="145">
                  <c:v>1.0</c:v>
                </c:pt>
                <c:pt idx="146">
                  <c:v>0.0</c:v>
                </c:pt>
                <c:pt idx="147">
                  <c:v>0.0</c:v>
                </c:pt>
                <c:pt idx="148">
                  <c:v>1.0</c:v>
                </c:pt>
                <c:pt idx="149">
                  <c:v>1.0</c:v>
                </c:pt>
                <c:pt idx="150">
                  <c:v>1.0</c:v>
                </c:pt>
                <c:pt idx="151">
                  <c:v>1.0</c:v>
                </c:pt>
                <c:pt idx="152">
                  <c:v>1.0</c:v>
                </c:pt>
                <c:pt idx="153">
                  <c:v>0.0</c:v>
                </c:pt>
                <c:pt idx="154">
                  <c:v>1.0</c:v>
                </c:pt>
                <c:pt idx="155">
                  <c:v>1.0</c:v>
                </c:pt>
                <c:pt idx="156">
                  <c:v>0.0</c:v>
                </c:pt>
                <c:pt idx="157">
                  <c:v>1.0</c:v>
                </c:pt>
                <c:pt idx="158">
                  <c:v>0.0</c:v>
                </c:pt>
                <c:pt idx="159">
                  <c:v>1.0</c:v>
                </c:pt>
                <c:pt idx="160">
                  <c:v>0.0</c:v>
                </c:pt>
                <c:pt idx="161">
                  <c:v>1.0</c:v>
                </c:pt>
                <c:pt idx="162">
                  <c:v>1.0</c:v>
                </c:pt>
                <c:pt idx="163">
                  <c:v>0.0</c:v>
                </c:pt>
                <c:pt idx="164">
                  <c:v>0.0</c:v>
                </c:pt>
                <c:pt idx="165">
                  <c:v>1.0</c:v>
                </c:pt>
                <c:pt idx="166">
                  <c:v>0.0</c:v>
                </c:pt>
                <c:pt idx="167">
                  <c:v>1.0</c:v>
                </c:pt>
                <c:pt idx="168">
                  <c:v>1.0</c:v>
                </c:pt>
                <c:pt idx="169">
                  <c:v>1.0</c:v>
                </c:pt>
                <c:pt idx="170">
                  <c:v>6.0</c:v>
                </c:pt>
              </c:numCache>
            </c:numRef>
          </c:val>
        </c:ser>
        <c:ser>
          <c:idx val="2"/>
          <c:order val="2"/>
          <c:tx>
            <c:v>Temporary</c:v>
          </c:tx>
          <c:spPr>
            <a:solidFill>
              <a:srgbClr val="755DD9"/>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67"/>
                <c:pt idx="0">
                  <c:v>0.0</c:v>
                </c:pt>
                <c:pt idx="1">
                  <c:v>1.0</c:v>
                </c:pt>
                <c:pt idx="2">
                  <c:v>1.0</c:v>
                </c:pt>
                <c:pt idx="3">
                  <c:v>0.0</c:v>
                </c:pt>
                <c:pt idx="4">
                  <c:v>0.0</c:v>
                </c:pt>
                <c:pt idx="5">
                  <c:v>0.0</c:v>
                </c:pt>
                <c:pt idx="6">
                  <c:v>0.0</c:v>
                </c:pt>
                <c:pt idx="7">
                  <c:v>0.0</c:v>
                </c:pt>
                <c:pt idx="8">
                  <c:v>0.0</c:v>
                </c:pt>
                <c:pt idx="9">
                  <c:v>1.0</c:v>
                </c:pt>
                <c:pt idx="10">
                  <c:v>0.0</c:v>
                </c:pt>
                <c:pt idx="11">
                  <c:v>0.0</c:v>
                </c:pt>
                <c:pt idx="12">
                  <c:v>1.0</c:v>
                </c:pt>
                <c:pt idx="13">
                  <c:v>0.0</c:v>
                </c:pt>
                <c:pt idx="14">
                  <c:v>1.0</c:v>
                </c:pt>
                <c:pt idx="15">
                  <c:v>0.0</c:v>
                </c:pt>
                <c:pt idx="16">
                  <c:v>0.0</c:v>
                </c:pt>
                <c:pt idx="17">
                  <c:v>0.0</c:v>
                </c:pt>
                <c:pt idx="18">
                  <c:v>0.0</c:v>
                </c:pt>
                <c:pt idx="19">
                  <c:v>0.0</c:v>
                </c:pt>
                <c:pt idx="20">
                  <c:v>0.0</c:v>
                </c:pt>
                <c:pt idx="21">
                  <c:v>1.0</c:v>
                </c:pt>
                <c:pt idx="22">
                  <c:v>0.0</c:v>
                </c:pt>
                <c:pt idx="23">
                  <c:v>0.0</c:v>
                </c:pt>
                <c:pt idx="24">
                  <c:v>0.0</c:v>
                </c:pt>
                <c:pt idx="25">
                  <c:v>0.0</c:v>
                </c:pt>
                <c:pt idx="26">
                  <c:v>0.0</c:v>
                </c:pt>
                <c:pt idx="27">
                  <c:v>0.0</c:v>
                </c:pt>
                <c:pt idx="28">
                  <c:v>0.0</c:v>
                </c:pt>
                <c:pt idx="29">
                  <c:v>0.0</c:v>
                </c:pt>
                <c:pt idx="30">
                  <c:v>0.0</c:v>
                </c:pt>
                <c:pt idx="31">
                  <c:v>1.0</c:v>
                </c:pt>
                <c:pt idx="32">
                  <c:v>0.0</c:v>
                </c:pt>
                <c:pt idx="33">
                  <c:v>0.0</c:v>
                </c:pt>
                <c:pt idx="34">
                  <c:v>0.0</c:v>
                </c:pt>
                <c:pt idx="35">
                  <c:v>0.0</c:v>
                </c:pt>
                <c:pt idx="36">
                  <c:v>0.0</c:v>
                </c:pt>
                <c:pt idx="37">
                  <c:v>0.0</c:v>
                </c:pt>
                <c:pt idx="38">
                  <c:v>1.0</c:v>
                </c:pt>
                <c:pt idx="39">
                  <c:v>0.0</c:v>
                </c:pt>
                <c:pt idx="40">
                  <c:v>0.0</c:v>
                </c:pt>
                <c:pt idx="41">
                  <c:v>0.0</c:v>
                </c:pt>
                <c:pt idx="42">
                  <c:v>2.0</c:v>
                </c:pt>
                <c:pt idx="43">
                  <c:v>0.0</c:v>
                </c:pt>
                <c:pt idx="44">
                  <c:v>0.0</c:v>
                </c:pt>
                <c:pt idx="45">
                  <c:v>0.0</c:v>
                </c:pt>
                <c:pt idx="46">
                  <c:v>1.0</c:v>
                </c:pt>
                <c:pt idx="47">
                  <c:v>0.0</c:v>
                </c:pt>
                <c:pt idx="48">
                  <c:v>1.0</c:v>
                </c:pt>
                <c:pt idx="49">
                  <c:v>0.0</c:v>
                </c:pt>
                <c:pt idx="50">
                  <c:v>1.0</c:v>
                </c:pt>
                <c:pt idx="51">
                  <c:v>1.0</c:v>
                </c:pt>
                <c:pt idx="52">
                  <c:v>0.0</c:v>
                </c:pt>
                <c:pt idx="53">
                  <c:v>0.0</c:v>
                </c:pt>
                <c:pt idx="54">
                  <c:v>0.0</c:v>
                </c:pt>
                <c:pt idx="55">
                  <c:v>0.0</c:v>
                </c:pt>
                <c:pt idx="56">
                  <c:v>1.0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1.0</c:v>
                </c:pt>
                <c:pt idx="77">
                  <c:v>0.0</c:v>
                </c:pt>
                <c:pt idx="78">
                  <c:v>0.0</c:v>
                </c:pt>
                <c:pt idx="79">
                  <c:v>2.0</c:v>
                </c:pt>
                <c:pt idx="80">
                  <c:v>0.0</c:v>
                </c:pt>
                <c:pt idx="81">
                  <c:v>0.0</c:v>
                </c:pt>
                <c:pt idx="82">
                  <c:v>0.0</c:v>
                </c:pt>
                <c:pt idx="83">
                  <c:v>2.0</c:v>
                </c:pt>
                <c:pt idx="84">
                  <c:v>0.0</c:v>
                </c:pt>
                <c:pt idx="85">
                  <c:v>0.0</c:v>
                </c:pt>
                <c:pt idx="86">
                  <c:v>0.0</c:v>
                </c:pt>
                <c:pt idx="87">
                  <c:v>0.0</c:v>
                </c:pt>
                <c:pt idx="88">
                  <c:v>0.0</c:v>
                </c:pt>
                <c:pt idx="89">
                  <c:v>0.0</c:v>
                </c:pt>
                <c:pt idx="90">
                  <c:v>0.0</c:v>
                </c:pt>
                <c:pt idx="91">
                  <c:v>1.0</c:v>
                </c:pt>
                <c:pt idx="92">
                  <c:v>0.0</c:v>
                </c:pt>
                <c:pt idx="93">
                  <c:v>0.0</c:v>
                </c:pt>
                <c:pt idx="94">
                  <c:v>1.0</c:v>
                </c:pt>
                <c:pt idx="95">
                  <c:v>0.0</c:v>
                </c:pt>
                <c:pt idx="96">
                  <c:v>0.0</c:v>
                </c:pt>
                <c:pt idx="97">
                  <c:v>0.0</c:v>
                </c:pt>
                <c:pt idx="98">
                  <c:v>0.0</c:v>
                </c:pt>
                <c:pt idx="99">
                  <c:v>1.0</c:v>
                </c:pt>
                <c:pt idx="100">
                  <c:v>1.0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1.0</c:v>
                </c:pt>
                <c:pt idx="120">
                  <c:v>0.0</c:v>
                </c:pt>
                <c:pt idx="121">
                  <c:v>0.0</c:v>
                </c:pt>
                <c:pt idx="122">
                  <c:v>0.0</c:v>
                </c:pt>
                <c:pt idx="123">
                  <c:v>0.0</c:v>
                </c:pt>
                <c:pt idx="124">
                  <c:v>0.0</c:v>
                </c:pt>
                <c:pt idx="125">
                  <c:v>0.0</c:v>
                </c:pt>
                <c:pt idx="126">
                  <c:v>0.0</c:v>
                </c:pt>
                <c:pt idx="127">
                  <c:v>0.0</c:v>
                </c:pt>
                <c:pt idx="128">
                  <c:v>0.0</c:v>
                </c:pt>
                <c:pt idx="129">
                  <c:v>0.0</c:v>
                </c:pt>
                <c:pt idx="130">
                  <c:v>1.0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1.0</c:v>
                </c:pt>
                <c:pt idx="147">
                  <c:v>0.0</c:v>
                </c:pt>
                <c:pt idx="148">
                  <c:v>0.0</c:v>
                </c:pt>
                <c:pt idx="149">
                  <c:v>0.0</c:v>
                </c:pt>
                <c:pt idx="150">
                  <c:v>0.0</c:v>
                </c:pt>
                <c:pt idx="151">
                  <c:v>0.0</c:v>
                </c:pt>
                <c:pt idx="152">
                  <c:v>0.0</c:v>
                </c:pt>
                <c:pt idx="153">
                  <c:v>1.0</c:v>
                </c:pt>
                <c:pt idx="154">
                  <c:v>0.0</c:v>
                </c:pt>
                <c:pt idx="155">
                  <c:v>0.0</c:v>
                </c:pt>
                <c:pt idx="156">
                  <c:v>2.0</c:v>
                </c:pt>
                <c:pt idx="157">
                  <c:v>0.0</c:v>
                </c:pt>
                <c:pt idx="158">
                  <c:v>0.0</c:v>
                </c:pt>
                <c:pt idx="159">
                  <c:v>0.0</c:v>
                </c:pt>
                <c:pt idx="160">
                  <c:v>1.0</c:v>
                </c:pt>
                <c:pt idx="161">
                  <c:v>0.0</c:v>
                </c:pt>
                <c:pt idx="162">
                  <c:v>0.0</c:v>
                </c:pt>
                <c:pt idx="163">
                  <c:v>1.0</c:v>
                </c:pt>
                <c:pt idx="164">
                  <c:v>1.0</c:v>
                </c:pt>
                <c:pt idx="165">
                  <c:v>0.0</c:v>
                </c:pt>
                <c:pt idx="166">
                  <c:v>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16552031"/>
          <c:y val="0.005174102"/>
          <c:w val="0.7098811"/>
          <c:h val="0.27654544"/>
        </c:manualLayout>
      </c:layout>
      <c:overlay val="0"/>
      <c:spPr>
        <a:noFill/>
        <a:ln>
          <a:noFill/>
        </a:ln>
      </c:spPr>
      <c:txPr>
        <a:bodyPr/>
        <a:lstStyle/>
        <a:p>
          <a:pPr>
            <a:defRPr sz="20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rot="0">
              <a:off x="9371012" y="0"/>
              <a:ext cx="1219200" cy="6858000"/>
            </a:xfrm>
            <a:prstGeom prst="line"/>
            <a:noFill/>
            <a:ln w="9525" cmpd="sng" cap="flat">
              <a:solidFill>
                <a:srgbClr val="BFBFBF"/>
              </a:solidFill>
              <a:prstDash val="solid"/>
              <a:round/>
            </a:ln>
          </p:spPr>
        </p:sp>
        <p:sp>
          <p:nvSpPr>
            <p:cNvPr id="1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2278F">
                <a:alpha val="30000"/>
              </a:srgbClr>
            </a:solidFill>
            <a:ln w="12700" cmpd="sng" cap="flat">
              <a:noFill/>
              <a:prstDash val="solid"/>
              <a:round/>
            </a:ln>
          </p:spPr>
        </p:sp>
        <p:sp>
          <p:nvSpPr>
            <p:cNvPr id="2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2278F">
                <a:alpha val="20000"/>
              </a:srgbClr>
            </a:solidFill>
            <a:ln w="12700" cmpd="sng" cap="flat">
              <a:noFill/>
              <a:prstDash val="solid"/>
              <a:round/>
            </a:ln>
          </p:spPr>
        </p:sp>
        <p:sp>
          <p:nvSpPr>
            <p:cNvPr id="22" name="等腰三角形"/>
            <p:cNvSpPr>
              <a:spLocks/>
            </p:cNvSpPr>
            <p:nvPr/>
          </p:nvSpPr>
          <p:spPr>
            <a:xfrm rot="0">
              <a:off x="8932333" y="3048000"/>
              <a:ext cx="3259667" cy="3810000"/>
            </a:xfrm>
            <a:prstGeom prst="triangle">
              <a:avLst>
                <a:gd name="adj" fmla="val 100000"/>
              </a:avLst>
            </a:prstGeom>
            <a:solidFill>
              <a:srgbClr val="9B57D3">
                <a:alpha val="72000"/>
              </a:srgbClr>
            </a:solidFill>
            <a:ln w="12700" cmpd="sng" cap="flat">
              <a:noFill/>
              <a:prstDash val="solid"/>
              <a:round/>
            </a:ln>
          </p:spPr>
        </p:sp>
        <p:sp>
          <p:nvSpPr>
            <p:cNvPr id="2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752EB0">
                <a:alpha val="70000"/>
              </a:srgbClr>
            </a:solidFill>
            <a:ln w="12700" cmpd="sng" cap="flat">
              <a:noFill/>
              <a:prstDash val="solid"/>
              <a:round/>
            </a:ln>
          </p:spPr>
        </p:sp>
        <p:sp>
          <p:nvSpPr>
            <p:cNvPr id="2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D664D3">
                <a:alpha val="70000"/>
              </a:srgbClr>
            </a:solidFill>
            <a:ln w="12700" cmpd="sng" cap="flat">
              <a:noFill/>
              <a:prstDash val="solid"/>
              <a:round/>
            </a:ln>
          </p:spPr>
        </p:sp>
        <p:sp>
          <p:nvSpPr>
            <p:cNvPr id="2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2278F">
                <a:alpha val="65000"/>
              </a:srgbClr>
            </a:solidFill>
            <a:ln w="12700" cmpd="sng" cap="flat">
              <a:noFill/>
              <a:prstDash val="solid"/>
              <a:round/>
            </a:ln>
          </p:spPr>
        </p:sp>
        <p:sp>
          <p:nvSpPr>
            <p:cNvPr id="26" name="等腰三角形"/>
            <p:cNvSpPr>
              <a:spLocks/>
            </p:cNvSpPr>
            <p:nvPr/>
          </p:nvSpPr>
          <p:spPr>
            <a:xfrm rot="0">
              <a:off x="10371666" y="3589866"/>
              <a:ext cx="1817159" cy="3268133"/>
            </a:xfrm>
            <a:prstGeom prst="triangle">
              <a:avLst>
                <a:gd name="adj" fmla="val 100000"/>
              </a:avLst>
            </a:prstGeom>
            <a:solidFill>
              <a:srgbClr val="92278F">
                <a:alpha val="80000"/>
              </a:srgbClr>
            </a:solidFill>
            <a:ln w="12700" cmpd="sng" cap="flat">
              <a:noFill/>
              <a:prstDash val="solid"/>
              <a:round/>
            </a:ln>
          </p:spPr>
        </p:sp>
        <p:sp>
          <p:nvSpPr>
            <p:cNvPr id="27" name="等腰三角形"/>
            <p:cNvSpPr>
              <a:spLocks/>
            </p:cNvSpPr>
            <p:nvPr/>
          </p:nvSpPr>
          <p:spPr>
            <a:xfrm rot="10800000">
              <a:off x="0" y="0"/>
              <a:ext cx="842596" cy="5666154"/>
            </a:xfrm>
            <a:prstGeom prst="triangle">
              <a:avLst>
                <a:gd name="adj" fmla="val 100000"/>
              </a:avLst>
            </a:prstGeom>
            <a:solidFill>
              <a:srgbClr val="92278F">
                <a:alpha val="85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86193543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456495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173267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8"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8"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9"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50"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2278F">
                <a:alpha val="30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2278F">
                <a:alpha val="20000"/>
              </a:srgbClr>
            </a:solidFill>
            <a:ln xmlns:a="http://schemas.openxmlformats.org/drawingml/2006/main" w="12700" cmpd="sng" cap="flat">
              <a:noFill/>
              <a:prstDash val="solid"/>
              <a:round/>
            </a:ln>
          </p:spPr>
        </p:sp>
        <p:sp>
          <p:nvSpPr>
            <p:cNvPr id="52"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9B57D3">
                <a:alpha val="72000"/>
              </a:srgbClr>
            </a:solidFill>
            <a:ln xmlns:a="http://schemas.openxmlformats.org/drawingml/2006/main" w="12700" cmpd="sng" cap="flat">
              <a:noFill/>
              <a:prstDash val="solid"/>
              <a:round/>
            </a:ln>
          </p:spPr>
        </p:sp>
        <p:sp>
          <p:nvSpPr>
            <p:cNvPr id="53"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752EB0">
                <a:alpha val="70000"/>
              </a:srgbClr>
            </a:solidFill>
            <a:ln xmlns:a="http://schemas.openxmlformats.org/drawingml/2006/main" w="12700" cmpd="sng" cap="flat">
              <a:noFill/>
              <a:prstDash val="solid"/>
              <a:round/>
            </a:ln>
          </p:spPr>
        </p:sp>
        <p:sp>
          <p:nvSpPr>
            <p:cNvPr id="54"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D664D3">
                <a:alpha val="70000"/>
              </a:srgbClr>
            </a:solidFill>
            <a:ln xmlns:a="http://schemas.openxmlformats.org/drawingml/2006/main" w="12700" cmpd="sng" cap="flat">
              <a:noFill/>
              <a:prstDash val="solid"/>
              <a:round/>
            </a:ln>
          </p:spPr>
        </p:sp>
        <p:sp>
          <p:nvSpPr>
            <p:cNvPr id="55"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2278F">
                <a:alpha val="65000"/>
              </a:srgbClr>
            </a:solidFill>
            <a:ln xmlns:a="http://schemas.openxmlformats.org/drawingml/2006/main" w="12700" cmpd="sng" cap="flat">
              <a:noFill/>
              <a:prstDash val="solid"/>
              <a:round/>
            </a:ln>
          </p:spPr>
        </p:sp>
        <p:sp>
          <p:nvSpPr>
            <p:cNvPr id="56"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2278F">
                <a:alpha val="80000"/>
              </a:srgbClr>
            </a:solidFill>
            <a:ln xmlns:a="http://schemas.openxmlformats.org/drawingml/2006/main" w="12700" cmpd="sng" cap="flat">
              <a:noFill/>
              <a:prstDash val="solid"/>
              <a:round/>
            </a:ln>
          </p:spPr>
        </p:sp>
        <p:sp>
          <p:nvSpPr>
            <p:cNvPr id="57"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2278F">
                <a:alpha val="85000"/>
              </a:srgbClr>
            </a:solidFill>
            <a:ln xmlns:a="http://schemas.openxmlformats.org/drawingml/2006/main" w="12700" cmpd="sng" cap="flat">
              <a:noFill/>
              <a:prstDash val="solid"/>
              <a:round/>
            </a:ln>
          </p:spPr>
        </p:sp>
      </p:grpSp>
      <p:sp>
        <p:nvSpPr>
          <p:cNvPr id="43"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44"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4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699343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0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9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9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9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2278F">
                <a:alpha val="30000"/>
              </a:srgbClr>
            </a:solidFill>
            <a:ln xmlns:a="http://schemas.openxmlformats.org/drawingml/2006/main" w="12700" cmpd="sng" cap="flat">
              <a:noFill/>
              <a:prstDash val="solid"/>
              <a:round/>
            </a:ln>
          </p:spPr>
        </p:sp>
        <p:sp>
          <p:nvSpPr>
            <p:cNvPr id="9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2278F">
                <a:alpha val="20000"/>
              </a:srgbClr>
            </a:solidFill>
            <a:ln xmlns:a="http://schemas.openxmlformats.org/drawingml/2006/main" w="12700" cmpd="sng" cap="flat">
              <a:noFill/>
              <a:prstDash val="solid"/>
              <a:round/>
            </a:ln>
          </p:spPr>
        </p:sp>
        <p:sp>
          <p:nvSpPr>
            <p:cNvPr id="9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9B57D3">
                <a:alpha val="72000"/>
              </a:srgbClr>
            </a:solidFill>
            <a:ln xmlns:a="http://schemas.openxmlformats.org/drawingml/2006/main" w="12700" cmpd="sng" cap="flat">
              <a:noFill/>
              <a:prstDash val="solid"/>
              <a:round/>
            </a:ln>
          </p:spPr>
        </p:sp>
        <p:sp>
          <p:nvSpPr>
            <p:cNvPr id="100"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752EB0">
                <a:alpha val="70000"/>
              </a:srgbClr>
            </a:solidFill>
            <a:ln xmlns:a="http://schemas.openxmlformats.org/drawingml/2006/main" w="12700" cmpd="sng" cap="flat">
              <a:noFill/>
              <a:prstDash val="solid"/>
              <a:round/>
            </a:ln>
          </p:spPr>
        </p:sp>
        <p:sp>
          <p:nvSpPr>
            <p:cNvPr id="10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D664D3">
                <a:alpha val="70000"/>
              </a:srgbClr>
            </a:solidFill>
            <a:ln xmlns:a="http://schemas.openxmlformats.org/drawingml/2006/main" w="12700" cmpd="sng" cap="flat">
              <a:noFill/>
              <a:prstDash val="solid"/>
              <a:round/>
            </a:ln>
          </p:spPr>
        </p:sp>
        <p:sp>
          <p:nvSpPr>
            <p:cNvPr id="10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2278F">
                <a:alpha val="65000"/>
              </a:srgbClr>
            </a:solidFill>
            <a:ln xmlns:a="http://schemas.openxmlformats.org/drawingml/2006/main" w="12700" cmpd="sng" cap="flat">
              <a:noFill/>
              <a:prstDash val="solid"/>
              <a:round/>
            </a:ln>
          </p:spPr>
        </p:sp>
        <p:sp>
          <p:nvSpPr>
            <p:cNvPr id="10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2278F">
                <a:alpha val="80000"/>
              </a:srgbClr>
            </a:solidFill>
            <a:ln xmlns:a="http://schemas.openxmlformats.org/drawingml/2006/main" w="12700" cmpd="sng" cap="flat">
              <a:noFill/>
              <a:prstDash val="solid"/>
              <a:round/>
            </a:ln>
          </p:spPr>
        </p:sp>
        <p:sp>
          <p:nvSpPr>
            <p:cNvPr id="10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2278F">
                <a:alpha val="85000"/>
              </a:srgbClr>
            </a:solidFill>
            <a:ln xmlns:a="http://schemas.openxmlformats.org/drawingml/2006/main" w="12700" cmpd="sng" cap="flat">
              <a:noFill/>
              <a:prstDash val="solid"/>
              <a:round/>
            </a:ln>
          </p:spPr>
        </p:sp>
      </p:grpSp>
      <p:sp>
        <p:nvSpPr>
          <p:cNvPr id="92"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3"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378197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669853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34132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799408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133971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49118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85743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188520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317842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2278F">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2278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9B57D3">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752EB0">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D664D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2278F">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2278F">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2278F">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9/11/2024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769445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5.jp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6.jp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矩形"/>
          <p:cNvSpPr>
            <a:spLocks/>
          </p:cNvSpPr>
          <p:nvPr/>
        </p:nvSpPr>
        <p:spPr>
          <a:xfrm rot="0">
            <a:off x="0" y="1325103"/>
            <a:ext cx="12192000" cy="2490470"/>
          </a:xfrm>
          <a:prstGeom prst="rect"/>
          <a:noFill/>
          <a:ln w="12700" cmpd="sng" cap="flat">
            <a:noFill/>
            <a:prstDash val="solid"/>
            <a:miter/>
          </a:ln>
        </p:spPr>
        <p:txBody>
          <a:bodyPr vert="horz" wrap="square" lIns="0" tIns="16510" rIns="0" bIns="0" anchor="b" anchorCtr="0">
            <a:prstTxWarp prst="textNoShape"/>
            <a:spAutoFit/>
          </a:bodyPr>
          <a:lstStyle/>
          <a:p>
            <a:pPr marL="3213735" indent="0" algn="l" defTabSz="457200" eaLnBrk="1" latinLnBrk="0" hangingPunct="1">
              <a:lnSpc>
                <a:spcPct val="100000"/>
              </a:lnSpc>
              <a:spcBef>
                <a:spcPts val="130"/>
              </a:spcBef>
              <a:spcAft>
                <a:spcPts val="0"/>
              </a:spcAft>
              <a:buNone/>
            </a:pPr>
            <a:r>
              <a:rPr lang="en-US" altLang="zh-CN" sz="5400" b="1" i="0" u="none" strike="noStrike" kern="1200" cap="none" spc="0" baseline="0">
                <a:solidFill>
                  <a:srgbClr val="0F0F0F"/>
                </a:solidFill>
                <a:latin typeface="Times New Roman" pitchFamily="18" charset="0"/>
                <a:ea typeface="方正姚体" pitchFamily="0" charset="0"/>
                <a:cs typeface="Times New Roman" pitchFamily="18" charset="0"/>
              </a:rPr>
              <a:t>Employee Data Analysis</a:t>
            </a:r>
            <a:endParaRPr lang="en-US" altLang="zh-CN" sz="5400" b="1" i="0" u="none" strike="noStrike" kern="1200" cap="none" spc="0" baseline="0">
              <a:solidFill>
                <a:srgbClr val="0F0F0F"/>
              </a:solidFill>
              <a:latin typeface="Times New Roman" pitchFamily="18" charset="0"/>
              <a:ea typeface="方正姚体" pitchFamily="0" charset="0"/>
              <a:cs typeface="Times New Roman" pitchFamily="18" charset="0"/>
            </a:endParaRPr>
          </a:p>
          <a:p>
            <a:pPr marL="3213735" indent="0" algn="l" defTabSz="457200" eaLnBrk="1" latinLnBrk="0" hangingPunct="1">
              <a:lnSpc>
                <a:spcPct val="100000"/>
              </a:lnSpc>
              <a:spcBef>
                <a:spcPts val="130"/>
              </a:spcBef>
              <a:spcAft>
                <a:spcPts val="0"/>
              </a:spcAft>
              <a:buNone/>
            </a:pPr>
            <a:r>
              <a:rPr lang="en-US" altLang="zh-CN" sz="5400" b="1" i="0" u="none" strike="noStrike" kern="1200" cap="none" spc="0" baseline="0">
                <a:solidFill>
                  <a:srgbClr val="0F0F0F"/>
                </a:solidFill>
                <a:latin typeface="Times New Roman" pitchFamily="18" charset="0"/>
                <a:ea typeface="方正姚体" pitchFamily="0" charset="0"/>
                <a:cs typeface="Times New Roman" pitchFamily="18" charset="0"/>
              </a:rPr>
              <a:t>using Excel </a:t>
            </a:r>
            <a:br>
              <a:rPr lang="zh-CN" altLang="en-US" sz="5400" b="1" i="0" u="none" strike="noStrike" kern="1200" cap="none" spc="0" baseline="0">
                <a:solidFill>
                  <a:srgbClr val="0F0F0F"/>
                </a:solidFill>
                <a:latin typeface="Roboto" pitchFamily="2" charset="0"/>
                <a:ea typeface="方正姚体" pitchFamily="0" charset="0"/>
                <a:cs typeface="Trebuchet MS" pitchFamily="0" charset="0"/>
              </a:rPr>
            </a:br>
            <a:endParaRPr lang="zh-CN" altLang="en-US" sz="5400" b="0" i="0" u="none" strike="noStrike" kern="1200" cap="none" spc="15" baseline="0">
              <a:solidFill>
                <a:schemeClr val="accent1"/>
              </a:solidFill>
              <a:latin typeface="Trebuchet MS" pitchFamily="0" charset="0"/>
              <a:ea typeface="方正姚体" pitchFamily="0" charset="0"/>
              <a:cs typeface="Trebuchet MS" pitchFamily="0" charset="0"/>
            </a:endParaRPr>
          </a:p>
        </p:txBody>
      </p:sp>
      <p:sp>
        <p:nvSpPr>
          <p:cNvPr id="35" name="矩形"/>
          <p:cNvSpPr>
            <a:spLocks/>
          </p:cNvSpPr>
          <p:nvPr/>
        </p:nvSpPr>
        <p:spPr>
          <a:xfrm rot="0">
            <a:off x="10192770" y="257250"/>
            <a:ext cx="326536"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defTabSz="457200" eaLnBrk="1" latinLnBrk="0" hangingPunct="1">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1</a:t>
            </a:fld>
            <a:endParaRPr lang="zh-CN" altLang="en-US" sz="1800" b="0" i="0" u="none" strike="noStrike" kern="1200" cap="none" spc="10" baseline="0">
              <a:solidFill>
                <a:schemeClr val="tx1"/>
              </a:solidFill>
              <a:latin typeface="Trebuchet MS" pitchFamily="0" charset="0"/>
              <a:ea typeface="华文新魏" pitchFamily="0" charset="0"/>
              <a:cs typeface="Trebuchet MS" pitchFamily="0" charset="0"/>
            </a:endParaRPr>
          </a:p>
        </p:txBody>
      </p:sp>
      <p:sp>
        <p:nvSpPr>
          <p:cNvPr id="36" name="矩形"/>
          <p:cNvSpPr>
            <a:spLocks/>
          </p:cNvSpPr>
          <p:nvPr/>
        </p:nvSpPr>
        <p:spPr>
          <a:xfrm rot="21585896">
            <a:off x="1591695" y="4423033"/>
            <a:ext cx="8610600"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37" name="曲线"/>
          <p:cNvSpPr>
            <a:spLocks/>
          </p:cNvSpPr>
          <p:nvPr/>
        </p:nvSpPr>
        <p:spPr>
          <a:xfrm rot="0">
            <a:off x="1991671" y="686801"/>
            <a:ext cx="723899"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38" name="曲线"/>
          <p:cNvSpPr>
            <a:spLocks/>
          </p:cNvSpPr>
          <p:nvPr/>
        </p:nvSpPr>
        <p:spPr>
          <a:xfrm rot="0">
            <a:off x="903426" y="70883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39" name="曲线"/>
          <p:cNvSpPr>
            <a:spLocks/>
          </p:cNvSpPr>
          <p:nvPr/>
        </p:nvSpPr>
        <p:spPr>
          <a:xfrm rot="0">
            <a:off x="1435564" y="399276"/>
            <a:ext cx="723900" cy="619125"/>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40" name="曲线"/>
          <p:cNvSpPr>
            <a:spLocks/>
          </p:cNvSpPr>
          <p:nvPr/>
        </p:nvSpPr>
        <p:spPr>
          <a:xfrm rot="0">
            <a:off x="927816" y="1327963"/>
            <a:ext cx="723900" cy="619125"/>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41" name="曲线"/>
          <p:cNvSpPr>
            <a:spLocks/>
          </p:cNvSpPr>
          <p:nvPr/>
        </p:nvSpPr>
        <p:spPr>
          <a:xfrm rot="0">
            <a:off x="1464742" y="1599065"/>
            <a:ext cx="723900" cy="619125"/>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42" name="曲线"/>
          <p:cNvSpPr>
            <a:spLocks/>
          </p:cNvSpPr>
          <p:nvPr/>
        </p:nvSpPr>
        <p:spPr>
          <a:xfrm rot="0">
            <a:off x="2016061" y="1293089"/>
            <a:ext cx="723899" cy="619125"/>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90" name="矩形"/>
          <p:cNvSpPr>
            <a:spLocks/>
          </p:cNvSpPr>
          <p:nvPr/>
        </p:nvSpPr>
        <p:spPr>
          <a:xfrm rot="0">
            <a:off x="1400153" y="3476572"/>
            <a:ext cx="10118472"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rtl="0" eaLnBrk="1" fontAlgn="auto" latinLnBrk="0" hangingPunct="1">
              <a:lnSpc>
                <a:spcPct val="100000"/>
              </a:lnSpc>
              <a:spcBef>
                <a:spcPts val="0"/>
              </a:spcBef>
              <a:spcAft>
                <a:spcPts val="0"/>
              </a:spcAft>
              <a:buNone/>
            </a:pPr>
            <a:r>
              <a:rPr lang="en-US" altLang="zh-CN" sz="2400" b="1" i="0" u="none" strike="noStrike" kern="1200" cap="none" spc="0" baseline="0">
                <a:latin typeface="Calibri"/>
                <a:ea typeface="宋体" pitchFamily="0" charset="0"/>
                <a:cs typeface="Calibri"/>
              </a:rPr>
              <a:t>STUDENT NAME: S SARANRAJ </a:t>
            </a:r>
            <a:endParaRPr lang="en-US" altLang="zh-CN" sz="2400" b="1" i="0" u="none" strike="noStrike" kern="1200" cap="none" spc="0" baseline="0">
              <a:latin typeface="Calibri"/>
              <a:ea typeface="宋体" pitchFamily="0" charset="0"/>
              <a:cs typeface="Calibri"/>
            </a:endParaRPr>
          </a:p>
          <a:p>
            <a:pPr marL="0" indent="0" algn="l" rtl="0" eaLnBrk="1" fontAlgn="auto" latinLnBrk="0" hangingPunct="1">
              <a:lnSpc>
                <a:spcPct val="100000"/>
              </a:lnSpc>
              <a:spcBef>
                <a:spcPts val="0"/>
              </a:spcBef>
              <a:spcAft>
                <a:spcPts val="0"/>
              </a:spcAft>
              <a:buNone/>
            </a:pPr>
            <a:r>
              <a:rPr lang="en-US" altLang="zh-CN" sz="2400" b="1" i="0" u="none" strike="noStrike" kern="1200" cap="none" spc="0" baseline="0">
                <a:latin typeface="Calibri"/>
                <a:ea typeface="宋体" pitchFamily="0" charset="0"/>
                <a:cs typeface="Calibri"/>
              </a:rPr>
              <a:t>REGISTER NO:  122201371, 21BFA22CDE8812AB57B49F0448FFE781</a:t>
            </a:r>
            <a:endParaRPr lang="en-US" altLang="zh-CN" sz="2400" b="1" i="0" u="none" strike="noStrike" kern="1200" cap="none" spc="0" baseline="0">
              <a:latin typeface="Calibri"/>
              <a:ea typeface="宋体" pitchFamily="0" charset="0"/>
              <a:cs typeface="Calibri"/>
            </a:endParaRPr>
          </a:p>
          <a:p>
            <a:pPr marL="0" indent="0" algn="l" rtl="0" eaLnBrk="1" fontAlgn="auto" latinLnBrk="0" hangingPunct="1">
              <a:lnSpc>
                <a:spcPct val="100000"/>
              </a:lnSpc>
              <a:spcBef>
                <a:spcPts val="0"/>
              </a:spcBef>
              <a:spcAft>
                <a:spcPts val="0"/>
              </a:spcAft>
              <a:buNone/>
            </a:pPr>
            <a:r>
              <a:rPr lang="en-US" altLang="zh-CN" sz="2400" b="1" i="0" u="none" strike="noStrike" kern="1200" cap="none" spc="0" baseline="0">
                <a:latin typeface="Calibri"/>
                <a:ea typeface="宋体" pitchFamily="0" charset="0"/>
                <a:cs typeface="Calibri"/>
              </a:rPr>
              <a:t>DEPARTMENT: BCOM CORPORATE SECRETARYSHIP </a:t>
            </a:r>
            <a:endParaRPr lang="en-US" altLang="zh-CN" sz="2400" b="1" i="0" u="none" strike="noStrike" kern="1200" cap="none" spc="0" baseline="0">
              <a:latin typeface="Calibri"/>
              <a:ea typeface="宋体" pitchFamily="0" charset="0"/>
              <a:cs typeface="Calibri"/>
            </a:endParaRPr>
          </a:p>
          <a:p>
            <a:pPr marL="0" indent="0" algn="l" rtl="0" eaLnBrk="1" fontAlgn="auto" latinLnBrk="0" hangingPunct="1">
              <a:lnSpc>
                <a:spcPct val="100000"/>
              </a:lnSpc>
              <a:spcBef>
                <a:spcPts val="0"/>
              </a:spcBef>
              <a:spcAft>
                <a:spcPts val="0"/>
              </a:spcAft>
              <a:buNone/>
            </a:pPr>
            <a:r>
              <a:rPr lang="en-US" altLang="zh-CN" sz="2400" b="1" i="0" u="none" strike="noStrike" kern="1200" cap="none" spc="0" baseline="0">
                <a:latin typeface="Calibri"/>
                <a:ea typeface="宋体" pitchFamily="0" charset="0"/>
                <a:cs typeface="Calibri"/>
              </a:rPr>
              <a:t>COLLEGE:  AGURCHAND MANMULL JAIN COLLEGE, MEENAMBAKKAM </a:t>
            </a:r>
            <a:endParaRPr lang="en-US" altLang="zh-CN" sz="2400" b="1" i="0" u="none" strike="noStrike" kern="1200" cap="none" spc="0" baseline="0">
              <a:latin typeface="Calibri"/>
              <a:ea typeface="宋体" pitchFamily="0" charset="0"/>
              <a:cs typeface="Calibri"/>
            </a:endParaRPr>
          </a:p>
          <a:p>
            <a:pPr marL="0" indent="0" algn="l" rtl="0" eaLnBrk="1" fontAlgn="auto" latinLnBrk="0" hangingPunct="1">
              <a:lnSpc>
                <a:spcPct val="100000"/>
              </a:lnSpc>
              <a:spcBef>
                <a:spcPts val="0"/>
              </a:spcBef>
              <a:spcAft>
                <a:spcPts val="0"/>
              </a:spcAft>
              <a:buNone/>
            </a:pPr>
            <a:r>
              <a:rPr lang="en-US" altLang="zh-CN" sz="2400" b="1" i="0" u="none" strike="noStrike" kern="1200" cap="none" spc="0" baseline="0">
                <a:latin typeface="Calibri"/>
                <a:ea typeface="宋体" pitchFamily="0" charset="0"/>
                <a:cs typeface="Calibri"/>
              </a:rPr>
              <a:t>      </a:t>
            </a:r>
            <a:endParaRPr lang="zh-CN" altLang="en-US" sz="2400" b="1" i="0" u="none" strike="noStrike" kern="1200" cap="none" spc="0" baseline="0">
              <a:latin typeface="Calibri"/>
              <a:ea typeface="宋体" pitchFamily="0" charset="0"/>
              <a:cs typeface="Calibri"/>
            </a:endParaRPr>
          </a:p>
        </p:txBody>
      </p:sp>
    </p:spTree>
    <p:extLst>
      <p:ext uri="{BB962C8B-B14F-4D97-AF65-F5344CB8AC3E}">
        <p14:creationId xmlns:p14="http://schemas.microsoft.com/office/powerpoint/2010/main" val="17138330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矩形"/>
          <p:cNvSpPr>
            <a:spLocks/>
          </p:cNvSpPr>
          <p:nvPr/>
        </p:nvSpPr>
        <p:spPr>
          <a:xfrm rot="0">
            <a:off x="10202561" y="386189"/>
            <a:ext cx="34603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6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华文新魏"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华文新魏"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华文新魏"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华文新魏"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华文新魏"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华文新魏"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华文新魏"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华文新魏"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62" name="矩形"/>
          <p:cNvSpPr>
            <a:spLocks/>
          </p:cNvSpPr>
          <p:nvPr/>
        </p:nvSpPr>
        <p:spPr>
          <a:xfrm rot="0">
            <a:off x="1295399" y="1600200"/>
            <a:ext cx="5257800" cy="5016758"/>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华文新魏" pitchFamily="0" charset="0"/>
                <a:cs typeface="Times New Roman" pitchFamily="18" charset="0"/>
              </a:rPr>
              <a:t>Organize Data</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Set up salary and compensation information in a structured way in Excel.</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华文新魏" pitchFamily="0" charset="0"/>
                <a:cs typeface="Times New Roman" pitchFamily="18" charset="0"/>
              </a:rPr>
              <a:t>Analyze Trends</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Use Excel tools to spot patterns, such as which roles have higher or lower pay.</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华文新魏" pitchFamily="0" charset="0"/>
                <a:cs typeface="Times New Roman" pitchFamily="18" charset="0"/>
              </a:rPr>
              <a:t>Compare Benchmarks</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Check how your salaries match up against industry standards to ensure competitiveness.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华文新魏" pitchFamily="0" charset="0"/>
                <a:cs typeface="Times New Roman" pitchFamily="18" charset="0"/>
              </a:rPr>
              <a:t>Identify Disparities</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Find any differences in pay between different groups or roles to address fairness.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Font typeface="Wingdings" pitchFamily="2" charset="2"/>
              <a:buChar char="ü"/>
            </a:pPr>
            <a:r>
              <a:rPr lang="en-US" altLang="zh-CN" sz="2000" b="1" i="0" u="none" strike="noStrike" kern="1200" cap="none" spc="0" baseline="0">
                <a:solidFill>
                  <a:schemeClr val="tx1"/>
                </a:solidFill>
                <a:latin typeface="Times New Roman" pitchFamily="18" charset="0"/>
                <a:ea typeface="华文新魏" pitchFamily="0" charset="0"/>
                <a:cs typeface="Times New Roman" pitchFamily="18" charset="0"/>
              </a:rPr>
              <a:t>Visualize Data</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Create charts and graphs to make the data easier to understand and use in decision-making.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63" name="曲线"/>
          <p:cNvSpPr>
            <a:spLocks/>
          </p:cNvSpPr>
          <p:nvPr/>
        </p:nvSpPr>
        <p:spPr>
          <a:xfrm rot="0">
            <a:off x="8637568" y="532661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64" name="曲线"/>
          <p:cNvSpPr>
            <a:spLocks/>
          </p:cNvSpPr>
          <p:nvPr/>
        </p:nvSpPr>
        <p:spPr>
          <a:xfrm rot="0">
            <a:off x="7549324" y="534864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65" name="曲线"/>
          <p:cNvSpPr>
            <a:spLocks/>
          </p:cNvSpPr>
          <p:nvPr/>
        </p:nvSpPr>
        <p:spPr>
          <a:xfrm rot="0">
            <a:off x="8081460" y="503908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66" name="曲线"/>
          <p:cNvSpPr>
            <a:spLocks/>
          </p:cNvSpPr>
          <p:nvPr/>
        </p:nvSpPr>
        <p:spPr>
          <a:xfrm rot="0">
            <a:off x="7573714" y="596777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67" name="曲线"/>
          <p:cNvSpPr>
            <a:spLocks/>
          </p:cNvSpPr>
          <p:nvPr/>
        </p:nvSpPr>
        <p:spPr>
          <a:xfrm rot="0">
            <a:off x="8110639" y="623887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68" name="曲线"/>
          <p:cNvSpPr>
            <a:spLocks/>
          </p:cNvSpPr>
          <p:nvPr/>
        </p:nvSpPr>
        <p:spPr>
          <a:xfrm rot="0">
            <a:off x="8661958" y="593289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Tree>
    <p:extLst>
      <p:ext uri="{BB962C8B-B14F-4D97-AF65-F5344CB8AC3E}">
        <p14:creationId xmlns:p14="http://schemas.microsoft.com/office/powerpoint/2010/main" val="142120533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609600" y="212725"/>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40" baseline="0">
                <a:solidFill>
                  <a:schemeClr val="accent1"/>
                </a:solidFill>
                <a:latin typeface="Trebuchet MS" pitchFamily="0" charset="0"/>
                <a:ea typeface="方正姚体" pitchFamily="0" charset="0"/>
                <a:cs typeface="Trebuchet MS" pitchFamily="0" charset="0"/>
              </a:rPr>
              <a:t>E</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U</a:t>
            </a:r>
            <a:r>
              <a:rPr lang="en-US" altLang="zh-CN" sz="3600" b="0" i="0" u="none" strike="noStrike" kern="1200" cap="none" spc="-405" baseline="0">
                <a:solidFill>
                  <a:schemeClr val="accent1"/>
                </a:solidFill>
                <a:latin typeface="Trebuchet MS" pitchFamily="0" charset="0"/>
                <a:ea typeface="方正姚体" pitchFamily="0" charset="0"/>
                <a:cs typeface="Trebuchet MS" pitchFamily="0" charset="0"/>
              </a:rPr>
              <a:t>L</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TS</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71"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11</a:t>
            </a:fld>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72" name="矩形"/>
          <p:cNvSpPr>
            <a:spLocks/>
          </p:cNvSpPr>
          <p:nvPr/>
        </p:nvSpPr>
        <p:spPr>
          <a:xfrm rot="0">
            <a:off x="325628" y="857741"/>
            <a:ext cx="9813303" cy="4247317"/>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Clear Salary Trends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Identified patterns and trends in salary distributions across different roles and department</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Benchmark Insights &amp; Comparisons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Provided comparisons of internal salaries against industry standards, highlighting areas where adjustments may be </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needed.Compared</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salaries with industry standards to see if they are competitive.</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Equity Analysis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Revealed pay disparities and gaps, enabling corrective actions to ensure fair compensation practices.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Identified Pay </a:t>
            </a: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Patterns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:Found</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trends in how salaries are distributed across roles and departments.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Detected Pay Gaps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Uncovered differences in pay to address fairness issues.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Supported Decisions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Provided useful information for making salary adjustments and planning budgets.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Visual Insights &amp; Reports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Created easy-to-understand charts and graphs to present the findings clearly. Produced charts and graphs that effectively communicated findings and supported data-driven decision-making</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73" name="曲线"/>
          <p:cNvSpPr>
            <a:spLocks/>
          </p:cNvSpPr>
          <p:nvPr/>
        </p:nvSpPr>
        <p:spPr>
          <a:xfrm rot="0">
            <a:off x="8637568" y="532661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74" name="曲线"/>
          <p:cNvSpPr>
            <a:spLocks/>
          </p:cNvSpPr>
          <p:nvPr/>
        </p:nvSpPr>
        <p:spPr>
          <a:xfrm rot="0">
            <a:off x="7549324" y="534864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75" name="曲线"/>
          <p:cNvSpPr>
            <a:spLocks/>
          </p:cNvSpPr>
          <p:nvPr/>
        </p:nvSpPr>
        <p:spPr>
          <a:xfrm rot="0">
            <a:off x="8081460" y="503908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76" name="曲线"/>
          <p:cNvSpPr>
            <a:spLocks/>
          </p:cNvSpPr>
          <p:nvPr/>
        </p:nvSpPr>
        <p:spPr>
          <a:xfrm rot="0">
            <a:off x="7573714" y="596777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77" name="曲线"/>
          <p:cNvSpPr>
            <a:spLocks/>
          </p:cNvSpPr>
          <p:nvPr/>
        </p:nvSpPr>
        <p:spPr>
          <a:xfrm rot="0">
            <a:off x="8110639" y="623887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78" name="曲线"/>
          <p:cNvSpPr>
            <a:spLocks/>
          </p:cNvSpPr>
          <p:nvPr/>
        </p:nvSpPr>
        <p:spPr>
          <a:xfrm rot="0">
            <a:off x="8661958" y="593289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Tree>
    <p:extLst>
      <p:ext uri="{BB962C8B-B14F-4D97-AF65-F5344CB8AC3E}">
        <p14:creationId xmlns:p14="http://schemas.microsoft.com/office/powerpoint/2010/main" val="81152533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79" name="图表"/>
          <p:cNvGraphicFramePr/>
          <p:nvPr/>
        </p:nvGraphicFramePr>
        <p:xfrm>
          <a:off x="669302" y="433633"/>
          <a:ext cx="9785024" cy="5788058"/>
        </p:xfrm>
        <a:graphic>
          <a:graphicData uri="http://schemas.openxmlformats.org/drawingml/2006/chart">
            <c:chart xmlns:c="http://schemas.openxmlformats.org/drawingml/2006/chart" r:id="rId1"/>
          </a:graphicData>
        </a:graphic>
      </p:graphicFrame>
      <p:sp>
        <p:nvSpPr>
          <p:cNvPr id="180"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12</a:t>
            </a:fld>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5132935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矩形"/>
          <p:cNvSpPr>
            <a:spLocks/>
          </p:cNvSpPr>
          <p:nvPr/>
        </p:nvSpPr>
        <p:spPr>
          <a:xfrm rot="0">
            <a:off x="237871" y="251864"/>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defTabSz="457200" eaLnBrk="1" latinLnBrk="0" hangingPunct="1">
              <a:lnSpc>
                <a:spcPct val="100000"/>
              </a:lnSpc>
              <a:spcBef>
                <a:spcPts val="0"/>
              </a:spcBef>
              <a:spcAft>
                <a:spcPts val="0"/>
              </a:spcAft>
              <a:buNone/>
            </a:pPr>
            <a:r>
              <a:rPr lang="en-US" altLang="zh-CN" sz="3600" b="0" i="0" u="none" strike="noStrike" kern="1200" cap="none" spc="0" baseline="0">
                <a:solidFill>
                  <a:schemeClr val="accent1"/>
                </a:solidFill>
                <a:latin typeface="Times New Roman" pitchFamily="18" charset="0"/>
                <a:ea typeface="方正姚体" pitchFamily="0" charset="0"/>
                <a:cs typeface="Times New Roman" pitchFamily="18" charset="0"/>
              </a:rPr>
              <a:t>conclusion</a:t>
            </a:r>
            <a:endParaRPr lang="zh-CN" altLang="en-US" sz="3600" b="0" i="0" u="none" strike="noStrike" kern="1200" cap="none" spc="0" baseline="0">
              <a:solidFill>
                <a:schemeClr val="accent1"/>
              </a:solidFill>
              <a:latin typeface="Times New Roman" pitchFamily="18" charset="0"/>
              <a:ea typeface="方正姚体" pitchFamily="0" charset="0"/>
              <a:cs typeface="Times New Roman" pitchFamily="18" charset="0"/>
            </a:endParaRPr>
          </a:p>
        </p:txBody>
      </p:sp>
      <p:sp>
        <p:nvSpPr>
          <p:cNvPr id="182" name="矩形"/>
          <p:cNvSpPr>
            <a:spLocks/>
          </p:cNvSpPr>
          <p:nvPr/>
        </p:nvSpPr>
        <p:spPr>
          <a:xfrm rot="0">
            <a:off x="395926" y="881694"/>
            <a:ext cx="9906001"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Excel’s versatility in handling large datasets, coupled with its advanced analytical functions, enables a comprehensive examination of various compensation factors, including base salary, bonuses, and benefits..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Overall, Excel data modeling serves as an invaluable tool for making data-driven decisions in salary and compensation management, ultimately contributing to a more equitable and competitive compensation strategy.</a:t>
            </a:r>
            <a:endParaRPr lang="en-US" altLang="zh-CN" sz="500" b="1"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endParaRPr lang="zh-CN" altLang="en-US" sz="1800" b="0" i="0" u="none" strike="noStrike" kern="1200" cap="none" spc="0" baseline="0">
              <a:solidFill>
                <a:schemeClr val="tx1"/>
              </a:solidFill>
              <a:latin typeface="Arial" pitchFamily="34" charset="0"/>
              <a:ea typeface="华文新魏" pitchFamily="0" charset="0"/>
              <a:cs typeface="Trebuchet MS" pitchFamily="0" charset="0"/>
            </a:endParaRPr>
          </a:p>
        </p:txBody>
      </p:sp>
      <p:sp>
        <p:nvSpPr>
          <p:cNvPr id="183" name="矩形"/>
          <p:cNvSpPr>
            <a:spLocks/>
          </p:cNvSpPr>
          <p:nvPr/>
        </p:nvSpPr>
        <p:spPr>
          <a:xfrm rot="0">
            <a:off x="10198624" y="352704"/>
            <a:ext cx="519652"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13</a:t>
            </a:fld>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84" name="曲线"/>
          <p:cNvSpPr>
            <a:spLocks/>
          </p:cNvSpPr>
          <p:nvPr/>
        </p:nvSpPr>
        <p:spPr>
          <a:xfrm rot="0">
            <a:off x="8637568" y="532661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85" name="曲线"/>
          <p:cNvSpPr>
            <a:spLocks/>
          </p:cNvSpPr>
          <p:nvPr/>
        </p:nvSpPr>
        <p:spPr>
          <a:xfrm rot="0">
            <a:off x="7549324" y="534864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86" name="曲线"/>
          <p:cNvSpPr>
            <a:spLocks/>
          </p:cNvSpPr>
          <p:nvPr/>
        </p:nvSpPr>
        <p:spPr>
          <a:xfrm rot="0">
            <a:off x="8081460" y="503908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87" name="曲线"/>
          <p:cNvSpPr>
            <a:spLocks/>
          </p:cNvSpPr>
          <p:nvPr/>
        </p:nvSpPr>
        <p:spPr>
          <a:xfrm rot="0">
            <a:off x="7573714" y="596777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88" name="曲线"/>
          <p:cNvSpPr>
            <a:spLocks/>
          </p:cNvSpPr>
          <p:nvPr/>
        </p:nvSpPr>
        <p:spPr>
          <a:xfrm rot="0">
            <a:off x="8110639" y="623887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89" name="曲线"/>
          <p:cNvSpPr>
            <a:spLocks/>
          </p:cNvSpPr>
          <p:nvPr/>
        </p:nvSpPr>
        <p:spPr>
          <a:xfrm rot="0">
            <a:off x="8661958" y="593289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Tree>
    <p:extLst>
      <p:ext uri="{BB962C8B-B14F-4D97-AF65-F5344CB8AC3E}">
        <p14:creationId xmlns:p14="http://schemas.microsoft.com/office/powerpoint/2010/main" val="16059461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403123" y="303819"/>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0" i="0" u="none" strike="noStrike" kern="1200" cap="none" spc="5" baseline="0">
                <a:solidFill>
                  <a:schemeClr val="accent1"/>
                </a:solidFill>
                <a:latin typeface="Trebuchet MS" pitchFamily="0" charset="0"/>
                <a:ea typeface="方正姚体" pitchFamily="0" charset="0"/>
                <a:cs typeface="Lucida Sans"/>
              </a:rPr>
              <a:t>PROJECT</a:t>
            </a:r>
            <a:r>
              <a:rPr lang="en-US" altLang="zh-CN" sz="4250" b="0" i="0" u="none" strike="noStrike" kern="1200" cap="none" spc="-85" baseline="0">
                <a:solidFill>
                  <a:schemeClr val="accent1"/>
                </a:solidFill>
                <a:latin typeface="Trebuchet MS" pitchFamily="0" charset="0"/>
                <a:ea typeface="方正姚体" pitchFamily="0" charset="0"/>
                <a:cs typeface="Lucida Sans"/>
              </a:rPr>
              <a:t> </a:t>
            </a:r>
            <a:r>
              <a:rPr lang="en-US" altLang="zh-CN" sz="4250" b="0" i="0" u="none" strike="noStrike" kern="1200" cap="none" spc="25" baseline="0">
                <a:solidFill>
                  <a:schemeClr val="accent1"/>
                </a:solidFill>
                <a:latin typeface="Trebuchet MS" pitchFamily="0" charset="0"/>
                <a:ea typeface="方正姚体" pitchFamily="0" charset="0"/>
                <a:cs typeface="Lucida Sans"/>
              </a:rPr>
              <a:t>TITLE</a:t>
            </a:r>
            <a:endParaRPr lang="zh-CN" altLang="en-US" sz="4250" b="0" i="0" u="none" strike="noStrike" kern="1200" cap="none" spc="0" baseline="0">
              <a:solidFill>
                <a:schemeClr val="accent1"/>
              </a:solidFill>
              <a:latin typeface="Trebuchet MS" pitchFamily="0" charset="0"/>
              <a:ea typeface="方正姚体" pitchFamily="0" charset="0"/>
              <a:cs typeface="Lucida Sans"/>
            </a:endParaRPr>
          </a:p>
        </p:txBody>
      </p:sp>
      <p:sp>
        <p:nvSpPr>
          <p:cNvPr id="60" name="文本框"/>
          <p:cNvSpPr>
            <a:spLocks noGrp="1"/>
          </p:cNvSpPr>
          <p:nvPr>
            <p:ph type="sldNum"/>
          </p:nvPr>
        </p:nvSpPr>
        <p:spPr>
          <a:xfrm rot="0">
            <a:off x="9986948" y="303819"/>
            <a:ext cx="811331" cy="273685"/>
          </a:xfrm>
          <a:prstGeom prst="rect"/>
          <a:noFill/>
          <a:ln cmpd="sng" cap="flat">
            <a:noFill/>
            <a:prstDash val="solid"/>
            <a:miter/>
          </a:ln>
        </p:spPr>
        <p:txBody>
          <a:bodyPr vert="horz" wrap="square" lIns="0" tIns="6985" rIns="0" bIns="0" anchor="ctr" anchorCtr="0">
            <a:prstTxWarp prst="textNoShape"/>
            <a:spAutoFit/>
          </a:bodyPr>
          <a:lstStyle/>
          <a:p>
            <a:pPr marL="38100" indent="0" algn="ctr">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2</a:t>
            </a:fld>
            <a:endParaRPr lang="zh-CN" altLang="en-US" sz="1800" b="0" i="0" u="none" strike="noStrike" kern="1200" cap="none" spc="10" baseline="0">
              <a:solidFill>
                <a:schemeClr val="tx1"/>
              </a:solidFill>
              <a:latin typeface="Trebuchet MS" pitchFamily="0" charset="0"/>
              <a:ea typeface="华文新魏" pitchFamily="0" charset="0"/>
              <a:cs typeface="Trebuchet MS" pitchFamily="0" charset="0"/>
            </a:endParaRPr>
          </a:p>
        </p:txBody>
      </p:sp>
      <p:sp>
        <p:nvSpPr>
          <p:cNvPr id="61" name="矩形"/>
          <p:cNvSpPr>
            <a:spLocks/>
          </p:cNvSpPr>
          <p:nvPr/>
        </p:nvSpPr>
        <p:spPr>
          <a:xfrm rot="0">
            <a:off x="1799385" y="2367171"/>
            <a:ext cx="8593228"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华文新魏" pitchFamily="0" charset="0"/>
                <a:cs typeface="Times New Roman" pitchFamily="18" charset="0"/>
              </a:rPr>
              <a:t>SALARY AND COMPENSATION ANALYSIS THROUGH EXCEL DATA MODELING</a:t>
            </a:r>
            <a:endParaRPr lang="zh-CN" altLang="en-US" sz="2800" b="0" i="0" u="none" strike="noStrike" kern="1200" cap="none" spc="0" baseline="0">
              <a:solidFill>
                <a:srgbClr val="7030A0"/>
              </a:solidFill>
              <a:latin typeface="Times New Roman" pitchFamily="18" charset="0"/>
              <a:ea typeface="华文新魏" pitchFamily="0" charset="0"/>
              <a:cs typeface="Times New Roman" pitchFamily="18" charset="0"/>
            </a:endParaRPr>
          </a:p>
        </p:txBody>
      </p:sp>
      <p:sp>
        <p:nvSpPr>
          <p:cNvPr id="62" name="曲线"/>
          <p:cNvSpPr>
            <a:spLocks/>
          </p:cNvSpPr>
          <p:nvPr/>
        </p:nvSpPr>
        <p:spPr>
          <a:xfrm rot="0">
            <a:off x="8637568" y="532661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63" name="曲线"/>
          <p:cNvSpPr>
            <a:spLocks/>
          </p:cNvSpPr>
          <p:nvPr/>
        </p:nvSpPr>
        <p:spPr>
          <a:xfrm rot="0">
            <a:off x="7549324" y="534864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64" name="曲线"/>
          <p:cNvSpPr>
            <a:spLocks/>
          </p:cNvSpPr>
          <p:nvPr/>
        </p:nvSpPr>
        <p:spPr>
          <a:xfrm rot="0">
            <a:off x="8081460" y="503908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65" name="曲线"/>
          <p:cNvSpPr>
            <a:spLocks/>
          </p:cNvSpPr>
          <p:nvPr/>
        </p:nvSpPr>
        <p:spPr>
          <a:xfrm rot="0">
            <a:off x="7573714" y="596777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66" name="曲线"/>
          <p:cNvSpPr>
            <a:spLocks/>
          </p:cNvSpPr>
          <p:nvPr/>
        </p:nvSpPr>
        <p:spPr>
          <a:xfrm rot="0">
            <a:off x="8110639" y="623887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67" name="曲线"/>
          <p:cNvSpPr>
            <a:spLocks/>
          </p:cNvSpPr>
          <p:nvPr/>
        </p:nvSpPr>
        <p:spPr>
          <a:xfrm rot="0">
            <a:off x="8661958" y="593289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Tree>
    <p:extLst>
      <p:ext uri="{BB962C8B-B14F-4D97-AF65-F5344CB8AC3E}">
        <p14:creationId xmlns:p14="http://schemas.microsoft.com/office/powerpoint/2010/main" val="111663985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8" name="图片"/>
          <p:cNvPicPr>
            <a:picLocks/>
          </p:cNvPicPr>
          <p:nvPr/>
        </p:nvPicPr>
        <p:blipFill>
          <a:blip r:embed="rId1" cstate="print"/>
          <a:stretch>
            <a:fillRect/>
          </a:stretch>
        </p:blipFill>
        <p:spPr>
          <a:xfrm rot="0">
            <a:off x="326063" y="2026446"/>
            <a:ext cx="1733550" cy="3009897"/>
          </a:xfrm>
          <a:prstGeom prst="rect"/>
          <a:noFill/>
          <a:ln w="12700" cmpd="sng" cap="flat">
            <a:noFill/>
            <a:prstDash val="solid"/>
            <a:miter/>
          </a:ln>
        </p:spPr>
      </p:pic>
      <p:sp>
        <p:nvSpPr>
          <p:cNvPr id="69" name="文本框"/>
          <p:cNvSpPr>
            <a:spLocks noGrp="1"/>
          </p:cNvSpPr>
          <p:nvPr>
            <p:ph type="title"/>
          </p:nvPr>
        </p:nvSpPr>
        <p:spPr>
          <a:xfrm rot="0">
            <a:off x="399823" y="375153"/>
            <a:ext cx="2357120"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0" i="0" u="none" strike="noStrike" kern="1200" cap="none" spc="25" baseline="0">
                <a:solidFill>
                  <a:schemeClr val="accent1"/>
                </a:solidFill>
                <a:latin typeface="Trebuchet MS" pitchFamily="0" charset="0"/>
                <a:ea typeface="方正姚体" pitchFamily="0" charset="0"/>
                <a:cs typeface="Lucida Sans"/>
              </a:rPr>
              <a:t>A</a:t>
            </a:r>
            <a:r>
              <a:rPr lang="en-US" altLang="zh-CN" sz="3600" b="0" i="0" u="none" strike="noStrike" kern="1200" cap="none" spc="-5" baseline="0">
                <a:solidFill>
                  <a:schemeClr val="accent1"/>
                </a:solidFill>
                <a:latin typeface="Trebuchet MS" pitchFamily="0" charset="0"/>
                <a:ea typeface="方正姚体" pitchFamily="0" charset="0"/>
                <a:cs typeface="Lucida Sans"/>
              </a:rPr>
              <a:t>G</a:t>
            </a:r>
            <a:r>
              <a:rPr lang="en-US" altLang="zh-CN" sz="3600" b="0" i="0" u="none" strike="noStrike" kern="1200" cap="none" spc="-35" baseline="0">
                <a:solidFill>
                  <a:schemeClr val="accent1"/>
                </a:solidFill>
                <a:latin typeface="Trebuchet MS" pitchFamily="0" charset="0"/>
                <a:ea typeface="方正姚体" pitchFamily="0" charset="0"/>
                <a:cs typeface="Lucida Sans"/>
              </a:rPr>
              <a:t>E</a:t>
            </a:r>
            <a:r>
              <a:rPr lang="en-US" altLang="zh-CN" sz="3600" b="0" i="0" u="none" strike="noStrike" kern="1200" cap="none" spc="15" baseline="0">
                <a:solidFill>
                  <a:schemeClr val="accent1"/>
                </a:solidFill>
                <a:latin typeface="Trebuchet MS" pitchFamily="0" charset="0"/>
                <a:ea typeface="方正姚体" pitchFamily="0" charset="0"/>
                <a:cs typeface="Lucida Sans"/>
              </a:rPr>
              <a:t>N</a:t>
            </a:r>
            <a:r>
              <a:rPr lang="en-US" altLang="zh-CN" sz="3600" b="0" i="0" u="none" strike="noStrike" kern="1200" cap="none" spc="0" baseline="0">
                <a:solidFill>
                  <a:schemeClr val="accent1"/>
                </a:solidFill>
                <a:latin typeface="Trebuchet MS" pitchFamily="0" charset="0"/>
                <a:ea typeface="方正姚体" pitchFamily="0" charset="0"/>
                <a:cs typeface="Lucida Sans"/>
              </a:rPr>
              <a:t>DA</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70" name="文本框"/>
          <p:cNvSpPr>
            <a:spLocks noGrp="1"/>
          </p:cNvSpPr>
          <p:nvPr>
            <p:ph type="sldNum"/>
          </p:nvPr>
        </p:nvSpPr>
        <p:spPr>
          <a:xfrm rot="0">
            <a:off x="9626194" y="375153"/>
            <a:ext cx="1103943" cy="273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3</a:t>
            </a:fld>
            <a:endParaRPr lang="zh-CN" altLang="en-US" sz="1800" b="0" i="0" u="none" strike="noStrike" kern="1200" cap="none" spc="10" baseline="0">
              <a:solidFill>
                <a:schemeClr val="tx1"/>
              </a:solidFill>
              <a:latin typeface="Trebuchet MS" pitchFamily="0" charset="0"/>
              <a:ea typeface="华文新魏" pitchFamily="0" charset="0"/>
              <a:cs typeface="Trebuchet MS" pitchFamily="0" charset="0"/>
            </a:endParaRPr>
          </a:p>
        </p:txBody>
      </p:sp>
      <p:sp>
        <p:nvSpPr>
          <p:cNvPr id="71" name="矩形"/>
          <p:cNvSpPr>
            <a:spLocks/>
          </p:cNvSpPr>
          <p:nvPr/>
        </p:nvSpPr>
        <p:spPr>
          <a:xfrm rot="0">
            <a:off x="2756943" y="1548407"/>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2" name="曲线"/>
          <p:cNvSpPr>
            <a:spLocks/>
          </p:cNvSpPr>
          <p:nvPr/>
        </p:nvSpPr>
        <p:spPr>
          <a:xfrm rot="0">
            <a:off x="8637568" y="532661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73" name="曲线"/>
          <p:cNvSpPr>
            <a:spLocks/>
          </p:cNvSpPr>
          <p:nvPr/>
        </p:nvSpPr>
        <p:spPr>
          <a:xfrm rot="0">
            <a:off x="7549324" y="534864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74" name="曲线"/>
          <p:cNvSpPr>
            <a:spLocks/>
          </p:cNvSpPr>
          <p:nvPr/>
        </p:nvSpPr>
        <p:spPr>
          <a:xfrm rot="0">
            <a:off x="8081460" y="503908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75" name="曲线"/>
          <p:cNvSpPr>
            <a:spLocks/>
          </p:cNvSpPr>
          <p:nvPr/>
        </p:nvSpPr>
        <p:spPr>
          <a:xfrm rot="0">
            <a:off x="7573714" y="596777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76" name="曲线"/>
          <p:cNvSpPr>
            <a:spLocks/>
          </p:cNvSpPr>
          <p:nvPr/>
        </p:nvSpPr>
        <p:spPr>
          <a:xfrm rot="0">
            <a:off x="8110639" y="623887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77" name="曲线"/>
          <p:cNvSpPr>
            <a:spLocks/>
          </p:cNvSpPr>
          <p:nvPr/>
        </p:nvSpPr>
        <p:spPr>
          <a:xfrm rot="0">
            <a:off x="8661958" y="593289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Tree>
    <p:extLst>
      <p:ext uri="{BB962C8B-B14F-4D97-AF65-F5344CB8AC3E}">
        <p14:creationId xmlns:p14="http://schemas.microsoft.com/office/powerpoint/2010/main" val="137601365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1" name="组合"/>
          <p:cNvGrpSpPr>
            <a:grpSpLocks/>
          </p:cNvGrpSpPr>
          <p:nvPr/>
        </p:nvGrpSpPr>
        <p:grpSpPr>
          <a:xfrm>
            <a:off x="6197089" y="60339"/>
            <a:ext cx="936214" cy="1168692"/>
            <a:chOff x="6197089" y="60339"/>
            <a:chExt cx="936214" cy="1168692"/>
          </a:xfrm>
        </p:grpSpPr>
        <p:sp>
          <p:nvSpPr>
            <p:cNvPr id="78" name="曲线"/>
            <p:cNvSpPr>
              <a:spLocks/>
            </p:cNvSpPr>
            <p:nvPr/>
          </p:nvSpPr>
          <p:spPr>
            <a:xfrm rot="0">
              <a:off x="6658740" y="931733"/>
              <a:ext cx="154959" cy="16402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58740" y="1123097"/>
              <a:ext cx="61338" cy="6492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80" name="图片"/>
            <p:cNvPicPr>
              <a:picLocks/>
            </p:cNvPicPr>
            <p:nvPr/>
          </p:nvPicPr>
          <p:blipFill>
            <a:blip r:embed="rId1" cstate="print"/>
            <a:stretch>
              <a:fillRect/>
            </a:stretch>
          </p:blipFill>
          <p:spPr>
            <a:xfrm rot="0">
              <a:off x="6197089" y="60339"/>
              <a:ext cx="936214" cy="1168692"/>
            </a:xfrm>
            <a:prstGeom prst="rect"/>
            <a:noFill/>
            <a:ln w="12700" cmpd="sng" cap="flat">
              <a:noFill/>
              <a:prstDash val="solid"/>
              <a:miter/>
            </a:ln>
          </p:spPr>
        </p:pic>
      </p:grpSp>
      <p:sp>
        <p:nvSpPr>
          <p:cNvPr id="82" name="文本框"/>
          <p:cNvSpPr>
            <a:spLocks noGrp="1"/>
          </p:cNvSpPr>
          <p:nvPr>
            <p:ph type="title"/>
          </p:nvPr>
        </p:nvSpPr>
        <p:spPr>
          <a:xfrm rot="0">
            <a:off x="666923" y="427571"/>
            <a:ext cx="9452927"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0" i="0" u="none" strike="noStrike" kern="1200" cap="none" spc="-20" baseline="0">
                <a:solidFill>
                  <a:schemeClr val="accent1"/>
                </a:solidFill>
                <a:latin typeface="Trebuchet MS" pitchFamily="0" charset="0"/>
                <a:ea typeface="方正姚体" pitchFamily="0" charset="0"/>
                <a:cs typeface="Lucida Sans"/>
              </a:rPr>
              <a:t>P</a:t>
            </a:r>
            <a:r>
              <a:rPr lang="en-US" altLang="zh-CN" sz="4250" b="0" i="0" u="none" strike="noStrike" kern="1200" cap="none" spc="15" baseline="0">
                <a:solidFill>
                  <a:schemeClr val="accent1"/>
                </a:solidFill>
                <a:latin typeface="Trebuchet MS" pitchFamily="0" charset="0"/>
                <a:ea typeface="方正姚体" pitchFamily="0" charset="0"/>
                <a:cs typeface="Lucida Sans"/>
              </a:rPr>
              <a:t>ROB</a:t>
            </a:r>
            <a:r>
              <a:rPr lang="en-US" altLang="zh-CN" sz="4250" b="0" i="0" u="none" strike="noStrike" kern="1200" cap="none" spc="55" baseline="0">
                <a:solidFill>
                  <a:schemeClr val="accent1"/>
                </a:solidFill>
                <a:latin typeface="Trebuchet MS" pitchFamily="0" charset="0"/>
                <a:ea typeface="方正姚体" pitchFamily="0" charset="0"/>
                <a:cs typeface="Lucida Sans"/>
              </a:rPr>
              <a:t>L</a:t>
            </a:r>
            <a:r>
              <a:rPr lang="en-US" altLang="zh-CN" sz="4250" b="0" i="0" u="none" strike="noStrike" kern="1200" cap="none" spc="-20" baseline="0">
                <a:solidFill>
                  <a:schemeClr val="accent1"/>
                </a:solidFill>
                <a:latin typeface="Trebuchet MS" pitchFamily="0" charset="0"/>
                <a:ea typeface="方正姚体" pitchFamily="0" charset="0"/>
                <a:cs typeface="Lucida Sans"/>
              </a:rPr>
              <a:t>E</a:t>
            </a:r>
            <a:r>
              <a:rPr lang="en-US" altLang="zh-CN" sz="4250" b="0" i="0" u="none" strike="noStrike" kern="1200" cap="none" spc="20" baseline="0">
                <a:solidFill>
                  <a:schemeClr val="accent1"/>
                </a:solidFill>
                <a:latin typeface="Trebuchet MS" pitchFamily="0" charset="0"/>
                <a:ea typeface="方正姚体" pitchFamily="0" charset="0"/>
                <a:cs typeface="Lucida Sans"/>
              </a:rPr>
              <a:t>M</a:t>
            </a:r>
            <a:r>
              <a:rPr lang="en-US" altLang="zh-CN" sz="4250" b="0" i="0" u="none" strike="noStrike" kern="1200" cap="none" spc="0" baseline="0">
                <a:solidFill>
                  <a:schemeClr val="accent1"/>
                </a:solidFill>
                <a:latin typeface="Trebuchet MS" pitchFamily="0" charset="0"/>
                <a:ea typeface="方正姚体" pitchFamily="0" charset="0"/>
                <a:cs typeface="Lucida Sans"/>
              </a:rPr>
              <a:t>	</a:t>
            </a:r>
            <a:r>
              <a:rPr lang="en-US" altLang="zh-CN" sz="4250" b="0" i="0" u="none" strike="noStrike" kern="1200" cap="none" spc="10" baseline="0">
                <a:solidFill>
                  <a:schemeClr val="accent1"/>
                </a:solidFill>
                <a:latin typeface="Trebuchet MS" pitchFamily="0" charset="0"/>
                <a:ea typeface="方正姚体" pitchFamily="0" charset="0"/>
                <a:cs typeface="Lucida Sans"/>
              </a:rPr>
              <a:t>S</a:t>
            </a:r>
            <a:r>
              <a:rPr lang="en-US" altLang="zh-CN" sz="4250" b="0" i="0" u="none" strike="noStrike" kern="1200" cap="none" spc="-370" baseline="0">
                <a:solidFill>
                  <a:schemeClr val="accent1"/>
                </a:solidFill>
                <a:latin typeface="Trebuchet MS" pitchFamily="0" charset="0"/>
                <a:ea typeface="方正姚体" pitchFamily="0" charset="0"/>
                <a:cs typeface="Lucida Sans"/>
              </a:rPr>
              <a:t>T</a:t>
            </a:r>
            <a:r>
              <a:rPr lang="en-US" altLang="zh-CN" sz="4250" b="0" i="0" u="none" strike="noStrike" kern="1200" cap="none" spc="-375" baseline="0">
                <a:solidFill>
                  <a:schemeClr val="accent1"/>
                </a:solidFill>
                <a:latin typeface="Trebuchet MS" pitchFamily="0" charset="0"/>
                <a:ea typeface="方正姚体" pitchFamily="0" charset="0"/>
                <a:cs typeface="Lucida Sans"/>
              </a:rPr>
              <a:t>A</a:t>
            </a:r>
            <a:r>
              <a:rPr lang="en-US" altLang="zh-CN" sz="4250" b="0" i="0" u="none" strike="noStrike" kern="1200" cap="none" spc="15" baseline="0">
                <a:solidFill>
                  <a:schemeClr val="accent1"/>
                </a:solidFill>
                <a:latin typeface="Trebuchet MS" pitchFamily="0" charset="0"/>
                <a:ea typeface="方正姚体" pitchFamily="0" charset="0"/>
                <a:cs typeface="Lucida Sans"/>
              </a:rPr>
              <a:t>T</a:t>
            </a:r>
            <a:r>
              <a:rPr lang="en-US" altLang="zh-CN" sz="4250" b="0" i="0" u="none" strike="noStrike" kern="1200" cap="none" spc="-10" baseline="0">
                <a:solidFill>
                  <a:schemeClr val="accent1"/>
                </a:solidFill>
                <a:latin typeface="Trebuchet MS" pitchFamily="0" charset="0"/>
                <a:ea typeface="方正姚体" pitchFamily="0" charset="0"/>
                <a:cs typeface="Lucida Sans"/>
              </a:rPr>
              <a:t>E</a:t>
            </a:r>
            <a:r>
              <a:rPr lang="en-US" altLang="zh-CN" sz="4250" b="0" i="0" u="none" strike="noStrike" kern="1200" cap="none" spc="-20" baseline="0">
                <a:solidFill>
                  <a:schemeClr val="accent1"/>
                </a:solidFill>
                <a:latin typeface="Trebuchet MS" pitchFamily="0" charset="0"/>
                <a:ea typeface="方正姚体" pitchFamily="0" charset="0"/>
                <a:cs typeface="Lucida Sans"/>
              </a:rPr>
              <a:t>ME</a:t>
            </a:r>
            <a:r>
              <a:rPr lang="en-US" altLang="zh-CN" sz="4250" b="0" i="0" u="none" strike="noStrike" kern="1200" cap="none" spc="10" baseline="0">
                <a:solidFill>
                  <a:schemeClr val="accent1"/>
                </a:solidFill>
                <a:latin typeface="Trebuchet MS" pitchFamily="0" charset="0"/>
                <a:ea typeface="方正姚体" pitchFamily="0" charset="0"/>
                <a:cs typeface="Lucida Sans"/>
              </a:rPr>
              <a:t>NT</a:t>
            </a:r>
            <a:endParaRPr lang="zh-CN" altLang="en-US" sz="4250" b="0" i="0" u="none" strike="noStrike" kern="1200" cap="none" spc="0" baseline="0">
              <a:solidFill>
                <a:schemeClr val="accent1"/>
              </a:solidFill>
              <a:latin typeface="Trebuchet MS" pitchFamily="0" charset="0"/>
              <a:ea typeface="方正姚体" pitchFamily="0" charset="0"/>
              <a:cs typeface="Lucida Sans"/>
            </a:endParaRPr>
          </a:p>
        </p:txBody>
      </p:sp>
      <p:sp>
        <p:nvSpPr>
          <p:cNvPr id="83" name="文本框"/>
          <p:cNvSpPr>
            <a:spLocks noGrp="1"/>
          </p:cNvSpPr>
          <p:nvPr>
            <p:ph type="sldNum"/>
          </p:nvPr>
        </p:nvSpPr>
        <p:spPr>
          <a:xfrm rot="0">
            <a:off x="10119852" y="502660"/>
            <a:ext cx="422787" cy="273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4</a:t>
            </a:fld>
            <a:endParaRPr lang="zh-CN" altLang="en-US" sz="1800" b="0" i="0" u="none" strike="noStrike" kern="1200" cap="none" spc="10" baseline="0">
              <a:solidFill>
                <a:schemeClr val="tx1"/>
              </a:solidFill>
              <a:latin typeface="Trebuchet MS" pitchFamily="0" charset="0"/>
              <a:ea typeface="华文新魏" pitchFamily="0" charset="0"/>
              <a:cs typeface="Trebuchet MS" pitchFamily="0" charset="0"/>
            </a:endParaRPr>
          </a:p>
        </p:txBody>
      </p:sp>
      <p:pic>
        <p:nvPicPr>
          <p:cNvPr id="84" name="图片"/>
          <p:cNvPicPr>
            <a:picLocks/>
          </p:cNvPicPr>
          <p:nvPr/>
        </p:nvPicPr>
        <p:blipFill>
          <a:blip r:embed="rId2" cstate="print"/>
          <a:stretch>
            <a:fillRect/>
          </a:stretch>
        </p:blipFill>
        <p:spPr>
          <a:xfrm rot="0">
            <a:off x="509126" y="6319991"/>
            <a:ext cx="2143124" cy="200024"/>
          </a:xfrm>
          <a:prstGeom prst="rect"/>
          <a:noFill/>
          <a:ln w="12700" cmpd="sng" cap="flat">
            <a:noFill/>
            <a:prstDash val="solid"/>
            <a:miter/>
          </a:ln>
        </p:spPr>
      </p:pic>
      <p:sp>
        <p:nvSpPr>
          <p:cNvPr id="85" name="矩形"/>
          <p:cNvSpPr>
            <a:spLocks/>
          </p:cNvSpPr>
          <p:nvPr/>
        </p:nvSpPr>
        <p:spPr>
          <a:xfrm rot="0">
            <a:off x="1433052" y="1605116"/>
            <a:ext cx="5638800" cy="36347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86" name="曲线"/>
          <p:cNvSpPr>
            <a:spLocks/>
          </p:cNvSpPr>
          <p:nvPr/>
        </p:nvSpPr>
        <p:spPr>
          <a:xfrm rot="0">
            <a:off x="8637568" y="532661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87" name="曲线"/>
          <p:cNvSpPr>
            <a:spLocks/>
          </p:cNvSpPr>
          <p:nvPr/>
        </p:nvSpPr>
        <p:spPr>
          <a:xfrm rot="0">
            <a:off x="7549324" y="534864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88" name="曲线"/>
          <p:cNvSpPr>
            <a:spLocks/>
          </p:cNvSpPr>
          <p:nvPr/>
        </p:nvSpPr>
        <p:spPr>
          <a:xfrm rot="0">
            <a:off x="8081460" y="503908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89" name="曲线"/>
          <p:cNvSpPr>
            <a:spLocks/>
          </p:cNvSpPr>
          <p:nvPr/>
        </p:nvSpPr>
        <p:spPr>
          <a:xfrm rot="0">
            <a:off x="7573714" y="596777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90" name="曲线"/>
          <p:cNvSpPr>
            <a:spLocks/>
          </p:cNvSpPr>
          <p:nvPr/>
        </p:nvSpPr>
        <p:spPr>
          <a:xfrm rot="0">
            <a:off x="8110639" y="623887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91" name="曲线"/>
          <p:cNvSpPr>
            <a:spLocks/>
          </p:cNvSpPr>
          <p:nvPr/>
        </p:nvSpPr>
        <p:spPr>
          <a:xfrm rot="0">
            <a:off x="8661958" y="593289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Tree>
    <p:extLst>
      <p:ext uri="{BB962C8B-B14F-4D97-AF65-F5344CB8AC3E}">
        <p14:creationId xmlns:p14="http://schemas.microsoft.com/office/powerpoint/2010/main" val="6334246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384946" y="451512"/>
            <a:ext cx="1761509" cy="1620479"/>
            <a:chOff x="7384946" y="451512"/>
            <a:chExt cx="1761509" cy="1620479"/>
          </a:xfrm>
        </p:grpSpPr>
        <p:sp>
          <p:nvSpPr>
            <p:cNvPr id="106" name="曲线"/>
            <p:cNvSpPr>
              <a:spLocks/>
            </p:cNvSpPr>
            <p:nvPr/>
          </p:nvSpPr>
          <p:spPr>
            <a:xfrm rot="0">
              <a:off x="7731551" y="1606104"/>
              <a:ext cx="227903" cy="19445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7731551" y="1832971"/>
              <a:ext cx="90212" cy="76972"/>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384946" y="451512"/>
              <a:ext cx="1761509" cy="1620479"/>
            </a:xfrm>
            <a:prstGeom prst="rect"/>
            <a:noFill/>
            <a:ln w="12700" cmpd="sng" cap="flat">
              <a:noFill/>
              <a:prstDash val="solid"/>
              <a:miter/>
            </a:ln>
          </p:spPr>
        </p:pic>
      </p:grpSp>
      <p:sp>
        <p:nvSpPr>
          <p:cNvPr id="110" name="矩形"/>
          <p:cNvSpPr>
            <a:spLocks/>
          </p:cNvSpPr>
          <p:nvPr/>
        </p:nvSpPr>
        <p:spPr>
          <a:xfrm rot="0">
            <a:off x="832485" y="687447"/>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defTabSz="457200" eaLnBrk="1" latinLnBrk="0" hangingPunct="1">
              <a:lnSpc>
                <a:spcPct val="100000"/>
              </a:lnSpc>
              <a:spcBef>
                <a:spcPts val="130"/>
              </a:spcBef>
              <a:spcAft>
                <a:spcPts val="0"/>
              </a:spcAft>
              <a:buNone/>
              <a:tabLst>
                <a:tab pos="2642870" algn="l"/>
              </a:tabLst>
            </a:pPr>
            <a:r>
              <a:rPr lang="en-US" altLang="zh-CN" sz="4250" b="0" i="0" u="none" strike="noStrike" kern="1200" cap="none" spc="5" baseline="0">
                <a:solidFill>
                  <a:schemeClr val="accent1"/>
                </a:solidFill>
                <a:latin typeface="Trebuchet MS" pitchFamily="0" charset="0"/>
                <a:ea typeface="方正姚体" pitchFamily="0" charset="0"/>
                <a:cs typeface="Trebuchet MS" pitchFamily="0" charset="0"/>
              </a:rPr>
              <a:t>PROJECT	</a:t>
            </a:r>
            <a:r>
              <a:rPr lang="en-US" altLang="zh-CN" sz="4250" b="0" i="0" u="none" strike="noStrike" kern="1200" cap="none" spc="-20" baseline="0">
                <a:solidFill>
                  <a:schemeClr val="accent1"/>
                </a:solidFill>
                <a:latin typeface="Trebuchet MS" pitchFamily="0" charset="0"/>
                <a:ea typeface="方正姚体" pitchFamily="0" charset="0"/>
                <a:cs typeface="Trebuchet MS" pitchFamily="0" charset="0"/>
              </a:rPr>
              <a:t>OVERVIEW</a:t>
            </a:r>
            <a:endParaRPr lang="zh-CN" altLang="en-US" sz="425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11" name="文本框"/>
          <p:cNvSpPr>
            <a:spLocks noGrp="1"/>
          </p:cNvSpPr>
          <p:nvPr>
            <p:ph type="sldNum"/>
          </p:nvPr>
        </p:nvSpPr>
        <p:spPr>
          <a:xfrm rot="0">
            <a:off x="10093733" y="687447"/>
            <a:ext cx="683338" cy="273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5</a:t>
            </a:fld>
            <a:endParaRPr lang="zh-CN" altLang="en-US" sz="1800" b="0" i="0" u="none" strike="noStrike" kern="1200" cap="none" spc="10" baseline="0">
              <a:solidFill>
                <a:schemeClr val="tx1"/>
              </a:solidFill>
              <a:latin typeface="Trebuchet MS" pitchFamily="0" charset="0"/>
              <a:ea typeface="华文新魏"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14" name="矩形"/>
          <p:cNvSpPr>
            <a:spLocks/>
          </p:cNvSpPr>
          <p:nvPr/>
        </p:nvSpPr>
        <p:spPr>
          <a:xfrm rot="0">
            <a:off x="2016022" y="1690628"/>
            <a:ext cx="5368925"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15" name="曲线"/>
          <p:cNvSpPr>
            <a:spLocks/>
          </p:cNvSpPr>
          <p:nvPr/>
        </p:nvSpPr>
        <p:spPr>
          <a:xfrm rot="0">
            <a:off x="8637568" y="532661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16" name="曲线"/>
          <p:cNvSpPr>
            <a:spLocks/>
          </p:cNvSpPr>
          <p:nvPr/>
        </p:nvSpPr>
        <p:spPr>
          <a:xfrm rot="0">
            <a:off x="7549324" y="534864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17" name="曲线"/>
          <p:cNvSpPr>
            <a:spLocks/>
          </p:cNvSpPr>
          <p:nvPr/>
        </p:nvSpPr>
        <p:spPr>
          <a:xfrm rot="0">
            <a:off x="8081460" y="503908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18" name="曲线"/>
          <p:cNvSpPr>
            <a:spLocks/>
          </p:cNvSpPr>
          <p:nvPr/>
        </p:nvSpPr>
        <p:spPr>
          <a:xfrm rot="0">
            <a:off x="7573714" y="596777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19" name="曲线"/>
          <p:cNvSpPr>
            <a:spLocks/>
          </p:cNvSpPr>
          <p:nvPr/>
        </p:nvSpPr>
        <p:spPr>
          <a:xfrm rot="0">
            <a:off x="8110639" y="623887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20" name="曲线"/>
          <p:cNvSpPr>
            <a:spLocks/>
          </p:cNvSpPr>
          <p:nvPr/>
        </p:nvSpPr>
        <p:spPr>
          <a:xfrm rot="0">
            <a:off x="8661958" y="593289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Tree>
    <p:extLst>
      <p:ext uri="{BB962C8B-B14F-4D97-AF65-F5344CB8AC3E}">
        <p14:creationId xmlns:p14="http://schemas.microsoft.com/office/powerpoint/2010/main" val="129371628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1" name="矩形"/>
          <p:cNvSpPr>
            <a:spLocks/>
          </p:cNvSpPr>
          <p:nvPr/>
        </p:nvSpPr>
        <p:spPr>
          <a:xfrm rot="0">
            <a:off x="784293" y="326185"/>
            <a:ext cx="5065116"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defTabSz="457200" eaLnBrk="1" latinLnBrk="0" hangingPunct="1">
              <a:lnSpc>
                <a:spcPct val="100000"/>
              </a:lnSpc>
              <a:spcBef>
                <a:spcPts val="130"/>
              </a:spcBef>
              <a:spcAft>
                <a:spcPts val="0"/>
              </a:spcAft>
              <a:buNone/>
            </a:pPr>
            <a:r>
              <a:rPr lang="en-US" altLang="zh-CN" sz="3200" b="0" i="0" u="none" strike="noStrike" kern="1200" cap="none" spc="25" baseline="0">
                <a:solidFill>
                  <a:schemeClr val="accent1"/>
                </a:solidFill>
                <a:latin typeface="Trebuchet MS" pitchFamily="0" charset="0"/>
                <a:ea typeface="方正姚体" pitchFamily="0" charset="0"/>
                <a:cs typeface="Trebuchet MS" pitchFamily="0" charset="0"/>
              </a:rPr>
              <a:t>W</a:t>
            </a:r>
            <a:r>
              <a:rPr lang="en-US" altLang="zh-CN" sz="3200" b="0" i="0" u="none" strike="noStrike" kern="1200" cap="none" spc="-20" baseline="0">
                <a:solidFill>
                  <a:schemeClr val="accent1"/>
                </a:solidFill>
                <a:latin typeface="Trebuchet MS" pitchFamily="0" charset="0"/>
                <a:ea typeface="方正姚体" pitchFamily="0" charset="0"/>
                <a:cs typeface="Trebuchet MS" pitchFamily="0" charset="0"/>
              </a:rPr>
              <a:t>H</a:t>
            </a:r>
            <a:r>
              <a:rPr lang="en-US" altLang="zh-CN" sz="3200" b="0" i="0" u="none" strike="noStrike" kern="1200" cap="none" spc="20" baseline="0">
                <a:solidFill>
                  <a:schemeClr val="accent1"/>
                </a:solidFill>
                <a:latin typeface="Trebuchet MS" pitchFamily="0" charset="0"/>
                <a:ea typeface="方正姚体" pitchFamily="0" charset="0"/>
                <a:cs typeface="Trebuchet MS" pitchFamily="0" charset="0"/>
              </a:rPr>
              <a:t>O</a:t>
            </a:r>
            <a:r>
              <a:rPr lang="en-US" altLang="zh-CN" sz="3200" b="0" i="0" u="none" strike="noStrike" kern="1200" cap="none" spc="-235" baseline="0">
                <a:solidFill>
                  <a:schemeClr val="accent1"/>
                </a:solidFill>
                <a:latin typeface="Trebuchet MS" pitchFamily="0" charset="0"/>
                <a:ea typeface="方正姚体" pitchFamily="0" charset="0"/>
                <a:cs typeface="Trebuchet MS" pitchFamily="0" charset="0"/>
              </a:rPr>
              <a:t> </a:t>
            </a:r>
            <a:r>
              <a:rPr lang="en-US" altLang="zh-CN" sz="3200" b="0" i="0" u="none" strike="noStrike" kern="1200" cap="none" spc="-10" baseline="0">
                <a:solidFill>
                  <a:schemeClr val="accent1"/>
                </a:solidFill>
                <a:latin typeface="Trebuchet MS" pitchFamily="0" charset="0"/>
                <a:ea typeface="方正姚体" pitchFamily="0" charset="0"/>
                <a:cs typeface="Trebuchet MS" pitchFamily="0" charset="0"/>
              </a:rPr>
              <a:t>AR</a:t>
            </a:r>
            <a:r>
              <a:rPr lang="en-US" altLang="zh-CN" sz="3200" b="0" i="0" u="none" strike="noStrike" kern="1200" cap="none" spc="15" baseline="0">
                <a:solidFill>
                  <a:schemeClr val="accent1"/>
                </a:solidFill>
                <a:latin typeface="Trebuchet MS" pitchFamily="0" charset="0"/>
                <a:ea typeface="方正姚体" pitchFamily="0" charset="0"/>
                <a:cs typeface="Trebuchet MS" pitchFamily="0" charset="0"/>
              </a:rPr>
              <a:t>E</a:t>
            </a:r>
            <a:r>
              <a:rPr lang="en-US" altLang="zh-CN" sz="32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200" b="0" i="0" u="none" strike="noStrike" kern="1200" cap="none" spc="-10" baseline="0">
                <a:solidFill>
                  <a:schemeClr val="accent1"/>
                </a:solidFill>
                <a:latin typeface="Trebuchet MS" pitchFamily="0" charset="0"/>
                <a:ea typeface="方正姚体" pitchFamily="0" charset="0"/>
                <a:cs typeface="Trebuchet MS" pitchFamily="0" charset="0"/>
              </a:rPr>
              <a:t>T</a:t>
            </a:r>
            <a:r>
              <a:rPr lang="en-US" altLang="zh-CN" sz="3200" b="0" i="0" u="none" strike="noStrike" kern="1200" cap="none" spc="-15" baseline="0">
                <a:solidFill>
                  <a:schemeClr val="accent1"/>
                </a:solidFill>
                <a:latin typeface="Trebuchet MS" pitchFamily="0" charset="0"/>
                <a:ea typeface="方正姚体" pitchFamily="0" charset="0"/>
                <a:cs typeface="Trebuchet MS" pitchFamily="0" charset="0"/>
              </a:rPr>
              <a:t>H</a:t>
            </a:r>
            <a:r>
              <a:rPr lang="en-US" altLang="zh-CN" sz="3200" b="0" i="0" u="none" strike="noStrike" kern="1200" cap="none" spc="15" baseline="0">
                <a:solidFill>
                  <a:schemeClr val="accent1"/>
                </a:solidFill>
                <a:latin typeface="Trebuchet MS" pitchFamily="0" charset="0"/>
                <a:ea typeface="方正姚体" pitchFamily="0" charset="0"/>
                <a:cs typeface="Trebuchet MS" pitchFamily="0" charset="0"/>
              </a:rPr>
              <a:t>E</a:t>
            </a:r>
            <a:r>
              <a:rPr lang="en-US" altLang="zh-CN" sz="32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200" b="0" i="0" u="none" strike="noStrike" kern="1200" cap="none" spc="-20" baseline="0">
                <a:solidFill>
                  <a:schemeClr val="accent1"/>
                </a:solidFill>
                <a:latin typeface="Trebuchet MS" pitchFamily="0" charset="0"/>
                <a:ea typeface="方正姚体" pitchFamily="0" charset="0"/>
                <a:cs typeface="Trebuchet MS" pitchFamily="0" charset="0"/>
              </a:rPr>
              <a:t>E</a:t>
            </a:r>
            <a:r>
              <a:rPr lang="en-US" altLang="zh-CN" sz="3200" b="0" i="0" u="none" strike="noStrike" kern="1200" cap="none" spc="30" baseline="0">
                <a:solidFill>
                  <a:schemeClr val="accent1"/>
                </a:solidFill>
                <a:latin typeface="Trebuchet MS" pitchFamily="0" charset="0"/>
                <a:ea typeface="方正姚体" pitchFamily="0" charset="0"/>
                <a:cs typeface="Trebuchet MS" pitchFamily="0" charset="0"/>
              </a:rPr>
              <a:t>N</a:t>
            </a:r>
            <a:r>
              <a:rPr lang="en-US" altLang="zh-CN" sz="3200" b="0" i="0" u="none" strike="noStrike" kern="1200" cap="none" spc="15" baseline="0">
                <a:solidFill>
                  <a:schemeClr val="accent1"/>
                </a:solidFill>
                <a:latin typeface="Trebuchet MS" pitchFamily="0" charset="0"/>
                <a:ea typeface="方正姚体" pitchFamily="0" charset="0"/>
                <a:cs typeface="Trebuchet MS" pitchFamily="0" charset="0"/>
              </a:rPr>
              <a:t>D</a:t>
            </a:r>
            <a:r>
              <a:rPr lang="en-US" altLang="zh-CN" sz="3200" b="0" i="0" u="none" strike="noStrike" kern="1200" cap="none" spc="-45" baseline="0">
                <a:solidFill>
                  <a:schemeClr val="accent1"/>
                </a:solidFill>
                <a:latin typeface="Trebuchet MS" pitchFamily="0" charset="0"/>
                <a:ea typeface="方正姚体" pitchFamily="0" charset="0"/>
                <a:cs typeface="Trebuchet MS" pitchFamily="0" charset="0"/>
              </a:rPr>
              <a:t> </a:t>
            </a:r>
            <a:r>
              <a:rPr lang="en-US" altLang="zh-CN" sz="3200" b="0" i="0" u="none" strike="noStrike" kern="1200" cap="none" spc="0" baseline="0">
                <a:solidFill>
                  <a:schemeClr val="accent1"/>
                </a:solidFill>
                <a:latin typeface="Trebuchet MS" pitchFamily="0" charset="0"/>
                <a:ea typeface="方正姚体" pitchFamily="0" charset="0"/>
                <a:cs typeface="Trebuchet MS" pitchFamily="0" charset="0"/>
              </a:rPr>
              <a:t>U</a:t>
            </a:r>
            <a:r>
              <a:rPr lang="en-US" altLang="zh-CN" sz="3200" b="0" i="0" u="none" strike="noStrike" kern="1200" cap="none" spc="10" baseline="0">
                <a:solidFill>
                  <a:schemeClr val="accent1"/>
                </a:solidFill>
                <a:latin typeface="Trebuchet MS" pitchFamily="0" charset="0"/>
                <a:ea typeface="方正姚体" pitchFamily="0" charset="0"/>
                <a:cs typeface="Trebuchet MS" pitchFamily="0" charset="0"/>
              </a:rPr>
              <a:t>S</a:t>
            </a:r>
            <a:r>
              <a:rPr lang="en-US" altLang="zh-CN" sz="3200" b="0" i="0" u="none" strike="noStrike" kern="1200" cap="none" spc="-25" baseline="0">
                <a:solidFill>
                  <a:schemeClr val="accent1"/>
                </a:solidFill>
                <a:latin typeface="Trebuchet MS" pitchFamily="0" charset="0"/>
                <a:ea typeface="方正姚体" pitchFamily="0" charset="0"/>
                <a:cs typeface="Trebuchet MS" pitchFamily="0" charset="0"/>
              </a:rPr>
              <a:t>E</a:t>
            </a:r>
            <a:r>
              <a:rPr lang="en-US" altLang="zh-CN" sz="3200" b="0" i="0" u="none" strike="noStrike" kern="1200" cap="none" spc="-10" baseline="0">
                <a:solidFill>
                  <a:schemeClr val="accent1"/>
                </a:solidFill>
                <a:latin typeface="Trebuchet MS" pitchFamily="0" charset="0"/>
                <a:ea typeface="方正姚体" pitchFamily="0" charset="0"/>
                <a:cs typeface="Trebuchet MS" pitchFamily="0" charset="0"/>
              </a:rPr>
              <a:t>R</a:t>
            </a:r>
            <a:r>
              <a:rPr lang="en-US" altLang="zh-CN" sz="3200" b="0" i="0" u="none" strike="noStrike" kern="1200" cap="none" spc="5" baseline="0">
                <a:solidFill>
                  <a:schemeClr val="accent1"/>
                </a:solidFill>
                <a:latin typeface="Trebuchet MS" pitchFamily="0" charset="0"/>
                <a:ea typeface="方正姚体" pitchFamily="0" charset="0"/>
                <a:cs typeface="Trebuchet MS" pitchFamily="0" charset="0"/>
              </a:rPr>
              <a:t>S?</a:t>
            </a:r>
            <a:endParaRPr lang="zh-CN" altLang="en-US" sz="32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22" name="文本框"/>
          <p:cNvSpPr>
            <a:spLocks noGrp="1"/>
          </p:cNvSpPr>
          <p:nvPr>
            <p:ph type="sldNum"/>
          </p:nvPr>
        </p:nvSpPr>
        <p:spPr>
          <a:xfrm rot="0">
            <a:off x="9646464" y="344659"/>
            <a:ext cx="690224" cy="273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6</a:t>
            </a:fld>
            <a:endParaRPr lang="zh-CN" altLang="en-US" sz="1800" b="0" i="0" u="none" strike="noStrike" kern="1200" cap="none" spc="10" baseline="0">
              <a:solidFill>
                <a:schemeClr val="tx1"/>
              </a:solidFill>
              <a:latin typeface="Trebuchet MS" pitchFamily="0" charset="0"/>
              <a:ea typeface="华文新魏" pitchFamily="0" charset="0"/>
              <a:cs typeface="Trebuchet MS" pitchFamily="0" charset="0"/>
            </a:endParaRPr>
          </a:p>
        </p:txBody>
      </p:sp>
      <p:sp>
        <p:nvSpPr>
          <p:cNvPr id="123" name="矩形"/>
          <p:cNvSpPr>
            <a:spLocks/>
          </p:cNvSpPr>
          <p:nvPr/>
        </p:nvSpPr>
        <p:spPr>
          <a:xfrm rot="0">
            <a:off x="1456440" y="1110792"/>
            <a:ext cx="6773159" cy="46253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HR Professionals &amp; HR Departments </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For developing equitable compensation strategies and policies.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For optimizing compensation policies and ensuring fairness.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Compensation Analysts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To identify pay trends and disparities.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Finance Teams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For budget planning and financial forecasting.</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To align salaries with budgetary constraints and forecasts.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Executives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To make informed decisions on salary structures and adjustments. </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For strategic planning and competitive positioning in the market.</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Employees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As beneficiaries of fair and transparent compensation practices.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Management</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To make informed decisions on salary adjustments and equity.</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24" name="曲线"/>
          <p:cNvSpPr>
            <a:spLocks/>
          </p:cNvSpPr>
          <p:nvPr/>
        </p:nvSpPr>
        <p:spPr>
          <a:xfrm rot="0">
            <a:off x="8637568" y="532661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25" name="曲线"/>
          <p:cNvSpPr>
            <a:spLocks/>
          </p:cNvSpPr>
          <p:nvPr/>
        </p:nvSpPr>
        <p:spPr>
          <a:xfrm rot="0">
            <a:off x="7549324" y="534864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26" name="曲线"/>
          <p:cNvSpPr>
            <a:spLocks/>
          </p:cNvSpPr>
          <p:nvPr/>
        </p:nvSpPr>
        <p:spPr>
          <a:xfrm rot="0">
            <a:off x="8081460" y="503908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27" name="曲线"/>
          <p:cNvSpPr>
            <a:spLocks/>
          </p:cNvSpPr>
          <p:nvPr/>
        </p:nvSpPr>
        <p:spPr>
          <a:xfrm rot="0">
            <a:off x="7573714" y="596777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28" name="曲线"/>
          <p:cNvSpPr>
            <a:spLocks/>
          </p:cNvSpPr>
          <p:nvPr/>
        </p:nvSpPr>
        <p:spPr>
          <a:xfrm rot="0">
            <a:off x="8110639" y="623887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29" name="曲线"/>
          <p:cNvSpPr>
            <a:spLocks/>
          </p:cNvSpPr>
          <p:nvPr/>
        </p:nvSpPr>
        <p:spPr>
          <a:xfrm rot="0">
            <a:off x="8661958" y="593289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Tree>
    <p:extLst>
      <p:ext uri="{BB962C8B-B14F-4D97-AF65-F5344CB8AC3E}">
        <p14:creationId xmlns:p14="http://schemas.microsoft.com/office/powerpoint/2010/main" val="133312785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122548" y="1514082"/>
            <a:ext cx="2422688" cy="2765686"/>
          </a:xfrm>
          <a:prstGeom prst="rect"/>
          <a:noFill/>
          <a:ln w="12700" cmpd="sng" cap="flat">
            <a:noFill/>
            <a:prstDash val="solid"/>
            <a:miter/>
          </a:ln>
        </p:spPr>
      </p:pic>
      <p:sp>
        <p:nvSpPr>
          <p:cNvPr id="131" name="矩形"/>
          <p:cNvSpPr>
            <a:spLocks/>
          </p:cNvSpPr>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34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D</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60"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95" baseline="0">
                <a:solidFill>
                  <a:schemeClr val="accent1"/>
                </a:solidFill>
                <a:latin typeface="Trebuchet MS" pitchFamily="0" charset="0"/>
                <a:ea typeface="方正姚体" pitchFamily="0" charset="0"/>
                <a:cs typeface="Trebuchet MS" pitchFamily="0" charset="0"/>
              </a:rPr>
              <a:t>V</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E</a:t>
            </a:r>
            <a:r>
              <a:rPr lang="en-US" altLang="zh-CN" sz="3600" b="0" i="0" u="none" strike="noStrike" kern="1200" cap="none" spc="-6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32" name="文本框"/>
          <p:cNvSpPr>
            <a:spLocks noGrp="1"/>
          </p:cNvSpPr>
          <p:nvPr>
            <p:ph type="sldNum"/>
          </p:nvPr>
        </p:nvSpPr>
        <p:spPr>
          <a:xfrm rot="0">
            <a:off x="9740734" y="573833"/>
            <a:ext cx="683338" cy="284052"/>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7</a:t>
            </a:fld>
            <a:endParaRPr lang="zh-CN" altLang="en-US" sz="1800" b="0" i="0" u="none" strike="noStrike" kern="1200" cap="none" spc="10" baseline="0">
              <a:solidFill>
                <a:schemeClr val="tx1"/>
              </a:solidFill>
              <a:latin typeface="Trebuchet MS" pitchFamily="0" charset="0"/>
              <a:ea typeface="华文新魏" pitchFamily="0" charset="0"/>
              <a:cs typeface="Trebuchet MS" pitchFamily="0" charset="0"/>
            </a:endParaRPr>
          </a:p>
        </p:txBody>
      </p:sp>
      <p:sp>
        <p:nvSpPr>
          <p:cNvPr id="133" name="矩形"/>
          <p:cNvSpPr>
            <a:spLocks/>
          </p:cNvSpPr>
          <p:nvPr/>
        </p:nvSpPr>
        <p:spPr>
          <a:xfrm rot="0">
            <a:off x="2545237" y="1514082"/>
            <a:ext cx="5715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Value Proposition:</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Clear Insights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Provides a clear view of salary patterns and issues.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Competitive Edge</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Keeps salaries aligned with market rates to attract and retain talent.</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Equitable Pay</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Ensures fair pay practices across the organization.</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Solutions: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Detailed Salary Analysis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Uses Excel to break down and understand salary data.</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Market Comparison</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Compares salaries to industry standards to stay competitive.</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Fairness Check</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Finds and fixes any pay gaps to ensure fair compensation.</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34" name="曲线"/>
          <p:cNvSpPr>
            <a:spLocks/>
          </p:cNvSpPr>
          <p:nvPr/>
        </p:nvSpPr>
        <p:spPr>
          <a:xfrm rot="0">
            <a:off x="8637568" y="532661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35" name="曲线"/>
          <p:cNvSpPr>
            <a:spLocks/>
          </p:cNvSpPr>
          <p:nvPr/>
        </p:nvSpPr>
        <p:spPr>
          <a:xfrm rot="0">
            <a:off x="7549324" y="534864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36" name="曲线"/>
          <p:cNvSpPr>
            <a:spLocks/>
          </p:cNvSpPr>
          <p:nvPr/>
        </p:nvSpPr>
        <p:spPr>
          <a:xfrm rot="0">
            <a:off x="8081460" y="503908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37" name="曲线"/>
          <p:cNvSpPr>
            <a:spLocks/>
          </p:cNvSpPr>
          <p:nvPr/>
        </p:nvSpPr>
        <p:spPr>
          <a:xfrm rot="0">
            <a:off x="7573714" y="596777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38" name="曲线"/>
          <p:cNvSpPr>
            <a:spLocks/>
          </p:cNvSpPr>
          <p:nvPr/>
        </p:nvSpPr>
        <p:spPr>
          <a:xfrm rot="0">
            <a:off x="8110639" y="623887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39" name="曲线"/>
          <p:cNvSpPr>
            <a:spLocks/>
          </p:cNvSpPr>
          <p:nvPr/>
        </p:nvSpPr>
        <p:spPr>
          <a:xfrm rot="0">
            <a:off x="8661958" y="593289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Tree>
    <p:extLst>
      <p:ext uri="{BB962C8B-B14F-4D97-AF65-F5344CB8AC3E}">
        <p14:creationId xmlns:p14="http://schemas.microsoft.com/office/powerpoint/2010/main" val="44931741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545359" y="5588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defTabSz="457200" eaLnBrk="1" latinLnBrk="0" hangingPunct="1">
              <a:lnSpc>
                <a:spcPct val="100000"/>
              </a:lnSpc>
              <a:spcBef>
                <a:spcPts val="0"/>
              </a:spcBef>
              <a:spcAft>
                <a:spcPts val="0"/>
              </a:spcAft>
              <a:buNone/>
            </a:pP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Dataset Description</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41" name="矩形"/>
          <p:cNvSpPr>
            <a:spLocks/>
          </p:cNvSpPr>
          <p:nvPr/>
        </p:nvSpPr>
        <p:spPr>
          <a:xfrm rot="0">
            <a:off x="10236331" y="484679"/>
            <a:ext cx="22860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8</a:t>
            </a:fld>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42" name="曲线"/>
          <p:cNvSpPr>
            <a:spLocks/>
          </p:cNvSpPr>
          <p:nvPr/>
        </p:nvSpPr>
        <p:spPr>
          <a:xfrm rot="0">
            <a:off x="8637568" y="532661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43" name="曲线"/>
          <p:cNvSpPr>
            <a:spLocks/>
          </p:cNvSpPr>
          <p:nvPr/>
        </p:nvSpPr>
        <p:spPr>
          <a:xfrm rot="0">
            <a:off x="7549324" y="534864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44" name="曲线"/>
          <p:cNvSpPr>
            <a:spLocks/>
          </p:cNvSpPr>
          <p:nvPr/>
        </p:nvSpPr>
        <p:spPr>
          <a:xfrm rot="0">
            <a:off x="8081460" y="503908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45" name="曲线"/>
          <p:cNvSpPr>
            <a:spLocks/>
          </p:cNvSpPr>
          <p:nvPr/>
        </p:nvSpPr>
        <p:spPr>
          <a:xfrm rot="0">
            <a:off x="7573714" y="596777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46" name="曲线"/>
          <p:cNvSpPr>
            <a:spLocks/>
          </p:cNvSpPr>
          <p:nvPr/>
        </p:nvSpPr>
        <p:spPr>
          <a:xfrm rot="0">
            <a:off x="8110639" y="623887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47" name="曲线"/>
          <p:cNvSpPr>
            <a:spLocks/>
          </p:cNvSpPr>
          <p:nvPr/>
        </p:nvSpPr>
        <p:spPr>
          <a:xfrm rot="0">
            <a:off x="8661958" y="593289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48" name="矩形"/>
          <p:cNvSpPr>
            <a:spLocks/>
          </p:cNvSpPr>
          <p:nvPr/>
        </p:nvSpPr>
        <p:spPr>
          <a:xfrm rot="0">
            <a:off x="2818613" y="1780226"/>
            <a:ext cx="4920792" cy="2862322"/>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华文新魏" pitchFamily="0" charset="0"/>
                <a:cs typeface="Times New Roman" pitchFamily="18" charset="0"/>
              </a:rPr>
              <a:t>Emp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华文新魏" pitchFamily="0" charset="0"/>
                <a:cs typeface="Times New Roman" pitchFamily="18" charset="0"/>
              </a:rPr>
              <a:t>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华文新魏" pitchFamily="0" charset="0"/>
                <a:cs typeface="Times New Roman" pitchFamily="18" charset="0"/>
              </a:rPr>
              <a:t>Gender</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华文新魏" pitchFamily="0" charset="0"/>
                <a:cs typeface="Times New Roman" pitchFamily="18" charset="0"/>
              </a:rPr>
              <a:t>Department</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华文新魏" pitchFamily="0" charset="0"/>
                <a:cs typeface="Times New Roman" pitchFamily="18" charset="0"/>
              </a:rPr>
              <a:t>Salary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华文新魏" pitchFamily="0" charset="0"/>
                <a:cs typeface="Times New Roman" pitchFamily="18" charset="0"/>
              </a:rPr>
              <a:t>Start Date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华文新魏" pitchFamily="0" charset="0"/>
                <a:cs typeface="Times New Roman" pitchFamily="18" charset="0"/>
              </a:rPr>
              <a:t>FTE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华文新魏" pitchFamily="0" charset="0"/>
                <a:cs typeface="Times New Roman" pitchFamily="18" charset="0"/>
              </a:rPr>
              <a:t>Employee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华文新魏" pitchFamily="0" charset="0"/>
                <a:cs typeface="Times New Roman" pitchFamily="18" charset="0"/>
              </a:rPr>
              <a:t>Work location</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5346317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9" name="图片"/>
          <p:cNvPicPr>
            <a:picLocks/>
          </p:cNvPicPr>
          <p:nvPr/>
        </p:nvPicPr>
        <p:blipFill>
          <a:blip r:embed="rId1" cstate="print"/>
          <a:stretch>
            <a:fillRect/>
          </a:stretch>
        </p:blipFill>
        <p:spPr>
          <a:xfrm rot="0">
            <a:off x="7607431" y="0"/>
            <a:ext cx="989814" cy="1299169"/>
          </a:xfrm>
          <a:prstGeom prst="rect"/>
          <a:noFill/>
          <a:ln w="12700" cmpd="sng" cap="flat">
            <a:noFill/>
            <a:prstDash val="solid"/>
            <a:miter/>
          </a:ln>
        </p:spPr>
      </p:pic>
      <p:sp>
        <p:nvSpPr>
          <p:cNvPr id="150" name="矩形"/>
          <p:cNvSpPr>
            <a:spLocks/>
          </p:cNvSpPr>
          <p:nvPr/>
        </p:nvSpPr>
        <p:spPr>
          <a:xfrm rot="0">
            <a:off x="400410" y="30140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defTabSz="457200" eaLnBrk="1" latinLnBrk="0" hangingPunct="1">
              <a:lnSpc>
                <a:spcPct val="100000"/>
              </a:lnSpc>
              <a:spcBef>
                <a:spcPts val="130"/>
              </a:spcBef>
              <a:spcAft>
                <a:spcPts val="0"/>
              </a:spcAft>
              <a:buNone/>
            </a:pPr>
            <a:r>
              <a:rPr lang="en-US" altLang="zh-CN" sz="4250" b="0" i="0" u="none" strike="noStrike" kern="1200" cap="none" spc="15" baseline="0">
                <a:solidFill>
                  <a:schemeClr val="accent1"/>
                </a:solidFill>
                <a:latin typeface="Trebuchet MS" pitchFamily="0" charset="0"/>
                <a:ea typeface="方正姚体" pitchFamily="0" charset="0"/>
                <a:cs typeface="Trebuchet MS" pitchFamily="0" charset="0"/>
              </a:rPr>
              <a:t>THE</a:t>
            </a:r>
            <a:r>
              <a:rPr lang="en-US" altLang="zh-CN" sz="4250" b="0" i="0" u="none" strike="noStrike" kern="1200" cap="none" spc="20" baseline="0">
                <a:solidFill>
                  <a:schemeClr val="accent1"/>
                </a:solidFill>
                <a:latin typeface="Trebuchet MS" pitchFamily="0" charset="0"/>
                <a:ea typeface="方正姚体" pitchFamily="0" charset="0"/>
                <a:cs typeface="Trebuchet MS" pitchFamily="0" charset="0"/>
              </a:rPr>
              <a:t> "</a:t>
            </a:r>
            <a:r>
              <a:rPr lang="en-US" altLang="zh-CN" sz="4250" b="0" i="0" u="none" strike="noStrike" kern="1200" cap="none" spc="10" baseline="0">
                <a:solidFill>
                  <a:schemeClr val="accent1"/>
                </a:solidFill>
                <a:latin typeface="Trebuchet MS" pitchFamily="0" charset="0"/>
                <a:ea typeface="方正姚体" pitchFamily="0" charset="0"/>
                <a:cs typeface="Trebuchet MS" pitchFamily="0" charset="0"/>
              </a:rPr>
              <a:t>WOW"</a:t>
            </a:r>
            <a:r>
              <a:rPr lang="en-US" altLang="zh-CN" sz="4250" b="0" i="0" u="none" strike="noStrike" kern="1200" cap="none" spc="85" baseline="0">
                <a:solidFill>
                  <a:schemeClr val="accent1"/>
                </a:solidFill>
                <a:latin typeface="Trebuchet MS" pitchFamily="0" charset="0"/>
                <a:ea typeface="方正姚体" pitchFamily="0" charset="0"/>
                <a:cs typeface="Trebuchet MS" pitchFamily="0" charset="0"/>
              </a:rPr>
              <a:t> </a:t>
            </a:r>
            <a:r>
              <a:rPr lang="en-US" altLang="zh-CN" sz="4250" b="0" i="0" u="none" strike="noStrike" kern="1200" cap="none" spc="10" baseline="0">
                <a:solidFill>
                  <a:schemeClr val="accent1"/>
                </a:solidFill>
                <a:latin typeface="Trebuchet MS" pitchFamily="0" charset="0"/>
                <a:ea typeface="方正姚体" pitchFamily="0" charset="0"/>
                <a:cs typeface="Trebuchet MS" pitchFamily="0" charset="0"/>
              </a:rPr>
              <a:t>IN</a:t>
            </a:r>
            <a:r>
              <a:rPr lang="en-US" altLang="zh-CN" sz="4250" b="0" i="0" u="none" strike="noStrike" kern="1200" cap="none" spc="-5" baseline="0">
                <a:solidFill>
                  <a:schemeClr val="accent1"/>
                </a:solidFill>
                <a:latin typeface="Trebuchet MS" pitchFamily="0" charset="0"/>
                <a:ea typeface="方正姚体" pitchFamily="0" charset="0"/>
                <a:cs typeface="Trebuchet MS" pitchFamily="0" charset="0"/>
              </a:rPr>
              <a:t> </a:t>
            </a:r>
            <a:r>
              <a:rPr lang="en-US" altLang="zh-CN" sz="4250" b="0" i="0" u="none" strike="noStrike" kern="1200" cap="none" spc="15" baseline="0">
                <a:solidFill>
                  <a:schemeClr val="accent1"/>
                </a:solidFill>
                <a:latin typeface="Trebuchet MS" pitchFamily="0" charset="0"/>
                <a:ea typeface="方正姚体" pitchFamily="0" charset="0"/>
                <a:cs typeface="Trebuchet MS" pitchFamily="0" charset="0"/>
              </a:rPr>
              <a:t>OUR</a:t>
            </a:r>
            <a:r>
              <a:rPr lang="en-US" altLang="zh-CN" sz="4250" b="0" i="0" u="none" strike="noStrike" kern="1200" cap="none" spc="-10" baseline="0">
                <a:solidFill>
                  <a:schemeClr val="accent1"/>
                </a:solidFill>
                <a:latin typeface="Trebuchet MS" pitchFamily="0" charset="0"/>
                <a:ea typeface="方正姚体" pitchFamily="0" charset="0"/>
                <a:cs typeface="Trebuchet MS" pitchFamily="0" charset="0"/>
              </a:rPr>
              <a:t> </a:t>
            </a:r>
            <a:r>
              <a:rPr lang="en-US" altLang="zh-CN" sz="4250" b="0" i="0" u="none" strike="noStrike" kern="1200" cap="none" spc="20" baseline="0">
                <a:solidFill>
                  <a:schemeClr val="accent1"/>
                </a:solidFill>
                <a:latin typeface="Trebuchet MS" pitchFamily="0" charset="0"/>
                <a:ea typeface="方正姚体" pitchFamily="0" charset="0"/>
                <a:cs typeface="Trebuchet MS" pitchFamily="0" charset="0"/>
              </a:rPr>
              <a:t>SOLUTION</a:t>
            </a:r>
            <a:endParaRPr lang="zh-CN" altLang="en-US" sz="425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51" name="矩形"/>
          <p:cNvSpPr>
            <a:spLocks/>
          </p:cNvSpPr>
          <p:nvPr/>
        </p:nvSpPr>
        <p:spPr>
          <a:xfrm rot="0">
            <a:off x="10198624" y="352704"/>
            <a:ext cx="22860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华文新魏" pitchFamily="0" charset="0"/>
                <a:cs typeface="Trebuchet MS" pitchFamily="0" charset="0"/>
              </a:rPr>
              <a:t>9</a:t>
            </a:fld>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52" name="矩形"/>
          <p:cNvSpPr>
            <a:spLocks/>
          </p:cNvSpPr>
          <p:nvPr/>
        </p:nvSpPr>
        <p:spPr>
          <a:xfrm rot="0">
            <a:off x="290254" y="1167195"/>
            <a:ext cx="1002267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Interactive Dashboards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Engaging and user-friendly dashboards that visualize salary distributions, trends, and disparities at a glance, making data interpretation intuitive and impactful.</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Scenario Analysis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The ability to model different compensation scenarios and forecasts, allowing for strategic planning and what-if analysis to anticipate and address potential issues.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Automated Insights</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Streamlined data processing and automated reporting that significantly reduce manual effort and errors, providing reliable and timely insights.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Equity and Benchmarking</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In-depth analysis of compensation equity and alignment with market benchmarks, helping ensure fair and competitive remuneration practices.</a:t>
            </a:r>
            <a:endParaRPr lang="en-US" altLang="zh-CN" sz="18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Overall, the solution not only simplifies complex data management but also empowers decision-makers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53" name="曲线"/>
          <p:cNvSpPr>
            <a:spLocks/>
          </p:cNvSpPr>
          <p:nvPr/>
        </p:nvSpPr>
        <p:spPr>
          <a:xfrm rot="0">
            <a:off x="8637568" y="532661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54" name="曲线"/>
          <p:cNvSpPr>
            <a:spLocks/>
          </p:cNvSpPr>
          <p:nvPr/>
        </p:nvSpPr>
        <p:spPr>
          <a:xfrm rot="0">
            <a:off x="7549324" y="534864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55" name="曲线"/>
          <p:cNvSpPr>
            <a:spLocks/>
          </p:cNvSpPr>
          <p:nvPr/>
        </p:nvSpPr>
        <p:spPr>
          <a:xfrm rot="0">
            <a:off x="8081460" y="503908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56" name="曲线"/>
          <p:cNvSpPr>
            <a:spLocks/>
          </p:cNvSpPr>
          <p:nvPr/>
        </p:nvSpPr>
        <p:spPr>
          <a:xfrm rot="0">
            <a:off x="7573714" y="596777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57" name="曲线"/>
          <p:cNvSpPr>
            <a:spLocks/>
          </p:cNvSpPr>
          <p:nvPr/>
        </p:nvSpPr>
        <p:spPr>
          <a:xfrm rot="0">
            <a:off x="8110639" y="623887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
        <p:nvSpPr>
          <p:cNvPr id="158" name="曲线"/>
          <p:cNvSpPr>
            <a:spLocks/>
          </p:cNvSpPr>
          <p:nvPr/>
        </p:nvSpPr>
        <p:spPr>
          <a:xfrm rot="0">
            <a:off x="8661958" y="593289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gradFill rotWithShape="1">
            <a:gsLst>
              <a:gs pos="0">
                <a:srgbClr val="665090">
                  <a:alpha val="100000"/>
                </a:srgbClr>
              </a:gs>
              <a:gs pos="50000">
                <a:srgbClr val="9476D0">
                  <a:alpha val="100000"/>
                </a:srgbClr>
              </a:gs>
              <a:gs pos="100000">
                <a:srgbClr val="B18DF7">
                  <a:alpha val="100000"/>
                </a:srgbClr>
              </a:gs>
            </a:gsLst>
            <a:lin ang="8100000" scaled="1"/>
          </a:gradFill>
          <a:ln cmpd="sng" cap="flat">
            <a:noFill/>
            <a:prstDash val="solid"/>
            <a:miter/>
          </a:ln>
        </p:spPr>
      </p:sp>
    </p:spTree>
    <p:extLst>
      <p:ext uri="{BB962C8B-B14F-4D97-AF65-F5344CB8AC3E}">
        <p14:creationId xmlns:p14="http://schemas.microsoft.com/office/powerpoint/2010/main" val="44705384"/>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Namtha Dharani</dc:creator>
  <cp:lastModifiedBy>root</cp:lastModifiedBy>
  <cp:revision>3</cp:revision>
  <dcterms:created xsi:type="dcterms:W3CDTF">2024-09-03T05:25:12Z</dcterms:created>
  <dcterms:modified xsi:type="dcterms:W3CDTF">2024-09-11T07:14:35Z</dcterms:modified>
</cp:coreProperties>
</file>