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9" autoAdjust="0"/>
    <p:restoredTop sz="94660"/>
  </p:normalViewPr>
  <p:slideViewPr>
    <p:cSldViewPr snapToGrid="0">
      <p:cViewPr varScale="1">
        <p:scale>
          <a:sx n="79" d="100"/>
          <a:sy n="79"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7748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0280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872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630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7804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666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7483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2606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4562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295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835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1/4/2024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748258355"/>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kevinshah99/"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19" name="Picture 18" descr="Triangular abstract background">
            <a:extLst>
              <a:ext uri="{FF2B5EF4-FFF2-40B4-BE49-F238E27FC236}">
                <a16:creationId xmlns:a16="http://schemas.microsoft.com/office/drawing/2014/main" id="{A222EF98-7990-7333-1E73-F96E64CF6BD5}"/>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298F0A74-5E8C-E2F6-E2FF-41CE821C4A1D}"/>
              </a:ext>
            </a:extLst>
          </p:cNvPr>
          <p:cNvSpPr>
            <a:spLocks noGrp="1"/>
          </p:cNvSpPr>
          <p:nvPr>
            <p:ph type="ctrTitle"/>
          </p:nvPr>
        </p:nvSpPr>
        <p:spPr>
          <a:xfrm>
            <a:off x="394233" y="686020"/>
            <a:ext cx="8630138" cy="2742980"/>
          </a:xfrm>
        </p:spPr>
        <p:txBody>
          <a:bodyPr>
            <a:normAutofit/>
          </a:bodyPr>
          <a:lstStyle/>
          <a:p>
            <a:r>
              <a:rPr lang="en-IN" b="0" i="0" dirty="0">
                <a:solidFill>
                  <a:schemeClr val="accent3">
                    <a:lumMod val="20000"/>
                    <a:lumOff val="80000"/>
                  </a:schemeClr>
                </a:solidFill>
                <a:effectLst/>
                <a:latin typeface="Roboto" panose="02000000000000000000" pitchFamily="2" charset="0"/>
              </a:rPr>
              <a:t>Capstone Project 1 - Aortic Disease Prediction</a:t>
            </a:r>
            <a:endParaRPr lang="en-IN" dirty="0">
              <a:solidFill>
                <a:schemeClr val="accent3">
                  <a:lumMod val="20000"/>
                  <a:lumOff val="80000"/>
                </a:schemeClr>
              </a:solidFill>
            </a:endParaRPr>
          </a:p>
        </p:txBody>
      </p:sp>
      <p:sp>
        <p:nvSpPr>
          <p:cNvPr id="3" name="Subtitle 2">
            <a:extLst>
              <a:ext uri="{FF2B5EF4-FFF2-40B4-BE49-F238E27FC236}">
                <a16:creationId xmlns:a16="http://schemas.microsoft.com/office/drawing/2014/main" id="{AA7B9E94-3971-532C-98FC-E3EF524DEDF0}"/>
              </a:ext>
            </a:extLst>
          </p:cNvPr>
          <p:cNvSpPr>
            <a:spLocks noGrp="1"/>
          </p:cNvSpPr>
          <p:nvPr>
            <p:ph type="subTitle" idx="1"/>
          </p:nvPr>
        </p:nvSpPr>
        <p:spPr>
          <a:xfrm>
            <a:off x="394233" y="3602038"/>
            <a:ext cx="8630138" cy="2569942"/>
          </a:xfrm>
        </p:spPr>
        <p:txBody>
          <a:bodyPr>
            <a:normAutofit/>
          </a:bodyPr>
          <a:lstStyle/>
          <a:p>
            <a:r>
              <a:rPr lang="en-IN" dirty="0">
                <a:solidFill>
                  <a:srgbClr val="FFFFFF"/>
                </a:solidFill>
              </a:rPr>
              <a:t>Made by Saransh Shukla</a:t>
            </a:r>
          </a:p>
          <a:p>
            <a:r>
              <a:rPr lang="en-IN" dirty="0">
                <a:solidFill>
                  <a:srgbClr val="FFFFFF"/>
                </a:solidFill>
              </a:rPr>
              <a:t>Batch: DST 20823</a:t>
            </a:r>
          </a:p>
          <a:p>
            <a:r>
              <a:rPr lang="en-IN" dirty="0">
                <a:solidFill>
                  <a:srgbClr val="FFFFFF"/>
                </a:solidFill>
              </a:rPr>
              <a:t>Submitted to Mr. </a:t>
            </a:r>
            <a:r>
              <a:rPr lang="en-IN" dirty="0">
                <a:hlinkClick r:id="rId3">
                  <a:extLst>
                    <a:ext uri="{A12FA001-AC4F-418D-AE19-62706E023703}">
                      <ahyp:hlinkClr xmlns:ahyp="http://schemas.microsoft.com/office/drawing/2018/hyperlinkcolor" val="tx"/>
                    </a:ext>
                  </a:extLst>
                </a:hlinkClick>
              </a:rPr>
              <a:t>Kevin Shah</a:t>
            </a:r>
            <a:endParaRPr lang="en-IN" dirty="0"/>
          </a:p>
        </p:txBody>
      </p:sp>
      <p:grpSp>
        <p:nvGrpSpPr>
          <p:cNvPr id="20" name="Group 19">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2" name="Freeform: Shape 21">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398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B26D-C9CA-44F3-9434-5F37E250140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62EEEAE-6400-A46C-50DE-304FA69B2ECE}"/>
              </a:ext>
            </a:extLst>
          </p:cNvPr>
          <p:cNvSpPr>
            <a:spLocks noGrp="1"/>
          </p:cNvSpPr>
          <p:nvPr>
            <p:ph idx="1"/>
          </p:nvPr>
        </p:nvSpPr>
        <p:spPr/>
        <p:txBody>
          <a:bodyPr/>
          <a:lstStyle/>
          <a:p>
            <a:r>
              <a:rPr lang="en-US" dirty="0"/>
              <a:t>Despite the advancements in medical imaging and diagnostic techniques, the early detection and prediction of Aortic diseases remain challenging. The utilization of machine learning algorithms presents an opportunity to enhance predictive models using the </a:t>
            </a:r>
            <a:r>
              <a:rPr lang="en-US" dirty="0" err="1"/>
              <a:t>Statlog</a:t>
            </a:r>
            <a:r>
              <a:rPr lang="en-US" dirty="0"/>
              <a:t> dataset. However, developing accurate and reliable machine learning models for Aortic Disease Prediction requires addressing various challenges such as data heterogeneity, feature selection, and model interpretability. This project aims to explore and overcome these challenges to develop a robust and clinically relevant predictive model for Aortic diseases using the </a:t>
            </a:r>
            <a:r>
              <a:rPr lang="en-US" dirty="0" err="1"/>
              <a:t>Statlog</a:t>
            </a:r>
            <a:r>
              <a:rPr lang="en-US" dirty="0"/>
              <a:t> dataset.</a:t>
            </a:r>
            <a:endParaRPr lang="en-IN" dirty="0"/>
          </a:p>
        </p:txBody>
      </p:sp>
    </p:spTree>
    <p:extLst>
      <p:ext uri="{BB962C8B-B14F-4D97-AF65-F5344CB8AC3E}">
        <p14:creationId xmlns:p14="http://schemas.microsoft.com/office/powerpoint/2010/main" val="391048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C1B-0528-DF35-D350-C1FE2A5206E6}"/>
              </a:ext>
            </a:extLst>
          </p:cNvPr>
          <p:cNvSpPr>
            <a:spLocks noGrp="1"/>
          </p:cNvSpPr>
          <p:nvPr>
            <p:ph type="title"/>
          </p:nvPr>
        </p:nvSpPr>
        <p:spPr>
          <a:xfrm>
            <a:off x="307910" y="192188"/>
            <a:ext cx="7685037" cy="1325563"/>
          </a:xfrm>
        </p:spPr>
        <p:txBody>
          <a:bodyPr/>
          <a:lstStyle/>
          <a:p>
            <a:r>
              <a:rPr lang="en-IN" dirty="0"/>
              <a:t>Different Approaches Considered</a:t>
            </a:r>
          </a:p>
        </p:txBody>
      </p:sp>
      <p:sp>
        <p:nvSpPr>
          <p:cNvPr id="3" name="Content Placeholder 2">
            <a:extLst>
              <a:ext uri="{FF2B5EF4-FFF2-40B4-BE49-F238E27FC236}">
                <a16:creationId xmlns:a16="http://schemas.microsoft.com/office/drawing/2014/main" id="{A4FD264E-553D-54F6-1042-6F28AAB0DB73}"/>
              </a:ext>
            </a:extLst>
          </p:cNvPr>
          <p:cNvSpPr>
            <a:spLocks noGrp="1"/>
          </p:cNvSpPr>
          <p:nvPr>
            <p:ph idx="1"/>
          </p:nvPr>
        </p:nvSpPr>
        <p:spPr>
          <a:xfrm>
            <a:off x="152261" y="1797669"/>
            <a:ext cx="8179976" cy="5060331"/>
          </a:xfrm>
        </p:spPr>
        <p:txBody>
          <a:bodyPr>
            <a:normAutofit fontScale="85000" lnSpcReduction="20000"/>
          </a:bodyPr>
          <a:lstStyle/>
          <a:p>
            <a:pPr algn="l">
              <a:buFont typeface="+mj-lt"/>
              <a:buAutoNum type="arabicPeriod"/>
            </a:pPr>
            <a:r>
              <a:rPr lang="en-US" b="1" i="0" dirty="0">
                <a:effectLst/>
                <a:latin typeface="Söhne"/>
              </a:rPr>
              <a:t>Intuitive K-Nearest Neighbors (KNN):</a:t>
            </a:r>
            <a:r>
              <a:rPr lang="en-US" b="0" i="0" dirty="0">
                <a:effectLst/>
                <a:latin typeface="Söhne"/>
              </a:rPr>
              <a:t> Considering the simplicity of the dataset, contemplated the use of KNN for its intuitive approach to classifying instances based on their proximity, allowing for easy interpretation and understanding.</a:t>
            </a:r>
          </a:p>
          <a:p>
            <a:pPr algn="l">
              <a:buFont typeface="+mj-lt"/>
              <a:buAutoNum type="arabicPeriod"/>
            </a:pPr>
            <a:r>
              <a:rPr lang="en-US" b="1" i="0" dirty="0">
                <a:effectLst/>
                <a:latin typeface="Söhne"/>
              </a:rPr>
              <a:t>Versatile Support Vector Machine (SVM):</a:t>
            </a:r>
            <a:r>
              <a:rPr lang="en-US" b="0" i="0" dirty="0">
                <a:effectLst/>
                <a:latin typeface="Söhne"/>
              </a:rPr>
              <a:t> Explored SVM as a versatile option for its ability to handle complex relationships in the data, pondering its potential to effectively classify instances in the context of aortic heart disease prediction.</a:t>
            </a:r>
          </a:p>
          <a:p>
            <a:pPr algn="l">
              <a:buFont typeface="+mj-lt"/>
              <a:buAutoNum type="arabicPeriod"/>
            </a:pPr>
            <a:r>
              <a:rPr lang="en-US" b="1" i="0" dirty="0">
                <a:effectLst/>
                <a:latin typeface="Söhne"/>
              </a:rPr>
              <a:t>Insightful Decision Trees for Transparency:</a:t>
            </a:r>
            <a:r>
              <a:rPr lang="en-US" b="0" i="0" dirty="0">
                <a:effectLst/>
                <a:latin typeface="Söhne"/>
              </a:rPr>
              <a:t> Contemplated the adoption of decision trees to ensure transparency in the decision-making process, enabling a clear understanding of how different features contribute to the classification.</a:t>
            </a:r>
          </a:p>
          <a:p>
            <a:pPr algn="l">
              <a:buFont typeface="+mj-lt"/>
              <a:buAutoNum type="arabicPeriod"/>
            </a:pPr>
            <a:r>
              <a:rPr lang="en-US" b="1" i="0" dirty="0">
                <a:effectLst/>
                <a:latin typeface="Söhne"/>
              </a:rPr>
              <a:t>Probabilistic Naive Bayes:</a:t>
            </a:r>
            <a:r>
              <a:rPr lang="en-US" b="0" i="0" dirty="0">
                <a:effectLst/>
                <a:latin typeface="Söhne"/>
              </a:rPr>
              <a:t> Considered Naive Bayes for its probabilistic approach, envisioning its potential in handling the simplicity of the dataset while providing a solid foundation for probability-based classification.</a:t>
            </a:r>
          </a:p>
          <a:p>
            <a:pPr algn="l">
              <a:buFont typeface="+mj-lt"/>
              <a:buAutoNum type="arabicPeriod"/>
            </a:pPr>
            <a:r>
              <a:rPr lang="en-US" b="1" i="0" dirty="0">
                <a:effectLst/>
                <a:latin typeface="Söhne"/>
              </a:rPr>
              <a:t>Simplicity in Logistic Regression:</a:t>
            </a:r>
            <a:r>
              <a:rPr lang="en-US" b="0" i="0" dirty="0">
                <a:effectLst/>
                <a:latin typeface="Söhne"/>
              </a:rPr>
              <a:t> Explored Logistic Regression as a straightforward approach, contemplating its simplicity and interpretability for binary classification tasks, aligning with the project's focus on aortic heart disease prediction.</a:t>
            </a:r>
          </a:p>
          <a:p>
            <a:pPr algn="l">
              <a:buFont typeface="+mj-lt"/>
              <a:buAutoNum type="arabicPeriod"/>
            </a:pPr>
            <a:r>
              <a:rPr lang="en-US" b="1" i="0" dirty="0">
                <a:effectLst/>
                <a:latin typeface="Söhne"/>
              </a:rPr>
              <a:t>Random Forest for Ensemble Learning:</a:t>
            </a:r>
            <a:r>
              <a:rPr lang="en-US" b="0" i="0" dirty="0">
                <a:effectLst/>
                <a:latin typeface="Söhne"/>
              </a:rPr>
              <a:t> Deliberated the use of Random Forest for its ensemble learning capability, contemplating the aggregation of decision trees to enhance predictive performance and robustness.</a:t>
            </a:r>
          </a:p>
          <a:p>
            <a:pPr algn="l">
              <a:buFont typeface="+mj-lt"/>
              <a:buAutoNum type="arabicPeriod"/>
            </a:pPr>
            <a:r>
              <a:rPr lang="en-US" b="1" i="0" dirty="0">
                <a:effectLst/>
                <a:latin typeface="Söhne"/>
              </a:rPr>
              <a:t>Voting Classifier for Model Aggregation:</a:t>
            </a:r>
            <a:r>
              <a:rPr lang="en-US" b="0" i="0" dirty="0">
                <a:effectLst/>
                <a:latin typeface="Söhne"/>
              </a:rPr>
              <a:t> Considered a Voting Classifier to combine predictions from multiple models, envisioning its potential to improve overall accuracy by leveraging diverse algorithms for aortic heart disease prediction.</a:t>
            </a:r>
          </a:p>
        </p:txBody>
      </p:sp>
    </p:spTree>
    <p:extLst>
      <p:ext uri="{BB962C8B-B14F-4D97-AF65-F5344CB8AC3E}">
        <p14:creationId xmlns:p14="http://schemas.microsoft.com/office/powerpoint/2010/main" val="347228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B6CF-A532-E31B-D768-44EE3010B7FA}"/>
              </a:ext>
            </a:extLst>
          </p:cNvPr>
          <p:cNvSpPr>
            <a:spLocks noGrp="1"/>
          </p:cNvSpPr>
          <p:nvPr>
            <p:ph type="title"/>
          </p:nvPr>
        </p:nvSpPr>
        <p:spPr>
          <a:xfrm>
            <a:off x="233265" y="401216"/>
            <a:ext cx="7685037" cy="743310"/>
          </a:xfrm>
        </p:spPr>
        <p:txBody>
          <a:bodyPr/>
          <a:lstStyle/>
          <a:p>
            <a:r>
              <a:rPr lang="en-IN" b="1" i="0" dirty="0">
                <a:effectLst/>
                <a:latin typeface="Söhne"/>
              </a:rPr>
              <a:t>Approach which I Used</a:t>
            </a:r>
            <a:endParaRPr lang="en-IN" dirty="0"/>
          </a:p>
        </p:txBody>
      </p:sp>
      <p:sp>
        <p:nvSpPr>
          <p:cNvPr id="3" name="Content Placeholder 2">
            <a:extLst>
              <a:ext uri="{FF2B5EF4-FFF2-40B4-BE49-F238E27FC236}">
                <a16:creationId xmlns:a16="http://schemas.microsoft.com/office/drawing/2014/main" id="{F84F636B-93DC-99DA-202C-0CE26A602BC4}"/>
              </a:ext>
            </a:extLst>
          </p:cNvPr>
          <p:cNvSpPr>
            <a:spLocks noGrp="1"/>
          </p:cNvSpPr>
          <p:nvPr>
            <p:ph idx="1"/>
          </p:nvPr>
        </p:nvSpPr>
        <p:spPr>
          <a:xfrm>
            <a:off x="121298" y="1471561"/>
            <a:ext cx="8117632" cy="5386439"/>
          </a:xfrm>
        </p:spPr>
        <p:txBody>
          <a:bodyPr>
            <a:normAutofit fontScale="85000" lnSpcReduction="20000"/>
          </a:bodyPr>
          <a:lstStyle/>
          <a:p>
            <a:pPr algn="l">
              <a:buFont typeface="+mj-lt"/>
              <a:buAutoNum type="arabicPeriod"/>
            </a:pPr>
            <a:r>
              <a:rPr lang="en-US" b="1" i="0" dirty="0">
                <a:effectLst/>
                <a:latin typeface="Söhne"/>
              </a:rPr>
              <a:t>K-Nearest Neighbors (KNN):</a:t>
            </a:r>
            <a:r>
              <a:rPr lang="en-US" b="0" i="0" dirty="0">
                <a:effectLst/>
                <a:latin typeface="Söhne"/>
              </a:rPr>
              <a:t> Chose KNN for its simplicity and effectiveness in capturing local patterns. Given the straightforward nature of the dataset, KNN's proximity-based approach aligned well with the project's objectives.</a:t>
            </a:r>
          </a:p>
          <a:p>
            <a:pPr algn="l">
              <a:buFont typeface="+mj-lt"/>
              <a:buAutoNum type="arabicPeriod"/>
            </a:pPr>
            <a:r>
              <a:rPr lang="en-US" b="1" i="0" dirty="0">
                <a:effectLst/>
                <a:latin typeface="Söhne"/>
              </a:rPr>
              <a:t>Support Vector Machine (SVM):</a:t>
            </a:r>
            <a:r>
              <a:rPr lang="en-US" b="0" i="0" dirty="0">
                <a:effectLst/>
                <a:latin typeface="Söhne"/>
              </a:rPr>
              <a:t> Opted for SVM due to its capability to handle complex relationships in the data. Recognizing the potential nuances in aortic heart disease prediction, SVM offered a robust solution for effective classification.</a:t>
            </a:r>
          </a:p>
          <a:p>
            <a:pPr algn="l">
              <a:buFont typeface="+mj-lt"/>
              <a:buAutoNum type="arabicPeriod"/>
            </a:pPr>
            <a:r>
              <a:rPr lang="en-US" b="1" i="0" dirty="0">
                <a:effectLst/>
                <a:latin typeface="Söhne"/>
              </a:rPr>
              <a:t>Decision Trees for Transparency:</a:t>
            </a:r>
            <a:r>
              <a:rPr lang="en-US" b="0" i="0" dirty="0">
                <a:effectLst/>
                <a:latin typeface="Söhne"/>
              </a:rPr>
              <a:t> Implemented decision trees to ensure transparency in the decision-making process. The interpretability of decision trees was crucial for gaining insights into the key features contributing to predictions.</a:t>
            </a:r>
          </a:p>
          <a:p>
            <a:pPr algn="l">
              <a:buFont typeface="+mj-lt"/>
              <a:buAutoNum type="arabicPeriod"/>
            </a:pPr>
            <a:r>
              <a:rPr lang="en-US" b="1" i="0" dirty="0">
                <a:effectLst/>
                <a:latin typeface="Söhne"/>
              </a:rPr>
              <a:t>Probabilistic Naive Bayes:</a:t>
            </a:r>
            <a:r>
              <a:rPr lang="en-US" b="0" i="0" dirty="0">
                <a:effectLst/>
                <a:latin typeface="Söhne"/>
              </a:rPr>
              <a:t> Utilized Naive Bayes for its probabilistic approach, suitable for handling the simplicity of the dataset. The model's efficiency in high-dimensional spaces and assumption of feature independence complemented the project's requirements.</a:t>
            </a:r>
          </a:p>
          <a:p>
            <a:pPr algn="l">
              <a:buFont typeface="+mj-lt"/>
              <a:buAutoNum type="arabicPeriod"/>
            </a:pPr>
            <a:r>
              <a:rPr lang="en-US" b="1" i="0" dirty="0">
                <a:effectLst/>
                <a:latin typeface="Söhne"/>
              </a:rPr>
              <a:t>Simplicity in Logistic Regression:</a:t>
            </a:r>
            <a:r>
              <a:rPr lang="en-US" b="0" i="0" dirty="0">
                <a:effectLst/>
                <a:latin typeface="Söhne"/>
              </a:rPr>
              <a:t> Employed Logistic Regression for its simplicity and interpretability. As a binary classification task, the straightforward nature of Logistic Regression aligned well with the project's focus on aortic heart disease prediction.</a:t>
            </a:r>
          </a:p>
          <a:p>
            <a:pPr algn="l"/>
            <a:r>
              <a:rPr lang="en-US" b="1" i="0" dirty="0">
                <a:effectLst/>
                <a:latin typeface="Söhne"/>
              </a:rPr>
              <a:t>Exclusion of Random Forest and Voting Classifier:</a:t>
            </a:r>
            <a:endParaRPr lang="en-US" b="0" i="0" dirty="0">
              <a:effectLst/>
              <a:latin typeface="Söhne"/>
            </a:endParaRPr>
          </a:p>
          <a:p>
            <a:pPr lvl="1"/>
            <a:r>
              <a:rPr lang="en-US" b="1" i="0" dirty="0">
                <a:effectLst/>
                <a:latin typeface="Söhne"/>
              </a:rPr>
              <a:t>Random Forest:</a:t>
            </a:r>
            <a:r>
              <a:rPr lang="en-US" b="0" i="0" dirty="0">
                <a:effectLst/>
                <a:latin typeface="Söhne"/>
              </a:rPr>
              <a:t> The dataset's simplicity and the interpretability focus led to the exclusion of Random Forest. While powerful for ensemble learning, its complexity wasn't deemed necessary, and individual decision trees sufficed for the project.</a:t>
            </a:r>
          </a:p>
          <a:p>
            <a:pPr lvl="1"/>
            <a:r>
              <a:rPr lang="en-US" b="1" i="0" dirty="0">
                <a:effectLst/>
                <a:latin typeface="Söhne"/>
              </a:rPr>
              <a:t>Voting Classifier:</a:t>
            </a:r>
            <a:r>
              <a:rPr lang="en-US" b="0" i="0" dirty="0">
                <a:effectLst/>
                <a:latin typeface="Söhne"/>
              </a:rPr>
              <a:t> Omitted Voting Classifier as combining models didn't offer substantial advantages for this specific project. The ensemble approach didn't significantly enhance predictive performance, making the simpler models more suitable for the task at hand.</a:t>
            </a:r>
          </a:p>
        </p:txBody>
      </p:sp>
    </p:spTree>
    <p:extLst>
      <p:ext uri="{BB962C8B-B14F-4D97-AF65-F5344CB8AC3E}">
        <p14:creationId xmlns:p14="http://schemas.microsoft.com/office/powerpoint/2010/main" val="422803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DB45-EC7C-6D2B-18EF-0B235249E432}"/>
              </a:ext>
            </a:extLst>
          </p:cNvPr>
          <p:cNvSpPr>
            <a:spLocks noGrp="1"/>
          </p:cNvSpPr>
          <p:nvPr>
            <p:ph type="title"/>
          </p:nvPr>
        </p:nvSpPr>
        <p:spPr>
          <a:xfrm>
            <a:off x="195943" y="240620"/>
            <a:ext cx="7685037" cy="880833"/>
          </a:xfrm>
        </p:spPr>
        <p:txBody>
          <a:bodyPr/>
          <a:lstStyle/>
          <a:p>
            <a:r>
              <a:rPr lang="en-IN" b="1" i="0" dirty="0">
                <a:effectLst/>
                <a:latin typeface="Söhne"/>
              </a:rPr>
              <a:t>Details of Project Execution:</a:t>
            </a:r>
            <a:endParaRPr lang="en-IN" dirty="0"/>
          </a:p>
        </p:txBody>
      </p:sp>
      <p:sp>
        <p:nvSpPr>
          <p:cNvPr id="3" name="Content Placeholder 2">
            <a:extLst>
              <a:ext uri="{FF2B5EF4-FFF2-40B4-BE49-F238E27FC236}">
                <a16:creationId xmlns:a16="http://schemas.microsoft.com/office/drawing/2014/main" id="{28655F5A-C250-19D8-8FEF-FA530A1106C6}"/>
              </a:ext>
            </a:extLst>
          </p:cNvPr>
          <p:cNvSpPr>
            <a:spLocks noGrp="1"/>
          </p:cNvSpPr>
          <p:nvPr>
            <p:ph idx="1"/>
          </p:nvPr>
        </p:nvSpPr>
        <p:spPr>
          <a:xfrm>
            <a:off x="195943" y="1238295"/>
            <a:ext cx="8080310" cy="5379085"/>
          </a:xfrm>
        </p:spPr>
        <p:txBody>
          <a:bodyPr>
            <a:normAutofit fontScale="62500" lnSpcReduction="20000"/>
          </a:bodyPr>
          <a:lstStyle/>
          <a:p>
            <a:pPr algn="l">
              <a:buFont typeface="+mj-lt"/>
              <a:buAutoNum type="arabicPeriod"/>
            </a:pPr>
            <a:r>
              <a:rPr lang="en-US" b="1" i="0" dirty="0">
                <a:effectLst/>
                <a:latin typeface="Söhne"/>
              </a:rPr>
              <a:t>Dataset Acquisition:</a:t>
            </a:r>
            <a:endParaRPr lang="en-US" b="0" i="0" dirty="0">
              <a:effectLst/>
              <a:latin typeface="Söhne"/>
            </a:endParaRPr>
          </a:p>
          <a:p>
            <a:pPr lvl="1"/>
            <a:r>
              <a:rPr lang="en-US" b="0" i="0" dirty="0">
                <a:effectLst/>
                <a:latin typeface="Söhne"/>
              </a:rPr>
              <a:t>Downloaded the dataset from Kaggle to initiate the project on aortic heart disease prediction.</a:t>
            </a:r>
          </a:p>
          <a:p>
            <a:pPr algn="l">
              <a:buFont typeface="+mj-lt"/>
              <a:buAutoNum type="arabicPeriod"/>
            </a:pPr>
            <a:r>
              <a:rPr lang="en-US" b="1" i="0" dirty="0">
                <a:effectLst/>
                <a:latin typeface="Söhne"/>
              </a:rPr>
              <a:t>Data Loading and Cleaning:</a:t>
            </a:r>
            <a:endParaRPr lang="en-US" b="0" i="0" dirty="0">
              <a:effectLst/>
              <a:latin typeface="Söhne"/>
            </a:endParaRPr>
          </a:p>
          <a:p>
            <a:pPr lvl="1"/>
            <a:r>
              <a:rPr lang="en-US" b="0" i="0" dirty="0">
                <a:effectLst/>
                <a:latin typeface="Söhne"/>
              </a:rPr>
              <a:t>Loaded the dataset into the program.</a:t>
            </a:r>
          </a:p>
          <a:p>
            <a:pPr lvl="1"/>
            <a:r>
              <a:rPr lang="en-US" b="0" i="0" dirty="0">
                <a:effectLst/>
                <a:latin typeface="Söhne"/>
              </a:rPr>
              <a:t>Conducted thorough data cleaning, checking for null and duplicate values, and ensured a pristine dataset.</a:t>
            </a:r>
          </a:p>
          <a:p>
            <a:pPr algn="l">
              <a:buFont typeface="+mj-lt"/>
              <a:buAutoNum type="arabicPeriod"/>
            </a:pPr>
            <a:r>
              <a:rPr lang="en-US" b="1" i="0" dirty="0">
                <a:effectLst/>
                <a:latin typeface="Söhne"/>
              </a:rPr>
              <a:t>Data Splitting:</a:t>
            </a:r>
            <a:endParaRPr lang="en-US" b="0" i="0" dirty="0">
              <a:effectLst/>
              <a:latin typeface="Söhne"/>
            </a:endParaRPr>
          </a:p>
          <a:p>
            <a:pPr lvl="1"/>
            <a:r>
              <a:rPr lang="en-US" b="0" i="0" dirty="0">
                <a:effectLst/>
                <a:latin typeface="Söhne"/>
              </a:rPr>
              <a:t>Split the dataset into 80% for training and 20% for testing to assess model generalization.</a:t>
            </a:r>
          </a:p>
          <a:p>
            <a:pPr algn="l">
              <a:buFont typeface="+mj-lt"/>
              <a:buAutoNum type="arabicPeriod"/>
            </a:pPr>
            <a:r>
              <a:rPr lang="en-US" b="1" i="0" dirty="0">
                <a:effectLst/>
                <a:latin typeface="Söhne"/>
              </a:rPr>
              <a:t>Correlation Analysis:</a:t>
            </a:r>
            <a:endParaRPr lang="en-US" b="0" i="0" dirty="0">
              <a:effectLst/>
              <a:latin typeface="Söhne"/>
            </a:endParaRPr>
          </a:p>
          <a:p>
            <a:pPr lvl="1"/>
            <a:r>
              <a:rPr lang="en-US" b="0" i="0" dirty="0">
                <a:effectLst/>
                <a:latin typeface="Söhne"/>
              </a:rPr>
              <a:t>Investigated feature correlation to understand relationships among variables.</a:t>
            </a:r>
          </a:p>
          <a:p>
            <a:pPr algn="l">
              <a:buFont typeface="+mj-lt"/>
              <a:buAutoNum type="arabicPeriod"/>
            </a:pPr>
            <a:r>
              <a:rPr lang="en-US" b="1" i="0" dirty="0">
                <a:effectLst/>
                <a:latin typeface="Söhne"/>
              </a:rPr>
              <a:t>Data Preprocessing:</a:t>
            </a:r>
            <a:endParaRPr lang="en-US" b="0" i="0" dirty="0">
              <a:effectLst/>
              <a:latin typeface="Söhne"/>
            </a:endParaRPr>
          </a:p>
          <a:p>
            <a:pPr lvl="1"/>
            <a:r>
              <a:rPr lang="en-US" b="0" i="0" dirty="0">
                <a:effectLst/>
                <a:latin typeface="Söhne"/>
              </a:rPr>
              <a:t>Separated data into predictor features and target variables.</a:t>
            </a:r>
          </a:p>
          <a:p>
            <a:pPr lvl="1"/>
            <a:r>
              <a:rPr lang="en-US" b="0" i="0" dirty="0">
                <a:effectLst/>
                <a:latin typeface="Söhne"/>
              </a:rPr>
              <a:t>Applied labeling and standardization to ensure uniformity across the dataset.</a:t>
            </a:r>
          </a:p>
          <a:p>
            <a:pPr algn="l">
              <a:buFont typeface="+mj-lt"/>
              <a:buAutoNum type="arabicPeriod"/>
            </a:pPr>
            <a:r>
              <a:rPr lang="en-US" b="1" i="0" dirty="0">
                <a:effectLst/>
                <a:latin typeface="Söhne"/>
              </a:rPr>
              <a:t>Model Training:</a:t>
            </a:r>
            <a:endParaRPr lang="en-US" b="0" i="0" dirty="0">
              <a:effectLst/>
              <a:latin typeface="Söhne"/>
            </a:endParaRPr>
          </a:p>
          <a:p>
            <a:pPr lvl="1"/>
            <a:r>
              <a:rPr lang="en-US" b="0" i="0" dirty="0">
                <a:effectLst/>
                <a:latin typeface="Söhne"/>
              </a:rPr>
              <a:t>Implemented five chosen models (KNN, SVM, Decision Trees, Naive Bayes, Logistic Regression) for training.</a:t>
            </a:r>
          </a:p>
          <a:p>
            <a:pPr lvl="1"/>
            <a:r>
              <a:rPr lang="en-US" b="0" i="0" dirty="0">
                <a:effectLst/>
                <a:latin typeface="Söhne"/>
              </a:rPr>
              <a:t>Observed that SVM and Decision Trees demonstrated superior performance during training.</a:t>
            </a:r>
          </a:p>
          <a:p>
            <a:pPr algn="l">
              <a:buFont typeface="+mj-lt"/>
              <a:buAutoNum type="arabicPeriod"/>
            </a:pPr>
            <a:r>
              <a:rPr lang="en-US" b="1" i="0" dirty="0">
                <a:effectLst/>
                <a:latin typeface="Söhne"/>
              </a:rPr>
              <a:t>Model Evaluation on Test Dataset:</a:t>
            </a:r>
            <a:endParaRPr lang="en-US" b="0" i="0" dirty="0">
              <a:effectLst/>
              <a:latin typeface="Söhne"/>
            </a:endParaRPr>
          </a:p>
          <a:p>
            <a:pPr lvl="1"/>
            <a:r>
              <a:rPr lang="en-US" b="0" i="0" dirty="0">
                <a:effectLst/>
                <a:latin typeface="Söhne"/>
              </a:rPr>
              <a:t>Assessed model performance on the test dataset.</a:t>
            </a:r>
          </a:p>
          <a:p>
            <a:pPr lvl="1"/>
            <a:r>
              <a:rPr lang="en-US" b="0" i="0" dirty="0">
                <a:effectLst/>
                <a:latin typeface="Söhne"/>
              </a:rPr>
              <a:t>Surprisingly, Logistic Regression and SVM outperformed others on the test set, indicating robust generalization.</a:t>
            </a:r>
          </a:p>
          <a:p>
            <a:pPr algn="l">
              <a:buFont typeface="+mj-lt"/>
              <a:buAutoNum type="arabicPeriod"/>
            </a:pPr>
            <a:r>
              <a:rPr lang="en-US" b="1" i="0" dirty="0">
                <a:effectLst/>
                <a:latin typeface="Söhne"/>
              </a:rPr>
              <a:t>Overall Best Model: Logistic Regression:</a:t>
            </a:r>
            <a:endParaRPr lang="en-US" b="0" i="0" dirty="0">
              <a:effectLst/>
              <a:latin typeface="Söhne"/>
            </a:endParaRPr>
          </a:p>
          <a:p>
            <a:pPr lvl="1"/>
            <a:r>
              <a:rPr lang="en-US" b="0" i="0" dirty="0">
                <a:effectLst/>
                <a:latin typeface="Söhne"/>
              </a:rPr>
              <a:t>Despite comparatively lower performance on the training dataset, Logistic Regression emerged as the overall best model.</a:t>
            </a:r>
          </a:p>
          <a:p>
            <a:pPr lvl="1"/>
            <a:r>
              <a:rPr lang="en-US" b="0" i="0" dirty="0">
                <a:effectLst/>
                <a:latin typeface="Söhne"/>
              </a:rPr>
              <a:t>Showcased exceptional performance on the test dataset, highlighting its suitability for aortic heart disease prediction in real-world scenarios.</a:t>
            </a:r>
          </a:p>
          <a:p>
            <a:endParaRPr lang="en-IN" dirty="0"/>
          </a:p>
        </p:txBody>
      </p:sp>
    </p:spTree>
    <p:extLst>
      <p:ext uri="{BB962C8B-B14F-4D97-AF65-F5344CB8AC3E}">
        <p14:creationId xmlns:p14="http://schemas.microsoft.com/office/powerpoint/2010/main" val="184025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5"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7" name="Group 1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8" name="Oval 1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0" name="Freeform: Shape 1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1" name="Freeform: Shape 2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6"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8"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0" name="Graphic 9">
            <a:extLst>
              <a:ext uri="{FF2B5EF4-FFF2-40B4-BE49-F238E27FC236}">
                <a16:creationId xmlns:a16="http://schemas.microsoft.com/office/drawing/2014/main" id="{9AE91068-8D52-43E3-A1E0-97902B7C8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1249" y="7815"/>
            <a:ext cx="6905281" cy="684007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32"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3"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B769045-6F69-2606-7D20-7666E9F05CFE}"/>
              </a:ext>
            </a:extLst>
          </p:cNvPr>
          <p:cNvSpPr>
            <a:spLocks noGrp="1"/>
          </p:cNvSpPr>
          <p:nvPr>
            <p:ph type="title"/>
          </p:nvPr>
        </p:nvSpPr>
        <p:spPr>
          <a:xfrm>
            <a:off x="131076" y="105057"/>
            <a:ext cx="4581526" cy="828294"/>
          </a:xfrm>
        </p:spPr>
        <p:txBody>
          <a:bodyPr vert="horz" lIns="91440" tIns="45720" rIns="91440" bIns="45720" rtlCol="0" anchor="b">
            <a:normAutofit fontScale="90000"/>
          </a:bodyPr>
          <a:lstStyle/>
          <a:p>
            <a:r>
              <a:rPr lang="en-US" sz="5400"/>
              <a:t>Results</a:t>
            </a:r>
          </a:p>
        </p:txBody>
      </p:sp>
      <p:pic>
        <p:nvPicPr>
          <p:cNvPr id="6" name="Picture 5">
            <a:extLst>
              <a:ext uri="{FF2B5EF4-FFF2-40B4-BE49-F238E27FC236}">
                <a16:creationId xmlns:a16="http://schemas.microsoft.com/office/drawing/2014/main" id="{8AA9B544-F2B4-2211-69E8-5CEA71A47FBE}"/>
              </a:ext>
            </a:extLst>
          </p:cNvPr>
          <p:cNvPicPr>
            <a:picLocks noChangeAspect="1"/>
          </p:cNvPicPr>
          <p:nvPr/>
        </p:nvPicPr>
        <p:blipFill>
          <a:blip r:embed="rId3"/>
          <a:stretch>
            <a:fillRect/>
          </a:stretch>
        </p:blipFill>
        <p:spPr>
          <a:xfrm>
            <a:off x="262832" y="1124102"/>
            <a:ext cx="5377794" cy="3724123"/>
          </a:xfrm>
          <a:prstGeom prst="rect">
            <a:avLst/>
          </a:prstGeom>
        </p:spPr>
      </p:pic>
      <p:pic>
        <p:nvPicPr>
          <p:cNvPr id="8" name="Picture 7">
            <a:extLst>
              <a:ext uri="{FF2B5EF4-FFF2-40B4-BE49-F238E27FC236}">
                <a16:creationId xmlns:a16="http://schemas.microsoft.com/office/drawing/2014/main" id="{3B4CC442-997B-B6B2-C41B-47BC8B75FAE8}"/>
              </a:ext>
            </a:extLst>
          </p:cNvPr>
          <p:cNvPicPr>
            <a:picLocks noChangeAspect="1"/>
          </p:cNvPicPr>
          <p:nvPr/>
        </p:nvPicPr>
        <p:blipFill>
          <a:blip r:embed="rId4"/>
          <a:stretch>
            <a:fillRect/>
          </a:stretch>
        </p:blipFill>
        <p:spPr>
          <a:xfrm>
            <a:off x="5582797" y="208495"/>
            <a:ext cx="6368499" cy="3232012"/>
          </a:xfrm>
          <a:prstGeom prst="rect">
            <a:avLst/>
          </a:prstGeom>
        </p:spPr>
      </p:pic>
      <p:pic>
        <p:nvPicPr>
          <p:cNvPr id="4" name="Picture 3">
            <a:extLst>
              <a:ext uri="{FF2B5EF4-FFF2-40B4-BE49-F238E27FC236}">
                <a16:creationId xmlns:a16="http://schemas.microsoft.com/office/drawing/2014/main" id="{3345A78A-95DB-1710-97A9-DF311A6C8A28}"/>
              </a:ext>
            </a:extLst>
          </p:cNvPr>
          <p:cNvPicPr>
            <a:picLocks noChangeAspect="1"/>
          </p:cNvPicPr>
          <p:nvPr/>
        </p:nvPicPr>
        <p:blipFill>
          <a:blip r:embed="rId5"/>
          <a:stretch>
            <a:fillRect/>
          </a:stretch>
        </p:blipFill>
        <p:spPr>
          <a:xfrm>
            <a:off x="5671993" y="3552901"/>
            <a:ext cx="6190105" cy="3141477"/>
          </a:xfrm>
          <a:prstGeom prst="rect">
            <a:avLst/>
          </a:prstGeom>
        </p:spPr>
      </p:pic>
    </p:spTree>
    <p:extLst>
      <p:ext uri="{BB962C8B-B14F-4D97-AF65-F5344CB8AC3E}">
        <p14:creationId xmlns:p14="http://schemas.microsoft.com/office/powerpoint/2010/main" val="248141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3ABBFF-8EF5-8E21-9471-9C508A7D7804}"/>
              </a:ext>
            </a:extLst>
          </p:cNvPr>
          <p:cNvPicPr>
            <a:picLocks noChangeAspect="1"/>
          </p:cNvPicPr>
          <p:nvPr/>
        </p:nvPicPr>
        <p:blipFill>
          <a:blip r:embed="rId2"/>
          <a:stretch>
            <a:fillRect/>
          </a:stretch>
        </p:blipFill>
        <p:spPr>
          <a:xfrm>
            <a:off x="206396" y="107703"/>
            <a:ext cx="6759722" cy="3874216"/>
          </a:xfrm>
          <a:prstGeom prst="rect">
            <a:avLst/>
          </a:prstGeom>
        </p:spPr>
      </p:pic>
      <p:pic>
        <p:nvPicPr>
          <p:cNvPr id="7" name="Picture 6">
            <a:extLst>
              <a:ext uri="{FF2B5EF4-FFF2-40B4-BE49-F238E27FC236}">
                <a16:creationId xmlns:a16="http://schemas.microsoft.com/office/drawing/2014/main" id="{9A998E05-D6D8-955A-D43A-CC72FE76DF48}"/>
              </a:ext>
            </a:extLst>
          </p:cNvPr>
          <p:cNvPicPr>
            <a:picLocks noChangeAspect="1"/>
          </p:cNvPicPr>
          <p:nvPr/>
        </p:nvPicPr>
        <p:blipFill>
          <a:blip r:embed="rId3"/>
          <a:stretch>
            <a:fillRect/>
          </a:stretch>
        </p:blipFill>
        <p:spPr>
          <a:xfrm>
            <a:off x="4671915" y="2769181"/>
            <a:ext cx="7369131" cy="3743586"/>
          </a:xfrm>
          <a:prstGeom prst="rect">
            <a:avLst/>
          </a:prstGeom>
        </p:spPr>
      </p:pic>
    </p:spTree>
    <p:extLst>
      <p:ext uri="{BB962C8B-B14F-4D97-AF65-F5344CB8AC3E}">
        <p14:creationId xmlns:p14="http://schemas.microsoft.com/office/powerpoint/2010/main" val="302871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AAE554D5-83C9-4012-89E6-3D8418FB3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AE66E1B-8C32-4609-9C85-626BDE46D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C55B460E-E84B-4B05-8B9A-D6152DE2EE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0"/>
            <a:ext cx="2948860" cy="6858000"/>
            <a:chOff x="9078029" y="0"/>
            <a:chExt cx="2948860" cy="6858000"/>
          </a:xfrm>
        </p:grpSpPr>
        <p:sp>
          <p:nvSpPr>
            <p:cNvPr id="25" name="Oval 24">
              <a:extLst>
                <a:ext uri="{FF2B5EF4-FFF2-40B4-BE49-F238E27FC236}">
                  <a16:creationId xmlns:a16="http://schemas.microsoft.com/office/drawing/2014/main" id="{6A879EEA-C63B-44A5-9F3C-C15E55B75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raphic 9">
              <a:extLst>
                <a:ext uri="{FF2B5EF4-FFF2-40B4-BE49-F238E27FC236}">
                  <a16:creationId xmlns:a16="http://schemas.microsoft.com/office/drawing/2014/main" id="{CD423698-CB5C-485F-B988-31A776EFC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9FFC7F5B-58D9-4B22-8D05-77BA448A5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28" name="Oval 27">
              <a:extLst>
                <a:ext uri="{FF2B5EF4-FFF2-40B4-BE49-F238E27FC236}">
                  <a16:creationId xmlns:a16="http://schemas.microsoft.com/office/drawing/2014/main" id="{EC04DFD9-4663-4C60-9004-B8730640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sp>
          <p:nvSpPr>
            <p:cNvPr id="29" name="Freeform: Shape 28">
              <a:extLst>
                <a:ext uri="{FF2B5EF4-FFF2-40B4-BE49-F238E27FC236}">
                  <a16:creationId xmlns:a16="http://schemas.microsoft.com/office/drawing/2014/main" id="{8ED6A81C-ABB1-4EC0-BFAF-B8F94F541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659" y="0"/>
              <a:ext cx="2779229" cy="817919"/>
            </a:xfrm>
            <a:custGeom>
              <a:avLst/>
              <a:gdLst>
                <a:gd name="connsiteX0" fmla="*/ 0 w 2779229"/>
                <a:gd name="connsiteY0" fmla="*/ 0 h 817919"/>
                <a:gd name="connsiteX1" fmla="*/ 2779229 w 2779229"/>
                <a:gd name="connsiteY1" fmla="*/ 0 h 817919"/>
                <a:gd name="connsiteX2" fmla="*/ 2755430 w 2779229"/>
                <a:gd name="connsiteY2" fmla="*/ 49404 h 817919"/>
                <a:gd name="connsiteX3" fmla="*/ 1464180 w 2779229"/>
                <a:gd name="connsiteY3" fmla="*/ 817919 h 817919"/>
                <a:gd name="connsiteX4" fmla="*/ 0 w 2779229"/>
                <a:gd name="connsiteY4" fmla="*/ 817919 h 8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229" h="817919">
                  <a:moveTo>
                    <a:pt x="0" y="0"/>
                  </a:moveTo>
                  <a:lnTo>
                    <a:pt x="2779229" y="0"/>
                  </a:lnTo>
                  <a:lnTo>
                    <a:pt x="2755430" y="49404"/>
                  </a:lnTo>
                  <a:cubicBezTo>
                    <a:pt x="2506760" y="507168"/>
                    <a:pt x="2021765" y="817919"/>
                    <a:pt x="1464180" y="817919"/>
                  </a:cubicBezTo>
                  <a:lnTo>
                    <a:pt x="0" y="817919"/>
                  </a:lnTo>
                  <a:close/>
                </a:path>
              </a:pathLst>
            </a:custGeom>
            <a:solidFill>
              <a:schemeClr val="accent1">
                <a:lumMod val="75000"/>
              </a:schemeClr>
            </a:solidFill>
            <a:ln w="9331" cap="flat">
              <a:noFill/>
              <a:prstDash val="solid"/>
              <a:miter/>
            </a:ln>
          </p:spPr>
          <p:txBody>
            <a:bodyPr rtlCol="0" anchor="ctr"/>
            <a:lstStyle/>
            <a:p>
              <a:endParaRPr lang="en-US"/>
            </a:p>
          </p:txBody>
        </p:sp>
      </p:grpSp>
      <p:sp>
        <p:nvSpPr>
          <p:cNvPr id="31" name="Texture">
            <a:extLst>
              <a:ext uri="{FF2B5EF4-FFF2-40B4-BE49-F238E27FC236}">
                <a16:creationId xmlns:a16="http://schemas.microsoft.com/office/drawing/2014/main" id="{30210345-0D86-43D9-BC83-7AEC63DAD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BAC5105-889C-AC11-88DD-9C2028D0972D}"/>
              </a:ext>
            </a:extLst>
          </p:cNvPr>
          <p:cNvSpPr>
            <a:spLocks noGrp="1"/>
          </p:cNvSpPr>
          <p:nvPr>
            <p:ph type="title"/>
          </p:nvPr>
        </p:nvSpPr>
        <p:spPr>
          <a:xfrm>
            <a:off x="457199" y="671824"/>
            <a:ext cx="7362085" cy="2757176"/>
          </a:xfrm>
        </p:spPr>
        <p:txBody>
          <a:bodyPr vert="horz" lIns="91440" tIns="45720" rIns="91440" bIns="45720" rtlCol="0" anchor="b">
            <a:normAutofit/>
          </a:bodyPr>
          <a:lstStyle/>
          <a:p>
            <a:r>
              <a:rPr lang="en-US" sz="5400"/>
              <a:t>Thank You</a:t>
            </a:r>
          </a:p>
        </p:txBody>
      </p:sp>
    </p:spTree>
    <p:extLst>
      <p:ext uri="{BB962C8B-B14F-4D97-AF65-F5344CB8AC3E}">
        <p14:creationId xmlns:p14="http://schemas.microsoft.com/office/powerpoint/2010/main" val="835121841"/>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206</TotalTime>
  <Words>858</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Nova</vt:lpstr>
      <vt:lpstr>Roboto</vt:lpstr>
      <vt:lpstr>Söhne</vt:lpstr>
      <vt:lpstr>TropicVTI</vt:lpstr>
      <vt:lpstr>Capstone Project 1 - Aortic Disease Prediction</vt:lpstr>
      <vt:lpstr>Problem statement</vt:lpstr>
      <vt:lpstr>Different Approaches Considered</vt:lpstr>
      <vt:lpstr>Approach which I Used</vt:lpstr>
      <vt:lpstr>Details of Project Execution:</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 Aortic Disease Prediction</dc:title>
  <dc:creator>Saransh Shukla</dc:creator>
  <cp:lastModifiedBy>Saransh Shukla</cp:lastModifiedBy>
  <cp:revision>5</cp:revision>
  <dcterms:created xsi:type="dcterms:W3CDTF">2024-01-04T07:37:35Z</dcterms:created>
  <dcterms:modified xsi:type="dcterms:W3CDTF">2024-01-04T16:22:58Z</dcterms:modified>
</cp:coreProperties>
</file>