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49" autoAdjust="0"/>
    <p:restoredTop sz="94660"/>
  </p:normalViewPr>
  <p:slideViewPr>
    <p:cSldViewPr snapToGrid="0">
      <p:cViewPr>
        <p:scale>
          <a:sx n="66" d="100"/>
          <a:sy n="66" d="100"/>
        </p:scale>
        <p:origin x="1296"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748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280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872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630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7804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666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7483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2606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4562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295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1/4/2024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835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1/4/2024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748258355"/>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kevinshah99/"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19" name="Picture 18" descr="Triangular abstract background">
            <a:extLst>
              <a:ext uri="{FF2B5EF4-FFF2-40B4-BE49-F238E27FC236}">
                <a16:creationId xmlns:a16="http://schemas.microsoft.com/office/drawing/2014/main" id="{A222EF98-7990-7333-1E73-F96E64CF6BD5}"/>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298F0A74-5E8C-E2F6-E2FF-41CE821C4A1D}"/>
              </a:ext>
            </a:extLst>
          </p:cNvPr>
          <p:cNvSpPr>
            <a:spLocks noGrp="1"/>
          </p:cNvSpPr>
          <p:nvPr>
            <p:ph type="ctrTitle"/>
          </p:nvPr>
        </p:nvSpPr>
        <p:spPr>
          <a:xfrm>
            <a:off x="394233" y="686020"/>
            <a:ext cx="8630138" cy="2742980"/>
          </a:xfrm>
        </p:spPr>
        <p:txBody>
          <a:bodyPr>
            <a:normAutofit/>
          </a:bodyPr>
          <a:lstStyle/>
          <a:p>
            <a:r>
              <a:rPr lang="en-IN" b="0" i="0">
                <a:solidFill>
                  <a:schemeClr val="accent3">
                    <a:lumMod val="20000"/>
                    <a:lumOff val="80000"/>
                  </a:schemeClr>
                </a:solidFill>
                <a:effectLst/>
                <a:latin typeface="Roboto" panose="02000000000000000000" pitchFamily="2" charset="0"/>
              </a:rPr>
              <a:t>Capstone Project 2 –Credit Score Classification</a:t>
            </a:r>
            <a:endParaRPr lang="en-IN" dirty="0">
              <a:solidFill>
                <a:schemeClr val="accent3">
                  <a:lumMod val="20000"/>
                  <a:lumOff val="80000"/>
                </a:schemeClr>
              </a:solidFill>
            </a:endParaRPr>
          </a:p>
        </p:txBody>
      </p:sp>
      <p:sp>
        <p:nvSpPr>
          <p:cNvPr id="3" name="Subtitle 2">
            <a:extLst>
              <a:ext uri="{FF2B5EF4-FFF2-40B4-BE49-F238E27FC236}">
                <a16:creationId xmlns:a16="http://schemas.microsoft.com/office/drawing/2014/main" id="{AA7B9E94-3971-532C-98FC-E3EF524DEDF0}"/>
              </a:ext>
            </a:extLst>
          </p:cNvPr>
          <p:cNvSpPr>
            <a:spLocks noGrp="1"/>
          </p:cNvSpPr>
          <p:nvPr>
            <p:ph type="subTitle" idx="1"/>
          </p:nvPr>
        </p:nvSpPr>
        <p:spPr>
          <a:xfrm>
            <a:off x="394233" y="3602038"/>
            <a:ext cx="8630138" cy="2569942"/>
          </a:xfrm>
        </p:spPr>
        <p:txBody>
          <a:bodyPr>
            <a:normAutofit/>
          </a:bodyPr>
          <a:lstStyle/>
          <a:p>
            <a:r>
              <a:rPr lang="en-IN">
                <a:solidFill>
                  <a:srgbClr val="FFFFFF"/>
                </a:solidFill>
              </a:rPr>
              <a:t>Made by Saransh Shukla</a:t>
            </a:r>
          </a:p>
          <a:p>
            <a:r>
              <a:rPr lang="en-IN">
                <a:solidFill>
                  <a:srgbClr val="FFFFFF"/>
                </a:solidFill>
              </a:rPr>
              <a:t>Batch: DST 20823</a:t>
            </a:r>
          </a:p>
          <a:p>
            <a:r>
              <a:rPr lang="en-IN">
                <a:solidFill>
                  <a:srgbClr val="FFFFFF"/>
                </a:solidFill>
              </a:rPr>
              <a:t>Submitted to Mr. </a:t>
            </a:r>
            <a:r>
              <a:rPr lang="en-IN">
                <a:hlinkClick r:id="rId3">
                  <a:extLst>
                    <a:ext uri="{A12FA001-AC4F-418D-AE19-62706E023703}">
                      <ahyp:hlinkClr xmlns:ahyp="http://schemas.microsoft.com/office/drawing/2018/hyperlinkcolor" val="tx"/>
                    </a:ext>
                  </a:extLst>
                </a:hlinkClick>
              </a:rPr>
              <a:t>Kevin Shah</a:t>
            </a:r>
            <a:endParaRPr lang="en-IN" dirty="0"/>
          </a:p>
        </p:txBody>
      </p:sp>
      <p:grpSp>
        <p:nvGrpSpPr>
          <p:cNvPr id="20" name="Group 19">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2" name="Freeform: Shape 21">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398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B26D-C9CA-44F3-9434-5F37E250140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62EEEAE-6400-A46C-50DE-304FA69B2ECE}"/>
              </a:ext>
            </a:extLst>
          </p:cNvPr>
          <p:cNvSpPr>
            <a:spLocks noGrp="1"/>
          </p:cNvSpPr>
          <p:nvPr>
            <p:ph idx="1"/>
          </p:nvPr>
        </p:nvSpPr>
        <p:spPr/>
        <p:txBody>
          <a:bodyPr/>
          <a:lstStyle/>
          <a:p>
            <a:r>
              <a:rPr lang="en-US" dirty="0"/>
              <a:t>You are working as a data scientist in a global finance company. Over the years, the company has collected basic bank details and gathered a lot of credit-related information. The management wants to build an intelligent system to segregate the people into credit score brackets to reduce the manual efforts.</a:t>
            </a:r>
            <a:endParaRPr lang="en-IN" dirty="0"/>
          </a:p>
        </p:txBody>
      </p:sp>
    </p:spTree>
    <p:extLst>
      <p:ext uri="{BB962C8B-B14F-4D97-AF65-F5344CB8AC3E}">
        <p14:creationId xmlns:p14="http://schemas.microsoft.com/office/powerpoint/2010/main" val="391048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1C1B-0528-DF35-D350-C1FE2A5206E6}"/>
              </a:ext>
            </a:extLst>
          </p:cNvPr>
          <p:cNvSpPr>
            <a:spLocks noGrp="1"/>
          </p:cNvSpPr>
          <p:nvPr>
            <p:ph type="title"/>
          </p:nvPr>
        </p:nvSpPr>
        <p:spPr>
          <a:xfrm>
            <a:off x="307910" y="192188"/>
            <a:ext cx="7685037" cy="1325563"/>
          </a:xfrm>
        </p:spPr>
        <p:txBody>
          <a:bodyPr/>
          <a:lstStyle/>
          <a:p>
            <a:r>
              <a:rPr lang="en-IN" dirty="0"/>
              <a:t>Different Approaches Considered</a:t>
            </a:r>
          </a:p>
        </p:txBody>
      </p:sp>
      <p:sp>
        <p:nvSpPr>
          <p:cNvPr id="3" name="Content Placeholder 2">
            <a:extLst>
              <a:ext uri="{FF2B5EF4-FFF2-40B4-BE49-F238E27FC236}">
                <a16:creationId xmlns:a16="http://schemas.microsoft.com/office/drawing/2014/main" id="{A4FD264E-553D-54F6-1042-6F28AAB0DB73}"/>
              </a:ext>
            </a:extLst>
          </p:cNvPr>
          <p:cNvSpPr>
            <a:spLocks noGrp="1"/>
          </p:cNvSpPr>
          <p:nvPr>
            <p:ph idx="1"/>
          </p:nvPr>
        </p:nvSpPr>
        <p:spPr>
          <a:xfrm>
            <a:off x="170922" y="1517750"/>
            <a:ext cx="8179976" cy="5060331"/>
          </a:xfrm>
        </p:spPr>
        <p:txBody>
          <a:bodyPr>
            <a:normAutofit/>
          </a:bodyPr>
          <a:lstStyle/>
          <a:p>
            <a:pPr algn="l">
              <a:buFont typeface="+mj-lt"/>
              <a:buAutoNum type="arabicPeriod"/>
            </a:pPr>
            <a:r>
              <a:rPr lang="en-US" sz="1400" b="1" i="0" dirty="0">
                <a:effectLst/>
                <a:latin typeface="Söhne"/>
              </a:rPr>
              <a:t>Intuitive K-Nearest Neighbors (KNN): </a:t>
            </a:r>
            <a:r>
              <a:rPr lang="en-US" sz="1400" i="0" dirty="0">
                <a:effectLst/>
                <a:latin typeface="Söhne"/>
              </a:rPr>
              <a:t>Given the straightforward nature of the dataset, we considered employing KNN for its intuitive method of categorizing instances based on proximity, facilitating easy comprehension.</a:t>
            </a:r>
          </a:p>
          <a:p>
            <a:pPr algn="l">
              <a:buFont typeface="+mj-lt"/>
              <a:buAutoNum type="arabicPeriod"/>
            </a:pPr>
            <a:r>
              <a:rPr lang="en-US" sz="1400" b="1" i="0" dirty="0">
                <a:effectLst/>
                <a:latin typeface="Söhne"/>
              </a:rPr>
              <a:t>Versatile Support Vector Machine (SVM): </a:t>
            </a:r>
            <a:r>
              <a:rPr lang="en-US" sz="1400" i="0" dirty="0">
                <a:effectLst/>
                <a:latin typeface="Söhne"/>
              </a:rPr>
              <a:t>Examined SVM as a versatile choice due to its proficiency in handling intricate relationships within the data, contemplating its efficacy in accurately classifying instances in the context of predicting aortic heart disease.</a:t>
            </a:r>
          </a:p>
          <a:p>
            <a:pPr algn="l">
              <a:buFont typeface="+mj-lt"/>
              <a:buAutoNum type="arabicPeriod"/>
            </a:pPr>
            <a:r>
              <a:rPr lang="en-US" sz="1400" b="1" i="0" dirty="0">
                <a:effectLst/>
                <a:latin typeface="Söhne"/>
              </a:rPr>
              <a:t>Insightful Decision Trees for Transparency: </a:t>
            </a:r>
            <a:r>
              <a:rPr lang="en-US" sz="1400" i="0" dirty="0">
                <a:effectLst/>
                <a:latin typeface="Söhne"/>
              </a:rPr>
              <a:t>Contemplated utilizing decision trees to ensure transparency in the decision-making process, providing a clear insight into how different features contribute to the classification.</a:t>
            </a:r>
          </a:p>
          <a:p>
            <a:pPr algn="l">
              <a:buFont typeface="+mj-lt"/>
              <a:buAutoNum type="arabicPeriod"/>
            </a:pPr>
            <a:r>
              <a:rPr lang="en-US" sz="1400" b="1" i="0" dirty="0">
                <a:effectLst/>
                <a:latin typeface="Söhne"/>
              </a:rPr>
              <a:t>Probabilistic Naive Bayes: </a:t>
            </a:r>
            <a:r>
              <a:rPr lang="en-US" sz="1400" i="0" dirty="0">
                <a:effectLst/>
                <a:latin typeface="Söhne"/>
              </a:rPr>
              <a:t>Evaluated Naive Bayes for its probabilistic approach, foreseeing its potential in handling the dataset's simplicity while establishing a reliable foundation for probability-based classification.</a:t>
            </a:r>
          </a:p>
          <a:p>
            <a:pPr algn="l">
              <a:buFont typeface="+mj-lt"/>
              <a:buAutoNum type="arabicPeriod"/>
            </a:pPr>
            <a:r>
              <a:rPr lang="en-US" sz="1400" b="1" i="0" dirty="0">
                <a:effectLst/>
                <a:latin typeface="Söhne"/>
              </a:rPr>
              <a:t>Simplicity in Logistic Regression: </a:t>
            </a:r>
            <a:r>
              <a:rPr lang="en-US" sz="1400" i="0" dirty="0">
                <a:effectLst/>
                <a:latin typeface="Söhne"/>
              </a:rPr>
              <a:t>Explored Logistic Regression as a straightforward method, considering its simplicity and interpretability for binary classification tasks, aligning with the project's emphasis on predicting aortic heart disease.</a:t>
            </a:r>
          </a:p>
          <a:p>
            <a:pPr algn="l">
              <a:buFont typeface="+mj-lt"/>
              <a:buAutoNum type="arabicPeriod"/>
            </a:pPr>
            <a:r>
              <a:rPr lang="en-US" sz="1400" b="1" i="0" dirty="0">
                <a:effectLst/>
                <a:latin typeface="Söhne"/>
              </a:rPr>
              <a:t>Random Forest for Ensemble Learning: </a:t>
            </a:r>
            <a:r>
              <a:rPr lang="en-US" sz="1400" i="0" dirty="0">
                <a:effectLst/>
                <a:latin typeface="Söhne"/>
              </a:rPr>
              <a:t>Deliberated the implementation of Random Forest for its capability in ensemble learning, contemplating the aggregation of decision trees to enhance predictive performance and robustness.</a:t>
            </a:r>
          </a:p>
          <a:p>
            <a:pPr algn="l">
              <a:buFont typeface="+mj-lt"/>
              <a:buAutoNum type="arabicPeriod"/>
            </a:pPr>
            <a:r>
              <a:rPr lang="en-US" sz="1400" b="1" i="0" dirty="0">
                <a:effectLst/>
                <a:latin typeface="Söhne"/>
              </a:rPr>
              <a:t>Voting Classifier for Model Aggregation: </a:t>
            </a:r>
            <a:r>
              <a:rPr lang="en-US" sz="1400" i="0" dirty="0">
                <a:effectLst/>
                <a:latin typeface="Söhne"/>
              </a:rPr>
              <a:t>Considered a Voting Classifier to amalgamate predictions from multiple models, envisioning its potential to enhance overall accuracy by leveraging diverse algorithms for predicting aortic heart disease.</a:t>
            </a:r>
          </a:p>
        </p:txBody>
      </p:sp>
    </p:spTree>
    <p:extLst>
      <p:ext uri="{BB962C8B-B14F-4D97-AF65-F5344CB8AC3E}">
        <p14:creationId xmlns:p14="http://schemas.microsoft.com/office/powerpoint/2010/main" val="347228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B6CF-A532-E31B-D768-44EE3010B7FA}"/>
              </a:ext>
            </a:extLst>
          </p:cNvPr>
          <p:cNvSpPr>
            <a:spLocks noGrp="1"/>
          </p:cNvSpPr>
          <p:nvPr>
            <p:ph type="title"/>
          </p:nvPr>
        </p:nvSpPr>
        <p:spPr>
          <a:xfrm>
            <a:off x="106805" y="195943"/>
            <a:ext cx="7685037" cy="743310"/>
          </a:xfrm>
        </p:spPr>
        <p:txBody>
          <a:bodyPr/>
          <a:lstStyle/>
          <a:p>
            <a:r>
              <a:rPr lang="en-IN" b="1" i="0" dirty="0">
                <a:effectLst/>
                <a:latin typeface="Söhne"/>
              </a:rPr>
              <a:t>Approach which I Used</a:t>
            </a:r>
            <a:endParaRPr lang="en-IN" dirty="0"/>
          </a:p>
        </p:txBody>
      </p:sp>
      <p:sp>
        <p:nvSpPr>
          <p:cNvPr id="3" name="Content Placeholder 2">
            <a:extLst>
              <a:ext uri="{FF2B5EF4-FFF2-40B4-BE49-F238E27FC236}">
                <a16:creationId xmlns:a16="http://schemas.microsoft.com/office/drawing/2014/main" id="{F84F636B-93DC-99DA-202C-0CE26A602BC4}"/>
              </a:ext>
            </a:extLst>
          </p:cNvPr>
          <p:cNvSpPr>
            <a:spLocks noGrp="1"/>
          </p:cNvSpPr>
          <p:nvPr>
            <p:ph idx="1"/>
          </p:nvPr>
        </p:nvSpPr>
        <p:spPr>
          <a:xfrm>
            <a:off x="106805" y="1054662"/>
            <a:ext cx="8404898" cy="5607395"/>
          </a:xfrm>
        </p:spPr>
        <p:txBody>
          <a:bodyPr>
            <a:normAutofit fontScale="92500" lnSpcReduction="20000"/>
          </a:bodyPr>
          <a:lstStyle/>
          <a:p>
            <a:pPr algn="l">
              <a:buFont typeface="+mj-lt"/>
              <a:buAutoNum type="arabicPeriod"/>
            </a:pPr>
            <a:r>
              <a:rPr lang="en-US" sz="1600" b="1" i="0" dirty="0">
                <a:effectLst/>
                <a:latin typeface="Söhne"/>
              </a:rPr>
              <a:t>K-Nearest Neighbors (KNN): </a:t>
            </a:r>
            <a:r>
              <a:rPr lang="en-US" sz="1600" b="0" i="0" dirty="0">
                <a:effectLst/>
                <a:latin typeface="Söhne"/>
              </a:rPr>
              <a:t>Chose KNN for its simplicity and effectiveness in capturing local patterns. Given the straightforward nature of the dataset, KNN's proximity-based approach aligns well with the project's objectives. It excels in scenarios where instances with similar features tend to have the same output, making it suitable for credit score classification.</a:t>
            </a:r>
          </a:p>
          <a:p>
            <a:pPr algn="l">
              <a:buFont typeface="+mj-lt"/>
              <a:buAutoNum type="arabicPeriod"/>
            </a:pPr>
            <a:r>
              <a:rPr lang="en-US" sz="1600" b="1" i="0" dirty="0">
                <a:effectLst/>
                <a:latin typeface="Söhne"/>
              </a:rPr>
              <a:t>Decision Trees:</a:t>
            </a:r>
            <a:r>
              <a:rPr lang="en-US" sz="1600" b="0" i="0" dirty="0">
                <a:effectLst/>
                <a:latin typeface="Söhne"/>
              </a:rPr>
              <a:t> Implemented decision trees to ensure transparency in the decision-making process. The interpretability of decision trees is crucial for gaining insights into the key features contributing to predictions. Decision trees are effective in capturing non-linear relationships within the data, making them valuable for credit scoring where intricate patterns may exist.</a:t>
            </a:r>
          </a:p>
          <a:p>
            <a:pPr algn="l">
              <a:buFont typeface="+mj-lt"/>
              <a:buAutoNum type="arabicPeriod"/>
            </a:pPr>
            <a:r>
              <a:rPr lang="en-US" sz="1600" b="1" i="0" dirty="0">
                <a:effectLst/>
                <a:latin typeface="Söhne"/>
              </a:rPr>
              <a:t>Random Forest:</a:t>
            </a:r>
            <a:r>
              <a:rPr lang="en-US" sz="1600" b="0" i="0" dirty="0">
                <a:effectLst/>
                <a:latin typeface="Söhne"/>
              </a:rPr>
              <a:t> Deliberated the use of Random Forest for its ensemble learning capability. Contemplated the aggregation of decision trees to enhance predictive performance and robustness. While the dataset is simple, the ensemble approach of Random Forest can capture more complex relationships, providing a boost in accuracy for credit score classification.</a:t>
            </a:r>
          </a:p>
          <a:p>
            <a:pPr algn="l">
              <a:buFont typeface="+mj-lt"/>
              <a:buAutoNum type="arabicPeriod"/>
            </a:pPr>
            <a:r>
              <a:rPr lang="en-US" sz="1600" b="1" i="0" dirty="0">
                <a:effectLst/>
                <a:latin typeface="Söhne"/>
              </a:rPr>
              <a:t>Naive Bayes:</a:t>
            </a:r>
            <a:r>
              <a:rPr lang="en-US" sz="1600" b="0" i="0" dirty="0">
                <a:effectLst/>
                <a:latin typeface="Söhne"/>
              </a:rPr>
              <a:t> Utilized Naive Bayes for its probabilistic approach, suitable for handling the simplicity of the dataset. The model's efficiency in high-dimensional spaces and assumption of feature independence complement the project's requirements. Naive Bayes is known for its simplicity and quick training times, making it suitable for large datasets.</a:t>
            </a:r>
          </a:p>
          <a:p>
            <a:pPr algn="l"/>
            <a:r>
              <a:rPr lang="en-US" sz="1600" b="1" i="0" dirty="0">
                <a:effectLst/>
                <a:latin typeface="Söhne"/>
              </a:rPr>
              <a:t>Excluded Models:</a:t>
            </a:r>
            <a:endParaRPr lang="en-US" sz="1600" b="0" i="0" dirty="0">
              <a:effectLst/>
              <a:latin typeface="Söhne"/>
            </a:endParaRPr>
          </a:p>
          <a:p>
            <a:pPr lvl="1">
              <a:buFont typeface="+mj-lt"/>
              <a:buAutoNum type="arabicPeriod"/>
            </a:pPr>
            <a:r>
              <a:rPr lang="en-US" sz="1600" b="1" i="0" dirty="0">
                <a:effectLst/>
                <a:latin typeface="Söhne"/>
              </a:rPr>
              <a:t>Support Vector Machine (SVM):</a:t>
            </a:r>
            <a:r>
              <a:rPr lang="en-US" sz="1600" b="0" i="0" dirty="0">
                <a:effectLst/>
                <a:latin typeface="Söhne"/>
              </a:rPr>
              <a:t> Dropped SVM due to the large dataset and overlapping relations of the target variable. SVMs can be computationally expensive, and their effectiveness diminishes with large datasets. In cases where the relationship between features and the target variable is overlapping, SVM may not provide significant advantages.</a:t>
            </a:r>
          </a:p>
          <a:p>
            <a:pPr lvl="1">
              <a:buFont typeface="+mj-lt"/>
              <a:buAutoNum type="arabicPeriod"/>
            </a:pPr>
            <a:r>
              <a:rPr lang="en-US" sz="1600" b="1" i="0" dirty="0">
                <a:effectLst/>
                <a:latin typeface="Söhne"/>
              </a:rPr>
              <a:t>Voting Classifier:</a:t>
            </a:r>
            <a:r>
              <a:rPr lang="en-US" sz="1600" b="0" i="0" dirty="0">
                <a:effectLst/>
                <a:latin typeface="Söhne"/>
              </a:rPr>
              <a:t> Omitted Voting Classifier as combining models didn't offer substantial advantages for this specific project. The ensemble approach didn't significantly enhance predictive performance, and the increased training time was not justified compared to the individual models.</a:t>
            </a:r>
          </a:p>
          <a:p>
            <a:pPr lvl="1">
              <a:buFont typeface="+mj-lt"/>
              <a:buAutoNum type="arabicPeriod"/>
            </a:pPr>
            <a:r>
              <a:rPr lang="en-US" sz="1600" b="1" i="0" dirty="0">
                <a:effectLst/>
                <a:latin typeface="Söhne"/>
              </a:rPr>
              <a:t>Logistic Regression:</a:t>
            </a:r>
            <a:r>
              <a:rPr lang="en-US" sz="1600" b="0" i="0" dirty="0">
                <a:effectLst/>
                <a:latin typeface="Söhne"/>
              </a:rPr>
              <a:t> Excluded Logistic Regression due to the target variable including three outputs. Logistic Regression is well-suited for binary classification tasks, and introducing three outputs might complicate the model's understanding and classification, leading to potential challenges in performance.</a:t>
            </a:r>
          </a:p>
        </p:txBody>
      </p:sp>
    </p:spTree>
    <p:extLst>
      <p:ext uri="{BB962C8B-B14F-4D97-AF65-F5344CB8AC3E}">
        <p14:creationId xmlns:p14="http://schemas.microsoft.com/office/powerpoint/2010/main" val="422803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DB45-EC7C-6D2B-18EF-0B235249E432}"/>
              </a:ext>
            </a:extLst>
          </p:cNvPr>
          <p:cNvSpPr>
            <a:spLocks noGrp="1"/>
          </p:cNvSpPr>
          <p:nvPr>
            <p:ph type="title"/>
          </p:nvPr>
        </p:nvSpPr>
        <p:spPr>
          <a:xfrm>
            <a:off x="195943" y="240620"/>
            <a:ext cx="7685037" cy="880833"/>
          </a:xfrm>
        </p:spPr>
        <p:txBody>
          <a:bodyPr/>
          <a:lstStyle/>
          <a:p>
            <a:r>
              <a:rPr lang="en-IN" b="1" i="0" dirty="0">
                <a:effectLst/>
                <a:latin typeface="Söhne"/>
              </a:rPr>
              <a:t>Details of Project Execution:</a:t>
            </a:r>
            <a:endParaRPr lang="en-IN" dirty="0"/>
          </a:p>
        </p:txBody>
      </p:sp>
      <p:sp>
        <p:nvSpPr>
          <p:cNvPr id="3" name="Content Placeholder 2">
            <a:extLst>
              <a:ext uri="{FF2B5EF4-FFF2-40B4-BE49-F238E27FC236}">
                <a16:creationId xmlns:a16="http://schemas.microsoft.com/office/drawing/2014/main" id="{28655F5A-C250-19D8-8FEF-FA530A1106C6}"/>
              </a:ext>
            </a:extLst>
          </p:cNvPr>
          <p:cNvSpPr>
            <a:spLocks noGrp="1"/>
          </p:cNvSpPr>
          <p:nvPr>
            <p:ph idx="1"/>
          </p:nvPr>
        </p:nvSpPr>
        <p:spPr>
          <a:xfrm>
            <a:off x="195943" y="1238295"/>
            <a:ext cx="8080310" cy="5379085"/>
          </a:xfrm>
        </p:spPr>
        <p:txBody>
          <a:bodyPr>
            <a:normAutofit fontScale="70000" lnSpcReduction="20000"/>
          </a:bodyPr>
          <a:lstStyle/>
          <a:p>
            <a:pPr algn="l">
              <a:buFont typeface="+mj-lt"/>
              <a:buAutoNum type="arabicPeriod"/>
            </a:pPr>
            <a:r>
              <a:rPr lang="en-US" b="1" i="0" dirty="0">
                <a:effectLst/>
                <a:latin typeface="Söhne"/>
              </a:rPr>
              <a:t>Data Collection and Cleaning:</a:t>
            </a:r>
          </a:p>
          <a:p>
            <a:pPr lvl="1"/>
            <a:r>
              <a:rPr lang="en-US" b="1" i="0" dirty="0">
                <a:effectLst/>
                <a:latin typeface="Söhne"/>
              </a:rPr>
              <a:t>Gathered the initial dataset from Kaggle, ensuring a diverse representation of credit-related features.</a:t>
            </a:r>
          </a:p>
          <a:p>
            <a:pPr lvl="1"/>
            <a:r>
              <a:rPr lang="en-US" b="1" i="0" dirty="0">
                <a:effectLst/>
                <a:latin typeface="Söhne"/>
              </a:rPr>
              <a:t>Conducted thorough data cleaning, addressing a substantial number of null values within the dataset.</a:t>
            </a:r>
          </a:p>
          <a:p>
            <a:pPr lvl="1"/>
            <a:r>
              <a:rPr lang="en-US" b="1" i="0" dirty="0">
                <a:effectLst/>
                <a:latin typeface="Söhne"/>
              </a:rPr>
              <a:t>Utilized the mode for categorical features to impute missing values and employed a combination of dropping rows and forward/backward fills for numerical features.</a:t>
            </a:r>
          </a:p>
          <a:p>
            <a:pPr lvl="1"/>
            <a:r>
              <a:rPr lang="en-US" b="1" i="0" dirty="0">
                <a:effectLst/>
                <a:latin typeface="Söhne"/>
              </a:rPr>
              <a:t>Ensured data integrity by converting columns to appropriate data types, such as transforming object types to float where necessary.</a:t>
            </a:r>
          </a:p>
          <a:p>
            <a:pPr lvl="1"/>
            <a:r>
              <a:rPr lang="en-US" b="1" i="0" dirty="0">
                <a:effectLst/>
                <a:latin typeface="Söhne"/>
              </a:rPr>
              <a:t>Further enhanced dataset cleanliness by replacing remaining null values with the median.</a:t>
            </a:r>
          </a:p>
          <a:p>
            <a:pPr lvl="1"/>
            <a:r>
              <a:rPr lang="en-US" b="1" i="0" dirty="0">
                <a:effectLst/>
                <a:latin typeface="Söhne"/>
              </a:rPr>
              <a:t>Streamlined the dataset by removing redundant features that were deemed irrelevant for the subsequent machine learning models.</a:t>
            </a:r>
          </a:p>
          <a:p>
            <a:pPr algn="l">
              <a:buFont typeface="+mj-lt"/>
              <a:buAutoNum type="arabicPeriod"/>
            </a:pPr>
            <a:r>
              <a:rPr lang="en-US" b="1" i="0" dirty="0">
                <a:effectLst/>
                <a:latin typeface="Söhne"/>
              </a:rPr>
              <a:t>Exploratory Data Analysis (EDA):</a:t>
            </a:r>
          </a:p>
          <a:p>
            <a:pPr lvl="1"/>
            <a:r>
              <a:rPr lang="en-US" b="1" i="0" dirty="0">
                <a:effectLst/>
                <a:latin typeface="Söhne"/>
              </a:rPr>
              <a:t>Uncovered class imbalance during EDA and strategically planned to mitigate it through oversampling techniques during the feature selection phase.</a:t>
            </a:r>
          </a:p>
          <a:p>
            <a:pPr lvl="1"/>
            <a:r>
              <a:rPr lang="en-US" b="1" i="0" dirty="0">
                <a:effectLst/>
                <a:latin typeface="Söhne"/>
              </a:rPr>
              <a:t>Observed non-Gaussian distribution patterns in many features, implying potential challenges for certain statistical modeling techniques.</a:t>
            </a:r>
          </a:p>
          <a:p>
            <a:pPr lvl="1"/>
            <a:r>
              <a:rPr lang="en-US" b="1" i="0" dirty="0">
                <a:effectLst/>
                <a:latin typeface="Söhne"/>
              </a:rPr>
              <a:t>Identified overlapping instance zones within the dataset, leading to the informed decision to exclude Support Vector Machine (SVM) due to its limitations in handling such scenarios.</a:t>
            </a:r>
          </a:p>
          <a:p>
            <a:pPr algn="l">
              <a:buFont typeface="+mj-lt"/>
              <a:buAutoNum type="arabicPeriod"/>
            </a:pPr>
            <a:r>
              <a:rPr lang="en-US" b="1" i="0" dirty="0">
                <a:effectLst/>
                <a:latin typeface="Söhne"/>
              </a:rPr>
              <a:t>Data Preprocessing:</a:t>
            </a:r>
          </a:p>
          <a:p>
            <a:pPr lvl="1"/>
            <a:r>
              <a:rPr lang="en-US" b="1" i="0" dirty="0">
                <a:effectLst/>
                <a:latin typeface="Söhne"/>
              </a:rPr>
              <a:t>Executed a comprehensive data preprocessing pipeline, applying </a:t>
            </a:r>
            <a:r>
              <a:rPr lang="en-US" b="1" i="0" dirty="0" err="1">
                <a:effectLst/>
                <a:latin typeface="Söhne"/>
              </a:rPr>
              <a:t>LabelEncoder</a:t>
            </a:r>
            <a:r>
              <a:rPr lang="en-US" b="1" i="0" dirty="0">
                <a:effectLst/>
                <a:latin typeface="Söhne"/>
              </a:rPr>
              <a:t> to the target variable to convert categorical labels into a numerical format.</a:t>
            </a:r>
          </a:p>
          <a:p>
            <a:pPr lvl="1"/>
            <a:r>
              <a:rPr lang="en-US" b="1" i="0" dirty="0">
                <a:effectLst/>
                <a:latin typeface="Söhne"/>
              </a:rPr>
              <a:t>Ensured uniformity in numerical feature scales by standardizing them using </a:t>
            </a:r>
            <a:r>
              <a:rPr lang="en-US" b="1" i="0" dirty="0" err="1">
                <a:effectLst/>
                <a:latin typeface="Söhne"/>
              </a:rPr>
              <a:t>StandardScaler</a:t>
            </a:r>
            <a:r>
              <a:rPr lang="en-US" b="1" i="0" dirty="0">
                <a:effectLst/>
                <a:latin typeface="Söhne"/>
              </a:rPr>
              <a:t>.</a:t>
            </a:r>
          </a:p>
          <a:p>
            <a:pPr lvl="1"/>
            <a:r>
              <a:rPr lang="en-US" b="1" i="0" dirty="0">
                <a:effectLst/>
                <a:latin typeface="Söhne"/>
              </a:rPr>
              <a:t>Employed one-hot encoding (</a:t>
            </a:r>
            <a:r>
              <a:rPr lang="en-US" b="1" i="0" dirty="0" err="1">
                <a:effectLst/>
                <a:latin typeface="Söhne"/>
              </a:rPr>
              <a:t>pd.get_dummies</a:t>
            </a:r>
            <a:r>
              <a:rPr lang="en-US" b="1" i="0" dirty="0">
                <a:effectLst/>
                <a:latin typeface="Söhne"/>
              </a:rPr>
              <a:t>) for categorical variables, enhancing the model's ability to interpret these features effectively.</a:t>
            </a:r>
            <a:endParaRPr lang="en-IN" dirty="0"/>
          </a:p>
        </p:txBody>
      </p:sp>
    </p:spTree>
    <p:extLst>
      <p:ext uri="{BB962C8B-B14F-4D97-AF65-F5344CB8AC3E}">
        <p14:creationId xmlns:p14="http://schemas.microsoft.com/office/powerpoint/2010/main" val="184025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55F5A-C250-19D8-8FEF-FA530A1106C6}"/>
              </a:ext>
            </a:extLst>
          </p:cNvPr>
          <p:cNvSpPr>
            <a:spLocks noGrp="1"/>
          </p:cNvSpPr>
          <p:nvPr>
            <p:ph idx="1"/>
          </p:nvPr>
        </p:nvSpPr>
        <p:spPr>
          <a:xfrm>
            <a:off x="195943" y="220981"/>
            <a:ext cx="8080310" cy="6396400"/>
          </a:xfrm>
        </p:spPr>
        <p:txBody>
          <a:bodyPr>
            <a:normAutofit fontScale="85000" lnSpcReduction="20000"/>
          </a:bodyPr>
          <a:lstStyle/>
          <a:p>
            <a:pPr algn="l">
              <a:buFont typeface="+mj-lt"/>
              <a:buAutoNum type="arabicPeriod"/>
            </a:pPr>
            <a:r>
              <a:rPr lang="en-US" sz="1600" b="1" i="0" dirty="0">
                <a:effectLst/>
                <a:latin typeface="Söhne"/>
              </a:rPr>
              <a:t>Feature Selection:</a:t>
            </a:r>
          </a:p>
          <a:p>
            <a:pPr lvl="1"/>
            <a:r>
              <a:rPr lang="en-US" sz="1600" b="1" i="0" dirty="0">
                <a:effectLst/>
                <a:latin typeface="Söhne"/>
              </a:rPr>
              <a:t>Employed statistical significance testing, specifically using </a:t>
            </a:r>
            <a:r>
              <a:rPr lang="en-US" sz="1600" b="1" i="0" dirty="0" err="1">
                <a:effectLst/>
                <a:latin typeface="Söhne"/>
              </a:rPr>
              <a:t>f_classif</a:t>
            </a:r>
            <a:r>
              <a:rPr lang="en-US" sz="1600" b="1" i="0" dirty="0">
                <a:effectLst/>
                <a:latin typeface="Söhne"/>
              </a:rPr>
              <a:t> as a parameter in </a:t>
            </a:r>
            <a:r>
              <a:rPr lang="en-US" sz="1600" b="1" i="0" dirty="0" err="1">
                <a:effectLst/>
                <a:latin typeface="Söhne"/>
              </a:rPr>
              <a:t>SelectKBest</a:t>
            </a:r>
            <a:r>
              <a:rPr lang="en-US" sz="1600" b="1" i="0" dirty="0">
                <a:effectLst/>
                <a:latin typeface="Söhne"/>
              </a:rPr>
              <a:t>, to identify the most influential features.</a:t>
            </a:r>
          </a:p>
          <a:p>
            <a:pPr lvl="1"/>
            <a:r>
              <a:rPr lang="en-US" sz="1600" b="1" i="0" dirty="0">
                <a:effectLst/>
                <a:latin typeface="Söhne"/>
              </a:rPr>
              <a:t>Selected the top 7 features based on their impact on the target variable, effectively reducing dimensionality while retaining critical information.</a:t>
            </a:r>
          </a:p>
          <a:p>
            <a:pPr algn="l">
              <a:buFont typeface="+mj-lt"/>
              <a:buAutoNum type="arabicPeriod"/>
            </a:pPr>
            <a:r>
              <a:rPr lang="en-US" sz="1600" b="1" i="0" dirty="0">
                <a:effectLst/>
                <a:latin typeface="Söhne"/>
              </a:rPr>
              <a:t>Oversampling: </a:t>
            </a:r>
          </a:p>
          <a:p>
            <a:pPr lvl="1"/>
            <a:r>
              <a:rPr lang="en-US" sz="1600" b="1" i="0" dirty="0">
                <a:effectLst/>
                <a:latin typeface="Söhne"/>
              </a:rPr>
              <a:t>Addressed the class imbalance observed during EDA by incorporating Synthetic Minority Over-sampling Technique (SMOTE), ensuring a balanced representation of classes in the dataset.</a:t>
            </a:r>
          </a:p>
          <a:p>
            <a:pPr algn="l">
              <a:buFont typeface="+mj-lt"/>
              <a:buAutoNum type="arabicPeriod"/>
            </a:pPr>
            <a:r>
              <a:rPr lang="en-US" sz="1600" b="1" i="0" dirty="0">
                <a:effectLst/>
                <a:latin typeface="Söhne"/>
              </a:rPr>
              <a:t>Dataset Splitting: </a:t>
            </a:r>
          </a:p>
          <a:p>
            <a:pPr lvl="1"/>
            <a:r>
              <a:rPr lang="en-US" sz="1600" b="1" i="0" dirty="0">
                <a:effectLst/>
                <a:latin typeface="Söhne"/>
              </a:rPr>
              <a:t>Segregated the dataset into training (80%) and testing (20%) subsets, adhering to standard practices for model evaluation.</a:t>
            </a:r>
          </a:p>
          <a:p>
            <a:pPr algn="l">
              <a:buFont typeface="+mj-lt"/>
              <a:buAutoNum type="arabicPeriod"/>
            </a:pPr>
            <a:r>
              <a:rPr lang="en-US" sz="1600" b="1" i="0" dirty="0">
                <a:effectLst/>
                <a:latin typeface="Söhne"/>
              </a:rPr>
              <a:t>Model Training:</a:t>
            </a:r>
          </a:p>
          <a:p>
            <a:pPr lvl="1"/>
            <a:r>
              <a:rPr lang="en-US" sz="1600" b="1" i="0" dirty="0">
                <a:effectLst/>
                <a:latin typeface="Söhne"/>
              </a:rPr>
              <a:t>Trained multiple machine learning models, including K-Nearest Neighbors (KNN), Decision Tree, Random Forest, and Naive Bayes, using the preprocessed and balanced dataset.</a:t>
            </a:r>
          </a:p>
          <a:p>
            <a:pPr lvl="1"/>
            <a:r>
              <a:rPr lang="en-US" sz="1600" b="1" i="0" dirty="0">
                <a:effectLst/>
                <a:latin typeface="Söhne"/>
              </a:rPr>
              <a:t>Observed promising results during training, with Random Forest demonstrating the highest accuracy among the models.</a:t>
            </a:r>
          </a:p>
          <a:p>
            <a:pPr algn="l">
              <a:buFont typeface="+mj-lt"/>
              <a:buAutoNum type="arabicPeriod"/>
            </a:pPr>
            <a:r>
              <a:rPr lang="en-US" sz="1600" b="1" i="0" dirty="0">
                <a:effectLst/>
                <a:latin typeface="Söhne"/>
              </a:rPr>
              <a:t>Model Evaluation:</a:t>
            </a:r>
          </a:p>
          <a:p>
            <a:pPr lvl="1"/>
            <a:r>
              <a:rPr lang="en-US" sz="1600" b="1" i="0" dirty="0">
                <a:effectLst/>
                <a:latin typeface="Söhne"/>
              </a:rPr>
              <a:t>Rigorously evaluated model performance on the validation set, focusing on accuracy, precision, recall, and F1 score.</a:t>
            </a:r>
          </a:p>
          <a:p>
            <a:pPr lvl="1"/>
            <a:r>
              <a:rPr lang="en-US" sz="1600" b="1" i="0" dirty="0">
                <a:effectLst/>
                <a:latin typeface="Söhne"/>
              </a:rPr>
              <a:t>Random Forest exhibited robustness in retaining its performance on the test dataset, showcasing its suitability for the credit score classification task.</a:t>
            </a:r>
          </a:p>
          <a:p>
            <a:pPr algn="l">
              <a:buFont typeface="+mj-lt"/>
              <a:buAutoNum type="arabicPeriod"/>
            </a:pPr>
            <a:r>
              <a:rPr lang="en-US" sz="1600" b="1" i="0" dirty="0">
                <a:effectLst/>
                <a:latin typeface="Söhne"/>
              </a:rPr>
              <a:t>Hyperparameter Tuning:</a:t>
            </a:r>
          </a:p>
          <a:p>
            <a:pPr lvl="1"/>
            <a:r>
              <a:rPr lang="en-US" sz="1600" b="1" i="0" dirty="0">
                <a:effectLst/>
                <a:latin typeface="Söhne"/>
              </a:rPr>
              <a:t>Experimented with hyperparameter tuning to optimize model performance.</a:t>
            </a:r>
          </a:p>
          <a:p>
            <a:pPr lvl="1"/>
            <a:r>
              <a:rPr lang="en-US" sz="1600" b="1" i="0" dirty="0">
                <a:effectLst/>
                <a:latin typeface="Söhne"/>
              </a:rPr>
              <a:t>Despite the attempt, the tuned models did not exhibit a significant improvement over the baseline, leading to the decision to retain the original Random Forest model.</a:t>
            </a:r>
          </a:p>
          <a:p>
            <a:pPr algn="l">
              <a:buFont typeface="+mj-lt"/>
              <a:buAutoNum type="arabicPeriod"/>
            </a:pPr>
            <a:r>
              <a:rPr lang="en-US" sz="1600" b="1" i="0" dirty="0">
                <a:effectLst/>
                <a:latin typeface="Söhne"/>
              </a:rPr>
              <a:t>Performance Metrics:</a:t>
            </a:r>
          </a:p>
          <a:p>
            <a:pPr lvl="1"/>
            <a:r>
              <a:rPr lang="en-US" sz="1600" b="1" i="0" dirty="0">
                <a:effectLst/>
                <a:latin typeface="Söhne"/>
              </a:rPr>
              <a:t>Quantified the model's effectiveness using key performance metrics.</a:t>
            </a:r>
          </a:p>
          <a:p>
            <a:pPr lvl="1"/>
            <a:r>
              <a:rPr lang="en-US" sz="1600" b="1" i="0" dirty="0">
                <a:effectLst/>
                <a:latin typeface="Söhne"/>
              </a:rPr>
              <a:t>Random Forest achieved an impressive F1 score of 81.34% and an accuracy of 81.46%, reinforcing its standing as the most effective model for credit score prediction.</a:t>
            </a:r>
          </a:p>
        </p:txBody>
      </p:sp>
    </p:spTree>
    <p:extLst>
      <p:ext uri="{BB962C8B-B14F-4D97-AF65-F5344CB8AC3E}">
        <p14:creationId xmlns:p14="http://schemas.microsoft.com/office/powerpoint/2010/main" val="101139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5"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7" name="Group 16">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8" name="Oval 17">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0" name="Freeform: Shape 19">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1" name="Freeform: Shape 20">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2"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4"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6"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8"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0" name="Graphic 9">
            <a:extLst>
              <a:ext uri="{FF2B5EF4-FFF2-40B4-BE49-F238E27FC236}">
                <a16:creationId xmlns:a16="http://schemas.microsoft.com/office/drawing/2014/main" id="{9AE91068-8D52-43E3-A1E0-97902B7C8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7815"/>
            <a:ext cx="6905281" cy="684007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32"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3"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B769045-6F69-2606-7D20-7666E9F05CFE}"/>
              </a:ext>
            </a:extLst>
          </p:cNvPr>
          <p:cNvSpPr>
            <a:spLocks noGrp="1"/>
          </p:cNvSpPr>
          <p:nvPr>
            <p:ph type="title"/>
          </p:nvPr>
        </p:nvSpPr>
        <p:spPr>
          <a:xfrm>
            <a:off x="131076" y="105057"/>
            <a:ext cx="4581526" cy="828294"/>
          </a:xfrm>
        </p:spPr>
        <p:txBody>
          <a:bodyPr vert="horz" lIns="91440" tIns="45720" rIns="91440" bIns="45720" rtlCol="0" anchor="b">
            <a:normAutofit fontScale="90000"/>
          </a:bodyPr>
          <a:lstStyle/>
          <a:p>
            <a:r>
              <a:rPr lang="en-US" sz="5400"/>
              <a:t>Results</a:t>
            </a:r>
          </a:p>
        </p:txBody>
      </p:sp>
      <p:pic>
        <p:nvPicPr>
          <p:cNvPr id="6" name="Picture 5">
            <a:extLst>
              <a:ext uri="{FF2B5EF4-FFF2-40B4-BE49-F238E27FC236}">
                <a16:creationId xmlns:a16="http://schemas.microsoft.com/office/drawing/2014/main" id="{8AA9B544-F2B4-2211-69E8-5CEA71A47F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6710" y="2553453"/>
            <a:ext cx="5846503" cy="4061356"/>
          </a:xfrm>
          <a:prstGeom prst="rect">
            <a:avLst/>
          </a:prstGeom>
        </p:spPr>
      </p:pic>
      <p:pic>
        <p:nvPicPr>
          <p:cNvPr id="8" name="Picture 7">
            <a:extLst>
              <a:ext uri="{FF2B5EF4-FFF2-40B4-BE49-F238E27FC236}">
                <a16:creationId xmlns:a16="http://schemas.microsoft.com/office/drawing/2014/main" id="{3B4CC442-997B-B6B2-C41B-47BC8B75FA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6430" y="61475"/>
            <a:ext cx="4535011" cy="3570116"/>
          </a:xfrm>
          <a:prstGeom prst="rect">
            <a:avLst/>
          </a:prstGeom>
        </p:spPr>
      </p:pic>
      <p:pic>
        <p:nvPicPr>
          <p:cNvPr id="4" name="Picture 3">
            <a:extLst>
              <a:ext uri="{FF2B5EF4-FFF2-40B4-BE49-F238E27FC236}">
                <a16:creationId xmlns:a16="http://schemas.microsoft.com/office/drawing/2014/main" id="{3345A78A-95DB-1710-97A9-DF311A6C8A2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00279" y="2966457"/>
            <a:ext cx="4752347" cy="3741210"/>
          </a:xfrm>
          <a:prstGeom prst="rect">
            <a:avLst/>
          </a:prstGeom>
        </p:spPr>
      </p:pic>
    </p:spTree>
    <p:extLst>
      <p:ext uri="{BB962C8B-B14F-4D97-AF65-F5344CB8AC3E}">
        <p14:creationId xmlns:p14="http://schemas.microsoft.com/office/powerpoint/2010/main" val="248141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ABBFF-8EF5-8E21-9471-9C508A7D78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550" y="136885"/>
            <a:ext cx="6041407" cy="4396203"/>
          </a:xfrm>
          <a:prstGeom prst="rect">
            <a:avLst/>
          </a:prstGeom>
        </p:spPr>
      </p:pic>
      <p:pic>
        <p:nvPicPr>
          <p:cNvPr id="7" name="Picture 6">
            <a:extLst>
              <a:ext uri="{FF2B5EF4-FFF2-40B4-BE49-F238E27FC236}">
                <a16:creationId xmlns:a16="http://schemas.microsoft.com/office/drawing/2014/main" id="{9A998E05-D6D8-955A-D43A-CC72FE76DF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68332" y="2334986"/>
            <a:ext cx="5597118" cy="4406242"/>
          </a:xfrm>
          <a:prstGeom prst="rect">
            <a:avLst/>
          </a:prstGeom>
        </p:spPr>
      </p:pic>
    </p:spTree>
    <p:extLst>
      <p:ext uri="{BB962C8B-B14F-4D97-AF65-F5344CB8AC3E}">
        <p14:creationId xmlns:p14="http://schemas.microsoft.com/office/powerpoint/2010/main" val="302871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8"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BAC5105-889C-AC11-88DD-9C2028D0972D}"/>
              </a:ext>
            </a:extLst>
          </p:cNvPr>
          <p:cNvSpPr>
            <a:spLocks noGrp="1"/>
          </p:cNvSpPr>
          <p:nvPr>
            <p:ph type="title"/>
          </p:nvPr>
        </p:nvSpPr>
        <p:spPr>
          <a:xfrm>
            <a:off x="3164583" y="604018"/>
            <a:ext cx="5859787" cy="2824981"/>
          </a:xfrm>
        </p:spPr>
        <p:txBody>
          <a:bodyPr vert="horz" lIns="91440" tIns="45720" rIns="91440" bIns="45720" rtlCol="0" anchor="b">
            <a:normAutofit/>
          </a:bodyPr>
          <a:lstStyle/>
          <a:p>
            <a:pPr algn="ctr"/>
            <a:r>
              <a:rPr lang="en-US" sz="5400"/>
              <a:t>Thank You</a:t>
            </a:r>
          </a:p>
        </p:txBody>
      </p:sp>
    </p:spTree>
    <p:extLst>
      <p:ext uri="{BB962C8B-B14F-4D97-AF65-F5344CB8AC3E}">
        <p14:creationId xmlns:p14="http://schemas.microsoft.com/office/powerpoint/2010/main" val="83512184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297</TotalTime>
  <Words>1223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Nova</vt:lpstr>
      <vt:lpstr>Roboto</vt:lpstr>
      <vt:lpstr>Söhne</vt:lpstr>
      <vt:lpstr>TropicVTI</vt:lpstr>
      <vt:lpstr>Capstone Project 2 –Credit Score Classification</vt:lpstr>
      <vt:lpstr>Problem statement</vt:lpstr>
      <vt:lpstr>Different Approaches Considered</vt:lpstr>
      <vt:lpstr>Approach which I Used</vt:lpstr>
      <vt:lpstr>Details of Project Execution:</vt:lpstr>
      <vt:lpstr>PowerPoint Presentation</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 Aortic Disease Prediction</dc:title>
  <dc:creator>Saransh Shukla</dc:creator>
  <cp:lastModifiedBy>Saransh Shukla</cp:lastModifiedBy>
  <cp:revision>8</cp:revision>
  <dcterms:created xsi:type="dcterms:W3CDTF">2024-01-04T07:37:35Z</dcterms:created>
  <dcterms:modified xsi:type="dcterms:W3CDTF">2024-01-04T17:19:26Z</dcterms:modified>
</cp:coreProperties>
</file>