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22"/>
  </p:notesMasterIdLst>
  <p:handoutMasterIdLst>
    <p:handoutMasterId r:id="rId23"/>
  </p:handoutMasterIdLst>
  <p:sldIdLst>
    <p:sldId id="256" r:id="rId2"/>
    <p:sldId id="271" r:id="rId3"/>
    <p:sldId id="257" r:id="rId4"/>
    <p:sldId id="274" r:id="rId5"/>
    <p:sldId id="272" r:id="rId6"/>
    <p:sldId id="258" r:id="rId7"/>
    <p:sldId id="270" r:id="rId8"/>
    <p:sldId id="259" r:id="rId9"/>
    <p:sldId id="260" r:id="rId10"/>
    <p:sldId id="261" r:id="rId11"/>
    <p:sldId id="262" r:id="rId12"/>
    <p:sldId id="263" r:id="rId13"/>
    <p:sldId id="264" r:id="rId14"/>
    <p:sldId id="265" r:id="rId15"/>
    <p:sldId id="266" r:id="rId16"/>
    <p:sldId id="273" r:id="rId17"/>
    <p:sldId id="267" r:id="rId18"/>
    <p:sldId id="268" r:id="rId19"/>
    <p:sldId id="269" r:id="rId20"/>
    <p:sldId id="275" r:id="rId21"/>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2" autoAdjust="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4AA2E27-B20B-462F-9010-13C9E59A4F79}" type="datetimeFigureOut">
              <a:rPr lang="en-US" smtClean="0"/>
              <a:t>10/5/2012</a:t>
            </a:fld>
            <a:endParaRPr lang="en-US"/>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C7436E8F-4E6C-4616-B1F9-EDF0D9833937}" type="slidenum">
              <a:rPr lang="en-US" smtClean="0"/>
              <a:t>‹#›</a:t>
            </a:fld>
            <a:endParaRPr lang="en-US"/>
          </a:p>
        </p:txBody>
      </p:sp>
    </p:spTree>
    <p:extLst>
      <p:ext uri="{BB962C8B-B14F-4D97-AF65-F5344CB8AC3E}">
        <p14:creationId xmlns:p14="http://schemas.microsoft.com/office/powerpoint/2010/main" val="486709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E6A8C062-383A-44D6-A09D-8D7B3E3D9E8D}" type="datetimeFigureOut">
              <a:rPr lang="en-US" smtClean="0"/>
              <a:t>10/5/2012</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E7503C42-0E78-4E9B-A0AC-DECC42A5DC96}" type="slidenum">
              <a:rPr lang="en-US" smtClean="0"/>
              <a:t>‹#›</a:t>
            </a:fld>
            <a:endParaRPr lang="en-US"/>
          </a:p>
        </p:txBody>
      </p:sp>
    </p:spTree>
    <p:extLst>
      <p:ext uri="{BB962C8B-B14F-4D97-AF65-F5344CB8AC3E}">
        <p14:creationId xmlns:p14="http://schemas.microsoft.com/office/powerpoint/2010/main" val="191045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03C42-0E78-4E9B-A0AC-DECC42A5DC96}" type="slidenum">
              <a:rPr lang="en-US" smtClean="0"/>
              <a:t>10</a:t>
            </a:fld>
            <a:endParaRPr lang="en-US"/>
          </a:p>
        </p:txBody>
      </p:sp>
    </p:spTree>
    <p:extLst>
      <p:ext uri="{BB962C8B-B14F-4D97-AF65-F5344CB8AC3E}">
        <p14:creationId xmlns:p14="http://schemas.microsoft.com/office/powerpoint/2010/main" val="1519199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BE82BA-64CA-4012-8AA0-B46EA828E642}" type="datetimeFigureOut">
              <a:rPr lang="en-US" smtClean="0"/>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E82BA-64CA-4012-8AA0-B46EA828E642}" type="datetimeFigureOut">
              <a:rPr lang="en-US" smtClean="0"/>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BE82BA-64CA-4012-8AA0-B46EA828E642}" type="datetimeFigureOut">
              <a:rPr lang="en-US" smtClean="0"/>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BE82BA-64CA-4012-8AA0-B46EA828E642}" type="datetimeFigureOut">
              <a:rPr lang="en-US" smtClean="0"/>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D2BE82BA-64CA-4012-8AA0-B46EA828E642}" type="datetimeFigureOut">
              <a:rPr lang="en-US" smtClean="0"/>
              <a:t>10/5/2012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BE82BA-64CA-4012-8AA0-B46EA828E642}" type="datetimeFigureOut">
              <a:rPr lang="en-US" smtClean="0"/>
              <a:t>10/5/2012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0DE6-E003-4752-9ECA-E9E352CFA387}"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BE82BA-64CA-4012-8AA0-B46EA828E642}" type="datetimeFigureOut">
              <a:rPr lang="en-US" smtClean="0"/>
              <a:t>10/5/2012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E82BA-64CA-4012-8AA0-B46EA828E642}" type="datetimeFigureOut">
              <a:rPr lang="en-US" smtClean="0"/>
              <a:t>10/5/2012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E82BA-64CA-4012-8AA0-B46EA828E642}" type="datetimeFigureOut">
              <a:rPr lang="en-US" smtClean="0"/>
              <a:t>10/5/2012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D2BE82BA-64CA-4012-8AA0-B46EA828E642}" type="datetimeFigureOut">
              <a:rPr lang="en-US" smtClean="0"/>
              <a:t>10/5/2012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AA60DE6-E003-4752-9ECA-E9E352CFA38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BE82BA-64CA-4012-8AA0-B46EA828E642}" type="datetimeFigureOut">
              <a:rPr lang="en-US" smtClean="0"/>
              <a:t>10/5/2012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0DE6-E003-4752-9ECA-E9E352CFA38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D2BE82BA-64CA-4012-8AA0-B46EA828E642}" type="datetimeFigureOut">
              <a:rPr lang="en-US" smtClean="0"/>
              <a:t>10/5/2012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AA60DE6-E003-4752-9ECA-E9E352CFA38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cid:image002.png@01CDA278.1EC1E05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cid:image010.png@01CDA26F.E54B4F80"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cid:image023.png@01CDA26F.E54B4F80"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cid:image021.png@01CDA26F.E54B4F80"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cid:image022.png@01CDA26F.E54B4F80"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cid:image008.png@01CDA26F.E54B4F80"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cid:image006.png@01CDA26F.E54B4F80"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unli\Desktop\currency-converter.jpg"/>
          <p:cNvPicPr/>
          <p:nvPr/>
        </p:nvPicPr>
        <p:blipFill>
          <a:blip r:embed="rId2">
            <a:extLst>
              <a:ext uri="{28A0092B-C50C-407E-A947-70E740481C1C}">
                <a14:useLocalDpi xmlns:a14="http://schemas.microsoft.com/office/drawing/2010/main" val="0"/>
              </a:ext>
            </a:extLst>
          </a:blip>
          <a:srcRect/>
          <a:stretch>
            <a:fillRect/>
          </a:stretch>
        </p:blipFill>
        <p:spPr bwMode="auto">
          <a:xfrm rot="19108701">
            <a:off x="-671158" y="-2002169"/>
            <a:ext cx="7772482" cy="5159419"/>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76640142"/>
              </p:ext>
            </p:extLst>
          </p:nvPr>
        </p:nvGraphicFramePr>
        <p:xfrm>
          <a:off x="1547664" y="4327987"/>
          <a:ext cx="8229600" cy="731520"/>
        </p:xfrm>
        <a:graphic>
          <a:graphicData uri="http://schemas.openxmlformats.org/drawingml/2006/table">
            <a:tbl>
              <a:tblPr>
                <a:tableStyleId>{5C22544A-7EE6-4342-B048-85BDC9FD1C3A}</a:tableStyleId>
              </a:tblPr>
              <a:tblGrid>
                <a:gridCol w="8229600"/>
              </a:tblGrid>
              <a:tr h="0">
                <a:tc>
                  <a:txBody>
                    <a:bodyPr/>
                    <a:lstStyle/>
                    <a:p>
                      <a:pPr algn="ctr">
                        <a:spcAft>
                          <a:spcPts val="1500"/>
                        </a:spcAft>
                      </a:pPr>
                      <a:r>
                        <a:rPr lang="en-US" sz="4800" kern="1400" spc="25" dirty="0" smtClean="0">
                          <a:solidFill>
                            <a:schemeClr val="bg1"/>
                          </a:solidFill>
                          <a:effectLst/>
                        </a:rPr>
                        <a:t>Velocity Carry Trade</a:t>
                      </a:r>
                      <a:endParaRPr lang="en-US" sz="3000" kern="1400" spc="25" dirty="0">
                        <a:solidFill>
                          <a:schemeClr val="bg1"/>
                        </a:solidFill>
                        <a:effectLst/>
                        <a:latin typeface="Century Gothic"/>
                        <a:ea typeface="HGGothicM"/>
                        <a:cs typeface="Tahoma"/>
                      </a:endParaRPr>
                    </a:p>
                  </a:txBody>
                  <a:tcPr marL="118745" marR="118745"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39304580"/>
              </p:ext>
            </p:extLst>
          </p:nvPr>
        </p:nvGraphicFramePr>
        <p:xfrm>
          <a:off x="1897312" y="5157192"/>
          <a:ext cx="7571232" cy="295720"/>
        </p:xfrm>
        <a:graphic>
          <a:graphicData uri="http://schemas.openxmlformats.org/drawingml/2006/table">
            <a:tbl>
              <a:tblPr firstRow="1" firstCol="1" bandRow="1">
                <a:tableStyleId>{5C22544A-7EE6-4342-B048-85BDC9FD1C3A}</a:tableStyleId>
              </a:tblPr>
              <a:tblGrid>
                <a:gridCol w="7571232"/>
              </a:tblGrid>
              <a:tr h="0">
                <a:tc>
                  <a:txBody>
                    <a:bodyPr/>
                    <a:lstStyle/>
                    <a:p>
                      <a:pPr algn="ctr">
                        <a:lnSpc>
                          <a:spcPct val="115000"/>
                        </a:lnSpc>
                        <a:spcAft>
                          <a:spcPts val="1000"/>
                        </a:spcAft>
                      </a:pPr>
                      <a:r>
                        <a:rPr lang="en-US" sz="1800" spc="75" dirty="0" smtClean="0">
                          <a:effectLst/>
                        </a:rPr>
                        <a:t>A Whole New Currency Trading Strategy</a:t>
                      </a:r>
                      <a:endParaRPr lang="en-US" sz="1200" spc="75" dirty="0">
                        <a:solidFill>
                          <a:srgbClr val="000000"/>
                        </a:solidFill>
                        <a:effectLst/>
                        <a:latin typeface="Palatino Linotype"/>
                        <a:ea typeface="HGGothicM"/>
                        <a:cs typeface="Tahoma"/>
                      </a:endParaRPr>
                    </a:p>
                  </a:txBody>
                  <a:tcPr marL="182880" marR="18288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TextBox 6"/>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
        <p:nvSpPr>
          <p:cNvPr id="8" name="TextBox 7"/>
          <p:cNvSpPr txBox="1"/>
          <p:nvPr/>
        </p:nvSpPr>
        <p:spPr>
          <a:xfrm>
            <a:off x="5868143" y="5934670"/>
            <a:ext cx="3142207" cy="923330"/>
          </a:xfrm>
          <a:prstGeom prst="rect">
            <a:avLst/>
          </a:prstGeom>
          <a:noFill/>
        </p:spPr>
        <p:txBody>
          <a:bodyPr wrap="none" rtlCol="0">
            <a:spAutoFit/>
          </a:bodyPr>
          <a:lstStyle/>
          <a:p>
            <a:r>
              <a:rPr lang="en-US" dirty="0" smtClean="0">
                <a:latin typeface="Andalus" pitchFamily="18" charset="-78"/>
                <a:cs typeface="Andalus" pitchFamily="18" charset="-78"/>
              </a:rPr>
              <a:t>Team Black:</a:t>
            </a:r>
          </a:p>
          <a:p>
            <a:r>
              <a:rPr lang="en-US" dirty="0" smtClean="0">
                <a:latin typeface="Andalus" pitchFamily="18" charset="-78"/>
                <a:cs typeface="Andalus" pitchFamily="18" charset="-78"/>
              </a:rPr>
              <a:t>Saransh Mittal, Min Zhong, </a:t>
            </a:r>
          </a:p>
          <a:p>
            <a:r>
              <a:rPr lang="en-US" dirty="0" smtClean="0">
                <a:latin typeface="Andalus" pitchFamily="18" charset="-78"/>
                <a:cs typeface="Andalus" pitchFamily="18" charset="-78"/>
              </a:rPr>
              <a:t>Jun Li, Bowen Shen, Kuan Yang</a:t>
            </a:r>
            <a:endParaRPr lang="en-US" dirty="0">
              <a:latin typeface="Andalus" pitchFamily="18" charset="-78"/>
              <a:cs typeface="Andalus" pitchFamily="18" charset="-78"/>
            </a:endParaRPr>
          </a:p>
        </p:txBody>
      </p:sp>
    </p:spTree>
    <p:extLst>
      <p:ext uri="{BB962C8B-B14F-4D97-AF65-F5344CB8AC3E}">
        <p14:creationId xmlns:p14="http://schemas.microsoft.com/office/powerpoint/2010/main" val="21027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January effect</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cid:image002.png@01CDA278.1EC1E050"/>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51520" y="1124744"/>
            <a:ext cx="6035934" cy="4104456"/>
          </a:xfrm>
          <a:prstGeom prst="rect">
            <a:avLst/>
          </a:prstGeom>
          <a:noFill/>
          <a:ln>
            <a:noFill/>
          </a:ln>
        </p:spPr>
      </p:pic>
      <p:sp>
        <p:nvSpPr>
          <p:cNvPr id="5" name="Rectangle 4"/>
          <p:cNvSpPr/>
          <p:nvPr/>
        </p:nvSpPr>
        <p:spPr>
          <a:xfrm>
            <a:off x="5220072" y="1480716"/>
            <a:ext cx="3168352" cy="2308324"/>
          </a:xfrm>
          <a:prstGeom prst="rect">
            <a:avLst/>
          </a:prstGeom>
        </p:spPr>
        <p:txBody>
          <a:bodyPr wrap="square">
            <a:spAutoFit/>
          </a:bodyPr>
          <a:lstStyle/>
          <a:p>
            <a:pPr marL="285750" indent="-285750">
              <a:buFont typeface="Arial" pitchFamily="34" charset="0"/>
              <a:buChar char="•"/>
            </a:pPr>
            <a:r>
              <a:rPr lang="en-US" dirty="0" smtClean="0"/>
              <a:t>The </a:t>
            </a:r>
            <a:r>
              <a:rPr lang="en-US" dirty="0"/>
              <a:t>in-sample modification of January effect, reversing the position of portfolio for rebalancing in January, turns out to increase the return while reducing the volatility of our combination strategy. </a:t>
            </a:r>
          </a:p>
        </p:txBody>
      </p:sp>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2591498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loss strategy</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788024" y="1381322"/>
            <a:ext cx="3456384" cy="3416320"/>
          </a:xfrm>
          <a:prstGeom prst="rect">
            <a:avLst/>
          </a:prstGeom>
        </p:spPr>
        <p:txBody>
          <a:bodyPr wrap="square">
            <a:spAutoFit/>
          </a:bodyPr>
          <a:lstStyle/>
          <a:p>
            <a:pPr marL="285750" indent="-285750">
              <a:buFont typeface="Arial" pitchFamily="34" charset="0"/>
              <a:buChar char="•"/>
            </a:pPr>
            <a:r>
              <a:rPr lang="en-US" dirty="0"/>
              <a:t>We further improve our trading strategy to impose neutral position on the two currency pairs with the worst performance based on the past 6 month window.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Then </a:t>
            </a:r>
            <a:r>
              <a:rPr lang="en-US" dirty="0"/>
              <a:t>we keep rolling forward one month at a time and rebalancing our portfolio with the abovementioned imposed position constraints.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35714" y="1124744"/>
            <a:ext cx="4984358" cy="3888432"/>
          </a:xfrm>
          <a:prstGeom prst="rect">
            <a:avLst/>
          </a:prstGeom>
          <a:noFill/>
          <a:ln>
            <a:noFill/>
          </a:ln>
        </p:spPr>
      </p:pic>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1504673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alpha</a:t>
            </a:r>
            <a:endParaRPr lang="en-US" dirty="0"/>
          </a:p>
        </p:txBody>
      </p:sp>
      <p:sp>
        <p:nvSpPr>
          <p:cNvPr id="3" name="Content Placeholder 2"/>
          <p:cNvSpPr>
            <a:spLocks noGrp="1"/>
          </p:cNvSpPr>
          <p:nvPr>
            <p:ph idx="1"/>
          </p:nvPr>
        </p:nvSpPr>
        <p:spPr/>
        <p:txBody>
          <a:bodyPr/>
          <a:lstStyle/>
          <a:p>
            <a:endParaRPr lang="en-US"/>
          </a:p>
        </p:txBody>
      </p:sp>
      <p:sp>
        <p:nvSpPr>
          <p:cNvPr id="4" name="Rectangle 3"/>
          <p:cNvSpPr/>
          <p:nvPr/>
        </p:nvSpPr>
        <p:spPr>
          <a:xfrm>
            <a:off x="5615608" y="1124744"/>
            <a:ext cx="2805433" cy="3416320"/>
          </a:xfrm>
          <a:prstGeom prst="rect">
            <a:avLst/>
          </a:prstGeom>
        </p:spPr>
        <p:txBody>
          <a:bodyPr wrap="square">
            <a:spAutoFit/>
          </a:bodyPr>
          <a:lstStyle/>
          <a:p>
            <a:pPr marL="285750" indent="-285750">
              <a:buFont typeface="Arial" pitchFamily="34" charset="0"/>
              <a:buChar char="•"/>
            </a:pPr>
            <a:r>
              <a:rPr lang="en-US" dirty="0"/>
              <a:t>The portfolio return is regressed against three factors: momentum, carry trade, and volatility. The alpha is 0.01518 with the corresponding t-statistics 2.7448. Hence, our strategy is generating some positive alpha of statistical significance.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55576" y="1196752"/>
            <a:ext cx="5151403" cy="2250005"/>
          </a:xfrm>
          <a:prstGeom prst="rect">
            <a:avLst/>
          </a:prstGeom>
          <a:noFill/>
          <a:ln>
            <a:noFill/>
          </a:ln>
        </p:spPr>
      </p:pic>
      <p:sp>
        <p:nvSpPr>
          <p:cNvPr id="6" name="Rectangle 5"/>
          <p:cNvSpPr/>
          <p:nvPr/>
        </p:nvSpPr>
        <p:spPr>
          <a:xfrm>
            <a:off x="1043608" y="3718773"/>
            <a:ext cx="4572000" cy="923330"/>
          </a:xfrm>
          <a:prstGeom prst="rect">
            <a:avLst/>
          </a:prstGeom>
        </p:spPr>
        <p:txBody>
          <a:bodyPr>
            <a:spAutoFit/>
          </a:bodyPr>
          <a:lstStyle/>
          <a:p>
            <a:pPr marL="285750" indent="-285750">
              <a:buFont typeface="Arial" pitchFamily="34" charset="0"/>
              <a:buChar char="•"/>
            </a:pPr>
            <a:r>
              <a:rPr lang="en-US" dirty="0"/>
              <a:t>The signs of factor loadings shed light on our timing skills on each explanatory variable. </a:t>
            </a:r>
          </a:p>
        </p:txBody>
      </p:sp>
      <p:sp>
        <p:nvSpPr>
          <p:cNvPr id="7" name="Rectangle 6"/>
          <p:cNvSpPr/>
          <p:nvPr/>
        </p:nvSpPr>
        <p:spPr>
          <a:xfrm>
            <a:off x="3914604" y="5078891"/>
            <a:ext cx="4905868" cy="1754326"/>
          </a:xfrm>
          <a:prstGeom prst="rect">
            <a:avLst/>
          </a:prstGeom>
        </p:spPr>
        <p:txBody>
          <a:bodyPr wrap="square">
            <a:spAutoFit/>
          </a:bodyPr>
          <a:lstStyle/>
          <a:p>
            <a:pPr marL="285750" indent="-285750">
              <a:buFont typeface="Arial" pitchFamily="34" charset="0"/>
              <a:buChar char="•"/>
            </a:pPr>
            <a:r>
              <a:rPr lang="en-US" dirty="0"/>
              <a:t>The shaded areas are the scenarios and the signs of regression coefficients are populated right next to the corresponding scenarios. It is evident that agreement between signs is tantamount to good timing skill, otherwise it is subject to randomness.</a:t>
            </a:r>
          </a:p>
        </p:txBody>
      </p:sp>
      <p:sp>
        <p:nvSpPr>
          <p:cNvPr id="8" name="TextBox 7"/>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3765877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a:t>
            </a:r>
            <a:endParaRPr lang="en-US" dirty="0"/>
          </a:p>
        </p:txBody>
      </p:sp>
      <p:sp>
        <p:nvSpPr>
          <p:cNvPr id="3" name="Content Placeholder 2"/>
          <p:cNvSpPr>
            <a:spLocks noGrp="1"/>
          </p:cNvSpPr>
          <p:nvPr>
            <p:ph idx="1"/>
          </p:nvPr>
        </p:nvSpPr>
        <p:spPr/>
        <p:txBody>
          <a:bodyPr/>
          <a:lstStyle/>
          <a:p>
            <a:endParaRPr lang="en-US" dirty="0"/>
          </a:p>
        </p:txBody>
      </p:sp>
      <p:sp>
        <p:nvSpPr>
          <p:cNvPr id="6" name="Rectangle 5"/>
          <p:cNvSpPr/>
          <p:nvPr/>
        </p:nvSpPr>
        <p:spPr>
          <a:xfrm>
            <a:off x="3888432" y="5103674"/>
            <a:ext cx="4572000" cy="1754326"/>
          </a:xfrm>
          <a:prstGeom prst="rect">
            <a:avLst/>
          </a:prstGeom>
        </p:spPr>
        <p:txBody>
          <a:bodyPr>
            <a:spAutoFit/>
          </a:bodyPr>
          <a:lstStyle/>
          <a:p>
            <a:pPr marL="285750" indent="-285750">
              <a:buFont typeface="Arial" pitchFamily="34" charset="0"/>
              <a:buChar char="•"/>
            </a:pPr>
            <a:r>
              <a:rPr lang="en-US" dirty="0"/>
              <a:t>With cross-comparison, one can draw the conclusion that the trading strategy tracks the carry </a:t>
            </a:r>
            <a:r>
              <a:rPr lang="en-US" dirty="0" smtClean="0"/>
              <a:t>trade </a:t>
            </a:r>
            <a:r>
              <a:rPr lang="en-US" dirty="0"/>
              <a:t>and volatility with sufficient precision, yet it is lack of clairvoyance when it comes to momentum.  </a:t>
            </a:r>
          </a:p>
          <a:p>
            <a:r>
              <a:rPr lang="en-US" dirty="0" smtClean="0"/>
              <a:t> </a:t>
            </a:r>
            <a:endParaRPr lang="en-US"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8784976" cy="2448272"/>
          </a:xfrm>
          <a:prstGeom prst="rect">
            <a:avLst/>
          </a:prstGeom>
          <a:noFill/>
          <a:ln>
            <a:noFill/>
          </a:ln>
        </p:spPr>
      </p:pic>
      <p:sp>
        <p:nvSpPr>
          <p:cNvPr id="7" name="TextBox 6"/>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40613632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In-sample and out-of-sample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784976" cy="144016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115776" y="2564904"/>
            <a:ext cx="6974197" cy="2664296"/>
          </a:xfrm>
          <a:prstGeom prst="rect">
            <a:avLst/>
          </a:prstGeom>
          <a:noFill/>
          <a:ln>
            <a:noFill/>
          </a:ln>
        </p:spPr>
      </p:pic>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1176418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Compare different strategies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24544" y="836712"/>
            <a:ext cx="6264696" cy="4392488"/>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855563" y="1124744"/>
            <a:ext cx="5333061" cy="3933056"/>
          </a:xfrm>
          <a:prstGeom prst="rect">
            <a:avLst/>
          </a:prstGeom>
          <a:noFill/>
          <a:ln>
            <a:noFill/>
          </a:ln>
        </p:spPr>
      </p:pic>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17232748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Investor beware</a:t>
            </a:r>
            <a:endParaRPr lang="en-US" dirty="0"/>
          </a:p>
        </p:txBody>
      </p:sp>
      <p:sp>
        <p:nvSpPr>
          <p:cNvPr id="5" name="Text Placeholder 4"/>
          <p:cNvSpPr>
            <a:spLocks noGrp="1"/>
          </p:cNvSpPr>
          <p:nvPr>
            <p:ph type="body" idx="1"/>
          </p:nvPr>
        </p:nvSpPr>
        <p:spPr/>
        <p:txBody>
          <a:bodyPr/>
          <a:lstStyle/>
          <a:p>
            <a:r>
              <a:rPr lang="en-US" dirty="0" smtClean="0"/>
              <a:t>What drives our strategy performance</a:t>
            </a:r>
            <a:endParaRPr lang="en-US" dirty="0"/>
          </a:p>
        </p:txBody>
      </p:sp>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33898814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Which currency pair is important?</a:t>
            </a:r>
            <a:endParaRPr lang="en-US" dirty="0"/>
          </a:p>
        </p:txBody>
      </p:sp>
      <p:sp>
        <p:nvSpPr>
          <p:cNvPr id="3" name="Content Placeholder 2"/>
          <p:cNvSpPr>
            <a:spLocks noGrp="1"/>
          </p:cNvSpPr>
          <p:nvPr>
            <p:ph idx="1"/>
          </p:nvPr>
        </p:nvSpPr>
        <p:spPr/>
        <p:txBody>
          <a:bodyPr/>
          <a:lstStyle/>
          <a:p>
            <a:endParaRPr lang="en-US"/>
          </a:p>
        </p:txBody>
      </p:sp>
      <p:pic>
        <p:nvPicPr>
          <p:cNvPr id="4" name="Picture 3" descr="cid:image010.png@01CDA26F.E54B4F8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8520" y="764704"/>
            <a:ext cx="5191775" cy="3888432"/>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4554545" y="920322"/>
            <a:ext cx="4350886" cy="3312368"/>
          </a:xfrm>
          <a:prstGeom prst="rect">
            <a:avLst/>
          </a:prstGeom>
          <a:noFill/>
          <a:ln>
            <a:noFill/>
          </a:ln>
        </p:spPr>
      </p:pic>
      <p:pic>
        <p:nvPicPr>
          <p:cNvPr id="6" name="Picture 5" descr="C:\Users\junli\Desktop\average_holding_page_10_left_top.jpg"/>
          <p:cNvPicPr/>
          <p:nvPr/>
        </p:nvPicPr>
        <p:blipFill>
          <a:blip r:embed="rId5">
            <a:extLst>
              <a:ext uri="{28A0092B-C50C-407E-A947-70E740481C1C}">
                <a14:useLocalDpi xmlns:a14="http://schemas.microsoft.com/office/drawing/2010/main" val="0"/>
              </a:ext>
            </a:extLst>
          </a:blip>
          <a:srcRect/>
          <a:stretch>
            <a:fillRect/>
          </a:stretch>
        </p:blipFill>
        <p:spPr bwMode="auto">
          <a:xfrm>
            <a:off x="4540711" y="4077072"/>
            <a:ext cx="4279761" cy="2748109"/>
          </a:xfrm>
          <a:prstGeom prst="rect">
            <a:avLst/>
          </a:prstGeom>
          <a:noFill/>
          <a:ln>
            <a:noFill/>
          </a:ln>
        </p:spPr>
      </p:pic>
      <p:sp>
        <p:nvSpPr>
          <p:cNvPr id="7" name="TextBox 6"/>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1538392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Exposure to illiquid currencies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577842" y="1268760"/>
            <a:ext cx="3672408" cy="3693319"/>
          </a:xfrm>
          <a:prstGeom prst="rect">
            <a:avLst/>
          </a:prstGeom>
        </p:spPr>
        <p:txBody>
          <a:bodyPr wrap="square">
            <a:spAutoFit/>
          </a:bodyPr>
          <a:lstStyle/>
          <a:p>
            <a:pPr marL="285750" indent="-285750">
              <a:buFont typeface="Arial" pitchFamily="34" charset="0"/>
              <a:buChar char="•"/>
            </a:pPr>
            <a:r>
              <a:rPr lang="en-US" dirty="0" smtClean="0"/>
              <a:t>A greater </a:t>
            </a:r>
            <a:r>
              <a:rPr lang="en-US" dirty="0"/>
              <a:t>portion of total cumulative profits is ascribed to the relatively illiquid currencies in the currency basket. </a:t>
            </a:r>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The </a:t>
            </a:r>
            <a:r>
              <a:rPr lang="en-US" dirty="0"/>
              <a:t>liquid currencies as Euro, Japanese Yen, British Pound, and Swiss Franc. </a:t>
            </a:r>
          </a:p>
          <a:p>
            <a:pPr marL="285750" indent="-285750">
              <a:buFont typeface="Arial" pitchFamily="34" charset="0"/>
              <a:buChar char="•"/>
            </a:pPr>
            <a:endParaRPr lang="en-US" dirty="0" smtClean="0"/>
          </a:p>
          <a:p>
            <a:pPr marL="285750" indent="-285750">
              <a:buFont typeface="Arial" pitchFamily="34" charset="0"/>
              <a:buChar char="•"/>
            </a:pPr>
            <a:r>
              <a:rPr lang="en-US" dirty="0" smtClean="0"/>
              <a:t>The </a:t>
            </a:r>
            <a:r>
              <a:rPr lang="en-US" dirty="0"/>
              <a:t>illiquid currencies are Canadian Dollar, Norwegian Kroner, New Zealand Dollar, and Swedish Krona.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80528" y="980728"/>
            <a:ext cx="5112568" cy="3816424"/>
          </a:xfrm>
          <a:prstGeom prst="rect">
            <a:avLst/>
          </a:prstGeom>
          <a:noFill/>
          <a:ln>
            <a:noFill/>
          </a:ln>
        </p:spPr>
      </p:pic>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1190421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Rectangle 3"/>
          <p:cNvSpPr/>
          <p:nvPr/>
        </p:nvSpPr>
        <p:spPr>
          <a:xfrm>
            <a:off x="4824536" y="2463274"/>
            <a:ext cx="4355976" cy="4278094"/>
          </a:xfrm>
          <a:prstGeom prst="rect">
            <a:avLst/>
          </a:prstGeom>
        </p:spPr>
        <p:txBody>
          <a:bodyPr wrap="square">
            <a:spAutoFit/>
          </a:bodyPr>
          <a:lstStyle/>
          <a:p>
            <a:pPr marL="285750" indent="-285750">
              <a:buFont typeface="Arial" pitchFamily="34" charset="0"/>
              <a:buChar char="•"/>
            </a:pPr>
            <a:r>
              <a:rPr lang="en-US" sz="1600" dirty="0" smtClean="0"/>
              <a:t>“Carry </a:t>
            </a:r>
            <a:r>
              <a:rPr lang="en-US" sz="1600" dirty="0"/>
              <a:t>trades have shown to be highly profitable (</a:t>
            </a:r>
            <a:r>
              <a:rPr lang="en-US" sz="1600" dirty="0" err="1"/>
              <a:t>Lustig</a:t>
            </a:r>
            <a:r>
              <a:rPr lang="en-US" sz="1600" dirty="0"/>
              <a:t> and </a:t>
            </a:r>
            <a:r>
              <a:rPr lang="en-US" sz="1600" dirty="0" err="1"/>
              <a:t>Verdelhan</a:t>
            </a:r>
            <a:r>
              <a:rPr lang="en-US" sz="1600" dirty="0"/>
              <a:t>, 2007), are widely used among professional currency fund managers (</a:t>
            </a:r>
            <a:r>
              <a:rPr lang="en-US" sz="1600" dirty="0" err="1"/>
              <a:t>Pojarliev</a:t>
            </a:r>
            <a:r>
              <a:rPr lang="en-US" sz="1600" dirty="0"/>
              <a:t> and </a:t>
            </a:r>
            <a:r>
              <a:rPr lang="en-US" sz="1600" dirty="0" err="1"/>
              <a:t>Levich</a:t>
            </a:r>
            <a:r>
              <a:rPr lang="en-US" sz="1600" dirty="0"/>
              <a:t>, 2008), and also show up in actual FX transactions data (Galati, Heath, and McGuire, 2007)” </a:t>
            </a:r>
            <a:endParaRPr lang="en-US" sz="1600" dirty="0" smtClean="0"/>
          </a:p>
          <a:p>
            <a:pPr marL="285750" indent="-285750">
              <a:buFont typeface="Arial" pitchFamily="34" charset="0"/>
              <a:buChar char="•"/>
            </a:pPr>
            <a:endParaRPr lang="en-US" sz="1600" dirty="0" smtClean="0"/>
          </a:p>
          <a:p>
            <a:pPr marL="285750" indent="-285750">
              <a:buFont typeface="Arial" pitchFamily="34" charset="0"/>
              <a:buChar char="•"/>
            </a:pPr>
            <a:r>
              <a:rPr lang="en-US" sz="1600" dirty="0" smtClean="0"/>
              <a:t>However</a:t>
            </a:r>
            <a:r>
              <a:rPr lang="en-US" sz="1600" dirty="0"/>
              <a:t>, the performance coming out of the naïve carry trade strategy is lackluster. </a:t>
            </a:r>
            <a:endParaRPr lang="en-US" sz="1600" dirty="0" smtClean="0"/>
          </a:p>
          <a:p>
            <a:pPr marL="285750" indent="-285750">
              <a:buFont typeface="Arial" pitchFamily="34" charset="0"/>
              <a:buChar char="•"/>
            </a:pPr>
            <a:endParaRPr lang="en-US" sz="1600" dirty="0"/>
          </a:p>
          <a:p>
            <a:pPr marL="285750" indent="-285750">
              <a:buFont typeface="Arial" pitchFamily="34" charset="0"/>
              <a:buChar char="•"/>
            </a:pPr>
            <a:r>
              <a:rPr lang="en-US" sz="1600" dirty="0" smtClean="0"/>
              <a:t>One </a:t>
            </a:r>
            <a:r>
              <a:rPr lang="en-US" sz="1600" dirty="0"/>
              <a:t>immediate remedy is to combine some information existing in other signals, such as momentum, </a:t>
            </a:r>
            <a:r>
              <a:rPr lang="en-US" sz="1600" dirty="0" err="1"/>
              <a:t>skewness</a:t>
            </a:r>
            <a:r>
              <a:rPr lang="en-US" sz="1600" dirty="0"/>
              <a:t> and volatility. Built upon the combination, the strategy is optimized with the consideration of January effect and the establishment of stop loss constraints. </a:t>
            </a:r>
          </a:p>
        </p:txBody>
      </p:sp>
      <p:sp>
        <p:nvSpPr>
          <p:cNvPr id="5" name="TextBox 4"/>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3888409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you would profit</a:t>
            </a:r>
            <a:endParaRPr lang="en-US" dirty="0"/>
          </a:p>
        </p:txBody>
      </p:sp>
      <p:sp>
        <p:nvSpPr>
          <p:cNvPr id="5" name="Text Placeholder 4"/>
          <p:cNvSpPr>
            <a:spLocks noGrp="1"/>
          </p:cNvSpPr>
          <p:nvPr>
            <p:ph type="body" idx="1"/>
          </p:nvPr>
        </p:nvSpPr>
        <p:spPr/>
        <p:txBody>
          <a:bodyPr/>
          <a:lstStyle/>
          <a:p>
            <a:r>
              <a:rPr lang="en-US" dirty="0" smtClean="0"/>
              <a:t>Your interest is the top of our concern</a:t>
            </a:r>
            <a:endParaRPr lang="en-US" dirty="0"/>
          </a:p>
        </p:txBody>
      </p:sp>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11865639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pic>
        <p:nvPicPr>
          <p:cNvPr id="3074" name="Picture 2" descr="http://2.bp.blogspot.com/-SN_-F3uzjCA/TdliMJpuawI/AAAAAAAADgY/J3f_ev2wtSY/s1600/tuloros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766" y="0"/>
            <a:ext cx="10297294"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8412" y="369695"/>
            <a:ext cx="4609852" cy="1323439"/>
          </a:xfrm>
          <a:prstGeom prst="rect">
            <a:avLst/>
          </a:prstGeom>
          <a:noFill/>
        </p:spPr>
        <p:txBody>
          <a:bodyPr wrap="none" rtlCol="0">
            <a:spAutoFit/>
          </a:bodyPr>
          <a:lstStyle/>
          <a:p>
            <a:r>
              <a:rPr lang="en-US" sz="8000" b="1" dirty="0" smtClean="0">
                <a:solidFill>
                  <a:schemeClr val="bg1"/>
                </a:solidFill>
              </a:rPr>
              <a:t>Thank you</a:t>
            </a:r>
            <a:endParaRPr lang="en-US" sz="8000" b="1" dirty="0">
              <a:solidFill>
                <a:schemeClr val="bg1"/>
              </a:solidFill>
            </a:endParaRPr>
          </a:p>
        </p:txBody>
      </p:sp>
      <p:sp>
        <p:nvSpPr>
          <p:cNvPr id="7" name="TextBox 6"/>
          <p:cNvSpPr txBox="1"/>
          <p:nvPr/>
        </p:nvSpPr>
        <p:spPr>
          <a:xfrm>
            <a:off x="2605760" y="1693134"/>
            <a:ext cx="4075155" cy="553998"/>
          </a:xfrm>
          <a:prstGeom prst="rect">
            <a:avLst/>
          </a:prstGeom>
          <a:noFill/>
        </p:spPr>
        <p:txBody>
          <a:bodyPr wrap="none" rtlCol="0">
            <a:spAutoFit/>
          </a:bodyPr>
          <a:lstStyle/>
          <a:p>
            <a:r>
              <a:rPr lang="en-US" sz="3000" b="1" dirty="0" err="1" smtClean="0">
                <a:solidFill>
                  <a:schemeClr val="bg1">
                    <a:lumMod val="95000"/>
                  </a:schemeClr>
                </a:solidFill>
                <a:latin typeface="Andalus" pitchFamily="18" charset="-78"/>
                <a:cs typeface="Andalus" pitchFamily="18" charset="-78"/>
              </a:rPr>
              <a:t>WhiteSand</a:t>
            </a:r>
            <a:r>
              <a:rPr lang="en-US" sz="3000" b="1" dirty="0" smtClean="0">
                <a:solidFill>
                  <a:schemeClr val="bg1">
                    <a:lumMod val="95000"/>
                  </a:schemeClr>
                </a:solidFill>
                <a:latin typeface="Andalus" pitchFamily="18" charset="-78"/>
                <a:cs typeface="Andalus" pitchFamily="18" charset="-78"/>
              </a:rPr>
              <a:t> Technologies</a:t>
            </a:r>
            <a:endParaRPr lang="en-US" sz="3000"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1466102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9349" y="1052736"/>
                <a:ext cx="7520940" cy="3579849"/>
              </a:xfrm>
            </p:spPr>
            <p:txBody>
              <a:bodyPr/>
              <a:lstStyle/>
              <a:p>
                <a:r>
                  <a:rPr lang="en-US" b="0" dirty="0"/>
                  <a:t>Our strategy is dollar neutral, which means we must have </a:t>
                </a:r>
                <a14:m>
                  <m:oMath xmlns:m="http://schemas.openxmlformats.org/officeDocument/2006/math">
                    <m:sSup>
                      <m:sSupPr>
                        <m:ctrlPr>
                          <a:rPr lang="en-US" b="0" i="1">
                            <a:latin typeface="Cambria Math"/>
                          </a:rPr>
                        </m:ctrlPr>
                      </m:sSupPr>
                      <m:e>
                        <m:r>
                          <a:rPr lang="en-US" b="0" i="1">
                            <a:latin typeface="Cambria Math"/>
                          </a:rPr>
                          <m:t>𝑒</m:t>
                        </m:r>
                      </m:e>
                      <m:sup>
                        <m:r>
                          <a:rPr lang="en-US" b="0" i="1">
                            <a:latin typeface="Cambria Math"/>
                          </a:rPr>
                          <m:t>𝑇</m:t>
                        </m:r>
                      </m:sup>
                    </m:sSup>
                    <m:sSub>
                      <m:sSubPr>
                        <m:ctrlPr>
                          <a:rPr lang="en-US" b="0" i="1">
                            <a:latin typeface="Cambria Math"/>
                          </a:rPr>
                        </m:ctrlPr>
                      </m:sSubPr>
                      <m:e>
                        <m:r>
                          <a:rPr lang="en-US" b="0" i="1">
                            <a:latin typeface="Cambria Math"/>
                          </a:rPr>
                          <m:t>h</m:t>
                        </m:r>
                      </m:e>
                      <m:sub>
                        <m:r>
                          <a:rPr lang="en-US" b="0" i="1">
                            <a:latin typeface="Cambria Math"/>
                          </a:rPr>
                          <m:t>𝑡</m:t>
                        </m:r>
                      </m:sub>
                    </m:sSub>
                    <m:r>
                      <a:rPr lang="en-US" b="0" i="1">
                        <a:latin typeface="Cambria Math"/>
                      </a:rPr>
                      <m:t>=0</m:t>
                    </m:r>
                  </m:oMath>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9349" y="1052736"/>
                <a:ext cx="7520940" cy="3579849"/>
              </a:xfrm>
              <a:blipFill rotWithShape="1">
                <a:blip r:embed="rId3"/>
                <a:stretch>
                  <a:fillRect l="-405" t="-511"/>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123669340"/>
              </p:ext>
            </p:extLst>
          </p:nvPr>
        </p:nvGraphicFramePr>
        <p:xfrm>
          <a:off x="2168525" y="1555750"/>
          <a:ext cx="4410075" cy="2952750"/>
        </p:xfrm>
        <a:graphic>
          <a:graphicData uri="http://schemas.openxmlformats.org/presentationml/2006/ole">
            <mc:AlternateContent xmlns:mc="http://schemas.openxmlformats.org/markup-compatibility/2006">
              <mc:Choice xmlns:v="urn:schemas-microsoft-com:vml" Requires="v">
                <p:oleObj spid="_x0000_s1065" name="Equation" r:id="rId4" imgW="2057400" imgH="1396800" progId="Equation.DSMT4">
                  <p:embed/>
                </p:oleObj>
              </mc:Choice>
              <mc:Fallback>
                <p:oleObj name="Equation" r:id="rId4" imgW="2057400" imgH="1396800" progId="Equation.DSMT4">
                  <p:embed/>
                  <p:pic>
                    <p:nvPicPr>
                      <p:cNvPr id="0" name="Object 1"/>
                      <p:cNvPicPr>
                        <a:picLocks noChangeAspect="1" noChangeArrowheads="1"/>
                      </p:cNvPicPr>
                      <p:nvPr/>
                    </p:nvPicPr>
                    <p:blipFill>
                      <a:blip r:embed="rId5"/>
                      <a:srcRect/>
                      <a:stretch>
                        <a:fillRect/>
                      </a:stretch>
                    </p:blipFill>
                    <p:spPr bwMode="auto">
                      <a:xfrm>
                        <a:off x="2168525" y="1555750"/>
                        <a:ext cx="4410075" cy="2952750"/>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6" name="Rectangle 5"/>
              <p:cNvSpPr/>
              <p:nvPr/>
            </p:nvSpPr>
            <p:spPr>
              <a:xfrm>
                <a:off x="3363928" y="5154553"/>
                <a:ext cx="5760640" cy="1372207"/>
              </a:xfrm>
              <a:prstGeom prst="rect">
                <a:avLst/>
              </a:prstGeom>
            </p:spPr>
            <p:txBody>
              <a:bodyPr wrap="square">
                <a:spAutoFit/>
              </a:bodyPr>
              <a:lstStyle/>
              <a:p>
                <a:pPr marL="285750" indent="-285750">
                  <a:buFont typeface="Arial" pitchFamily="34" charset="0"/>
                  <a:buChar char="•"/>
                </a:pPr>
                <a:r>
                  <a:rPr lang="en-US" dirty="0" smtClean="0"/>
                  <a:t>To estimate variance-covariance matrix, we use historical data from 2001 to 2005’s monthly returns (480 data observations) to calibrate </a:t>
                </a:r>
                <a14:m>
                  <m:oMath xmlns:m="http://schemas.openxmlformats.org/officeDocument/2006/math">
                    <m:f>
                      <m:fPr>
                        <m:ctrlPr>
                          <a:rPr lang="en-US" i="1">
                            <a:latin typeface="Cambria Math"/>
                          </a:rPr>
                        </m:ctrlPr>
                      </m:fPr>
                      <m:num>
                        <m:d>
                          <m:dPr>
                            <m:ctrlPr>
                              <a:rPr lang="en-US" i="1">
                                <a:latin typeface="Cambria Math"/>
                              </a:rPr>
                            </m:ctrlPr>
                          </m:dPr>
                          <m:e>
                            <m:r>
                              <a:rPr lang="en-US" i="1">
                                <a:latin typeface="Cambria Math"/>
                              </a:rPr>
                              <m:t>9+1</m:t>
                            </m:r>
                          </m:e>
                        </m:d>
                        <m:r>
                          <a:rPr lang="en-US" i="1">
                            <a:latin typeface="Cambria Math"/>
                          </a:rPr>
                          <m:t> 9</m:t>
                        </m:r>
                      </m:num>
                      <m:den>
                        <m:r>
                          <a:rPr lang="en-US" i="1">
                            <a:latin typeface="Cambria Math"/>
                          </a:rPr>
                          <m:t>2</m:t>
                        </m:r>
                      </m:den>
                    </m:f>
                    <m:r>
                      <a:rPr lang="en-US" i="1">
                        <a:latin typeface="Cambria Math"/>
                      </a:rPr>
                      <m:t>=45 </m:t>
                    </m:r>
                  </m:oMath>
                </a14:m>
                <a:r>
                  <a:rPr lang="en-US" dirty="0"/>
                  <a:t>parameters</a:t>
                </a:r>
              </a:p>
            </p:txBody>
          </p:sp>
        </mc:Choice>
        <mc:Fallback>
          <p:sp>
            <p:nvSpPr>
              <p:cNvPr id="6" name="Rectangle 5"/>
              <p:cNvSpPr>
                <a:spLocks noRot="1" noChangeAspect="1" noMove="1" noResize="1" noEditPoints="1" noAdjustHandles="1" noChangeArrowheads="1" noChangeShapeType="1" noTextEdit="1"/>
              </p:cNvSpPr>
              <p:nvPr/>
            </p:nvSpPr>
            <p:spPr>
              <a:xfrm>
                <a:off x="3363928" y="5154553"/>
                <a:ext cx="5760640" cy="1372207"/>
              </a:xfrm>
              <a:prstGeom prst="rect">
                <a:avLst/>
              </a:prstGeom>
              <a:blipFill rotWithShape="1">
                <a:blip r:embed="rId6"/>
                <a:stretch>
                  <a:fillRect l="-741" t="-2222" b="-3556"/>
                </a:stretch>
              </a:blipFill>
            </p:spPr>
            <p:txBody>
              <a:bodyPr/>
              <a:lstStyle/>
              <a:p>
                <a:r>
                  <a:rPr lang="en-US">
                    <a:noFill/>
                  </a:rPr>
                  <a:t> </a:t>
                </a:r>
              </a:p>
            </p:txBody>
          </p:sp>
        </mc:Fallback>
      </mc:AlternateContent>
      <p:sp>
        <p:nvSpPr>
          <p:cNvPr id="7" name="TextBox 6"/>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497975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Investment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90615150"/>
              </p:ext>
            </p:extLst>
          </p:nvPr>
        </p:nvGraphicFramePr>
        <p:xfrm>
          <a:off x="1259632" y="1484784"/>
          <a:ext cx="6336704" cy="2837830"/>
        </p:xfrm>
        <a:graphic>
          <a:graphicData uri="http://schemas.openxmlformats.org/drawingml/2006/table">
            <a:tbl>
              <a:tblPr firstRow="1" firstCol="1" bandRow="1">
                <a:tableStyleId>{8A107856-5554-42FB-B03E-39F5DBC370BA}</a:tableStyleId>
              </a:tblPr>
              <a:tblGrid>
                <a:gridCol w="1642286"/>
                <a:gridCol w="1993710"/>
                <a:gridCol w="1350354"/>
                <a:gridCol w="1350354"/>
              </a:tblGrid>
              <a:tr h="402529">
                <a:tc gridSpan="4">
                  <a:txBody>
                    <a:bodyPr/>
                    <a:lstStyle/>
                    <a:p>
                      <a:pPr algn="ctr">
                        <a:spcAft>
                          <a:spcPts val="0"/>
                        </a:spcAft>
                      </a:pPr>
                      <a:r>
                        <a:rPr lang="en-US" sz="1400" dirty="0">
                          <a:effectLst/>
                        </a:rPr>
                        <a:t>Out-sample 2011 Jan- 2012 Sept</a:t>
                      </a:r>
                      <a:endParaRPr lang="en-US" sz="1400" dirty="0">
                        <a:effectLst/>
                        <a:latin typeface="Calibri"/>
                        <a:ea typeface="宋体"/>
                      </a:endParaRPr>
                    </a:p>
                  </a:txBody>
                  <a:tcPr marL="68580" marR="68580" marT="0" marB="0" anchor="b"/>
                </a:tc>
                <a:tc hMerge="1">
                  <a:txBody>
                    <a:bodyPr/>
                    <a:lstStyle/>
                    <a:p>
                      <a:endParaRPr lang="en-US"/>
                    </a:p>
                  </a:txBody>
                  <a:tcPr/>
                </a:tc>
                <a:tc hMerge="1">
                  <a:txBody>
                    <a:bodyPr/>
                    <a:lstStyle/>
                    <a:p>
                      <a:endParaRPr lang="en-US"/>
                    </a:p>
                  </a:txBody>
                  <a:tcPr/>
                </a:tc>
                <a:tc hMerge="1">
                  <a:txBody>
                    <a:bodyPr/>
                    <a:lstStyle/>
                    <a:p>
                      <a:endParaRPr lang="en-US"/>
                    </a:p>
                  </a:txBody>
                  <a:tcPr/>
                </a:tc>
              </a:tr>
              <a:tr h="402529">
                <a:tc>
                  <a:txBody>
                    <a:bodyPr/>
                    <a:lstStyle/>
                    <a:p>
                      <a:pPr algn="ctr">
                        <a:spcAft>
                          <a:spcPts val="0"/>
                        </a:spcAft>
                      </a:pPr>
                      <a:r>
                        <a:rPr lang="en-US" sz="1400">
                          <a:effectLst/>
                        </a:rPr>
                        <a:t>Risk limit</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Sharp ratio</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Return</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Risk</a:t>
                      </a:r>
                      <a:endParaRPr lang="en-US" sz="1400">
                        <a:effectLst/>
                        <a:latin typeface="Calibri"/>
                        <a:ea typeface="宋体"/>
                      </a:endParaRPr>
                    </a:p>
                  </a:txBody>
                  <a:tcPr marL="68580" marR="68580" marT="0" marB="0" anchor="ctr"/>
                </a:tc>
              </a:tr>
              <a:tr h="402529">
                <a:tc>
                  <a:txBody>
                    <a:bodyPr/>
                    <a:lstStyle/>
                    <a:p>
                      <a:pPr algn="ctr">
                        <a:spcAft>
                          <a:spcPts val="0"/>
                        </a:spcAft>
                      </a:pPr>
                      <a:r>
                        <a:rPr lang="en-US" sz="1400" dirty="0">
                          <a:effectLst/>
                        </a:rPr>
                        <a:t>10%</a:t>
                      </a:r>
                      <a:endParaRPr lang="en-US" sz="1400" dirty="0">
                        <a:effectLst/>
                        <a:latin typeface="Calibri"/>
                        <a:ea typeface="宋体"/>
                      </a:endParaRPr>
                    </a:p>
                  </a:txBody>
                  <a:tcPr marL="68580" marR="68580" marT="0" marB="0" anchor="ctr"/>
                </a:tc>
                <a:tc>
                  <a:txBody>
                    <a:bodyPr/>
                    <a:lstStyle/>
                    <a:p>
                      <a:pPr algn="ctr">
                        <a:spcAft>
                          <a:spcPts val="0"/>
                        </a:spcAft>
                      </a:pPr>
                      <a:r>
                        <a:rPr lang="en-US" sz="1400">
                          <a:effectLst/>
                        </a:rPr>
                        <a:t>0.78</a:t>
                      </a:r>
                      <a:endParaRPr lang="en-US" sz="1400">
                        <a:effectLst/>
                        <a:latin typeface="Calibri"/>
                        <a:ea typeface="宋体"/>
                      </a:endParaRPr>
                    </a:p>
                  </a:txBody>
                  <a:tcPr marL="68580" marR="68580" marT="0" marB="0" anchor="ctr"/>
                </a:tc>
                <a:tc>
                  <a:txBody>
                    <a:bodyPr/>
                    <a:lstStyle/>
                    <a:p>
                      <a:pPr algn="ctr">
                        <a:spcAft>
                          <a:spcPts val="0"/>
                        </a:spcAft>
                      </a:pPr>
                      <a:r>
                        <a:rPr lang="en-US" sz="1400" dirty="0">
                          <a:effectLst/>
                        </a:rPr>
                        <a:t>6.55%</a:t>
                      </a:r>
                      <a:endParaRPr lang="en-US" sz="1400" dirty="0">
                        <a:effectLst/>
                        <a:latin typeface="Calibri"/>
                        <a:ea typeface="宋体"/>
                      </a:endParaRPr>
                    </a:p>
                  </a:txBody>
                  <a:tcPr marL="68580" marR="68580" marT="0" marB="0" anchor="ctr"/>
                </a:tc>
                <a:tc>
                  <a:txBody>
                    <a:bodyPr/>
                    <a:lstStyle/>
                    <a:p>
                      <a:pPr algn="ctr">
                        <a:spcAft>
                          <a:spcPts val="0"/>
                        </a:spcAft>
                      </a:pPr>
                      <a:r>
                        <a:rPr lang="en-US" sz="1400" dirty="0">
                          <a:effectLst/>
                        </a:rPr>
                        <a:t>8.33%</a:t>
                      </a:r>
                      <a:endParaRPr lang="en-US" sz="1400" dirty="0">
                        <a:effectLst/>
                        <a:latin typeface="Calibri"/>
                        <a:ea typeface="宋体"/>
                      </a:endParaRPr>
                    </a:p>
                  </a:txBody>
                  <a:tcPr marL="68580" marR="68580" marT="0" marB="0" anchor="ctr"/>
                </a:tc>
              </a:tr>
              <a:tr h="402529">
                <a:tc>
                  <a:txBody>
                    <a:bodyPr/>
                    <a:lstStyle/>
                    <a:p>
                      <a:pPr algn="ctr">
                        <a:spcAft>
                          <a:spcPts val="0"/>
                        </a:spcAft>
                      </a:pPr>
                      <a:r>
                        <a:rPr lang="en-US" sz="1400">
                          <a:effectLst/>
                        </a:rPr>
                        <a:t>15%</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0.80</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8.78%</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10.99%</a:t>
                      </a:r>
                      <a:endParaRPr lang="en-US" sz="1400">
                        <a:effectLst/>
                        <a:latin typeface="Calibri"/>
                        <a:ea typeface="宋体"/>
                      </a:endParaRPr>
                    </a:p>
                  </a:txBody>
                  <a:tcPr marL="68580" marR="68580" marT="0" marB="0" anchor="ctr"/>
                </a:tc>
              </a:tr>
              <a:tr h="402529">
                <a:tc>
                  <a:txBody>
                    <a:bodyPr/>
                    <a:lstStyle/>
                    <a:p>
                      <a:pPr algn="ctr">
                        <a:spcAft>
                          <a:spcPts val="0"/>
                        </a:spcAft>
                      </a:pPr>
                      <a:r>
                        <a:rPr lang="en-US" sz="1400">
                          <a:effectLst/>
                        </a:rPr>
                        <a:t>25%</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0.79</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14.30%</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18.07%</a:t>
                      </a:r>
                      <a:endParaRPr lang="en-US" sz="1400">
                        <a:effectLst/>
                        <a:latin typeface="Calibri"/>
                        <a:ea typeface="宋体"/>
                      </a:endParaRPr>
                    </a:p>
                  </a:txBody>
                  <a:tcPr marL="68580" marR="68580" marT="0" marB="0" anchor="ctr"/>
                </a:tc>
              </a:tr>
              <a:tr h="402529">
                <a:tc>
                  <a:txBody>
                    <a:bodyPr/>
                    <a:lstStyle/>
                    <a:p>
                      <a:pPr algn="ctr">
                        <a:spcAft>
                          <a:spcPts val="0"/>
                        </a:spcAft>
                      </a:pPr>
                      <a:r>
                        <a:rPr lang="en-US" sz="1400">
                          <a:effectLst/>
                        </a:rPr>
                        <a:t>50%</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0.79</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28.13%</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35.54%</a:t>
                      </a:r>
                      <a:endParaRPr lang="en-US" sz="1400">
                        <a:effectLst/>
                        <a:latin typeface="Calibri"/>
                        <a:ea typeface="宋体"/>
                      </a:endParaRPr>
                    </a:p>
                  </a:txBody>
                  <a:tcPr marL="68580" marR="68580" marT="0" marB="0" anchor="ctr"/>
                </a:tc>
              </a:tr>
              <a:tr h="422656">
                <a:tc>
                  <a:txBody>
                    <a:bodyPr/>
                    <a:lstStyle/>
                    <a:p>
                      <a:pPr algn="ctr">
                        <a:spcAft>
                          <a:spcPts val="0"/>
                        </a:spcAft>
                      </a:pPr>
                      <a:r>
                        <a:rPr lang="en-US" sz="1400" dirty="0">
                          <a:effectLst/>
                        </a:rPr>
                        <a:t>100%</a:t>
                      </a:r>
                      <a:endParaRPr lang="en-US" sz="1400" dirty="0">
                        <a:effectLst/>
                        <a:latin typeface="Calibri"/>
                        <a:ea typeface="宋体"/>
                      </a:endParaRPr>
                    </a:p>
                  </a:txBody>
                  <a:tcPr marL="68580" marR="68580" marT="0" marB="0" anchor="ctr"/>
                </a:tc>
                <a:tc>
                  <a:txBody>
                    <a:bodyPr/>
                    <a:lstStyle/>
                    <a:p>
                      <a:pPr algn="ctr">
                        <a:spcAft>
                          <a:spcPts val="0"/>
                        </a:spcAft>
                      </a:pPr>
                      <a:r>
                        <a:rPr lang="en-US" sz="1400">
                          <a:effectLst/>
                        </a:rPr>
                        <a:t>0.79</a:t>
                      </a:r>
                      <a:endParaRPr lang="en-US" sz="1400">
                        <a:effectLst/>
                        <a:latin typeface="Calibri"/>
                        <a:ea typeface="宋体"/>
                      </a:endParaRPr>
                    </a:p>
                  </a:txBody>
                  <a:tcPr marL="68580" marR="68580" marT="0" marB="0" anchor="ctr"/>
                </a:tc>
                <a:tc>
                  <a:txBody>
                    <a:bodyPr/>
                    <a:lstStyle/>
                    <a:p>
                      <a:pPr algn="ctr">
                        <a:spcAft>
                          <a:spcPts val="0"/>
                        </a:spcAft>
                      </a:pPr>
                      <a:r>
                        <a:rPr lang="en-US" sz="1400">
                          <a:effectLst/>
                        </a:rPr>
                        <a:t>56.10%</a:t>
                      </a:r>
                      <a:endParaRPr lang="en-US" sz="1400">
                        <a:effectLst/>
                        <a:latin typeface="Calibri"/>
                        <a:ea typeface="宋体"/>
                      </a:endParaRPr>
                    </a:p>
                  </a:txBody>
                  <a:tcPr marL="68580" marR="68580" marT="0" marB="0" anchor="ctr"/>
                </a:tc>
                <a:tc>
                  <a:txBody>
                    <a:bodyPr/>
                    <a:lstStyle/>
                    <a:p>
                      <a:pPr algn="ctr">
                        <a:spcAft>
                          <a:spcPts val="0"/>
                        </a:spcAft>
                      </a:pPr>
                      <a:r>
                        <a:rPr lang="en-US" sz="1400" dirty="0">
                          <a:effectLst/>
                        </a:rPr>
                        <a:t>70.84%</a:t>
                      </a:r>
                      <a:endParaRPr lang="en-US" sz="1400" dirty="0">
                        <a:effectLst/>
                        <a:latin typeface="Calibri"/>
                        <a:ea typeface="宋体"/>
                      </a:endParaRPr>
                    </a:p>
                  </a:txBody>
                  <a:tcPr marL="68580" marR="68580" marT="0" marB="0" anchor="ctr"/>
                </a:tc>
              </a:tr>
            </a:tbl>
          </a:graphicData>
        </a:graphic>
      </p:graphicFrame>
      <p:sp>
        <p:nvSpPr>
          <p:cNvPr id="5" name="TextBox 4"/>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4197911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4"/>
          </p:nvPr>
        </p:nvSpPr>
        <p:spPr/>
      </p:sp>
      <p:sp>
        <p:nvSpPr>
          <p:cNvPr id="4" name="Title 3"/>
          <p:cNvSpPr>
            <a:spLocks noGrp="1"/>
          </p:cNvSpPr>
          <p:nvPr>
            <p:ph type="title"/>
          </p:nvPr>
        </p:nvSpPr>
        <p:spPr>
          <a:xfrm rot="19140000">
            <a:off x="1159331" y="2241994"/>
            <a:ext cx="5486400" cy="867444"/>
          </a:xfrm>
        </p:spPr>
        <p:txBody>
          <a:bodyPr/>
          <a:lstStyle/>
          <a:p>
            <a:r>
              <a:rPr lang="en-US" dirty="0" smtClean="0"/>
              <a:t>Our strategy explained</a:t>
            </a:r>
            <a:endParaRPr lang="en-US" dirty="0"/>
          </a:p>
        </p:txBody>
      </p:sp>
      <p:sp>
        <p:nvSpPr>
          <p:cNvPr id="7" name="TextBox 6"/>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2307745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reversion: momentum</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cid:image023.png@01CDA26F.E54B4F8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2042" y="908720"/>
            <a:ext cx="5406062" cy="3960440"/>
          </a:xfrm>
          <a:prstGeom prst="rect">
            <a:avLst/>
          </a:prstGeom>
          <a:noFill/>
          <a:ln>
            <a:noFill/>
          </a:ln>
        </p:spPr>
      </p:pic>
      <p:sp>
        <p:nvSpPr>
          <p:cNvPr id="8" name="Rectangle 7"/>
          <p:cNvSpPr/>
          <p:nvPr/>
        </p:nvSpPr>
        <p:spPr>
          <a:xfrm>
            <a:off x="5364088" y="1322999"/>
            <a:ext cx="3092963" cy="2585323"/>
          </a:xfrm>
          <a:prstGeom prst="rect">
            <a:avLst/>
          </a:prstGeom>
        </p:spPr>
        <p:txBody>
          <a:bodyPr wrap="square">
            <a:spAutoFit/>
          </a:bodyPr>
          <a:lstStyle/>
          <a:p>
            <a:pPr marL="285750" indent="-285750">
              <a:buFont typeface="Arial" pitchFamily="34" charset="0"/>
              <a:buChar char="•"/>
            </a:pPr>
            <a:r>
              <a:rPr lang="en-US" dirty="0"/>
              <a:t>The evidence for our contrarian perspective stems from the fact that all the time series z-scores of momentum, volatility and </a:t>
            </a:r>
            <a:r>
              <a:rPr lang="en-US" dirty="0" err="1"/>
              <a:t>skewness</a:t>
            </a:r>
            <a:r>
              <a:rPr lang="en-US" dirty="0"/>
              <a:t> demonstrate a strong mean-reverting pattern, as illustrated in the figures.</a:t>
            </a:r>
          </a:p>
        </p:txBody>
      </p:sp>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435982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reversion: </a:t>
            </a:r>
            <a:r>
              <a:rPr lang="en-US" dirty="0" err="1" smtClean="0"/>
              <a:t>skewness</a:t>
            </a:r>
            <a:r>
              <a:rPr lang="en-US" dirty="0" smtClean="0"/>
              <a:t> and volatility</a:t>
            </a:r>
            <a:endParaRPr lang="en-US" dirty="0"/>
          </a:p>
        </p:txBody>
      </p:sp>
      <p:pic>
        <p:nvPicPr>
          <p:cNvPr id="4" name="Picture 3" descr="cid:image021.png@01CDA26F.E54B4F8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79512" y="1052736"/>
            <a:ext cx="4427971" cy="3600400"/>
          </a:xfrm>
          <a:prstGeom prst="rect">
            <a:avLst/>
          </a:prstGeom>
          <a:noFill/>
          <a:ln>
            <a:noFill/>
          </a:ln>
        </p:spPr>
      </p:pic>
      <p:pic>
        <p:nvPicPr>
          <p:cNvPr id="5" name="Picture 4" descr="cid:image022.png@01CDA26F.E54B4F80"/>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283968" y="1052736"/>
            <a:ext cx="4680520" cy="3600400"/>
          </a:xfrm>
          <a:prstGeom prst="rect">
            <a:avLst/>
          </a:prstGeom>
          <a:noFill/>
          <a:ln>
            <a:noFill/>
          </a:ln>
        </p:spPr>
      </p:pic>
      <p:sp>
        <p:nvSpPr>
          <p:cNvPr id="6" name="Rectangle 5"/>
          <p:cNvSpPr/>
          <p:nvPr/>
        </p:nvSpPr>
        <p:spPr>
          <a:xfrm>
            <a:off x="3401609" y="5079163"/>
            <a:ext cx="5922919" cy="1754326"/>
          </a:xfrm>
          <a:prstGeom prst="rect">
            <a:avLst/>
          </a:prstGeom>
        </p:spPr>
        <p:txBody>
          <a:bodyPr wrap="square">
            <a:spAutoFit/>
          </a:bodyPr>
          <a:lstStyle/>
          <a:p>
            <a:pPr marL="285750" indent="-285750">
              <a:buFont typeface="Arial" pitchFamily="34" charset="0"/>
              <a:buChar char="•"/>
            </a:pPr>
            <a:r>
              <a:rPr lang="en-US" dirty="0" smtClean="0"/>
              <a:t>Buy </a:t>
            </a:r>
            <a:r>
              <a:rPr lang="en-US" dirty="0"/>
              <a:t>currencies </a:t>
            </a:r>
            <a:r>
              <a:rPr lang="en-US" dirty="0" smtClean="0"/>
              <a:t>with </a:t>
            </a:r>
            <a:r>
              <a:rPr lang="en-US" smtClean="0"/>
              <a:t>a </a:t>
            </a:r>
            <a:r>
              <a:rPr lang="en-US" smtClean="0"/>
              <a:t>high</a:t>
            </a:r>
            <a:r>
              <a:rPr lang="en-US" smtClean="0"/>
              <a:t> </a:t>
            </a:r>
            <a:r>
              <a:rPr lang="en-US" dirty="0"/>
              <a:t>historical volatility and to sell currencies </a:t>
            </a:r>
            <a:r>
              <a:rPr lang="en-US" dirty="0" smtClean="0"/>
              <a:t>with </a:t>
            </a:r>
            <a:r>
              <a:rPr lang="en-US" smtClean="0"/>
              <a:t>a </a:t>
            </a:r>
            <a:r>
              <a:rPr lang="en-US" smtClean="0"/>
              <a:t>low</a:t>
            </a:r>
            <a:r>
              <a:rPr lang="en-US" smtClean="0"/>
              <a:t> </a:t>
            </a:r>
            <a:r>
              <a:rPr lang="en-US" dirty="0"/>
              <a:t>historical volatility. </a:t>
            </a:r>
            <a:endParaRPr lang="en-US" dirty="0" smtClean="0"/>
          </a:p>
          <a:p>
            <a:pPr marL="285750" indent="-285750">
              <a:buFont typeface="Arial" pitchFamily="34" charset="0"/>
              <a:buChar char="•"/>
            </a:pPr>
            <a:r>
              <a:rPr lang="en-US" dirty="0" err="1" smtClean="0"/>
              <a:t>Skewness</a:t>
            </a:r>
            <a:r>
              <a:rPr lang="en-US" dirty="0" smtClean="0"/>
              <a:t>: bullish </a:t>
            </a:r>
            <a:r>
              <a:rPr lang="en-US" dirty="0"/>
              <a:t>view on currencies with negative skewed historical returns and a bearish one for currencies of </a:t>
            </a:r>
            <a:r>
              <a:rPr lang="en-US" dirty="0" smtClean="0"/>
              <a:t>positive.</a:t>
            </a:r>
          </a:p>
          <a:p>
            <a:pPr marL="285750" indent="-285750">
              <a:buFont typeface="Arial" pitchFamily="34" charset="0"/>
              <a:buChar char="•"/>
            </a:pPr>
            <a:r>
              <a:rPr lang="en-US" dirty="0" smtClean="0"/>
              <a:t>Both </a:t>
            </a:r>
            <a:r>
              <a:rPr lang="en-US" dirty="0"/>
              <a:t>may be interpreted as a contrarian strategy. </a:t>
            </a:r>
          </a:p>
        </p:txBody>
      </p:sp>
      <p:sp>
        <p:nvSpPr>
          <p:cNvPr id="7" name="TextBox 6"/>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2982319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decomposed</a:t>
            </a:r>
            <a:endParaRPr lang="en-US" dirty="0"/>
          </a:p>
        </p:txBody>
      </p:sp>
      <p:sp>
        <p:nvSpPr>
          <p:cNvPr id="3" name="Content Placeholder 2"/>
          <p:cNvSpPr>
            <a:spLocks noGrp="1"/>
          </p:cNvSpPr>
          <p:nvPr>
            <p:ph idx="1"/>
          </p:nvPr>
        </p:nvSpPr>
        <p:spPr/>
        <p:txBody>
          <a:bodyPr/>
          <a:lstStyle/>
          <a:p>
            <a:endParaRPr lang="en-US" dirty="0"/>
          </a:p>
        </p:txBody>
      </p:sp>
      <p:pic>
        <p:nvPicPr>
          <p:cNvPr id="4" name="Picture 3" descr="cid:image008.png@01CDA26F.E54B4F8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91680" y="908720"/>
            <a:ext cx="5760640" cy="4100572"/>
          </a:xfrm>
          <a:prstGeom prst="rect">
            <a:avLst/>
          </a:prstGeom>
          <a:noFill/>
          <a:ln>
            <a:noFill/>
          </a:ln>
        </p:spPr>
      </p:pic>
      <p:sp>
        <p:nvSpPr>
          <p:cNvPr id="5" name="Rectangle 4"/>
          <p:cNvSpPr/>
          <p:nvPr/>
        </p:nvSpPr>
        <p:spPr>
          <a:xfrm>
            <a:off x="3827092" y="5175776"/>
            <a:ext cx="5065387" cy="1477328"/>
          </a:xfrm>
          <a:prstGeom prst="rect">
            <a:avLst/>
          </a:prstGeom>
        </p:spPr>
        <p:txBody>
          <a:bodyPr wrap="square">
            <a:spAutoFit/>
          </a:bodyPr>
          <a:lstStyle/>
          <a:p>
            <a:pPr marL="285750" indent="-285750">
              <a:buFont typeface="Arial" pitchFamily="34" charset="0"/>
              <a:buChar char="•"/>
            </a:pPr>
            <a:r>
              <a:rPr lang="en-US" dirty="0"/>
              <a:t>Combination strategy, as the name suggests, pushes the envelope further to embrace all the time series z-scores, namely boosted FX carry trade, FX momentum, FX volatility, and FX </a:t>
            </a:r>
            <a:r>
              <a:rPr lang="en-US" dirty="0" err="1"/>
              <a:t>skewness</a:t>
            </a:r>
            <a:r>
              <a:rPr lang="en-US" dirty="0"/>
              <a:t> for each currency pair. </a:t>
            </a:r>
          </a:p>
        </p:txBody>
      </p:sp>
      <p:sp>
        <p:nvSpPr>
          <p:cNvPr id="6" name="TextBox 5"/>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3865546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signals</a:t>
            </a:r>
            <a:endParaRPr lang="en-US" dirty="0"/>
          </a:p>
        </p:txBody>
      </p:sp>
      <p:sp>
        <p:nvSpPr>
          <p:cNvPr id="3" name="Content Placeholder 2"/>
          <p:cNvSpPr>
            <a:spLocks noGrp="1"/>
          </p:cNvSpPr>
          <p:nvPr>
            <p:ph idx="1"/>
          </p:nvPr>
        </p:nvSpPr>
        <p:spPr/>
        <p:txBody>
          <a:bodyPr/>
          <a:lstStyle/>
          <a:p>
            <a:endParaRPr lang="en-US"/>
          </a:p>
        </p:txBody>
      </p:sp>
      <p:pic>
        <p:nvPicPr>
          <p:cNvPr id="4" name="Picture 3" descr="cid:image006.png@01CDA26F.E54B4F80"/>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59632" y="1124744"/>
            <a:ext cx="7344816" cy="4824536"/>
          </a:xfrm>
          <a:prstGeom prst="rect">
            <a:avLst/>
          </a:prstGeom>
          <a:noFill/>
          <a:ln>
            <a:noFill/>
          </a:ln>
        </p:spPr>
      </p:pic>
      <p:sp>
        <p:nvSpPr>
          <p:cNvPr id="5" name="TextBox 4"/>
          <p:cNvSpPr txBox="1"/>
          <p:nvPr/>
        </p:nvSpPr>
        <p:spPr>
          <a:xfrm>
            <a:off x="536145" y="6344733"/>
            <a:ext cx="2518638" cy="369332"/>
          </a:xfrm>
          <a:prstGeom prst="rect">
            <a:avLst/>
          </a:prstGeom>
          <a:noFill/>
        </p:spPr>
        <p:txBody>
          <a:bodyPr wrap="none" rtlCol="0">
            <a:spAutoFit/>
          </a:bodyPr>
          <a:lstStyle/>
          <a:p>
            <a:r>
              <a:rPr lang="en-US" b="1" dirty="0" err="1" smtClean="0">
                <a:solidFill>
                  <a:schemeClr val="bg1">
                    <a:lumMod val="95000"/>
                  </a:schemeClr>
                </a:solidFill>
                <a:latin typeface="Andalus" pitchFamily="18" charset="-78"/>
                <a:cs typeface="Andalus" pitchFamily="18" charset="-78"/>
              </a:rPr>
              <a:t>WhiteSand</a:t>
            </a:r>
            <a:r>
              <a:rPr lang="en-US" b="1" dirty="0" smtClean="0">
                <a:solidFill>
                  <a:schemeClr val="bg1">
                    <a:lumMod val="95000"/>
                  </a:schemeClr>
                </a:solidFill>
                <a:latin typeface="Andalus" pitchFamily="18" charset="-78"/>
                <a:cs typeface="Andalus" pitchFamily="18" charset="-78"/>
              </a:rPr>
              <a:t> Technologies</a:t>
            </a:r>
            <a:endParaRPr lang="en-US" b="1" dirty="0">
              <a:solidFill>
                <a:schemeClr val="bg1">
                  <a:lumMod val="95000"/>
                </a:schemeClr>
              </a:solidFill>
              <a:latin typeface="Andalus" pitchFamily="18" charset="-78"/>
              <a:cs typeface="Andalus" pitchFamily="18" charset="-78"/>
            </a:endParaRPr>
          </a:p>
        </p:txBody>
      </p:sp>
    </p:spTree>
    <p:extLst>
      <p:ext uri="{BB962C8B-B14F-4D97-AF65-F5344CB8AC3E}">
        <p14:creationId xmlns:p14="http://schemas.microsoft.com/office/powerpoint/2010/main" val="11918249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391</TotalTime>
  <Words>726</Words>
  <Application>Microsoft Office PowerPoint</Application>
  <PresentationFormat>On-screen Show (4:3)</PresentationFormat>
  <Paragraphs>98</Paragraphs>
  <Slides>20</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Angles</vt:lpstr>
      <vt:lpstr>MathType 6.0 Equation</vt:lpstr>
      <vt:lpstr>PowerPoint Presentation</vt:lpstr>
      <vt:lpstr>How you would profit</vt:lpstr>
      <vt:lpstr>Objective</vt:lpstr>
      <vt:lpstr>Investment table</vt:lpstr>
      <vt:lpstr>Our strategy explained</vt:lpstr>
      <vt:lpstr>Mean reversion: momentum</vt:lpstr>
      <vt:lpstr>Mean reversion: skewness and volatility</vt:lpstr>
      <vt:lpstr>Return decomposed</vt:lpstr>
      <vt:lpstr>Compare signals</vt:lpstr>
      <vt:lpstr>January effect</vt:lpstr>
      <vt:lpstr>Stop loss strategy</vt:lpstr>
      <vt:lpstr>Our alpha</vt:lpstr>
      <vt:lpstr>timing</vt:lpstr>
      <vt:lpstr>In-sample and out-of-sample</vt:lpstr>
      <vt:lpstr>Compare different strategies</vt:lpstr>
      <vt:lpstr>Investor beware</vt:lpstr>
      <vt:lpstr>Which currency pair is important?</vt:lpstr>
      <vt:lpstr>Exposure to illiquid currencies</vt:lpstr>
      <vt:lpstr>conclusion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 Kuan (Kevin)</dc:creator>
  <cp:lastModifiedBy>Yang Kuan (Kevin)</cp:lastModifiedBy>
  <cp:revision>29</cp:revision>
  <cp:lastPrinted>2012-10-05T23:48:14Z</cp:lastPrinted>
  <dcterms:created xsi:type="dcterms:W3CDTF">2012-10-05T07:39:27Z</dcterms:created>
  <dcterms:modified xsi:type="dcterms:W3CDTF">2012-10-06T01:02:52Z</dcterms:modified>
</cp:coreProperties>
</file>