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9" r:id="rId6"/>
    <p:sldId id="260" r:id="rId7"/>
    <p:sldId id="27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DA258-FF82-4BF6-A4FC-B42B01ACD672}" type="datetimeFigureOut">
              <a:rPr lang="en-IN" smtClean="0"/>
              <a:pPr/>
              <a:t>20-11-2022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1D2C211-8F7C-4FC5-8194-36D7C772AFA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61834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DA258-FF82-4BF6-A4FC-B42B01ACD672}" type="datetimeFigureOut">
              <a:rPr lang="en-IN" smtClean="0"/>
              <a:pPr/>
              <a:t>20-11-2022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D2C211-8F7C-4FC5-8194-36D7C772AFA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714990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DA258-FF82-4BF6-A4FC-B42B01ACD672}" type="datetimeFigureOut">
              <a:rPr lang="en-IN" smtClean="0"/>
              <a:pPr/>
              <a:t>20-11-2022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D2C211-8F7C-4FC5-8194-36D7C772AFA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685908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DA258-FF82-4BF6-A4FC-B42B01ACD672}" type="datetimeFigureOut">
              <a:rPr lang="en-IN" smtClean="0"/>
              <a:pPr/>
              <a:t>20-11-2022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D2C211-8F7C-4FC5-8194-36D7C772AFA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02534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DA258-FF82-4BF6-A4FC-B42B01ACD672}" type="datetimeFigureOut">
              <a:rPr lang="en-IN" smtClean="0"/>
              <a:pPr/>
              <a:t>20-11-2022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D2C211-8F7C-4FC5-8194-36D7C772AFA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4213722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DA258-FF82-4BF6-A4FC-B42B01ACD672}" type="datetimeFigureOut">
              <a:rPr lang="en-IN" smtClean="0"/>
              <a:pPr/>
              <a:t>20-11-2022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D2C211-8F7C-4FC5-8194-36D7C772AFA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319814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DA258-FF82-4BF6-A4FC-B42B01ACD672}" type="datetimeFigureOut">
              <a:rPr lang="en-IN" smtClean="0"/>
              <a:pPr/>
              <a:t>20-11-2022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C211-8F7C-4FC5-8194-36D7C772AFA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808841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DA258-FF82-4BF6-A4FC-B42B01ACD672}" type="datetimeFigureOut">
              <a:rPr lang="en-IN" smtClean="0"/>
              <a:pPr/>
              <a:t>20-11-2022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C211-8F7C-4FC5-8194-36D7C772AFA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48374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DA258-FF82-4BF6-A4FC-B42B01ACD672}" type="datetimeFigureOut">
              <a:rPr lang="en-IN" smtClean="0"/>
              <a:pPr/>
              <a:t>20-11-2022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C211-8F7C-4FC5-8194-36D7C772AFA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090296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DA258-FF82-4BF6-A4FC-B42B01ACD672}" type="datetimeFigureOut">
              <a:rPr lang="en-IN" smtClean="0"/>
              <a:pPr/>
              <a:t>20-11-2022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D2C211-8F7C-4FC5-8194-36D7C772AFA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293843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DA258-FF82-4BF6-A4FC-B42B01ACD672}" type="datetimeFigureOut">
              <a:rPr lang="en-IN" smtClean="0"/>
              <a:pPr/>
              <a:t>20-11-2022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1D2C211-8F7C-4FC5-8194-36D7C772AFA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423066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DA258-FF82-4BF6-A4FC-B42B01ACD672}" type="datetimeFigureOut">
              <a:rPr lang="en-IN" smtClean="0"/>
              <a:pPr/>
              <a:t>20-11-2022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1D2C211-8F7C-4FC5-8194-36D7C772AFA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65633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DA258-FF82-4BF6-A4FC-B42B01ACD672}" type="datetimeFigureOut">
              <a:rPr lang="en-IN" smtClean="0"/>
              <a:pPr/>
              <a:t>20-11-2022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C211-8F7C-4FC5-8194-36D7C772AFA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35392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DA258-FF82-4BF6-A4FC-B42B01ACD672}" type="datetimeFigureOut">
              <a:rPr lang="en-IN" smtClean="0"/>
              <a:pPr/>
              <a:t>20-11-2022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C211-8F7C-4FC5-8194-36D7C772AFA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280501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DA258-FF82-4BF6-A4FC-B42B01ACD672}" type="datetimeFigureOut">
              <a:rPr lang="en-IN" smtClean="0"/>
              <a:pPr/>
              <a:t>20-11-2022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C211-8F7C-4FC5-8194-36D7C772AFA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022264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DA258-FF82-4BF6-A4FC-B42B01ACD672}" type="datetimeFigureOut">
              <a:rPr lang="en-IN" smtClean="0"/>
              <a:pPr/>
              <a:t>20-11-2022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D2C211-8F7C-4FC5-8194-36D7C772AFA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063998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DA258-FF82-4BF6-A4FC-B42B01ACD672}" type="datetimeFigureOut">
              <a:rPr lang="en-IN" smtClean="0"/>
              <a:pPr/>
              <a:t>20-11-2022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D2C211-8F7C-4FC5-8194-36D7C772AFA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934222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sanskrit.uohyd.ac.in/scl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PGCP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Post Mid-</a:t>
            </a:r>
            <a:r>
              <a:rPr lang="en-IN" dirty="0" err="1" smtClean="0"/>
              <a:t>sem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817057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/>
              <a:t>The Phonemic </a:t>
            </a:r>
            <a:r>
              <a:rPr lang="en-IN" sz="2400" dirty="0" smtClean="0"/>
              <a:t>Level..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Rule Design 2. – A+B = C+B</a:t>
            </a:r>
          </a:p>
          <a:p>
            <a:pPr lvl="1"/>
            <a:r>
              <a:rPr lang="hi-IN" dirty="0" smtClean="0"/>
              <a:t>इकः यण् अचि </a:t>
            </a:r>
          </a:p>
          <a:p>
            <a:pPr lvl="1"/>
            <a:r>
              <a:rPr lang="hi-IN" dirty="0" smtClean="0"/>
              <a:t>इति	+	अपि</a:t>
            </a:r>
          </a:p>
          <a:p>
            <a:pPr lvl="1"/>
            <a:r>
              <a:rPr lang="hi-IN" dirty="0" smtClean="0"/>
              <a:t>इ-त्-</a:t>
            </a:r>
            <a:r>
              <a:rPr lang="hi-I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इ</a:t>
            </a:r>
            <a:r>
              <a:rPr lang="hi-IN" dirty="0" smtClean="0"/>
              <a:t>	+	अ-प्-इ</a:t>
            </a:r>
          </a:p>
          <a:p>
            <a:pPr lvl="1"/>
            <a:r>
              <a:rPr lang="hi-IN" dirty="0" smtClean="0"/>
              <a:t>इ-त्</a:t>
            </a:r>
            <a:r>
              <a:rPr lang="en-IN" dirty="0" smtClean="0"/>
              <a:t>-</a:t>
            </a:r>
            <a:r>
              <a:rPr lang="en-IN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य्</a:t>
            </a:r>
            <a:r>
              <a:rPr lang="hi-IN" dirty="0"/>
              <a:t>	+	</a:t>
            </a:r>
            <a:r>
              <a:rPr lang="hi-IN" dirty="0" smtClean="0"/>
              <a:t>अ-प्-इ</a:t>
            </a:r>
            <a:endParaRPr lang="en-IN" dirty="0" smtClean="0"/>
          </a:p>
          <a:p>
            <a:pPr lvl="1"/>
            <a:r>
              <a:rPr lang="en-IN" dirty="0" err="1" smtClean="0"/>
              <a:t>इत्यपि</a:t>
            </a:r>
            <a:endParaRPr lang="en-IN" dirty="0" smtClean="0"/>
          </a:p>
          <a:p>
            <a:r>
              <a:rPr lang="en-IN" dirty="0" smtClean="0"/>
              <a:t>Rule Design 3. – A+B = A (</a:t>
            </a:r>
            <a:r>
              <a:rPr lang="hi-IN" dirty="0" smtClean="0"/>
              <a:t>पूर्व-रूप)</a:t>
            </a:r>
          </a:p>
          <a:p>
            <a:pPr lvl="1"/>
            <a:r>
              <a:rPr lang="hi-IN" dirty="0" smtClean="0"/>
              <a:t>एङः पदान्तादति = ए/ओ+अ = ए/ओ</a:t>
            </a:r>
          </a:p>
          <a:p>
            <a:pPr lvl="1"/>
            <a:r>
              <a:rPr lang="hi-IN" dirty="0" smtClean="0"/>
              <a:t>सर्वे+अपि = सर्वेपि</a:t>
            </a:r>
          </a:p>
          <a:p>
            <a:pPr lvl="1"/>
            <a:r>
              <a:rPr lang="hi-IN" dirty="0" smtClean="0"/>
              <a:t>शम्भो+अव = शम्भोव</a:t>
            </a:r>
            <a:endParaRPr lang="hi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316642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/>
              <a:t>The Phonemic Level..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Rule Design 4. – A+B = B (</a:t>
            </a:r>
            <a:r>
              <a:rPr lang="hi-IN" dirty="0" smtClean="0"/>
              <a:t>पररूपम्)</a:t>
            </a:r>
          </a:p>
          <a:p>
            <a:pPr lvl="1"/>
            <a:r>
              <a:rPr lang="hi-IN" dirty="0" smtClean="0"/>
              <a:t>एङि पररूपम् = अ+ए/ओ </a:t>
            </a:r>
            <a:r>
              <a:rPr lang="en-IN" dirty="0" smtClean="0"/>
              <a:t>of </a:t>
            </a:r>
            <a:r>
              <a:rPr lang="hi-IN" dirty="0" smtClean="0"/>
              <a:t>धातु = ए/ओ</a:t>
            </a:r>
          </a:p>
          <a:p>
            <a:pPr lvl="1"/>
            <a:r>
              <a:rPr lang="hi-IN" dirty="0" smtClean="0"/>
              <a:t>प्र+एजते = प्रेजते</a:t>
            </a:r>
          </a:p>
          <a:p>
            <a:pPr lvl="1"/>
            <a:r>
              <a:rPr lang="hi-IN" dirty="0" smtClean="0"/>
              <a:t>उप+ओषति = उपोषति</a:t>
            </a:r>
          </a:p>
          <a:p>
            <a:r>
              <a:rPr lang="en-IN" dirty="0" smtClean="0"/>
              <a:t>Addition of sounds</a:t>
            </a:r>
          </a:p>
          <a:p>
            <a:pPr lvl="1"/>
            <a:r>
              <a:rPr lang="hi-IN" dirty="0" smtClean="0"/>
              <a:t>ङमो ह्रस्वादचि ङमुट् नित्यम्</a:t>
            </a:r>
          </a:p>
          <a:p>
            <a:pPr lvl="1"/>
            <a:r>
              <a:rPr lang="hi-IN" dirty="0" smtClean="0"/>
              <a:t>तस्मिन्+इति = तस्मिन्निति</a:t>
            </a:r>
          </a:p>
          <a:p>
            <a:pPr lvl="1"/>
            <a:r>
              <a:rPr lang="hi-IN" dirty="0" smtClean="0"/>
              <a:t>प्रत्यङ्+आत्मा = प्रत्यङ्ङात्मा</a:t>
            </a:r>
          </a:p>
          <a:p>
            <a:pPr lvl="1"/>
            <a:r>
              <a:rPr lang="hi-IN" dirty="0" smtClean="0"/>
              <a:t>शि तुक्, छे च – शिव+छाया – शिवच्छाया </a:t>
            </a:r>
            <a:r>
              <a:rPr lang="en-IN" smtClean="0"/>
              <a:t>etc. 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992018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(2) Word Level…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Root + Suffix + transformation</a:t>
            </a:r>
            <a:endParaRPr lang="hi-IN" dirty="0" smtClean="0"/>
          </a:p>
          <a:p>
            <a:r>
              <a:rPr lang="en-IN" dirty="0" smtClean="0"/>
              <a:t>Examples – </a:t>
            </a:r>
            <a:endParaRPr lang="hi-IN" dirty="0" smtClean="0"/>
          </a:p>
          <a:p>
            <a:pPr lvl="1"/>
            <a:r>
              <a:rPr lang="hi-IN" dirty="0" smtClean="0"/>
              <a:t>कार्य (वृद्धि)</a:t>
            </a:r>
            <a:r>
              <a:rPr lang="en-US" dirty="0" smtClean="0"/>
              <a:t> -  </a:t>
            </a:r>
            <a:r>
              <a:rPr lang="hi-IN" dirty="0" smtClean="0"/>
              <a:t>कृ+य (ण्यत्) – ऋ </a:t>
            </a:r>
            <a:r>
              <a:rPr lang="en-US" dirty="0" smtClean="0"/>
              <a:t>changes to </a:t>
            </a:r>
            <a:r>
              <a:rPr lang="hi-IN" dirty="0" smtClean="0"/>
              <a:t>आर् – कार्+य = कार्य</a:t>
            </a:r>
          </a:p>
          <a:p>
            <a:pPr lvl="1"/>
            <a:r>
              <a:rPr lang="hi-IN" dirty="0" smtClean="0"/>
              <a:t>नेय (गुण) –नी+ य – इ </a:t>
            </a:r>
            <a:r>
              <a:rPr lang="en-US" dirty="0" smtClean="0"/>
              <a:t>changes to </a:t>
            </a:r>
            <a:r>
              <a:rPr lang="hi-IN" dirty="0" smtClean="0"/>
              <a:t>ए – ने+य = नेय</a:t>
            </a:r>
          </a:p>
          <a:p>
            <a:pPr lvl="1"/>
            <a:r>
              <a:rPr lang="hi-IN" dirty="0" smtClean="0"/>
              <a:t>उक्त (सम्प्रसारण) – वच्+त् – व् </a:t>
            </a:r>
            <a:r>
              <a:rPr lang="en-US" dirty="0" smtClean="0"/>
              <a:t>changes to </a:t>
            </a:r>
            <a:r>
              <a:rPr lang="hi-IN" dirty="0" smtClean="0"/>
              <a:t>उ – उच्+त – च्</a:t>
            </a:r>
            <a:r>
              <a:rPr lang="en-US" dirty="0" smtClean="0"/>
              <a:t>changes to </a:t>
            </a:r>
            <a:r>
              <a:rPr lang="hi-IN" dirty="0" smtClean="0"/>
              <a:t>क् – उक्त</a:t>
            </a:r>
          </a:p>
          <a:p>
            <a:pPr lvl="1"/>
            <a:r>
              <a:rPr lang="en-US" dirty="0" smtClean="0"/>
              <a:t>The process of replacement of </a:t>
            </a:r>
            <a:r>
              <a:rPr lang="hi-IN" dirty="0" smtClean="0"/>
              <a:t>य् </a:t>
            </a:r>
            <a:r>
              <a:rPr lang="en-US" dirty="0" smtClean="0"/>
              <a:t>to</a:t>
            </a:r>
            <a:r>
              <a:rPr lang="hi-IN" dirty="0" smtClean="0"/>
              <a:t> इ व् </a:t>
            </a:r>
            <a:r>
              <a:rPr lang="en-US" dirty="0" smtClean="0"/>
              <a:t>to</a:t>
            </a:r>
            <a:r>
              <a:rPr lang="hi-IN" dirty="0" smtClean="0"/>
              <a:t> उ र्</a:t>
            </a:r>
            <a:r>
              <a:rPr lang="en-US" dirty="0" smtClean="0"/>
              <a:t> to </a:t>
            </a:r>
            <a:r>
              <a:rPr lang="hi-IN" dirty="0" smtClean="0"/>
              <a:t>ऋ </a:t>
            </a:r>
            <a:r>
              <a:rPr lang="en-US" dirty="0" smtClean="0"/>
              <a:t>and </a:t>
            </a:r>
            <a:r>
              <a:rPr lang="hi-IN" dirty="0" smtClean="0"/>
              <a:t>ल् </a:t>
            </a:r>
            <a:r>
              <a:rPr lang="en-US" dirty="0" smtClean="0"/>
              <a:t>to</a:t>
            </a:r>
            <a:r>
              <a:rPr lang="hi-IN" dirty="0" smtClean="0"/>
              <a:t> लृ </a:t>
            </a:r>
            <a:r>
              <a:rPr lang="en-US" dirty="0" smtClean="0"/>
              <a:t> is called as </a:t>
            </a:r>
            <a:r>
              <a:rPr lang="hi-IN" dirty="0" smtClean="0"/>
              <a:t>सम्प्रसारण</a:t>
            </a:r>
          </a:p>
          <a:p>
            <a:pPr lvl="1"/>
            <a:r>
              <a:rPr lang="hi-IN" dirty="0" smtClean="0"/>
              <a:t>दृष्ट (त – ट) – दृश्+त – श् </a:t>
            </a:r>
            <a:r>
              <a:rPr lang="en-US" dirty="0" smtClean="0"/>
              <a:t>changes to </a:t>
            </a:r>
            <a:r>
              <a:rPr lang="hi-IN" dirty="0" smtClean="0"/>
              <a:t>ष्</a:t>
            </a:r>
            <a:r>
              <a:rPr lang="en-US" dirty="0" smtClean="0"/>
              <a:t> – </a:t>
            </a:r>
            <a:r>
              <a:rPr lang="hi-IN" dirty="0" smtClean="0"/>
              <a:t>दृष् + त – त् </a:t>
            </a:r>
            <a:r>
              <a:rPr lang="en-US" dirty="0" smtClean="0"/>
              <a:t>changes to </a:t>
            </a:r>
            <a:r>
              <a:rPr lang="hi-IN" dirty="0" smtClean="0"/>
              <a:t>ट् - दृष्ट</a:t>
            </a:r>
          </a:p>
          <a:p>
            <a:pPr lvl="1"/>
            <a:r>
              <a:rPr lang="hi-IN" dirty="0" smtClean="0"/>
              <a:t>कृत्य (</a:t>
            </a:r>
            <a:r>
              <a:rPr lang="en-IN" dirty="0" smtClean="0"/>
              <a:t>Insertion)</a:t>
            </a:r>
            <a:r>
              <a:rPr lang="hi-IN" dirty="0" smtClean="0"/>
              <a:t> – कृ+य (क्यप्) – कृ+त्+य (</a:t>
            </a:r>
            <a:r>
              <a:rPr lang="en-US" dirty="0" smtClean="0"/>
              <a:t>by rule </a:t>
            </a:r>
            <a:r>
              <a:rPr lang="hi-IN" dirty="0" smtClean="0"/>
              <a:t>ह्रस्वस्य पिति कृति तुक्)  = कृत्य</a:t>
            </a:r>
            <a:endParaRPr lang="en-IN" dirty="0" smtClean="0"/>
          </a:p>
          <a:p>
            <a:pPr lvl="1"/>
            <a:r>
              <a:rPr lang="hi-IN" dirty="0" smtClean="0"/>
              <a:t>गत (अनुदात्तोपदेश...</a:t>
            </a:r>
            <a:r>
              <a:rPr lang="en-IN" dirty="0" smtClean="0"/>
              <a:t>Deletion</a:t>
            </a:r>
            <a:r>
              <a:rPr lang="hi-IN" dirty="0" smtClean="0"/>
              <a:t> </a:t>
            </a:r>
            <a:r>
              <a:rPr lang="en-US" dirty="0" smtClean="0"/>
              <a:t>of </a:t>
            </a:r>
            <a:r>
              <a:rPr lang="hi-IN" dirty="0" smtClean="0"/>
              <a:t>म्</a:t>
            </a:r>
            <a:r>
              <a:rPr lang="en-IN" dirty="0" smtClean="0"/>
              <a:t>)</a:t>
            </a:r>
            <a:r>
              <a:rPr lang="hi-IN" dirty="0" smtClean="0"/>
              <a:t> – गम्+त – म्</a:t>
            </a:r>
            <a:r>
              <a:rPr lang="en-US" dirty="0" smtClean="0"/>
              <a:t> is deleted - </a:t>
            </a:r>
            <a:r>
              <a:rPr lang="hi-IN" dirty="0" smtClean="0"/>
              <a:t>गत 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323803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Sentence level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Two perspectives – listener and speaker</a:t>
            </a:r>
          </a:p>
          <a:p>
            <a:r>
              <a:rPr lang="en-IN" dirty="0" smtClean="0"/>
              <a:t>Listener</a:t>
            </a:r>
            <a:r>
              <a:rPr lang="hi-IN" dirty="0" smtClean="0"/>
              <a:t>/</a:t>
            </a:r>
            <a:r>
              <a:rPr lang="en-IN" dirty="0" smtClean="0"/>
              <a:t>Reader – interpretations based on root-suffixes</a:t>
            </a:r>
            <a:endParaRPr lang="hi-IN" dirty="0" smtClean="0"/>
          </a:p>
          <a:p>
            <a:r>
              <a:rPr lang="en-US" dirty="0" smtClean="0"/>
              <a:t>Listener ANALYSES based on rules</a:t>
            </a:r>
            <a:endParaRPr lang="en-IN" dirty="0" smtClean="0"/>
          </a:p>
          <a:p>
            <a:r>
              <a:rPr lang="en-IN" dirty="0" smtClean="0"/>
              <a:t>Speaker – GENERATES sentences based on  </a:t>
            </a:r>
            <a:r>
              <a:rPr lang="hi-IN" dirty="0" smtClean="0"/>
              <a:t>विवक्षा</a:t>
            </a:r>
            <a:r>
              <a:rPr lang="en-US" dirty="0" smtClean="0"/>
              <a:t> – speaker’s intention</a:t>
            </a:r>
          </a:p>
          <a:p>
            <a:r>
              <a:rPr lang="en-US" dirty="0" smtClean="0"/>
              <a:t>Example – If a speaker wants to say ‘Boy reads a lesson’, he first selects a root from the </a:t>
            </a:r>
            <a:r>
              <a:rPr lang="hi-IN" dirty="0" smtClean="0"/>
              <a:t>धातुपाठ</a:t>
            </a:r>
            <a:r>
              <a:rPr lang="en-US" dirty="0" smtClean="0"/>
              <a:t> which means ‘to read’. He finds the root </a:t>
            </a:r>
            <a:r>
              <a:rPr lang="hi-IN" dirty="0" smtClean="0"/>
              <a:t>पठ्. </a:t>
            </a:r>
            <a:r>
              <a:rPr lang="en-US" dirty="0" smtClean="0"/>
              <a:t>He then decides upon the tense as – ‘present tense’ and  agent or </a:t>
            </a:r>
            <a:r>
              <a:rPr lang="hi-IN" dirty="0" smtClean="0"/>
              <a:t>कर्ता...</a:t>
            </a:r>
            <a:r>
              <a:rPr lang="en-US" dirty="0" smtClean="0"/>
              <a:t>Who reads? Suppose he wants to say ‘boy reads’, boy being third person singular he will add the suffix </a:t>
            </a:r>
            <a:r>
              <a:rPr lang="hi-IN" dirty="0" smtClean="0"/>
              <a:t>ति</a:t>
            </a:r>
            <a:r>
              <a:rPr lang="en-US" dirty="0" smtClean="0"/>
              <a:t> to </a:t>
            </a:r>
            <a:r>
              <a:rPr lang="hi-IN" dirty="0" smtClean="0"/>
              <a:t>पठ् </a:t>
            </a:r>
            <a:r>
              <a:rPr lang="en-US" dirty="0" smtClean="0"/>
              <a:t>and he creates the verb </a:t>
            </a:r>
            <a:r>
              <a:rPr lang="hi-IN" dirty="0" smtClean="0"/>
              <a:t>पठति. </a:t>
            </a:r>
            <a:r>
              <a:rPr lang="en-US" dirty="0" smtClean="0"/>
              <a:t>He adds the specific </a:t>
            </a:r>
            <a:r>
              <a:rPr lang="hi-IN" dirty="0" smtClean="0"/>
              <a:t>कर्ता- बालक </a:t>
            </a:r>
            <a:r>
              <a:rPr lang="en-US" dirty="0" smtClean="0"/>
              <a:t>and then decides upon what is being read? </a:t>
            </a:r>
            <a:r>
              <a:rPr lang="hi-IN" dirty="0" smtClean="0"/>
              <a:t>पाठ. </a:t>
            </a:r>
            <a:r>
              <a:rPr lang="en-US" dirty="0" smtClean="0"/>
              <a:t>Since </a:t>
            </a:r>
            <a:r>
              <a:rPr lang="hi-IN" dirty="0" smtClean="0"/>
              <a:t>पाठ</a:t>
            </a:r>
            <a:r>
              <a:rPr lang="en-US" dirty="0" smtClean="0"/>
              <a:t> is </a:t>
            </a:r>
            <a:r>
              <a:rPr lang="hi-IN" dirty="0" smtClean="0"/>
              <a:t>कर्मन्, </a:t>
            </a:r>
            <a:r>
              <a:rPr lang="en-US" dirty="0" smtClean="0"/>
              <a:t>he adds the suffix </a:t>
            </a:r>
            <a:r>
              <a:rPr lang="hi-IN" dirty="0" smtClean="0"/>
              <a:t>अम् </a:t>
            </a:r>
            <a:r>
              <a:rPr lang="en-US" dirty="0" smtClean="0"/>
              <a:t> of the </a:t>
            </a:r>
            <a:r>
              <a:rPr lang="hi-IN" dirty="0" smtClean="0"/>
              <a:t>द्वितीया विभक्ति </a:t>
            </a:r>
            <a:r>
              <a:rPr lang="en-US" dirty="0" smtClean="0"/>
              <a:t>and utters the sentence – </a:t>
            </a:r>
            <a:r>
              <a:rPr lang="hi-IN" dirty="0" smtClean="0"/>
              <a:t>बालकः पाठं पठति।</a:t>
            </a:r>
          </a:p>
          <a:p>
            <a:r>
              <a:rPr lang="en-US" dirty="0" smtClean="0"/>
              <a:t>Exactly reverse process happens at the listener’s end while analyzing the sentence. 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066263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Organizing the Phonological Inventory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Phonological inventory is traditionally organized with more </a:t>
            </a:r>
            <a:r>
              <a:rPr lang="en-IN" dirty="0" err="1" smtClean="0"/>
              <a:t>emplasis</a:t>
            </a:r>
            <a:r>
              <a:rPr lang="en-IN" dirty="0" smtClean="0"/>
              <a:t> to the place of articulation of sounds. This arrangement is called as </a:t>
            </a:r>
            <a:r>
              <a:rPr lang="hi-IN" dirty="0" smtClean="0"/>
              <a:t>वर्णमाला</a:t>
            </a:r>
          </a:p>
          <a:p>
            <a:r>
              <a:rPr lang="hi-IN" dirty="0" smtClean="0"/>
              <a:t>पाणिनि</a:t>
            </a:r>
            <a:r>
              <a:rPr lang="en-US" dirty="0" smtClean="0"/>
              <a:t> arranged the sounds in his 14 </a:t>
            </a:r>
            <a:r>
              <a:rPr lang="hi-IN" dirty="0" smtClean="0"/>
              <a:t>सूत्र</a:t>
            </a:r>
            <a:r>
              <a:rPr lang="en-US" dirty="0" smtClean="0"/>
              <a:t>s which are called as </a:t>
            </a:r>
            <a:r>
              <a:rPr lang="hi-IN" dirty="0" smtClean="0"/>
              <a:t>प्रत्याहार-सूत्र</a:t>
            </a:r>
            <a:r>
              <a:rPr lang="en-US" dirty="0" smtClean="0"/>
              <a:t>s.</a:t>
            </a:r>
          </a:p>
          <a:p>
            <a:r>
              <a:rPr lang="en-US" dirty="0" smtClean="0"/>
              <a:t>Manner of articulation of sounds is given more importance in the arrangement of sounds in the </a:t>
            </a:r>
            <a:r>
              <a:rPr lang="hi-IN" dirty="0" smtClean="0"/>
              <a:t>प्रत्याहार सूत्र</a:t>
            </a:r>
            <a:r>
              <a:rPr lang="en-US" dirty="0" smtClean="0"/>
              <a:t>s.</a:t>
            </a:r>
          </a:p>
          <a:p>
            <a:r>
              <a:rPr lang="en-US" dirty="0" smtClean="0"/>
              <a:t>Numerous </a:t>
            </a:r>
            <a:r>
              <a:rPr lang="hi-IN" dirty="0" smtClean="0"/>
              <a:t>प्रत्याहार</a:t>
            </a:r>
            <a:r>
              <a:rPr lang="en-US" dirty="0" smtClean="0"/>
              <a:t>s can be prepared from the </a:t>
            </a:r>
            <a:r>
              <a:rPr lang="hi-IN" dirty="0" smtClean="0"/>
              <a:t>प्रत्याहार सूत्र</a:t>
            </a:r>
            <a:r>
              <a:rPr lang="en-US" dirty="0" smtClean="0"/>
              <a:t>s but </a:t>
            </a:r>
            <a:r>
              <a:rPr lang="hi-IN" dirty="0" smtClean="0"/>
              <a:t>पाणिनि </a:t>
            </a:r>
            <a:r>
              <a:rPr lang="en-US" dirty="0" smtClean="0"/>
              <a:t>has used only 42 of them in his different </a:t>
            </a:r>
            <a:r>
              <a:rPr lang="hi-IN" dirty="0" smtClean="0"/>
              <a:t>सूत्र</a:t>
            </a:r>
            <a:r>
              <a:rPr lang="en-US" dirty="0" smtClean="0"/>
              <a:t>s.</a:t>
            </a:r>
            <a:endParaRPr lang="hi-IN" dirty="0" smtClean="0"/>
          </a:p>
        </p:txBody>
      </p:sp>
    </p:spTree>
    <p:extLst>
      <p:ext uri="{BB962C8B-B14F-4D97-AF65-F5344CB8AC3E}">
        <p14:creationId xmlns="" xmlns:p14="http://schemas.microsoft.com/office/powerpoint/2010/main" val="1072785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Various tools based on </a:t>
            </a:r>
            <a:r>
              <a:rPr lang="hi-IN" dirty="0" smtClean="0"/>
              <a:t>पाणिनि</a:t>
            </a:r>
            <a:r>
              <a:rPr lang="en-US" dirty="0" smtClean="0"/>
              <a:t>’s </a:t>
            </a:r>
            <a:r>
              <a:rPr lang="hi-IN" dirty="0" smtClean="0"/>
              <a:t>अष्टाध्यायी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the </a:t>
            </a:r>
            <a:r>
              <a:rPr lang="en-US" smtClean="0"/>
              <a:t>following link - </a:t>
            </a:r>
            <a:r>
              <a:rPr lang="en-US" smtClean="0">
                <a:hlinkClick r:id="rId2"/>
              </a:rPr>
              <a:t>https://sanskrit.uohyd.ac.in/scl/</a:t>
            </a:r>
            <a:endParaRPr lang="en-US" smtClean="0"/>
          </a:p>
          <a:p>
            <a:pPr>
              <a:buNone/>
            </a:pP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501801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Interplay </a:t>
            </a:r>
            <a:r>
              <a:rPr lang="en-US" smtClean="0"/>
              <a:t>of Suffixes</a:t>
            </a:r>
            <a:endParaRPr lang="en-US"/>
          </a:p>
        </p:txBody>
      </p:sp>
      <p:pic>
        <p:nvPicPr>
          <p:cNvPr id="4" name="Picture 2" descr="E:\Dipesh\current\IITKgp\Paninian Grammar Course\Useful readings\flow of prefixes and suffixes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179888" y="2408237"/>
            <a:ext cx="5734050" cy="32289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</a:t>
            </a:r>
            <a:r>
              <a:rPr lang="en-IN" dirty="0" err="1" smtClean="0"/>
              <a:t>सूत्रs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i-IN" dirty="0" smtClean="0"/>
              <a:t>संज्ञा – </a:t>
            </a:r>
            <a:r>
              <a:rPr lang="en-US" dirty="0" smtClean="0"/>
              <a:t>(</a:t>
            </a:r>
            <a:r>
              <a:rPr lang="en-US" dirty="0" err="1" smtClean="0"/>
              <a:t>Eg</a:t>
            </a:r>
            <a:r>
              <a:rPr lang="en-US" dirty="0" smtClean="0"/>
              <a:t>.)</a:t>
            </a:r>
            <a:r>
              <a:rPr lang="hi-IN" dirty="0" smtClean="0"/>
              <a:t>वृद्धिरादैच्</a:t>
            </a:r>
          </a:p>
          <a:p>
            <a:r>
              <a:rPr lang="hi-IN" dirty="0" smtClean="0"/>
              <a:t>परिभाषा – </a:t>
            </a:r>
            <a:r>
              <a:rPr lang="en-US" dirty="0" smtClean="0"/>
              <a:t>(</a:t>
            </a:r>
            <a:r>
              <a:rPr lang="en-US" dirty="0" err="1" smtClean="0"/>
              <a:t>Eg</a:t>
            </a:r>
            <a:r>
              <a:rPr lang="en-US" dirty="0" smtClean="0"/>
              <a:t>.)</a:t>
            </a:r>
            <a:endParaRPr lang="hi-IN" dirty="0" smtClean="0"/>
          </a:p>
          <a:p>
            <a:pPr lvl="1"/>
            <a:r>
              <a:rPr lang="hi-IN" dirty="0" smtClean="0"/>
              <a:t>विप्रतिषेधे परं कार्यम्, </a:t>
            </a:r>
          </a:p>
          <a:p>
            <a:pPr lvl="1"/>
            <a:r>
              <a:rPr lang="hi-IN" dirty="0" smtClean="0"/>
              <a:t>तस्मिन्निति निर्दिष्टे पूर्वस्य, </a:t>
            </a:r>
          </a:p>
          <a:p>
            <a:pPr lvl="1"/>
            <a:r>
              <a:rPr lang="hi-IN" dirty="0" smtClean="0"/>
              <a:t>षष्ठी स्थानेयोगा, </a:t>
            </a:r>
          </a:p>
          <a:p>
            <a:pPr lvl="1"/>
            <a:r>
              <a:rPr lang="hi-IN" dirty="0" smtClean="0"/>
              <a:t>तस्मादित्युत्तरस्य</a:t>
            </a:r>
          </a:p>
          <a:p>
            <a:r>
              <a:rPr lang="hi-IN" dirty="0" smtClean="0"/>
              <a:t>विधि </a:t>
            </a:r>
            <a:r>
              <a:rPr lang="en-IN" dirty="0" smtClean="0"/>
              <a:t>–</a:t>
            </a:r>
            <a:r>
              <a:rPr lang="hi-IN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Eg</a:t>
            </a:r>
            <a:r>
              <a:rPr lang="en-US" dirty="0" smtClean="0"/>
              <a:t>.)</a:t>
            </a:r>
            <a:r>
              <a:rPr lang="hi-IN" dirty="0" smtClean="0"/>
              <a:t>इको यणचि, </a:t>
            </a:r>
          </a:p>
          <a:p>
            <a:r>
              <a:rPr lang="hi-IN" dirty="0" smtClean="0"/>
              <a:t>नियम – </a:t>
            </a:r>
            <a:r>
              <a:rPr lang="en-US" dirty="0" smtClean="0"/>
              <a:t>(</a:t>
            </a:r>
            <a:r>
              <a:rPr lang="en-US" dirty="0" err="1" smtClean="0"/>
              <a:t>Eg</a:t>
            </a:r>
            <a:r>
              <a:rPr lang="en-US" dirty="0" smtClean="0"/>
              <a:t>.)</a:t>
            </a:r>
            <a:r>
              <a:rPr lang="hi-IN" dirty="0" smtClean="0"/>
              <a:t> </a:t>
            </a:r>
            <a:r>
              <a:rPr lang="en-IN" dirty="0" err="1" smtClean="0"/>
              <a:t>म्रियतेः</a:t>
            </a:r>
            <a:r>
              <a:rPr lang="en-IN" dirty="0" smtClean="0"/>
              <a:t> </a:t>
            </a:r>
            <a:r>
              <a:rPr lang="en-IN" dirty="0" err="1" smtClean="0"/>
              <a:t>लुङ्-लिङो</a:t>
            </a:r>
            <a:r>
              <a:rPr lang="en-IN" dirty="0" smtClean="0"/>
              <a:t> </a:t>
            </a:r>
            <a:r>
              <a:rPr lang="en-IN" dirty="0" err="1" smtClean="0"/>
              <a:t>श्च</a:t>
            </a:r>
            <a:r>
              <a:rPr lang="en-IN" dirty="0" smtClean="0"/>
              <a:t> (1.3.61)</a:t>
            </a:r>
            <a:endParaRPr lang="hi-IN" dirty="0" smtClean="0"/>
          </a:p>
          <a:p>
            <a:r>
              <a:rPr lang="en-US" dirty="0" smtClean="0"/>
              <a:t>Root </a:t>
            </a:r>
            <a:r>
              <a:rPr lang="hi-IN" dirty="0" smtClean="0"/>
              <a:t>मृङ् </a:t>
            </a:r>
            <a:r>
              <a:rPr lang="en-US" dirty="0" smtClean="0"/>
              <a:t>already takes the </a:t>
            </a:r>
            <a:r>
              <a:rPr lang="hi-IN" dirty="0" smtClean="0"/>
              <a:t>आत्मनेपद</a:t>
            </a:r>
            <a:r>
              <a:rPr lang="en-US" dirty="0" smtClean="0"/>
              <a:t>-suffixes in all its forms since the </a:t>
            </a:r>
            <a:r>
              <a:rPr lang="hi-IN" dirty="0" smtClean="0"/>
              <a:t>इत्-</a:t>
            </a:r>
            <a:r>
              <a:rPr lang="en-US" dirty="0" smtClean="0"/>
              <a:t>sound </a:t>
            </a:r>
            <a:r>
              <a:rPr lang="hi-IN" dirty="0" smtClean="0"/>
              <a:t>ङ्</a:t>
            </a:r>
            <a:r>
              <a:rPr lang="en-US" dirty="0" smtClean="0"/>
              <a:t> is attached to it by virtue of the rule – </a:t>
            </a:r>
            <a:r>
              <a:rPr lang="hi-IN" dirty="0" smtClean="0"/>
              <a:t>अनुदात्तङित आत्मनेपदम् (१.३.१२). म्रियतेः लुङ्-लिङोश्च (१.३.६१) </a:t>
            </a:r>
            <a:r>
              <a:rPr lang="en-US" dirty="0" smtClean="0"/>
              <a:t>again repeats that root </a:t>
            </a:r>
            <a:r>
              <a:rPr lang="hi-IN" dirty="0" smtClean="0"/>
              <a:t>मृङ् </a:t>
            </a:r>
            <a:r>
              <a:rPr lang="en-US" dirty="0" smtClean="0"/>
              <a:t>takes </a:t>
            </a:r>
            <a:r>
              <a:rPr lang="hi-IN" dirty="0" smtClean="0"/>
              <a:t>आत्मनपद-</a:t>
            </a:r>
            <a:r>
              <a:rPr lang="en-US" dirty="0" smtClean="0"/>
              <a:t>suffixes in (</a:t>
            </a:r>
            <a:r>
              <a:rPr lang="en-US" dirty="0" err="1" smtClean="0"/>
              <a:t>i</a:t>
            </a:r>
            <a:r>
              <a:rPr lang="en-US" dirty="0" smtClean="0"/>
              <a:t>)  immediate past tense and (ii) potential mood forms. So, the statement in </a:t>
            </a:r>
            <a:r>
              <a:rPr lang="hi-IN" dirty="0" smtClean="0"/>
              <a:t>नियमसूत्र</a:t>
            </a:r>
            <a:r>
              <a:rPr lang="en-US" dirty="0" smtClean="0"/>
              <a:t> – </a:t>
            </a:r>
            <a:r>
              <a:rPr lang="hi-IN" dirty="0" smtClean="0"/>
              <a:t>म्रियतेः लुङ्-लिङ्गोः च</a:t>
            </a:r>
            <a:r>
              <a:rPr lang="en-US" dirty="0" smtClean="0"/>
              <a:t> is assertive, but actually it is limiting the scope of the previous </a:t>
            </a:r>
            <a:r>
              <a:rPr lang="hi-IN" dirty="0" smtClean="0"/>
              <a:t>सूत्र – अनुदात्तङित आत्मनेपदम्.</a:t>
            </a:r>
            <a:r>
              <a:rPr lang="en-US" dirty="0" smtClean="0"/>
              <a:t> </a:t>
            </a:r>
          </a:p>
          <a:p>
            <a:r>
              <a:rPr lang="hi-IN" dirty="0" smtClean="0"/>
              <a:t>अतिदेश </a:t>
            </a:r>
            <a:r>
              <a:rPr lang="en-IN" dirty="0" smtClean="0"/>
              <a:t>-</a:t>
            </a:r>
            <a:r>
              <a:rPr lang="hi-IN" dirty="0" smtClean="0"/>
              <a:t> तृज्वत् क्रोष्टुः, लोटः लङ्वत्</a:t>
            </a:r>
          </a:p>
          <a:p>
            <a:r>
              <a:rPr lang="hi-IN" dirty="0" smtClean="0"/>
              <a:t>अधिकार </a:t>
            </a:r>
            <a:r>
              <a:rPr lang="en-IN" dirty="0" smtClean="0"/>
              <a:t>-</a:t>
            </a:r>
            <a:r>
              <a:rPr lang="hi-IN" dirty="0" smtClean="0"/>
              <a:t> कारके, प्रत्ययः, तद्धिताः </a:t>
            </a:r>
            <a:r>
              <a:rPr lang="en-IN" dirty="0" smtClean="0"/>
              <a:t>etc. </a:t>
            </a:r>
          </a:p>
        </p:txBody>
      </p:sp>
    </p:spTree>
    <p:extLst>
      <p:ext uri="{BB962C8B-B14F-4D97-AF65-F5344CB8AC3E}">
        <p14:creationId xmlns="" xmlns:p14="http://schemas.microsoft.com/office/powerpoint/2010/main" val="418743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Meta-language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Meta-rules</a:t>
            </a:r>
            <a:r>
              <a:rPr lang="hi-IN" dirty="0" smtClean="0"/>
              <a:t> = परिभाषा सूत्र</a:t>
            </a:r>
            <a:r>
              <a:rPr lang="en-US" dirty="0" smtClean="0"/>
              <a:t>s</a:t>
            </a:r>
            <a:r>
              <a:rPr lang="en-IN" dirty="0" smtClean="0"/>
              <a:t> v/s Meta-language = new language that the grammarian devices through - </a:t>
            </a:r>
          </a:p>
          <a:p>
            <a:r>
              <a:rPr lang="hi-IN" dirty="0" smtClean="0"/>
              <a:t>प्रत्याहार</a:t>
            </a:r>
          </a:p>
          <a:p>
            <a:r>
              <a:rPr lang="en-US" dirty="0" smtClean="0"/>
              <a:t>Words like </a:t>
            </a:r>
            <a:r>
              <a:rPr lang="hi-IN" dirty="0" smtClean="0"/>
              <a:t>कु, चु, टु, तु, पु</a:t>
            </a:r>
          </a:p>
          <a:p>
            <a:r>
              <a:rPr lang="hi-IN" dirty="0" smtClean="0"/>
              <a:t>संज्ञा</a:t>
            </a:r>
            <a:r>
              <a:rPr lang="en-IN" dirty="0" smtClean="0"/>
              <a:t> – </a:t>
            </a:r>
            <a:r>
              <a:rPr lang="hi-IN" dirty="0" smtClean="0"/>
              <a:t>टि, घि, लट्</a:t>
            </a:r>
          </a:p>
          <a:p>
            <a:r>
              <a:rPr lang="en-US" dirty="0" smtClean="0"/>
              <a:t>As well as through </a:t>
            </a:r>
            <a:r>
              <a:rPr lang="hi-IN" dirty="0" smtClean="0"/>
              <a:t>परिभाषा – </a:t>
            </a:r>
            <a:r>
              <a:rPr lang="en-IN" dirty="0" smtClean="0"/>
              <a:t>Use of </a:t>
            </a:r>
            <a:r>
              <a:rPr lang="hi-IN" dirty="0" smtClean="0"/>
              <a:t>विभक्ति</a:t>
            </a:r>
            <a:r>
              <a:rPr lang="en-IN" dirty="0" smtClean="0"/>
              <a:t>s</a:t>
            </a:r>
            <a:r>
              <a:rPr lang="hi-IN" dirty="0" smtClean="0"/>
              <a:t>, तपरस्तत्कालस्य </a:t>
            </a:r>
            <a:r>
              <a:rPr lang="en-IN" dirty="0" smtClean="0"/>
              <a:t>etc.</a:t>
            </a:r>
            <a:endParaRPr lang="hi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6435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Cases to specify context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i-IN" dirty="0" smtClean="0"/>
              <a:t>षष्ठी – स्थाने</a:t>
            </a:r>
            <a:r>
              <a:rPr lang="en-US" dirty="0" smtClean="0"/>
              <a:t> – example – </a:t>
            </a:r>
            <a:r>
              <a:rPr lang="hi-IN" dirty="0" smtClean="0"/>
              <a:t>इकः यण् अचि. इकः </a:t>
            </a:r>
            <a:r>
              <a:rPr lang="en-US" dirty="0" smtClean="0"/>
              <a:t>is in genitive case. That is why the substitution happens on </a:t>
            </a:r>
            <a:r>
              <a:rPr lang="hi-IN" dirty="0" smtClean="0"/>
              <a:t>इक्.</a:t>
            </a:r>
            <a:r>
              <a:rPr lang="en-US" dirty="0" smtClean="0"/>
              <a:t> In this </a:t>
            </a:r>
            <a:r>
              <a:rPr lang="hi-IN" dirty="0" smtClean="0"/>
              <a:t>सूत्र – इकः</a:t>
            </a:r>
            <a:r>
              <a:rPr lang="en-US" dirty="0" smtClean="0"/>
              <a:t> is to be read as </a:t>
            </a:r>
            <a:r>
              <a:rPr lang="hi-IN" dirty="0" smtClean="0"/>
              <a:t>इकः स्थाने (यण् भवति)</a:t>
            </a:r>
          </a:p>
          <a:p>
            <a:r>
              <a:rPr lang="hi-IN" dirty="0" smtClean="0"/>
              <a:t>सप्तमी – पूर्वस्य – </a:t>
            </a:r>
            <a:r>
              <a:rPr lang="en-US" dirty="0" smtClean="0"/>
              <a:t>in the </a:t>
            </a:r>
            <a:r>
              <a:rPr lang="hi-IN" dirty="0" smtClean="0"/>
              <a:t>सूत्र – इकः यण् अचि, अचि</a:t>
            </a:r>
            <a:r>
              <a:rPr lang="en-US" dirty="0" smtClean="0"/>
              <a:t> is in locative case. That is why the substitution happens on that which lies immediately before </a:t>
            </a:r>
            <a:r>
              <a:rPr lang="hi-IN" dirty="0" smtClean="0"/>
              <a:t>अच्. </a:t>
            </a:r>
            <a:r>
              <a:rPr lang="en-US" dirty="0" smtClean="0"/>
              <a:t>That is why substitution happens on only that </a:t>
            </a:r>
            <a:r>
              <a:rPr lang="hi-IN" dirty="0" smtClean="0"/>
              <a:t>इक्</a:t>
            </a:r>
            <a:r>
              <a:rPr lang="en-US" dirty="0" smtClean="0"/>
              <a:t> which lies immediately before </a:t>
            </a:r>
            <a:r>
              <a:rPr lang="hi-IN" dirty="0" smtClean="0"/>
              <a:t>अच्. </a:t>
            </a:r>
          </a:p>
          <a:p>
            <a:pPr>
              <a:buNone/>
            </a:pPr>
            <a:r>
              <a:rPr lang="hi-IN" dirty="0" smtClean="0"/>
              <a:t>	</a:t>
            </a:r>
            <a:r>
              <a:rPr lang="en-US" dirty="0" smtClean="0"/>
              <a:t>in </a:t>
            </a:r>
            <a:r>
              <a:rPr lang="hi-IN" dirty="0" smtClean="0"/>
              <a:t>इति+अपि, </a:t>
            </a:r>
            <a:r>
              <a:rPr lang="en-US" dirty="0" smtClean="0"/>
              <a:t>the </a:t>
            </a:r>
            <a:r>
              <a:rPr lang="hi-IN" dirty="0" smtClean="0"/>
              <a:t>इक् -</a:t>
            </a:r>
            <a:r>
              <a:rPr lang="en-US" dirty="0" smtClean="0"/>
              <a:t> </a:t>
            </a:r>
            <a:r>
              <a:rPr lang="hi-IN" dirty="0" smtClean="0"/>
              <a:t>इ </a:t>
            </a:r>
            <a:r>
              <a:rPr lang="en-US" dirty="0" smtClean="0"/>
              <a:t>after </a:t>
            </a:r>
            <a:r>
              <a:rPr lang="hi-IN" dirty="0" smtClean="0"/>
              <a:t>त् </a:t>
            </a:r>
            <a:r>
              <a:rPr lang="en-US" dirty="0" smtClean="0"/>
              <a:t>is replaced by </a:t>
            </a:r>
            <a:r>
              <a:rPr lang="hi-IN" dirty="0" smtClean="0"/>
              <a:t>य् </a:t>
            </a:r>
            <a:r>
              <a:rPr lang="en-US" dirty="0" smtClean="0"/>
              <a:t>because it precedes </a:t>
            </a:r>
            <a:r>
              <a:rPr lang="hi-IN" dirty="0" smtClean="0"/>
              <a:t>अ </a:t>
            </a:r>
            <a:r>
              <a:rPr lang="en-US" dirty="0" smtClean="0"/>
              <a:t>which is </a:t>
            </a:r>
            <a:r>
              <a:rPr lang="hi-IN" dirty="0" smtClean="0"/>
              <a:t>अच्. </a:t>
            </a:r>
            <a:r>
              <a:rPr lang="en-US" dirty="0" smtClean="0"/>
              <a:t>The </a:t>
            </a:r>
            <a:r>
              <a:rPr lang="hi-IN" dirty="0" smtClean="0"/>
              <a:t>इक्</a:t>
            </a:r>
            <a:r>
              <a:rPr lang="en-US" dirty="0" smtClean="0"/>
              <a:t> – </a:t>
            </a:r>
            <a:r>
              <a:rPr lang="hi-IN" dirty="0" smtClean="0"/>
              <a:t>इ </a:t>
            </a:r>
            <a:r>
              <a:rPr lang="en-US" dirty="0" smtClean="0"/>
              <a:t>in </a:t>
            </a:r>
            <a:r>
              <a:rPr lang="hi-IN" dirty="0" smtClean="0"/>
              <a:t>इति+वदति </a:t>
            </a:r>
            <a:r>
              <a:rPr lang="en-US" dirty="0" smtClean="0"/>
              <a:t> is not replaced by </a:t>
            </a:r>
            <a:r>
              <a:rPr lang="hi-IN" dirty="0" smtClean="0"/>
              <a:t>य् </a:t>
            </a:r>
            <a:r>
              <a:rPr lang="en-US" dirty="0" smtClean="0"/>
              <a:t> as it precedes </a:t>
            </a:r>
            <a:r>
              <a:rPr lang="hi-IN" dirty="0" smtClean="0"/>
              <a:t>व्</a:t>
            </a:r>
            <a:r>
              <a:rPr lang="en-US" dirty="0" smtClean="0"/>
              <a:t> which is not </a:t>
            </a:r>
            <a:r>
              <a:rPr lang="hi-IN" dirty="0" smtClean="0"/>
              <a:t>अच्</a:t>
            </a:r>
          </a:p>
          <a:p>
            <a:r>
              <a:rPr lang="hi-IN" dirty="0" smtClean="0"/>
              <a:t>पञ्चमी – परस्य – </a:t>
            </a:r>
            <a:r>
              <a:rPr lang="en-US" dirty="0" smtClean="0"/>
              <a:t>the </a:t>
            </a:r>
            <a:r>
              <a:rPr lang="hi-IN" dirty="0" smtClean="0"/>
              <a:t>सूत्र – अतः भिसः ऐस्</a:t>
            </a:r>
            <a:r>
              <a:rPr lang="en-US" dirty="0" smtClean="0"/>
              <a:t> – the word </a:t>
            </a:r>
            <a:r>
              <a:rPr lang="hi-IN" dirty="0" smtClean="0"/>
              <a:t>अतः </a:t>
            </a:r>
            <a:r>
              <a:rPr lang="en-US" dirty="0" smtClean="0"/>
              <a:t>is in ablative case. The </a:t>
            </a:r>
            <a:r>
              <a:rPr lang="hi-IN" dirty="0" smtClean="0"/>
              <a:t>सूत्र </a:t>
            </a:r>
            <a:r>
              <a:rPr lang="en-US" dirty="0" smtClean="0"/>
              <a:t>says that the </a:t>
            </a:r>
            <a:r>
              <a:rPr lang="hi-IN" dirty="0" smtClean="0"/>
              <a:t>भिस्</a:t>
            </a:r>
            <a:r>
              <a:rPr lang="en-US" dirty="0" smtClean="0"/>
              <a:t> that comes immediately after a word ending in </a:t>
            </a:r>
            <a:r>
              <a:rPr lang="hi-IN" dirty="0" smtClean="0"/>
              <a:t>अ </a:t>
            </a:r>
            <a:r>
              <a:rPr lang="en-US" dirty="0" smtClean="0"/>
              <a:t>is replaced by </a:t>
            </a:r>
            <a:r>
              <a:rPr lang="hi-IN" dirty="0" smtClean="0"/>
              <a:t>ऐस्. </a:t>
            </a:r>
            <a:r>
              <a:rPr lang="en-US" dirty="0" smtClean="0"/>
              <a:t>In </a:t>
            </a:r>
            <a:r>
              <a:rPr lang="hi-IN" dirty="0" smtClean="0"/>
              <a:t>वृक्ष+भिस्, </a:t>
            </a:r>
            <a:r>
              <a:rPr lang="en-US" dirty="0" smtClean="0"/>
              <a:t> we see that </a:t>
            </a:r>
            <a:r>
              <a:rPr lang="hi-IN" dirty="0" smtClean="0"/>
              <a:t>भिस् </a:t>
            </a:r>
            <a:r>
              <a:rPr lang="en-US" dirty="0" smtClean="0"/>
              <a:t>has come immediately after </a:t>
            </a:r>
            <a:r>
              <a:rPr lang="hi-IN" dirty="0" smtClean="0"/>
              <a:t>वृक्ष, </a:t>
            </a:r>
            <a:r>
              <a:rPr lang="en-US" dirty="0" smtClean="0"/>
              <a:t> a word ending in </a:t>
            </a:r>
            <a:r>
              <a:rPr lang="hi-IN" dirty="0" smtClean="0"/>
              <a:t>अ. </a:t>
            </a:r>
            <a:r>
              <a:rPr lang="en-US" dirty="0" smtClean="0"/>
              <a:t>It is therefore replaced by </a:t>
            </a:r>
            <a:r>
              <a:rPr lang="hi-IN" dirty="0" smtClean="0"/>
              <a:t>ऐस्, </a:t>
            </a:r>
            <a:r>
              <a:rPr lang="en-US" dirty="0" smtClean="0"/>
              <a:t>consequently we have the form – </a:t>
            </a:r>
            <a:r>
              <a:rPr lang="hi-IN" dirty="0" smtClean="0"/>
              <a:t>वृक्ष+ऐस् = वृक्षैस् = वृक्षैः. </a:t>
            </a:r>
            <a:r>
              <a:rPr lang="en-US" dirty="0" smtClean="0"/>
              <a:t>In </a:t>
            </a:r>
            <a:r>
              <a:rPr lang="hi-IN" dirty="0" smtClean="0"/>
              <a:t>लता+भिस्, भिस् </a:t>
            </a:r>
            <a:r>
              <a:rPr lang="en-US" dirty="0" smtClean="0"/>
              <a:t>is not similarly replaced by </a:t>
            </a:r>
            <a:r>
              <a:rPr lang="hi-IN" dirty="0" smtClean="0"/>
              <a:t>ऐस् </a:t>
            </a:r>
            <a:r>
              <a:rPr lang="en-US" dirty="0" smtClean="0"/>
              <a:t>it has come after </a:t>
            </a:r>
            <a:r>
              <a:rPr lang="hi-IN" dirty="0" smtClean="0"/>
              <a:t>आ </a:t>
            </a:r>
            <a:r>
              <a:rPr lang="en-US" dirty="0" smtClean="0"/>
              <a:t>and not </a:t>
            </a:r>
            <a:r>
              <a:rPr lang="hi-IN" dirty="0" smtClean="0"/>
              <a:t>अ.</a:t>
            </a:r>
          </a:p>
          <a:p>
            <a:pPr marL="0" indent="0" algn="r">
              <a:buNone/>
            </a:pPr>
            <a:r>
              <a:rPr lang="en-IN" dirty="0" smtClean="0"/>
              <a:t>……..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36044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i-IN" dirty="0" smtClean="0"/>
              <a:t>तृतीया – योगे – </a:t>
            </a:r>
            <a:r>
              <a:rPr lang="en-US" dirty="0" smtClean="0"/>
              <a:t>Example - </a:t>
            </a:r>
            <a:r>
              <a:rPr lang="hi-IN" dirty="0" smtClean="0"/>
              <a:t>स्तोः श्चुना श्चुः</a:t>
            </a:r>
            <a:r>
              <a:rPr lang="en-IN" dirty="0" smtClean="0"/>
              <a:t>  - </a:t>
            </a:r>
            <a:r>
              <a:rPr lang="hi-IN" dirty="0" smtClean="0"/>
              <a:t>श्चुना </a:t>
            </a:r>
            <a:r>
              <a:rPr lang="en-US" dirty="0" smtClean="0"/>
              <a:t>is in </a:t>
            </a:r>
            <a:r>
              <a:rPr lang="hi-IN" dirty="0" smtClean="0"/>
              <a:t>तृतीया विभक्ति </a:t>
            </a:r>
            <a:r>
              <a:rPr lang="en-US" dirty="0" smtClean="0"/>
              <a:t>or instrumental case</a:t>
            </a:r>
            <a:endParaRPr lang="hi-IN" dirty="0" smtClean="0"/>
          </a:p>
          <a:p>
            <a:r>
              <a:rPr lang="en-US" dirty="0" smtClean="0"/>
              <a:t>The </a:t>
            </a:r>
            <a:r>
              <a:rPr lang="hi-IN" dirty="0" smtClean="0"/>
              <a:t>सूत्र </a:t>
            </a:r>
            <a:r>
              <a:rPr lang="en-US" dirty="0" smtClean="0"/>
              <a:t> - </a:t>
            </a:r>
            <a:r>
              <a:rPr lang="hi-IN" dirty="0" smtClean="0"/>
              <a:t>स्तोः श्चुना श्चुः </a:t>
            </a:r>
            <a:r>
              <a:rPr lang="en-US" dirty="0" smtClean="0"/>
              <a:t>says that </a:t>
            </a:r>
            <a:r>
              <a:rPr lang="hi-IN" dirty="0" smtClean="0"/>
              <a:t>स्, त्, थ्, द्, ध्, न्</a:t>
            </a:r>
            <a:r>
              <a:rPr lang="en-US" dirty="0" smtClean="0"/>
              <a:t>  when either followed or preceded by </a:t>
            </a:r>
            <a:r>
              <a:rPr lang="hi-IN" dirty="0" smtClean="0"/>
              <a:t>श्, च्, छ्, ज्, झ्, ञ् </a:t>
            </a:r>
            <a:r>
              <a:rPr lang="en-US" dirty="0" smtClean="0"/>
              <a:t>changes to </a:t>
            </a:r>
            <a:r>
              <a:rPr lang="hi-IN" dirty="0" smtClean="0"/>
              <a:t>श्, च्, छ्, ज्, झ्, ञ्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 – </a:t>
            </a:r>
            <a:endParaRPr lang="hi-IN" dirty="0" smtClean="0"/>
          </a:p>
          <a:p>
            <a:pPr lvl="1"/>
            <a:r>
              <a:rPr lang="hi-IN" dirty="0" smtClean="0"/>
              <a:t>रामस्+चलति [स् (स्तु)</a:t>
            </a:r>
            <a:r>
              <a:rPr lang="en-US" dirty="0" smtClean="0"/>
              <a:t>changes to </a:t>
            </a:r>
            <a:r>
              <a:rPr lang="hi-IN" dirty="0" smtClean="0"/>
              <a:t>श् (श्चु)</a:t>
            </a:r>
            <a:r>
              <a:rPr lang="en-US" dirty="0" smtClean="0"/>
              <a:t> as it is followed by </a:t>
            </a:r>
            <a:r>
              <a:rPr lang="hi-IN" dirty="0" smtClean="0"/>
              <a:t>च् (श्चु)]</a:t>
            </a:r>
            <a:r>
              <a:rPr lang="en-US" dirty="0" smtClean="0"/>
              <a:t> – </a:t>
            </a:r>
            <a:r>
              <a:rPr lang="hi-IN" dirty="0" smtClean="0"/>
              <a:t>रामश्चलति</a:t>
            </a:r>
          </a:p>
          <a:p>
            <a:pPr lvl="1"/>
            <a:r>
              <a:rPr lang="hi-IN" dirty="0" smtClean="0"/>
              <a:t>यज्+न् [न् (स्तु) </a:t>
            </a:r>
            <a:r>
              <a:rPr lang="en-US" dirty="0" smtClean="0"/>
              <a:t>changes to</a:t>
            </a:r>
            <a:r>
              <a:rPr lang="hi-IN" dirty="0" smtClean="0"/>
              <a:t> ञ् (श्चु) </a:t>
            </a:r>
            <a:r>
              <a:rPr lang="en-US" dirty="0" smtClean="0"/>
              <a:t>as it is preceded by </a:t>
            </a:r>
            <a:r>
              <a:rPr lang="hi-IN" dirty="0" smtClean="0"/>
              <a:t>ज् (श्चु)] – यज् ञ = यज्ञ</a:t>
            </a:r>
            <a:r>
              <a:rPr lang="en-US" dirty="0" smtClean="0"/>
              <a:t>   </a:t>
            </a:r>
            <a:r>
              <a:rPr lang="hi-IN" dirty="0" smtClean="0"/>
              <a:t>	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Ordering Rules and Conflict Resolution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Rules of the </a:t>
            </a:r>
            <a:r>
              <a:rPr lang="hi-IN" dirty="0" smtClean="0"/>
              <a:t>अष्टाध्यायी</a:t>
            </a:r>
            <a:r>
              <a:rPr lang="en-US" dirty="0" smtClean="0"/>
              <a:t> are triggered when the conditions required by them are satisfied</a:t>
            </a:r>
            <a:endParaRPr lang="hi-IN" dirty="0" smtClean="0"/>
          </a:p>
          <a:p>
            <a:r>
              <a:rPr lang="en-US" dirty="0" smtClean="0"/>
              <a:t>In the Example – </a:t>
            </a:r>
            <a:r>
              <a:rPr lang="hi-IN" dirty="0" smtClean="0"/>
              <a:t>वृक्ष+भ्यस्</a:t>
            </a:r>
            <a:r>
              <a:rPr lang="en-US" dirty="0" smtClean="0"/>
              <a:t>, the conditions required by two rules, namely (</a:t>
            </a:r>
            <a:r>
              <a:rPr lang="en-US" dirty="0" err="1" smtClean="0"/>
              <a:t>i</a:t>
            </a:r>
            <a:r>
              <a:rPr lang="en-US" dirty="0" smtClean="0"/>
              <a:t>) </a:t>
            </a:r>
            <a:r>
              <a:rPr lang="hi-IN" dirty="0" smtClean="0"/>
              <a:t>सुपि च</a:t>
            </a:r>
            <a:r>
              <a:rPr lang="en-US" dirty="0" smtClean="0"/>
              <a:t> (7.3.102) and  (ii) </a:t>
            </a:r>
            <a:r>
              <a:rPr lang="hi-IN" dirty="0" smtClean="0"/>
              <a:t>बहुवचने झल्येत् </a:t>
            </a:r>
            <a:r>
              <a:rPr lang="en-US" dirty="0" smtClean="0"/>
              <a:t>(7.3.103) are satisfied. Both can not be applied simultaneously or even one after the other. This is the situation of conflict. </a:t>
            </a:r>
          </a:p>
          <a:p>
            <a:r>
              <a:rPr lang="en-US" dirty="0" smtClean="0"/>
              <a:t>The </a:t>
            </a:r>
            <a:r>
              <a:rPr lang="hi-IN" dirty="0" smtClean="0"/>
              <a:t>सूत्र – विप्रतिषेधे परं कार्यम् (</a:t>
            </a:r>
            <a:r>
              <a:rPr lang="en-US" dirty="0" smtClean="0"/>
              <a:t>1.4.2) resolves this conflict. It says that in case of such conflicts the </a:t>
            </a:r>
            <a:r>
              <a:rPr lang="hi-IN" dirty="0" smtClean="0"/>
              <a:t>सूत्र </a:t>
            </a:r>
            <a:r>
              <a:rPr lang="en-US" dirty="0" smtClean="0"/>
              <a:t>that occurs later in the order of the </a:t>
            </a:r>
            <a:r>
              <a:rPr lang="hi-IN" dirty="0" smtClean="0"/>
              <a:t>अष्टाध्यायी </a:t>
            </a:r>
            <a:r>
              <a:rPr lang="en-US" dirty="0" smtClean="0"/>
              <a:t>will win over the previous </a:t>
            </a:r>
            <a:r>
              <a:rPr lang="hi-IN" dirty="0" smtClean="0"/>
              <a:t>सूत्र </a:t>
            </a:r>
            <a:r>
              <a:rPr lang="en-US" dirty="0" smtClean="0"/>
              <a:t>and become applicable. </a:t>
            </a:r>
            <a:endParaRPr lang="hi-IN" dirty="0" smtClean="0"/>
          </a:p>
          <a:p>
            <a:r>
              <a:rPr lang="en-US" dirty="0" smtClean="0"/>
              <a:t>Thus in this example </a:t>
            </a:r>
            <a:r>
              <a:rPr lang="hi-IN" dirty="0" smtClean="0"/>
              <a:t>बहुवचने झल्येत् </a:t>
            </a:r>
            <a:r>
              <a:rPr lang="en-US" dirty="0" smtClean="0"/>
              <a:t>is applied and we have the correct form </a:t>
            </a:r>
            <a:r>
              <a:rPr lang="hi-IN" dirty="0" smtClean="0"/>
              <a:t>वृक्षेभ्यः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0748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 the Example </a:t>
            </a:r>
            <a:r>
              <a:rPr lang="hi-IN" dirty="0" smtClean="0"/>
              <a:t>ते + इमे, ए</a:t>
            </a:r>
            <a:r>
              <a:rPr lang="en-US" dirty="0" smtClean="0"/>
              <a:t> of </a:t>
            </a:r>
            <a:r>
              <a:rPr lang="hi-IN" dirty="0" smtClean="0"/>
              <a:t>ते </a:t>
            </a:r>
            <a:r>
              <a:rPr lang="en-US" dirty="0" smtClean="0"/>
              <a:t>changes to </a:t>
            </a:r>
            <a:r>
              <a:rPr lang="hi-IN" dirty="0" smtClean="0"/>
              <a:t>अय् </a:t>
            </a:r>
            <a:r>
              <a:rPr lang="en-US" dirty="0" smtClean="0"/>
              <a:t>by the rule </a:t>
            </a:r>
            <a:r>
              <a:rPr lang="hi-IN" dirty="0" smtClean="0"/>
              <a:t>एचोऽयवायावः (</a:t>
            </a:r>
            <a:r>
              <a:rPr lang="en-US" dirty="0" smtClean="0"/>
              <a:t>6.1.78). We then arrive </a:t>
            </a:r>
            <a:r>
              <a:rPr lang="en-US" dirty="0" err="1" smtClean="0"/>
              <a:t>upto</a:t>
            </a:r>
            <a:r>
              <a:rPr lang="en-US" dirty="0" smtClean="0"/>
              <a:t> – </a:t>
            </a:r>
            <a:r>
              <a:rPr lang="hi-IN" dirty="0" smtClean="0"/>
              <a:t>तय् + इमे. </a:t>
            </a:r>
            <a:r>
              <a:rPr lang="en-US" dirty="0" smtClean="0"/>
              <a:t>Here </a:t>
            </a:r>
            <a:r>
              <a:rPr lang="hi-IN" dirty="0" smtClean="0"/>
              <a:t>य् </a:t>
            </a:r>
            <a:r>
              <a:rPr lang="en-US" dirty="0" smtClean="0"/>
              <a:t>is removed by the rule </a:t>
            </a:r>
            <a:r>
              <a:rPr lang="hi-IN" smtClean="0"/>
              <a:t>लोपः</a:t>
            </a:r>
            <a:r>
              <a:rPr lang="en-US" smtClean="0"/>
              <a:t> </a:t>
            </a:r>
            <a:r>
              <a:rPr lang="hi-IN" smtClean="0"/>
              <a:t>शाकल्यस्य (</a:t>
            </a:r>
            <a:r>
              <a:rPr lang="en-US" smtClean="0"/>
              <a:t>8.3.19). Thus we have – </a:t>
            </a:r>
            <a:r>
              <a:rPr lang="hi-IN" smtClean="0"/>
              <a:t>’त इमे’ </a:t>
            </a:r>
            <a:r>
              <a:rPr lang="en-US" smtClean="0"/>
              <a:t>which is the desired form. However, here, the conditions required for the rule </a:t>
            </a:r>
            <a:r>
              <a:rPr lang="hi-IN" smtClean="0"/>
              <a:t>आत् गुणः </a:t>
            </a:r>
            <a:r>
              <a:rPr lang="en-US" smtClean="0"/>
              <a:t>(6.1.87) to apply are matched. If the rule is applied we will reach to an undesired form – </a:t>
            </a:r>
            <a:r>
              <a:rPr lang="hi-IN" smtClean="0"/>
              <a:t>तेमे. </a:t>
            </a:r>
            <a:endParaRPr lang="hi-IN" dirty="0" smtClean="0"/>
          </a:p>
          <a:p>
            <a:r>
              <a:rPr lang="en-US" smtClean="0"/>
              <a:t>This problem is solved by the rule </a:t>
            </a:r>
            <a:r>
              <a:rPr lang="hi-IN" smtClean="0"/>
              <a:t>पूर्वत्रासिद्धम्</a:t>
            </a:r>
            <a:r>
              <a:rPr lang="en-US" smtClean="0"/>
              <a:t> (8.2.1). It divides the entire </a:t>
            </a:r>
            <a:r>
              <a:rPr lang="hi-IN" smtClean="0"/>
              <a:t>अष्टाध्यायी </a:t>
            </a:r>
            <a:r>
              <a:rPr lang="en-US" smtClean="0"/>
              <a:t>into two parts – (i) from the beginning to the end of 8.1</a:t>
            </a:r>
            <a:r>
              <a:rPr lang="hi-IN" smtClean="0"/>
              <a:t> (सपादसप्ताध्यायी)</a:t>
            </a:r>
            <a:r>
              <a:rPr lang="en-US" smtClean="0"/>
              <a:t> and (ii) from the beginning of 8.2 to the end of 8.4 (</a:t>
            </a:r>
            <a:r>
              <a:rPr lang="hi-IN" smtClean="0"/>
              <a:t>त्रिपादी). </a:t>
            </a:r>
            <a:r>
              <a:rPr lang="en-US" smtClean="0"/>
              <a:t>By virtue of the rule </a:t>
            </a:r>
            <a:r>
              <a:rPr lang="hi-IN" smtClean="0"/>
              <a:t>पूर्वत्रासिद्धम्, </a:t>
            </a:r>
            <a:r>
              <a:rPr lang="en-US" smtClean="0"/>
              <a:t>the changes made by the rules from </a:t>
            </a:r>
            <a:r>
              <a:rPr lang="hi-IN" smtClean="0"/>
              <a:t>त्रिपादी</a:t>
            </a:r>
            <a:r>
              <a:rPr lang="en-US" smtClean="0"/>
              <a:t> are not visible to those belonging to the </a:t>
            </a:r>
            <a:r>
              <a:rPr lang="hi-IN" smtClean="0"/>
              <a:t>सपादसप्ताध्यायी. </a:t>
            </a:r>
            <a:r>
              <a:rPr lang="en-US" smtClean="0"/>
              <a:t> </a:t>
            </a:r>
          </a:p>
          <a:p>
            <a:r>
              <a:rPr lang="en-IN" smtClean="0"/>
              <a:t>Many </a:t>
            </a:r>
            <a:r>
              <a:rPr lang="en-IN" dirty="0" smtClean="0"/>
              <a:t>other principles compiled in the </a:t>
            </a:r>
            <a:r>
              <a:rPr lang="hi-IN" dirty="0" smtClean="0"/>
              <a:t>बाधबीज-प्रकरणम्</a:t>
            </a:r>
            <a:r>
              <a:rPr lang="en-IN" dirty="0" smtClean="0"/>
              <a:t> – </a:t>
            </a:r>
          </a:p>
          <a:p>
            <a:pPr lvl="1"/>
            <a:r>
              <a:rPr lang="en-IN" dirty="0" err="1" smtClean="0"/>
              <a:t>पर-नित्य-अन्तरङ्ग-अपवादानाम्</a:t>
            </a:r>
            <a:r>
              <a:rPr lang="en-IN" dirty="0" smtClean="0"/>
              <a:t> </a:t>
            </a:r>
            <a:r>
              <a:rPr lang="en-IN" dirty="0" err="1" smtClean="0"/>
              <a:t>उत्तरोत्तरं</a:t>
            </a:r>
            <a:r>
              <a:rPr lang="en-IN" dirty="0" smtClean="0"/>
              <a:t> </a:t>
            </a:r>
            <a:r>
              <a:rPr lang="en-IN" dirty="0" err="1" smtClean="0"/>
              <a:t>बलीयः</a:t>
            </a:r>
            <a:endParaRPr lang="en-IN" dirty="0" smtClean="0"/>
          </a:p>
          <a:p>
            <a:pPr lvl="1"/>
            <a:r>
              <a:rPr lang="hi-IN" smtClean="0"/>
              <a:t>पूर्वात् – </a:t>
            </a:r>
            <a:r>
              <a:rPr lang="en-IN" smtClean="0"/>
              <a:t>पर</a:t>
            </a:r>
            <a:r>
              <a:rPr lang="hi-IN" smtClean="0"/>
              <a:t>ं बलवत्</a:t>
            </a:r>
            <a:r>
              <a:rPr lang="en-IN" smtClean="0"/>
              <a:t> –</a:t>
            </a:r>
            <a:r>
              <a:rPr lang="hi-IN" smtClean="0"/>
              <a:t> (</a:t>
            </a:r>
            <a:r>
              <a:rPr lang="en-US" smtClean="0"/>
              <a:t>Example)</a:t>
            </a:r>
            <a:r>
              <a:rPr lang="en-IN" smtClean="0"/>
              <a:t> </a:t>
            </a:r>
            <a:r>
              <a:rPr lang="en-IN" dirty="0" err="1" smtClean="0"/>
              <a:t>वृक्षेभ्यः</a:t>
            </a:r>
            <a:endParaRPr lang="en-IN" dirty="0" smtClean="0"/>
          </a:p>
          <a:p>
            <a:pPr lvl="1"/>
            <a:r>
              <a:rPr lang="hi-IN" smtClean="0"/>
              <a:t>परात् </a:t>
            </a:r>
            <a:r>
              <a:rPr lang="en-IN" smtClean="0"/>
              <a:t>नित्य</a:t>
            </a:r>
            <a:r>
              <a:rPr lang="hi-IN" smtClean="0"/>
              <a:t>ं बलवत् </a:t>
            </a:r>
            <a:r>
              <a:rPr lang="en-IN" smtClean="0"/>
              <a:t> –</a:t>
            </a:r>
            <a:r>
              <a:rPr lang="hi-IN" smtClean="0"/>
              <a:t> (</a:t>
            </a:r>
            <a:r>
              <a:rPr lang="en-US" smtClean="0"/>
              <a:t>Example)</a:t>
            </a:r>
            <a:r>
              <a:rPr lang="en-IN" smtClean="0"/>
              <a:t> </a:t>
            </a:r>
            <a:r>
              <a:rPr lang="en-IN" dirty="0" err="1" smtClean="0"/>
              <a:t>तुदति</a:t>
            </a:r>
            <a:endParaRPr lang="en-IN" dirty="0" smtClean="0"/>
          </a:p>
          <a:p>
            <a:pPr lvl="1"/>
            <a:r>
              <a:rPr lang="hi-IN" smtClean="0"/>
              <a:t>नित्यात् </a:t>
            </a:r>
            <a:r>
              <a:rPr lang="en-IN" smtClean="0"/>
              <a:t>अन्तरङ्ग</a:t>
            </a:r>
            <a:r>
              <a:rPr lang="hi-IN" smtClean="0"/>
              <a:t>ं बलवत्</a:t>
            </a:r>
            <a:r>
              <a:rPr lang="en-IN" smtClean="0"/>
              <a:t> -</a:t>
            </a:r>
            <a:r>
              <a:rPr lang="hi-IN" smtClean="0"/>
              <a:t> (</a:t>
            </a:r>
            <a:r>
              <a:rPr lang="en-US" smtClean="0"/>
              <a:t>Example)</a:t>
            </a:r>
            <a:r>
              <a:rPr lang="en-IN" smtClean="0"/>
              <a:t> </a:t>
            </a:r>
            <a:r>
              <a:rPr lang="en-IN" dirty="0" err="1" smtClean="0"/>
              <a:t>ग्रामणिने</a:t>
            </a:r>
            <a:endParaRPr lang="en-IN" dirty="0" smtClean="0"/>
          </a:p>
          <a:p>
            <a:pPr lvl="1"/>
            <a:r>
              <a:rPr lang="hi-IN" smtClean="0"/>
              <a:t>अन्तरङ्गात् </a:t>
            </a:r>
            <a:r>
              <a:rPr lang="en-IN" smtClean="0"/>
              <a:t>अपवाद</a:t>
            </a:r>
            <a:r>
              <a:rPr lang="hi-IN" smtClean="0"/>
              <a:t>ः बलवान्</a:t>
            </a:r>
            <a:r>
              <a:rPr lang="en-IN" smtClean="0"/>
              <a:t> -</a:t>
            </a:r>
            <a:r>
              <a:rPr lang="hi-IN" smtClean="0"/>
              <a:t> (</a:t>
            </a:r>
            <a:r>
              <a:rPr lang="en-US" smtClean="0"/>
              <a:t>Example)</a:t>
            </a:r>
            <a:r>
              <a:rPr lang="en-IN" smtClean="0"/>
              <a:t> </a:t>
            </a:r>
            <a:r>
              <a:rPr lang="en-IN" dirty="0" err="1" smtClean="0"/>
              <a:t>श्रीशः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i-IN" dirty="0" smtClean="0"/>
              <a:t>व्याकरण </a:t>
            </a:r>
            <a:r>
              <a:rPr lang="en-US" dirty="0" smtClean="0"/>
              <a:t>operates on three levels - </a:t>
            </a:r>
            <a:r>
              <a:rPr lang="hi-IN" dirty="0" smtClean="0"/>
              <a:t/>
            </a:r>
            <a:br>
              <a:rPr lang="hi-IN" dirty="0" smtClean="0"/>
            </a:br>
            <a:r>
              <a:rPr lang="en-US" dirty="0" smtClean="0"/>
              <a:t>(1) </a:t>
            </a:r>
            <a:r>
              <a:rPr lang="en-IN" dirty="0" smtClean="0"/>
              <a:t>The Phonemic Level (</a:t>
            </a:r>
            <a:r>
              <a:rPr lang="hi-IN" dirty="0" smtClean="0"/>
              <a:t>सन्धि</a:t>
            </a:r>
            <a:r>
              <a:rPr lang="en-US" dirty="0" smtClean="0"/>
              <a:t>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English Examples – </a:t>
            </a:r>
          </a:p>
          <a:p>
            <a:pPr lvl="1"/>
            <a:r>
              <a:rPr lang="en-IN" dirty="0" err="1"/>
              <a:t>No+one</a:t>
            </a:r>
            <a:r>
              <a:rPr lang="en-IN" dirty="0"/>
              <a:t> = none</a:t>
            </a:r>
          </a:p>
          <a:p>
            <a:pPr lvl="1"/>
            <a:r>
              <a:rPr lang="en-IN" dirty="0" err="1"/>
              <a:t>Can+not</a:t>
            </a:r>
            <a:r>
              <a:rPr lang="en-IN" dirty="0"/>
              <a:t> = Can’t</a:t>
            </a:r>
          </a:p>
          <a:p>
            <a:pPr lvl="1"/>
            <a:r>
              <a:rPr lang="en-IN" dirty="0" err="1"/>
              <a:t>That+is</a:t>
            </a:r>
            <a:r>
              <a:rPr lang="en-IN" dirty="0"/>
              <a:t> = that’s </a:t>
            </a:r>
          </a:p>
          <a:p>
            <a:r>
              <a:rPr lang="en-IN" dirty="0"/>
              <a:t>Hindi Examples –</a:t>
            </a:r>
          </a:p>
          <a:p>
            <a:pPr lvl="1"/>
            <a:r>
              <a:rPr lang="hi-IN" dirty="0"/>
              <a:t>छात्र+आवास = छात्रावास</a:t>
            </a:r>
          </a:p>
          <a:p>
            <a:pPr lvl="1"/>
            <a:r>
              <a:rPr lang="hi-IN" dirty="0"/>
              <a:t>सूर्य+उदय = सूर्योदय</a:t>
            </a:r>
          </a:p>
          <a:p>
            <a:r>
              <a:rPr lang="en-IN" dirty="0"/>
              <a:t>Marathi Examples – </a:t>
            </a:r>
          </a:p>
          <a:p>
            <a:pPr lvl="1"/>
            <a:r>
              <a:rPr lang="hi-IN" dirty="0"/>
              <a:t>गाय+ऊभी = गायूभी</a:t>
            </a:r>
          </a:p>
          <a:p>
            <a:pPr lvl="1"/>
            <a:r>
              <a:rPr lang="hi-IN" dirty="0"/>
              <a:t>न+उरवी = नुरवी ......</a:t>
            </a:r>
            <a:r>
              <a:rPr lang="en-IN"/>
              <a:t>Examples in your language?  </a:t>
            </a:r>
          </a:p>
          <a:p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97918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सन्धि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Changes in sounds mostly irrespective of meaning</a:t>
            </a:r>
          </a:p>
          <a:p>
            <a:r>
              <a:rPr lang="en-IN" dirty="0" smtClean="0"/>
              <a:t>Rule design</a:t>
            </a:r>
            <a:r>
              <a:rPr lang="hi-IN" dirty="0"/>
              <a:t> </a:t>
            </a:r>
            <a:r>
              <a:rPr lang="en-IN" dirty="0" smtClean="0"/>
              <a:t>1. – A+B = C</a:t>
            </a:r>
          </a:p>
          <a:p>
            <a:r>
              <a:rPr lang="hi-IN" dirty="0" smtClean="0"/>
              <a:t>आद्गुणः = अ/आ+इ/उ = ए/ओ</a:t>
            </a:r>
          </a:p>
          <a:p>
            <a:pPr lvl="1"/>
            <a:r>
              <a:rPr lang="hi-IN" dirty="0" smtClean="0"/>
              <a:t>अ+इ = ए – राम+इति = रामेति</a:t>
            </a:r>
          </a:p>
          <a:p>
            <a:pPr lvl="1"/>
            <a:r>
              <a:rPr lang="hi-IN" dirty="0" smtClean="0"/>
              <a:t>आ+इ = ए – रमा+इति = रमेति</a:t>
            </a:r>
          </a:p>
          <a:p>
            <a:pPr lvl="1"/>
            <a:r>
              <a:rPr lang="hi-IN" dirty="0" smtClean="0"/>
              <a:t>अ+ई = ए – राम+ईश्वर = रामेश्वर</a:t>
            </a:r>
          </a:p>
          <a:p>
            <a:pPr lvl="1"/>
            <a:r>
              <a:rPr lang="hi-IN" dirty="0" smtClean="0"/>
              <a:t>आ+ई = ए – रमा+ईश = रमेश</a:t>
            </a:r>
          </a:p>
          <a:p>
            <a:pPr lvl="1"/>
            <a:r>
              <a:rPr lang="hi-IN" dirty="0" smtClean="0"/>
              <a:t>अ+उ = ओ – सूर्य+उदय = सूर्योदय </a:t>
            </a:r>
            <a:r>
              <a:rPr lang="en-IN" dirty="0" err="1" smtClean="0"/>
              <a:t>etc</a:t>
            </a:r>
            <a:r>
              <a:rPr lang="en-IN" dirty="0" smtClean="0"/>
              <a:t>…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85897756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603</TotalTime>
  <Words>1347</Words>
  <Application>Microsoft Office PowerPoint</Application>
  <PresentationFormat>Custom</PresentationFormat>
  <Paragraphs>110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Wisp</vt:lpstr>
      <vt:lpstr>PGCP </vt:lpstr>
      <vt:lpstr>Types of सूत्रs</vt:lpstr>
      <vt:lpstr>Meta-language</vt:lpstr>
      <vt:lpstr>Cases to specify context</vt:lpstr>
      <vt:lpstr>Slide 5</vt:lpstr>
      <vt:lpstr>Ordering Rules and Conflict Resolution</vt:lpstr>
      <vt:lpstr>Slide 7</vt:lpstr>
      <vt:lpstr>व्याकरण operates on three levels -  (1) The Phonemic Level (सन्धिs)</vt:lpstr>
      <vt:lpstr>सन्धि </vt:lpstr>
      <vt:lpstr>The Phonemic Level..</vt:lpstr>
      <vt:lpstr>The Phonemic Level..</vt:lpstr>
      <vt:lpstr>(2) Word Level…</vt:lpstr>
      <vt:lpstr>Sentence level</vt:lpstr>
      <vt:lpstr>Organizing the Phonological Inventory</vt:lpstr>
      <vt:lpstr>Various tools based on पाणिनि’s अष्टाध्यायी</vt:lpstr>
      <vt:lpstr>Interplay of Suffixes</vt:lpstr>
    </vt:vector>
  </TitlesOfParts>
  <Company>HP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PGCP </dc:title>
  <dc:creator>Microsoft account</dc:creator>
  <cp:lastModifiedBy>AC</cp:lastModifiedBy>
  <cp:revision>31</cp:revision>
  <dcterms:created xsi:type="dcterms:W3CDTF">2022-10-19T04:40:19Z</dcterms:created>
  <dcterms:modified xsi:type="dcterms:W3CDTF">2022-11-20T14:31:18Z</dcterms:modified>
</cp:coreProperties>
</file>