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9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1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1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01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9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9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1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0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05E6-9676-433A-86C2-5081CA136CFD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7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oRU7O6svO8?si=ocy_wV3qe4opVkh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0QnHjb3_GOE?si=rV1YwqvjhQtRAuk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PGCP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Lectures 15 onwards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3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Emergence of IPA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International Phonetic Alphabet Chart – A notational standard of for phonetic representation of all languages</a:t>
            </a:r>
          </a:p>
          <a:p>
            <a:r>
              <a:rPr lang="en-US" dirty="0" smtClean="0"/>
              <a:t>Maintained by International Phonetic Association</a:t>
            </a:r>
          </a:p>
          <a:p>
            <a:r>
              <a:rPr lang="en-US" dirty="0"/>
              <a:t>I</a:t>
            </a:r>
            <a:r>
              <a:rPr lang="en-US" dirty="0" smtClean="0"/>
              <a:t>n 1886 a few language teachers in Paris formed a group - </a:t>
            </a:r>
            <a:r>
              <a:rPr lang="en-IN" i="1" dirty="0" err="1"/>
              <a:t>Dhi</a:t>
            </a:r>
            <a:r>
              <a:rPr lang="en-IN" i="1" dirty="0"/>
              <a:t> </a:t>
            </a:r>
            <a:r>
              <a:rPr lang="en-IN" i="1" dirty="0" err="1"/>
              <a:t>Fonètik</a:t>
            </a:r>
            <a:r>
              <a:rPr lang="en-IN" i="1" dirty="0"/>
              <a:t> </a:t>
            </a:r>
            <a:r>
              <a:rPr lang="en-IN" i="1" dirty="0" err="1"/>
              <a:t>Tîtcerz</a:t>
            </a:r>
            <a:r>
              <a:rPr lang="en-IN" i="1" dirty="0"/>
              <a:t>' </a:t>
            </a:r>
            <a:r>
              <a:rPr lang="en-IN" i="1" dirty="0" err="1"/>
              <a:t>Asóciécon</a:t>
            </a:r>
            <a:r>
              <a:rPr lang="en-IN" dirty="0"/>
              <a:t> (the </a:t>
            </a:r>
            <a:r>
              <a:rPr lang="en-IN" i="1" dirty="0"/>
              <a:t>FTA</a:t>
            </a:r>
            <a:r>
              <a:rPr lang="en-IN" dirty="0"/>
              <a:t>)</a:t>
            </a:r>
            <a:endParaRPr lang="en-US" dirty="0" smtClean="0"/>
          </a:p>
          <a:p>
            <a:r>
              <a:rPr lang="en-US" dirty="0" smtClean="0"/>
              <a:t>Objective – to help children acquire realistic pronunciations of foreign languages</a:t>
            </a:r>
          </a:p>
          <a:p>
            <a:r>
              <a:rPr lang="en-US" dirty="0" smtClean="0"/>
              <a:t>Converted to IPA in 1897</a:t>
            </a:r>
          </a:p>
          <a:p>
            <a:r>
              <a:rPr lang="en-US" dirty="0" smtClean="0"/>
              <a:t>The group was lead by Paul Passy </a:t>
            </a:r>
          </a:p>
          <a:p>
            <a:r>
              <a:rPr lang="en-US" dirty="0" smtClean="0"/>
              <a:t>Knew English, German, Italian, SANSKRIT and Gothic Latin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IPA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05" y="1365178"/>
            <a:ext cx="9458491" cy="4342020"/>
          </a:xfrm>
        </p:spPr>
      </p:pic>
      <p:sp>
        <p:nvSpPr>
          <p:cNvPr id="3" name="TextBox 2"/>
          <p:cNvSpPr txBox="1"/>
          <p:nvPr/>
        </p:nvSpPr>
        <p:spPr>
          <a:xfrm>
            <a:off x="1251751" y="5912528"/>
            <a:ext cx="1065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the video for details </a:t>
            </a:r>
            <a:r>
              <a:rPr lang="en-US" dirty="0"/>
              <a:t>-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youtu.be/6oRU7O6svO8?si=ocy_wV3qe4opVkhE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माहेश्वर-सूत्र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737499" y="1970843"/>
            <a:ext cx="4597278" cy="3914428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sa-IN" dirty="0" smtClean="0"/>
              <a:t>अइउण्</a:t>
            </a:r>
          </a:p>
          <a:p>
            <a:pPr>
              <a:buAutoNum type="arabicPeriod"/>
            </a:pPr>
            <a:r>
              <a:rPr lang="sa-IN" dirty="0" smtClean="0"/>
              <a:t>कऌक्</a:t>
            </a:r>
          </a:p>
          <a:p>
            <a:pPr>
              <a:buAutoNum type="arabicPeriod"/>
            </a:pPr>
            <a:r>
              <a:rPr lang="sa-IN" dirty="0" smtClean="0"/>
              <a:t>एओङ्</a:t>
            </a:r>
          </a:p>
          <a:p>
            <a:pPr>
              <a:buAutoNum type="arabicPeriod"/>
            </a:pPr>
            <a:r>
              <a:rPr lang="sa-IN" dirty="0" smtClean="0"/>
              <a:t>ऐऔच्</a:t>
            </a:r>
          </a:p>
          <a:p>
            <a:pPr>
              <a:buAutoNum type="arabicPeriod"/>
            </a:pPr>
            <a:r>
              <a:rPr lang="sa-IN" dirty="0" smtClean="0"/>
              <a:t>हयवरट्</a:t>
            </a:r>
          </a:p>
          <a:p>
            <a:pPr>
              <a:buAutoNum type="arabicPeriod"/>
            </a:pPr>
            <a:r>
              <a:rPr lang="sa-IN" dirty="0" smtClean="0"/>
              <a:t>लण्</a:t>
            </a:r>
          </a:p>
          <a:p>
            <a:pPr>
              <a:buAutoNum type="arabicPeriod"/>
            </a:pPr>
            <a:r>
              <a:rPr lang="sa-IN" dirty="0" smtClean="0"/>
              <a:t>ञमङणनम्</a:t>
            </a:r>
          </a:p>
          <a:p>
            <a:pPr>
              <a:buAutoNum type="arabicPeriod"/>
            </a:pPr>
            <a:r>
              <a:rPr lang="sa-IN" dirty="0" smtClean="0"/>
              <a:t>झभञ्</a:t>
            </a:r>
          </a:p>
          <a:p>
            <a:pPr>
              <a:buAutoNum type="arabicPeriod"/>
            </a:pPr>
            <a:r>
              <a:rPr lang="sa-IN" dirty="0" smtClean="0"/>
              <a:t>घढधष्</a:t>
            </a:r>
          </a:p>
          <a:p>
            <a:pPr>
              <a:buAutoNum type="arabicPeriod"/>
            </a:pPr>
            <a:r>
              <a:rPr lang="sa-IN" dirty="0" smtClean="0"/>
              <a:t>जबगडदश्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0841" y="1970843"/>
            <a:ext cx="4427280" cy="3911200"/>
          </a:xfrm>
        </p:spPr>
        <p:txBody>
          <a:bodyPr/>
          <a:lstStyle/>
          <a:p>
            <a:pPr>
              <a:buFont typeface="+mj-lt"/>
              <a:buAutoNum type="arabicPeriod" startAt="11"/>
            </a:pPr>
            <a:r>
              <a:rPr lang="sa-IN" dirty="0" smtClean="0"/>
              <a:t> खफछठथचटतव्</a:t>
            </a:r>
          </a:p>
          <a:p>
            <a:pPr>
              <a:buFont typeface="+mj-lt"/>
              <a:buAutoNum type="arabicPeriod" startAt="11"/>
            </a:pPr>
            <a:r>
              <a:rPr lang="sa-IN" dirty="0" smtClean="0"/>
              <a:t>कपय्</a:t>
            </a:r>
          </a:p>
          <a:p>
            <a:pPr>
              <a:buFont typeface="+mj-lt"/>
              <a:buAutoNum type="arabicPeriod" startAt="11"/>
            </a:pPr>
            <a:r>
              <a:rPr lang="sa-IN" dirty="0" smtClean="0"/>
              <a:t>शषसर्</a:t>
            </a:r>
          </a:p>
          <a:p>
            <a:pPr>
              <a:buFont typeface="+mj-lt"/>
              <a:buAutoNum type="arabicPeriod" startAt="11"/>
            </a:pPr>
            <a:r>
              <a:rPr lang="sa-IN" dirty="0" smtClean="0"/>
              <a:t>हल्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60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a legend, Panini performed </a:t>
            </a:r>
            <a:r>
              <a:rPr lang="sa-IN" dirty="0" smtClean="0"/>
              <a:t>तपस् </a:t>
            </a:r>
            <a:r>
              <a:rPr lang="en-US" dirty="0" smtClean="0"/>
              <a:t>(austerity).. Lord </a:t>
            </a:r>
            <a:r>
              <a:rPr lang="sa-IN" dirty="0" smtClean="0"/>
              <a:t>शिव</a:t>
            </a:r>
            <a:r>
              <a:rPr lang="en-US" dirty="0" smtClean="0"/>
              <a:t>, propitiated by his </a:t>
            </a:r>
            <a:r>
              <a:rPr lang="sa-IN" dirty="0" smtClean="0"/>
              <a:t>तपस् </a:t>
            </a:r>
            <a:r>
              <a:rPr lang="en-US" dirty="0" smtClean="0"/>
              <a:t>played his </a:t>
            </a:r>
            <a:r>
              <a:rPr lang="sa-IN" dirty="0" smtClean="0"/>
              <a:t>डमरु </a:t>
            </a:r>
            <a:r>
              <a:rPr lang="en-US" dirty="0" smtClean="0"/>
              <a:t>for 14 times. </a:t>
            </a: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sa-IN" dirty="0" smtClean="0"/>
              <a:t>सूत्र</a:t>
            </a:r>
            <a:r>
              <a:rPr lang="en-IN" dirty="0" smtClean="0"/>
              <a:t>s are created by imitating the sounds of </a:t>
            </a:r>
            <a:r>
              <a:rPr lang="sa-IN" dirty="0" smtClean="0"/>
              <a:t>डमरु.</a:t>
            </a:r>
            <a:r>
              <a:rPr lang="en-US" dirty="0" smtClean="0"/>
              <a:t> Since they are acquired from lord </a:t>
            </a:r>
            <a:r>
              <a:rPr lang="sa-IN" dirty="0" smtClean="0"/>
              <a:t>शिव</a:t>
            </a:r>
            <a:r>
              <a:rPr lang="en-US" dirty="0" smtClean="0"/>
              <a:t> (or </a:t>
            </a:r>
            <a:r>
              <a:rPr lang="sa-IN" dirty="0" smtClean="0"/>
              <a:t>महेश्वर),</a:t>
            </a:r>
            <a:r>
              <a:rPr lang="en-US" dirty="0" smtClean="0"/>
              <a:t> they are called as </a:t>
            </a:r>
            <a:r>
              <a:rPr lang="sa-IN" dirty="0" smtClean="0"/>
              <a:t>माहेश्वर सूत्र</a:t>
            </a:r>
            <a:r>
              <a:rPr lang="en-US" dirty="0" smtClean="0"/>
              <a:t>s</a:t>
            </a:r>
            <a:endParaRPr lang="sa-IN" dirty="0" smtClean="0"/>
          </a:p>
          <a:p>
            <a:r>
              <a:rPr lang="en-US" dirty="0" smtClean="0"/>
              <a:t>They are also called as </a:t>
            </a:r>
            <a:r>
              <a:rPr lang="sa-IN" dirty="0" smtClean="0"/>
              <a:t>शिव-सूत्र</a:t>
            </a:r>
            <a:r>
              <a:rPr lang="en-US" dirty="0" smtClean="0"/>
              <a:t>s,</a:t>
            </a:r>
            <a:r>
              <a:rPr lang="sa-IN" dirty="0" smtClean="0"/>
              <a:t> अक्षर-समाम्नाय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sa-IN" dirty="0" smtClean="0"/>
              <a:t>प्रत्याहार-सूत्र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 main purpose of these </a:t>
            </a:r>
            <a:r>
              <a:rPr lang="sa-IN" dirty="0" smtClean="0"/>
              <a:t>सूत्र</a:t>
            </a:r>
            <a:r>
              <a:rPr lang="en-US" dirty="0" smtClean="0"/>
              <a:t>s is to create </a:t>
            </a:r>
            <a:r>
              <a:rPr lang="sa-IN" dirty="0" smtClean="0"/>
              <a:t>प्रत्याहार</a:t>
            </a:r>
            <a:r>
              <a:rPr lang="en-US" dirty="0" smtClean="0"/>
              <a:t>s</a:t>
            </a:r>
          </a:p>
          <a:p>
            <a:r>
              <a:rPr lang="sa-IN" dirty="0" smtClean="0"/>
              <a:t>प्रत्याहार</a:t>
            </a:r>
            <a:r>
              <a:rPr lang="en-US" dirty="0" smtClean="0"/>
              <a:t>s are abbreviations that can denote different strings of sounds for performing different linguistic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8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Prepare a </a:t>
            </a:r>
            <a:r>
              <a:rPr lang="sa-IN" dirty="0" smtClean="0"/>
              <a:t>प्रत्याहार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sa-IN" dirty="0" smtClean="0"/>
              <a:t>प्रत्याहार</a:t>
            </a:r>
            <a:r>
              <a:rPr lang="en-US" dirty="0"/>
              <a:t> </a:t>
            </a:r>
            <a:r>
              <a:rPr lang="en-US" dirty="0" smtClean="0"/>
              <a:t>consists of two </a:t>
            </a:r>
            <a:r>
              <a:rPr lang="sa-IN" dirty="0" smtClean="0"/>
              <a:t>वर्ण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 first one of them can be any </a:t>
            </a:r>
            <a:r>
              <a:rPr lang="sa-IN" dirty="0" smtClean="0"/>
              <a:t>वर्ण </a:t>
            </a:r>
            <a:r>
              <a:rPr lang="en-IN" dirty="0" smtClean="0"/>
              <a:t>except the last sound (which is also called as </a:t>
            </a:r>
            <a:r>
              <a:rPr lang="sa-IN" dirty="0" smtClean="0"/>
              <a:t>इत्</a:t>
            </a:r>
            <a:r>
              <a:rPr lang="en-US" dirty="0" smtClean="0"/>
              <a:t> sound) </a:t>
            </a:r>
            <a:r>
              <a:rPr lang="en-US" dirty="0"/>
              <a:t>from any </a:t>
            </a:r>
            <a:r>
              <a:rPr lang="sa-IN" dirty="0"/>
              <a:t>माहेश्वर </a:t>
            </a:r>
            <a:r>
              <a:rPr lang="sa-IN" dirty="0" smtClean="0"/>
              <a:t>सूत्र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second one should compulsorily be the last (or </a:t>
            </a:r>
            <a:r>
              <a:rPr lang="sa-IN" dirty="0" smtClean="0"/>
              <a:t>इत्</a:t>
            </a:r>
            <a:r>
              <a:rPr lang="en-IN" dirty="0" smtClean="0"/>
              <a:t> sound) of the same or following </a:t>
            </a:r>
            <a:r>
              <a:rPr lang="sa-IN" dirty="0" smtClean="0"/>
              <a:t>माहेश्वर </a:t>
            </a:r>
            <a:r>
              <a:rPr lang="sa-IN" dirty="0"/>
              <a:t>सूत्र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D:\writings\vyakarana project SSSU\figure 1 cropp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2513" y="3907377"/>
            <a:ext cx="4267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790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वर्ण</a:t>
            </a:r>
            <a:r>
              <a:rPr lang="en-US" dirty="0" smtClean="0"/>
              <a:t>s Indicated by a </a:t>
            </a:r>
            <a:r>
              <a:rPr lang="sa-IN" dirty="0" smtClean="0"/>
              <a:t>प्रत्याहार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sa-IN" dirty="0" smtClean="0"/>
              <a:t>वर्ण</a:t>
            </a:r>
            <a:r>
              <a:rPr lang="en-US" dirty="0" smtClean="0"/>
              <a:t>s beginning from the first one mentioned in the </a:t>
            </a:r>
            <a:r>
              <a:rPr lang="sa-IN" dirty="0" smtClean="0"/>
              <a:t>प्रत्याहार</a:t>
            </a:r>
            <a:r>
              <a:rPr lang="en-US" dirty="0" smtClean="0"/>
              <a:t> to the last one except all the </a:t>
            </a:r>
            <a:r>
              <a:rPr lang="sa-IN" dirty="0" smtClean="0"/>
              <a:t>इत्</a:t>
            </a:r>
            <a:r>
              <a:rPr lang="en-US" dirty="0" smtClean="0"/>
              <a:t> sounds are indicated by a </a:t>
            </a:r>
            <a:r>
              <a:rPr lang="sa-IN" dirty="0" smtClean="0"/>
              <a:t>प्रत्याहार</a:t>
            </a:r>
          </a:p>
          <a:p>
            <a:endParaRPr lang="sa-IN" dirty="0"/>
          </a:p>
          <a:p>
            <a:endParaRPr lang="sa-IN" dirty="0" smtClean="0"/>
          </a:p>
          <a:p>
            <a:endParaRPr lang="sa-IN" dirty="0"/>
          </a:p>
          <a:p>
            <a:endParaRPr lang="sa-IN" dirty="0" smtClean="0"/>
          </a:p>
          <a:p>
            <a:r>
              <a:rPr lang="en-US" dirty="0" smtClean="0"/>
              <a:t>For example the </a:t>
            </a:r>
            <a:r>
              <a:rPr lang="sa-IN" dirty="0" smtClean="0"/>
              <a:t>प्रत्याहार </a:t>
            </a:r>
            <a:r>
              <a:rPr lang="en-US" dirty="0" smtClean="0"/>
              <a:t>‘</a:t>
            </a:r>
            <a:r>
              <a:rPr lang="sa-IN" dirty="0" smtClean="0"/>
              <a:t>इक्</a:t>
            </a:r>
            <a:r>
              <a:rPr lang="en-US" dirty="0" smtClean="0"/>
              <a:t>’ includes – </a:t>
            </a:r>
            <a:r>
              <a:rPr lang="sa-IN" dirty="0" smtClean="0"/>
              <a:t>इ, उ, ऋ </a:t>
            </a:r>
            <a:r>
              <a:rPr lang="en-US" dirty="0" smtClean="0"/>
              <a:t>and </a:t>
            </a:r>
            <a:r>
              <a:rPr lang="sa-IN" dirty="0" smtClean="0"/>
              <a:t>ऌ</a:t>
            </a:r>
            <a:endParaRPr lang="en-US" dirty="0" smtClean="0"/>
          </a:p>
          <a:p>
            <a:r>
              <a:rPr lang="en-US" dirty="0" smtClean="0"/>
              <a:t>More about this in the video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youtu.be/0QnHjb3_GOE?si=rV1YwqvjhQtRAuk2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(Watch between 9 min to 22 </a:t>
            </a:r>
            <a:r>
              <a:rPr lang="en-US" dirty="0" err="1" smtClean="0"/>
              <a:t>mins</a:t>
            </a:r>
            <a:r>
              <a:rPr lang="en-US" dirty="0" smtClean="0"/>
              <a:t> of the video)</a:t>
            </a:r>
            <a:endParaRPr lang="sa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D:\writings\vyakarana project SSSU\figure 2 cropped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8852" y="2929400"/>
            <a:ext cx="5029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06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examples of </a:t>
            </a:r>
            <a:r>
              <a:rPr lang="sa-IN" dirty="0" smtClean="0"/>
              <a:t>प्रत्याहार</a:t>
            </a:r>
            <a:r>
              <a:rPr lang="en-US" dirty="0" smtClean="0"/>
              <a:t>s and the </a:t>
            </a:r>
            <a:r>
              <a:rPr lang="sa-IN" dirty="0" smtClean="0"/>
              <a:t>वर्ण</a:t>
            </a:r>
            <a:r>
              <a:rPr lang="en-US" dirty="0" smtClean="0"/>
              <a:t>s indicated by them -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826653"/>
              </p:ext>
            </p:extLst>
          </p:nvPr>
        </p:nvGraphicFramePr>
        <p:xfrm>
          <a:off x="2592926" y="2129135"/>
          <a:ext cx="8911686" cy="3175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93">
                  <a:extLst>
                    <a:ext uri="{9D8B030D-6E8A-4147-A177-3AD203B41FA5}">
                      <a16:colId xmlns:a16="http://schemas.microsoft.com/office/drawing/2014/main" val="3197547794"/>
                    </a:ext>
                  </a:extLst>
                </a:gridCol>
                <a:gridCol w="4358937">
                  <a:extLst>
                    <a:ext uri="{9D8B030D-6E8A-4147-A177-3AD203B41FA5}">
                      <a16:colId xmlns:a16="http://schemas.microsoft.com/office/drawing/2014/main" val="717408054"/>
                    </a:ext>
                  </a:extLst>
                </a:gridCol>
                <a:gridCol w="3257256">
                  <a:extLst>
                    <a:ext uri="{9D8B030D-6E8A-4147-A177-3AD203B41FA5}">
                      <a16:colId xmlns:a16="http://schemas.microsoft.com/office/drawing/2014/main" val="668050002"/>
                    </a:ext>
                  </a:extLst>
                </a:gridCol>
              </a:tblGrid>
              <a:tr h="7091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प्रत्याहारः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वर्ण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s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they denote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ea typeface="+mn-ea"/>
                          <a:cs typeface="Kokila" panose="020B0604020202020204" pitchFamily="34" charset="0"/>
                        </a:rPr>
                        <a:t>Remarks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:a16="http://schemas.microsoft.com/office/drawing/2014/main" val="4293617178"/>
                  </a:ext>
                </a:extLst>
              </a:tr>
              <a:tr h="35458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अक्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 इ, उ, ऋ, लृ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:a16="http://schemas.microsoft.com/office/drawing/2014/main" val="875223131"/>
                  </a:ext>
                </a:extLst>
              </a:tr>
              <a:tr h="52684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अश्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 इ, उ, ऋ, लृ, ए, ओ, ऐ, औ, ह्, य्, व्, र्, ल्, ञ्, म्, ङ्, ण्, न्, झ्, भ्, घ्, ढ्, ध्, ज्, ब्, ग्, ड्, द्।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</a:t>
                      </a:r>
                      <a:r>
                        <a:rPr lang="sa-IN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इ, उ 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et. are vowels. </a:t>
                      </a:r>
                      <a:r>
                        <a:rPr lang="sa-IN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वर्ण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s beginning from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ह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are consonants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:a16="http://schemas.microsoft.com/office/drawing/2014/main" val="2949532684"/>
                  </a:ext>
                </a:extLst>
              </a:tr>
              <a:tr h="35458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अच्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 इ, उ, ऋ, लृ, ए, ओ, ऐ, औ।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प्रत्याहार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अच्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includes all vowels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:a16="http://schemas.microsoft.com/office/drawing/2014/main" val="4210678172"/>
                  </a:ext>
                </a:extLst>
              </a:tr>
              <a:tr h="7091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ह्, य्, व्, र्, ल्, ञ्, म्, ङ्, ण्, न्, झ्, भ्, घ्, ढ्, ध्, ज्, ब्, ग्, ड्, द्, ख्, फ्, छ्, ठ्, थ्, च्, ट्, त्, क्, प्, श्, ष्, स्, ह्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प्रत्याहार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includes all consonants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:a16="http://schemas.microsoft.com/office/drawing/2014/main" val="181489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1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</a:t>
            </a:r>
            <a:r>
              <a:rPr lang="sa-IN" dirty="0" smtClean="0"/>
              <a:t>वर्णमाला </a:t>
            </a:r>
            <a:r>
              <a:rPr lang="en-US" dirty="0" smtClean="0"/>
              <a:t>and </a:t>
            </a:r>
            <a:r>
              <a:rPr lang="sa-IN" dirty="0" smtClean="0"/>
              <a:t>माहेश्वर-सूत्र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60109" y="1968107"/>
            <a:ext cx="3992732" cy="576262"/>
          </a:xfrm>
        </p:spPr>
        <p:txBody>
          <a:bodyPr/>
          <a:lstStyle/>
          <a:p>
            <a:pPr algn="ctr"/>
            <a:r>
              <a:rPr lang="sa-IN" dirty="0" smtClean="0"/>
              <a:t>वर्ण-माला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6968117"/>
              </p:ext>
            </p:extLst>
          </p:nvPr>
        </p:nvGraphicFramePr>
        <p:xfrm>
          <a:off x="1083076" y="2696663"/>
          <a:ext cx="45467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3">
                  <a:extLst>
                    <a:ext uri="{9D8B030D-6E8A-4147-A177-3AD203B41FA5}">
                      <a16:colId xmlns:a16="http://schemas.microsoft.com/office/drawing/2014/main" val="268520312"/>
                    </a:ext>
                  </a:extLst>
                </a:gridCol>
                <a:gridCol w="327225">
                  <a:extLst>
                    <a:ext uri="{9D8B030D-6E8A-4147-A177-3AD203B41FA5}">
                      <a16:colId xmlns:a16="http://schemas.microsoft.com/office/drawing/2014/main" val="301171339"/>
                    </a:ext>
                  </a:extLst>
                </a:gridCol>
                <a:gridCol w="370855">
                  <a:extLst>
                    <a:ext uri="{9D8B030D-6E8A-4147-A177-3AD203B41FA5}">
                      <a16:colId xmlns:a16="http://schemas.microsoft.com/office/drawing/2014/main" val="1154022225"/>
                    </a:ext>
                  </a:extLst>
                </a:gridCol>
                <a:gridCol w="247236">
                  <a:extLst>
                    <a:ext uri="{9D8B030D-6E8A-4147-A177-3AD203B41FA5}">
                      <a16:colId xmlns:a16="http://schemas.microsoft.com/office/drawing/2014/main" val="1239238076"/>
                    </a:ext>
                  </a:extLst>
                </a:gridCol>
                <a:gridCol w="334496">
                  <a:extLst>
                    <a:ext uri="{9D8B030D-6E8A-4147-A177-3AD203B41FA5}">
                      <a16:colId xmlns:a16="http://schemas.microsoft.com/office/drawing/2014/main" val="1739073267"/>
                    </a:ext>
                  </a:extLst>
                </a:gridCol>
                <a:gridCol w="298138">
                  <a:extLst>
                    <a:ext uri="{9D8B030D-6E8A-4147-A177-3AD203B41FA5}">
                      <a16:colId xmlns:a16="http://schemas.microsoft.com/office/drawing/2014/main" val="113041594"/>
                    </a:ext>
                  </a:extLst>
                </a:gridCol>
                <a:gridCol w="319954">
                  <a:extLst>
                    <a:ext uri="{9D8B030D-6E8A-4147-A177-3AD203B41FA5}">
                      <a16:colId xmlns:a16="http://schemas.microsoft.com/office/drawing/2014/main" val="1281251307"/>
                    </a:ext>
                  </a:extLst>
                </a:gridCol>
                <a:gridCol w="460714">
                  <a:extLst>
                    <a:ext uri="{9D8B030D-6E8A-4147-A177-3AD203B41FA5}">
                      <a16:colId xmlns:a16="http://schemas.microsoft.com/office/drawing/2014/main" val="3183494804"/>
                    </a:ext>
                  </a:extLst>
                </a:gridCol>
                <a:gridCol w="276934">
                  <a:extLst>
                    <a:ext uri="{9D8B030D-6E8A-4147-A177-3AD203B41FA5}">
                      <a16:colId xmlns:a16="http://schemas.microsoft.com/office/drawing/2014/main" val="3010017216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99652813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675119810"/>
                    </a:ext>
                  </a:extLst>
                </a:gridCol>
                <a:gridCol w="150920">
                  <a:extLst>
                    <a:ext uri="{9D8B030D-6E8A-4147-A177-3AD203B41FA5}">
                      <a16:colId xmlns:a16="http://schemas.microsoft.com/office/drawing/2014/main" val="1850643353"/>
                    </a:ext>
                  </a:extLst>
                </a:gridCol>
                <a:gridCol w="355107">
                  <a:extLst>
                    <a:ext uri="{9D8B030D-6E8A-4147-A177-3AD203B41FA5}">
                      <a16:colId xmlns:a16="http://schemas.microsoft.com/office/drawing/2014/main" val="3989359145"/>
                    </a:ext>
                  </a:extLst>
                </a:gridCol>
                <a:gridCol w="727971">
                  <a:extLst>
                    <a:ext uri="{9D8B030D-6E8A-4147-A177-3AD203B41FA5}">
                      <a16:colId xmlns:a16="http://schemas.microsoft.com/office/drawing/2014/main" val="304882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ई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ऊ</a:t>
                      </a:r>
                      <a:r>
                        <a:rPr lang="sa-IN" sz="2400" baseline="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ऋ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b="1" kern="1200" dirty="0" smtClean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ea typeface="+mn-ea"/>
                          <a:cs typeface="Kokila" panose="020B0604020202020204" pitchFamily="34" charset="0"/>
                        </a:rPr>
                        <a:t>ॠ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ऌ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ए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ऐ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ओ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औ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7586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क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ख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ग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घ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ङ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345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छ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ज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झ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39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ठ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ढ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ण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476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थ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द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ध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न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187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फ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ब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भ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म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80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य</a:t>
                      </a:r>
                      <a:r>
                        <a:rPr lang="sa-IN" sz="2400" baseline="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र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89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श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ष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स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51050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a-IN" dirty="0" smtClean="0"/>
              <a:t>माहेश्वर-सूत्र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15695" y="2696663"/>
            <a:ext cx="5388916" cy="3354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a-IN" sz="2400" dirty="0" smtClean="0">
                <a:solidFill>
                  <a:srgbClr val="00B05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अइउण्	ऋऌक्	एओङ्	ऐऔच् 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हयवरट्	ल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		</a:t>
            </a:r>
            <a:r>
              <a:rPr lang="sa-IN" sz="2400" dirty="0" smtClean="0">
                <a:solidFill>
                  <a:srgbClr val="7030A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ञमङणनम्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chemeClr val="accent2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झभञ्		घढधष्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r>
              <a:rPr lang="sa-IN" sz="2400" dirty="0" smtClean="0">
                <a:solidFill>
                  <a:srgbClr val="C0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जबगडदश्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chemeClr val="accent3">
                    <a:lumMod val="75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खफछठथचटतव्	कपय्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r>
              <a:rPr lang="sa-IN" sz="2400" dirty="0" smtClean="0">
                <a:solidFill>
                  <a:srgbClr val="0070C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शषसर्	हल्</a:t>
            </a:r>
          </a:p>
          <a:p>
            <a:pPr marL="0" indent="0">
              <a:buNone/>
            </a:pPr>
            <a:endParaRPr lang="sa-IN" sz="2400" dirty="0">
              <a:solidFill>
                <a:srgbClr val="0070C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70C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3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are </a:t>
            </a:r>
            <a:r>
              <a:rPr lang="sa-IN" dirty="0" smtClean="0"/>
              <a:t>प्रत्याहार</a:t>
            </a:r>
            <a:r>
              <a:rPr lang="en-US" dirty="0" smtClean="0"/>
              <a:t>s Used in </a:t>
            </a:r>
            <a:r>
              <a:rPr lang="sa-IN" dirty="0" smtClean="0"/>
              <a:t>अष्टाध्यायी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– </a:t>
            </a:r>
            <a:r>
              <a:rPr lang="sa-IN" dirty="0" smtClean="0"/>
              <a:t>	इको यणचि। (6.1.77)</a:t>
            </a:r>
          </a:p>
          <a:p>
            <a:pPr marL="0" indent="0">
              <a:buNone/>
            </a:pPr>
            <a:r>
              <a:rPr lang="sa-IN" dirty="0"/>
              <a:t>	</a:t>
            </a:r>
            <a:r>
              <a:rPr lang="sa-IN" dirty="0" smtClean="0"/>
              <a:t>			इकः यण् अचि</a:t>
            </a:r>
          </a:p>
          <a:p>
            <a:pPr marL="0" indent="0">
              <a:buNone/>
            </a:pPr>
            <a:r>
              <a:rPr lang="sa-IN" dirty="0"/>
              <a:t>	</a:t>
            </a:r>
            <a:r>
              <a:rPr lang="sa-IN" dirty="0" smtClean="0"/>
              <a:t>			(इक्)(यण्)(अच्)</a:t>
            </a:r>
          </a:p>
          <a:p>
            <a:r>
              <a:rPr lang="sa-IN" dirty="0" smtClean="0"/>
              <a:t>इक् - इ, उ, ऋ, ऌ</a:t>
            </a:r>
          </a:p>
          <a:p>
            <a:r>
              <a:rPr lang="sa-IN" dirty="0" smtClean="0"/>
              <a:t>यण् - य, व, र, ल</a:t>
            </a:r>
          </a:p>
          <a:p>
            <a:r>
              <a:rPr lang="sa-IN" dirty="0" smtClean="0"/>
              <a:t>अच् - अ, इ, उ, ऋ, ऌ, ए, ओ, ऐ, औ (</a:t>
            </a:r>
            <a:r>
              <a:rPr lang="en-US" dirty="0" smtClean="0"/>
              <a:t>all vowels)</a:t>
            </a:r>
          </a:p>
          <a:p>
            <a:r>
              <a:rPr lang="en-US" dirty="0" smtClean="0"/>
              <a:t>Meaning – </a:t>
            </a:r>
          </a:p>
          <a:p>
            <a:pPr lvl="1"/>
            <a:r>
              <a:rPr lang="sa-IN" dirty="0" smtClean="0"/>
              <a:t>इ </a:t>
            </a:r>
            <a:r>
              <a:rPr lang="en-US" dirty="0" smtClean="0"/>
              <a:t>changes to </a:t>
            </a:r>
            <a:r>
              <a:rPr lang="sa-IN" dirty="0" smtClean="0"/>
              <a:t>य </a:t>
            </a:r>
            <a:r>
              <a:rPr lang="en-US" dirty="0" smtClean="0"/>
              <a:t>when it is followed by any vowel</a:t>
            </a:r>
          </a:p>
          <a:p>
            <a:pPr lvl="1"/>
            <a:r>
              <a:rPr lang="en-US" dirty="0" smtClean="0"/>
              <a:t>Likewise </a:t>
            </a:r>
            <a:r>
              <a:rPr lang="sa-IN" dirty="0" smtClean="0"/>
              <a:t>उ </a:t>
            </a:r>
            <a:r>
              <a:rPr lang="en-US" dirty="0" smtClean="0"/>
              <a:t>changes to </a:t>
            </a:r>
            <a:r>
              <a:rPr lang="sa-IN" dirty="0" smtClean="0"/>
              <a:t>व</a:t>
            </a:r>
            <a:r>
              <a:rPr lang="en-US" dirty="0" smtClean="0"/>
              <a:t>, </a:t>
            </a:r>
            <a:r>
              <a:rPr lang="sa-IN" dirty="0" smtClean="0"/>
              <a:t> ऋ</a:t>
            </a:r>
            <a:r>
              <a:rPr lang="en-US" dirty="0" smtClean="0"/>
              <a:t> </a:t>
            </a:r>
            <a:r>
              <a:rPr lang="en-US" dirty="0"/>
              <a:t>changes to</a:t>
            </a:r>
            <a:r>
              <a:rPr lang="sa-IN" dirty="0" smtClean="0"/>
              <a:t> र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sa-IN" dirty="0" smtClean="0"/>
              <a:t> ऌ</a:t>
            </a:r>
            <a:r>
              <a:rPr lang="en-US" dirty="0" smtClean="0"/>
              <a:t> </a:t>
            </a:r>
            <a:r>
              <a:rPr lang="en-US" dirty="0"/>
              <a:t>changes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sa-IN" dirty="0" smtClean="0"/>
              <a:t>ल</a:t>
            </a:r>
          </a:p>
          <a:p>
            <a:r>
              <a:rPr lang="en-US" dirty="0" smtClean="0"/>
              <a:t> Read ‘Economy and the Construction </a:t>
            </a:r>
            <a:r>
              <a:rPr lang="en-US" dirty="0"/>
              <a:t>of </a:t>
            </a:r>
            <a:r>
              <a:rPr lang="en-US" dirty="0" err="1" smtClean="0"/>
              <a:t>Śivasūtras</a:t>
            </a:r>
            <a:r>
              <a:rPr lang="en-US" dirty="0" smtClean="0"/>
              <a:t>’ by Paul </a:t>
            </a:r>
            <a:r>
              <a:rPr lang="en-US" dirty="0" err="1" smtClean="0"/>
              <a:t>Kiparsky</a:t>
            </a:r>
            <a:r>
              <a:rPr lang="en-US" dirty="0" smtClean="0"/>
              <a:t> (1991) </a:t>
            </a:r>
            <a:endParaRPr lang="sa-IN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01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Ellipses : </a:t>
            </a:r>
            <a:r>
              <a:rPr lang="sa-IN" dirty="0" smtClean="0"/>
              <a:t>अनुवृत्तिः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day-to-day communications an elliptical sentence is made a complete sentence by borrowing required words from the previous context </a:t>
            </a:r>
          </a:p>
          <a:p>
            <a:pPr algn="just"/>
            <a:r>
              <a:rPr lang="en-US" dirty="0" smtClean="0"/>
              <a:t>Panini has </a:t>
            </a:r>
            <a:r>
              <a:rPr lang="en-US" dirty="0"/>
              <a:t>i</a:t>
            </a:r>
            <a:r>
              <a:rPr lang="en-US" dirty="0" smtClean="0"/>
              <a:t>ngeniously made use of this ordinary feature of spoken language and has transferred it into a highly technical appliance called </a:t>
            </a:r>
            <a:r>
              <a:rPr lang="en-US" dirty="0"/>
              <a:t>‘</a:t>
            </a:r>
            <a:r>
              <a:rPr lang="sa-IN" dirty="0"/>
              <a:t>अनुवृत्ति</a:t>
            </a:r>
            <a:r>
              <a:rPr lang="en-US" dirty="0"/>
              <a:t>’</a:t>
            </a:r>
            <a:r>
              <a:rPr lang="en-US" dirty="0" smtClean="0"/>
              <a:t>  </a:t>
            </a:r>
            <a:endParaRPr lang="en-US" dirty="0"/>
          </a:p>
          <a:p>
            <a:pPr algn="just"/>
            <a:r>
              <a:rPr lang="sa-IN" dirty="0" smtClean="0"/>
              <a:t>आकाङ्क्षा</a:t>
            </a:r>
            <a:r>
              <a:rPr lang="en-US" dirty="0" smtClean="0"/>
              <a:t> (Expectancy) plays a major role in deciding </a:t>
            </a:r>
            <a:r>
              <a:rPr lang="sa-IN" dirty="0" smtClean="0"/>
              <a:t>अनुवृत्ति</a:t>
            </a:r>
          </a:p>
          <a:p>
            <a:pPr algn="just"/>
            <a:r>
              <a:rPr lang="en-US" dirty="0" smtClean="0"/>
              <a:t>Panini has been able to save around 30000 words in his work with just this one technique</a:t>
            </a:r>
          </a:p>
        </p:txBody>
      </p:sp>
    </p:spTree>
    <p:extLst>
      <p:ext uri="{BB962C8B-B14F-4D97-AF65-F5344CB8AC3E}">
        <p14:creationId xmlns:p14="http://schemas.microsoft.com/office/powerpoint/2010/main" val="14990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mispronunciations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सावन का महीना पवन करे... सोर</a:t>
            </a:r>
          </a:p>
          <a:p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विश्व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बिस्व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वन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बन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बाण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बान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लक्ष्मण - लक्ष्मन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ढाबा </a:t>
            </a:r>
            <a:r>
              <a:rPr lang="en-US" sz="2000" dirty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धाबा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अर्थ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अर्ध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जीविका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जीविगा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चिन्तितवान् - चिन्दिदवान्</a:t>
            </a:r>
            <a:endParaRPr lang="en-IN" sz="20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3868">
            <a:off x="5872164" y="1387708"/>
            <a:ext cx="4194048" cy="2231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214">
            <a:off x="5475564" y="3740016"/>
            <a:ext cx="3873007" cy="2681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9305">
            <a:off x="8901344" y="2402603"/>
            <a:ext cx="2302276" cy="1726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54">
            <a:off x="8993631" y="434154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80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Example of </a:t>
            </a:r>
            <a:r>
              <a:rPr lang="sa-IN" sz="32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अनुवृत्ति</a:t>
            </a:r>
            <a:r>
              <a:rPr lang="en-US" sz="32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200" dirty="0" smtClean="0">
                <a:cs typeface="Kokila" panose="020B0604020202020204" pitchFamily="34" charset="0"/>
              </a:rPr>
              <a:t>in the rules from </a:t>
            </a:r>
            <a:r>
              <a:rPr lang="en-US" sz="3200" dirty="0" smtClean="0">
                <a:latin typeface="Kokila" panose="020B0604020202020204" pitchFamily="34" charset="0"/>
                <a:cs typeface="Kokila" panose="020B0604020202020204" pitchFamily="34" charset="0"/>
              </a:rPr>
              <a:t>1.3.2 – 1.3.9</a:t>
            </a:r>
            <a:endParaRPr lang="en-IN" sz="32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980024"/>
              </p:ext>
            </p:extLst>
          </p:nvPr>
        </p:nvGraphicFramePr>
        <p:xfrm>
          <a:off x="1802168" y="1473693"/>
          <a:ext cx="9099612" cy="4539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291">
                  <a:extLst>
                    <a:ext uri="{9D8B030D-6E8A-4147-A177-3AD203B41FA5}">
                      <a16:colId xmlns:a16="http://schemas.microsoft.com/office/drawing/2014/main" val="1068203077"/>
                    </a:ext>
                  </a:extLst>
                </a:gridCol>
                <a:gridCol w="2441591">
                  <a:extLst>
                    <a:ext uri="{9D8B030D-6E8A-4147-A177-3AD203B41FA5}">
                      <a16:colId xmlns:a16="http://schemas.microsoft.com/office/drawing/2014/main" val="2517662959"/>
                    </a:ext>
                  </a:extLst>
                </a:gridCol>
                <a:gridCol w="6165730">
                  <a:extLst>
                    <a:ext uri="{9D8B030D-6E8A-4147-A177-3AD203B41FA5}">
                      <a16:colId xmlns:a16="http://schemas.microsoft.com/office/drawing/2014/main" val="979994890"/>
                    </a:ext>
                  </a:extLst>
                </a:gridCol>
              </a:tblGrid>
              <a:tr h="328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सूत्र</a:t>
                      </a:r>
                      <a:r>
                        <a:rPr lang="en-US" sz="1200" dirty="0" smtClean="0">
                          <a:effectLst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Meaning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98087"/>
                  </a:ext>
                </a:extLst>
              </a:tr>
              <a:tr h="355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अच् अनुनासिकः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इत्।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nasalised vowels are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in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or original enunciation.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888844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अन्त्यम्</a:t>
                      </a:r>
                      <a:r>
                        <a:rPr lang="en-US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।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In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the final consonant is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603037"/>
                  </a:ext>
                </a:extLst>
              </a:tr>
              <a:tr h="650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न विभक्तौ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तु-स्-माः। (</a:t>
                      </a:r>
                      <a:r>
                        <a:rPr lang="sa-IN" sz="2000" dirty="0" smtClean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अन्त्यम्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final dental consonants and the final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स्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म्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are not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in affixes called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विभक्ति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351417"/>
                  </a:ext>
                </a:extLst>
              </a:tr>
              <a:tr h="370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ञि-टु-डवः।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 smtClean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ञि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टु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डु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occurring at the beginning of an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are called '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'.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72500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षः </a:t>
                      </a:r>
                      <a:r>
                        <a:rPr lang="sa-IN" sz="2000" dirty="0" smtClean="0">
                          <a:solidFill>
                            <a:srgbClr val="7030A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प्रत्ययस्य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 smtClean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letter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ष्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at the beginning of a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is called '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'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269109"/>
                  </a:ext>
                </a:extLst>
              </a:tr>
              <a:tr h="510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चु-टू।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7030A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प्रत्ययस्य 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 smtClean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letters -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छ्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ज्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झ्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ठ्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ढ्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ण्</a:t>
                      </a:r>
                      <a:r>
                        <a:rPr lang="ar-SA" sz="2000">
                          <a:effectLst/>
                          <a:latin typeface="Kokila" panose="020B0604020202020204" pitchFamily="34" charset="0"/>
                        </a:rPr>
                        <a:t> -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at the beginning of a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are called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607304"/>
                  </a:ext>
                </a:extLst>
              </a:tr>
              <a:tr h="510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लशकु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अतद्धिते।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7030A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प्रत्ययस्य 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initial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श्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the gutturals of all affixes, except,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तद्धित</a:t>
                      </a:r>
                      <a:r>
                        <a:rPr lang="en-US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are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called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601652"/>
                  </a:ext>
                </a:extLst>
              </a:tr>
              <a:tr h="503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तस्य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लोपः।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Of this, (namely of that which has been called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+mn-cs"/>
                        </a:rPr>
                        <a:t>)</a:t>
                      </a:r>
                      <a:r>
                        <a:rPr lang="en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there is elision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032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2168" y="6107837"/>
            <a:ext cx="897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sa-IN" dirty="0" smtClean="0"/>
              <a:t>सूत्र</a:t>
            </a:r>
            <a:r>
              <a:rPr lang="en-US" dirty="0" smtClean="0"/>
              <a:t>s 1 to 7 above -  no. of words used = 15 : No. of words saved =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55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a-IN" dirty="0" smtClean="0"/>
              <a:t>अनुबन्ध</a:t>
            </a:r>
            <a:r>
              <a:rPr lang="en-US" dirty="0" smtClean="0"/>
              <a:t>s are an important aspect of Panini’s meta-language</a:t>
            </a:r>
          </a:p>
          <a:p>
            <a:r>
              <a:rPr lang="en-US" dirty="0" smtClean="0"/>
              <a:t>The also contribute significantly to                                                   brevity/economy in Panini’s work</a:t>
            </a:r>
          </a:p>
          <a:p>
            <a:r>
              <a:rPr lang="en-US" dirty="0" smtClean="0"/>
              <a:t>All the elements of </a:t>
            </a:r>
            <a:r>
              <a:rPr lang="sa-IN" dirty="0" smtClean="0"/>
              <a:t>उपदेश</a:t>
            </a:r>
            <a:r>
              <a:rPr lang="en-US" dirty="0" smtClean="0"/>
              <a:t>s that are labeled as </a:t>
            </a:r>
            <a:r>
              <a:rPr lang="sa-IN" dirty="0" smtClean="0"/>
              <a:t>इत् </a:t>
            </a:r>
            <a:r>
              <a:rPr lang="en-US" dirty="0" smtClean="0"/>
              <a:t>by the rules 1.3.2 to 1.3.9 are called as </a:t>
            </a:r>
            <a:r>
              <a:rPr lang="sa-IN" dirty="0" smtClean="0"/>
              <a:t>अनुबन्ध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They are removed by the rule 1.3.9, that is why they are not visible in words arrived at as a result of the derivational process</a:t>
            </a:r>
          </a:p>
          <a:p>
            <a:r>
              <a:rPr lang="en-US" dirty="0" smtClean="0"/>
              <a:t>They are added to </a:t>
            </a:r>
            <a:r>
              <a:rPr lang="sa-IN" dirty="0" smtClean="0"/>
              <a:t>धातु</a:t>
            </a:r>
            <a:r>
              <a:rPr lang="en-US" dirty="0" smtClean="0"/>
              <a:t>s, </a:t>
            </a:r>
            <a:r>
              <a:rPr lang="sa-IN" dirty="0" smtClean="0"/>
              <a:t>प्रातिपदिक</a:t>
            </a:r>
            <a:r>
              <a:rPr lang="en-US" dirty="0" smtClean="0"/>
              <a:t>s, </a:t>
            </a:r>
            <a:r>
              <a:rPr lang="sa-IN" dirty="0" smtClean="0"/>
              <a:t>प्रत्यय</a:t>
            </a:r>
            <a:r>
              <a:rPr lang="en-US" dirty="0" smtClean="0"/>
              <a:t>s etc. (i.e., to </a:t>
            </a:r>
            <a:r>
              <a:rPr lang="sa-IN" dirty="0" smtClean="0"/>
              <a:t>उपदेश</a:t>
            </a:r>
            <a:r>
              <a:rPr lang="en-US" dirty="0" smtClean="0"/>
              <a:t>s) in order to trigger certain operational rules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4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Example : Compare the following derivations with a same suffix with different </a:t>
            </a:r>
            <a:r>
              <a:rPr lang="sa-IN" sz="4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s </a:t>
            </a:r>
            <a:endParaRPr lang="en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599"/>
            <a:ext cx="4313864" cy="410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पठ्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+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ण्यत्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(Root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पठ्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takes the suffix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ण्यत्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		by rule 3.1.124)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पठ् </a:t>
            </a:r>
            <a:r>
              <a:rPr lang="en-US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+ </a:t>
            </a: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य</a:t>
            </a:r>
            <a:r>
              <a:rPr lang="en-US" sz="2400" dirty="0" smtClean="0">
                <a:solidFill>
                  <a:srgbClr val="7030A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(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 –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and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त्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are 					removed by rules 1.3.3, 1.3.7 				and 1.3.9)</a:t>
            </a:r>
            <a:endParaRPr lang="sa-IN" sz="24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पाठ् य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(The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second-last sound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अ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in 				a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धातु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is replaced by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आ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			whenever a suffix with 					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 ण्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is added to it by 					rule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7.2.116)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rgbClr val="C0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पाठ्य</a:t>
            </a:r>
            <a:endParaRPr lang="en-IN" sz="2400" dirty="0" smtClean="0">
              <a:solidFill>
                <a:srgbClr val="C0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457200" lvl="1" indent="0">
              <a:buNone/>
            </a:pPr>
            <a:endParaRPr lang="en-IN" sz="24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33600"/>
            <a:ext cx="4313864" cy="3929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शक्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+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क्यप्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(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Root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शक्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takes the suffix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			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क्यप्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by rule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3.1.99)</a:t>
            </a:r>
            <a:endParaRPr lang="sa-IN" sz="24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शक्</a:t>
            </a:r>
            <a:r>
              <a:rPr lang="en-US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+</a:t>
            </a: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य</a:t>
            </a:r>
            <a:r>
              <a:rPr lang="en-US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	(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s –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क्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and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are 					removed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by rules 1.3.3,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1.3.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8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		and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1.3.9)</a:t>
            </a:r>
            <a:endParaRPr lang="sa-IN" sz="24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(The second-last sound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अ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 in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शक्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is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not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replaced by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आ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since the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a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suffix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क्यप्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does not have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अनुबन्ध ण्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in it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sa-IN" sz="2400" dirty="0" smtClean="0">
                <a:solidFill>
                  <a:srgbClr val="C0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शक्य </a:t>
            </a:r>
            <a:endParaRPr lang="en-IN" sz="2400" dirty="0">
              <a:solidFill>
                <a:srgbClr val="C0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924" y="6374167"/>
            <a:ext cx="87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– ‘</a:t>
            </a:r>
            <a:r>
              <a:rPr lang="en-US" dirty="0" err="1" smtClean="0"/>
              <a:t>Anubandhas</a:t>
            </a:r>
            <a:r>
              <a:rPr lang="en-US" dirty="0" smtClean="0"/>
              <a:t> of Panini’ by G. V. </a:t>
            </a:r>
            <a:r>
              <a:rPr lang="en-US" dirty="0" err="1" smtClean="0"/>
              <a:t>Devasthali</a:t>
            </a:r>
            <a:r>
              <a:rPr lang="en-US" dirty="0" smtClean="0"/>
              <a:t> (1967)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02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950"/>
          </a:xfrm>
        </p:spPr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544715"/>
            <a:ext cx="8915400" cy="4366507"/>
          </a:xfrm>
        </p:spPr>
        <p:txBody>
          <a:bodyPr>
            <a:normAutofit fontScale="85000" lnSpcReduction="20000"/>
          </a:bodyPr>
          <a:lstStyle/>
          <a:p>
            <a:r>
              <a:rPr lang="hi-IN" dirty="0">
                <a:solidFill>
                  <a:srgbClr val="C00000"/>
                </a:solidFill>
              </a:rPr>
              <a:t>संज्ञा </a:t>
            </a:r>
            <a:r>
              <a:rPr lang="hi-IN" dirty="0"/>
              <a:t>–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r>
              <a:rPr lang="hi-IN" dirty="0"/>
              <a:t>वृद्धिरादैच्</a:t>
            </a:r>
          </a:p>
          <a:p>
            <a:r>
              <a:rPr lang="hi-IN" dirty="0">
                <a:solidFill>
                  <a:srgbClr val="C00000"/>
                </a:solidFill>
              </a:rPr>
              <a:t>परिभाषा</a:t>
            </a:r>
            <a:r>
              <a:rPr lang="hi-IN" dirty="0"/>
              <a:t> –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endParaRPr lang="hi-IN" dirty="0"/>
          </a:p>
          <a:p>
            <a:pPr lvl="1"/>
            <a:r>
              <a:rPr lang="hi-IN" dirty="0"/>
              <a:t>विप्रतिषेधे परं कार्यम्, </a:t>
            </a:r>
          </a:p>
          <a:p>
            <a:pPr lvl="1"/>
            <a:r>
              <a:rPr lang="hi-IN" dirty="0"/>
              <a:t>तस्मिन्निति निर्दिष्टे पूर्वस्य, </a:t>
            </a:r>
          </a:p>
          <a:p>
            <a:pPr lvl="1"/>
            <a:r>
              <a:rPr lang="hi-IN" dirty="0"/>
              <a:t>षष्ठी स्थानेयोगा, </a:t>
            </a:r>
          </a:p>
          <a:p>
            <a:pPr lvl="1"/>
            <a:r>
              <a:rPr lang="hi-IN" dirty="0"/>
              <a:t>तस्मादित्युत्तरस्य</a:t>
            </a:r>
          </a:p>
          <a:p>
            <a:r>
              <a:rPr lang="hi-IN" dirty="0">
                <a:solidFill>
                  <a:srgbClr val="C00000"/>
                </a:solidFill>
              </a:rPr>
              <a:t>विधि</a:t>
            </a:r>
            <a:r>
              <a:rPr lang="hi-IN" dirty="0"/>
              <a:t> </a:t>
            </a:r>
            <a:r>
              <a:rPr lang="en-IN" dirty="0"/>
              <a:t>–</a:t>
            </a:r>
            <a:r>
              <a:rPr lang="hi-IN" dirty="0"/>
              <a:t>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r>
              <a:rPr lang="hi-IN" dirty="0"/>
              <a:t>इको यणचि, </a:t>
            </a:r>
          </a:p>
          <a:p>
            <a:r>
              <a:rPr lang="hi-IN" dirty="0">
                <a:solidFill>
                  <a:srgbClr val="C00000"/>
                </a:solidFill>
              </a:rPr>
              <a:t>नियम </a:t>
            </a:r>
            <a:r>
              <a:rPr lang="hi-IN" dirty="0"/>
              <a:t>–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r>
              <a:rPr lang="hi-IN" dirty="0"/>
              <a:t> </a:t>
            </a:r>
            <a:r>
              <a:rPr lang="en-IN" dirty="0" err="1"/>
              <a:t>म्रियतेः</a:t>
            </a:r>
            <a:r>
              <a:rPr lang="en-IN" dirty="0"/>
              <a:t> </a:t>
            </a:r>
            <a:r>
              <a:rPr lang="en-IN" dirty="0" err="1"/>
              <a:t>लुङ्-लिङो</a:t>
            </a:r>
            <a:r>
              <a:rPr lang="en-IN" dirty="0"/>
              <a:t> </a:t>
            </a:r>
            <a:r>
              <a:rPr lang="en-IN" dirty="0" err="1"/>
              <a:t>श्च</a:t>
            </a:r>
            <a:r>
              <a:rPr lang="en-IN" dirty="0"/>
              <a:t> (1.3.61)</a:t>
            </a:r>
            <a:endParaRPr lang="hi-IN" dirty="0"/>
          </a:p>
          <a:p>
            <a:r>
              <a:rPr lang="en-US" dirty="0"/>
              <a:t>Root </a:t>
            </a:r>
            <a:r>
              <a:rPr lang="hi-IN" dirty="0"/>
              <a:t>मृङ् </a:t>
            </a:r>
            <a:r>
              <a:rPr lang="en-US" dirty="0"/>
              <a:t>already takes the </a:t>
            </a:r>
            <a:r>
              <a:rPr lang="hi-IN" dirty="0"/>
              <a:t>आत्मनेपद</a:t>
            </a:r>
            <a:r>
              <a:rPr lang="en-US" dirty="0"/>
              <a:t>-suffixes in all its forms since the </a:t>
            </a:r>
            <a:r>
              <a:rPr lang="hi-IN" dirty="0"/>
              <a:t>इत्-</a:t>
            </a:r>
            <a:r>
              <a:rPr lang="en-US" dirty="0"/>
              <a:t>sound </a:t>
            </a:r>
            <a:r>
              <a:rPr lang="hi-IN" dirty="0"/>
              <a:t>ङ्</a:t>
            </a:r>
            <a:r>
              <a:rPr lang="en-US" dirty="0"/>
              <a:t> is attached to it by virtue of the rule – </a:t>
            </a:r>
            <a:r>
              <a:rPr lang="hi-IN" dirty="0"/>
              <a:t>अनुदात्तङित आत्मनेपदम् (१.३.१२). म्रियतेः लुङ्-लिङोश्च (१.३.६१) </a:t>
            </a:r>
            <a:r>
              <a:rPr lang="en-US" dirty="0"/>
              <a:t>again repeats that root </a:t>
            </a:r>
            <a:r>
              <a:rPr lang="hi-IN" dirty="0"/>
              <a:t>मृङ् </a:t>
            </a:r>
            <a:r>
              <a:rPr lang="en-US" dirty="0"/>
              <a:t>takes </a:t>
            </a:r>
            <a:r>
              <a:rPr lang="hi-IN" dirty="0"/>
              <a:t>आत्मनपद-</a:t>
            </a:r>
            <a:r>
              <a:rPr lang="en-US" dirty="0"/>
              <a:t>suffixes in (</a:t>
            </a:r>
            <a:r>
              <a:rPr lang="en-US" dirty="0" err="1"/>
              <a:t>i</a:t>
            </a:r>
            <a:r>
              <a:rPr lang="en-US" dirty="0"/>
              <a:t>)  immediate past tense and (ii) potential mood forms. So, the statement in </a:t>
            </a:r>
            <a:r>
              <a:rPr lang="hi-IN" dirty="0"/>
              <a:t>नियमसूत्र</a:t>
            </a:r>
            <a:r>
              <a:rPr lang="en-US" dirty="0"/>
              <a:t> – </a:t>
            </a:r>
            <a:r>
              <a:rPr lang="hi-IN" dirty="0"/>
              <a:t>म्रियतेः लुङ्-लिङ्गोः च</a:t>
            </a:r>
            <a:r>
              <a:rPr lang="en-US" dirty="0"/>
              <a:t> is assertive, but actually it is limiting the scope of the previous </a:t>
            </a:r>
            <a:r>
              <a:rPr lang="hi-IN" dirty="0"/>
              <a:t>सूत्र – अनुदात्तङित आत्मनेपदम्.</a:t>
            </a:r>
            <a:r>
              <a:rPr lang="en-US" dirty="0"/>
              <a:t> </a:t>
            </a:r>
          </a:p>
          <a:p>
            <a:r>
              <a:rPr lang="hi-IN" dirty="0">
                <a:solidFill>
                  <a:srgbClr val="C00000"/>
                </a:solidFill>
              </a:rPr>
              <a:t>अतिदेश</a:t>
            </a:r>
            <a:r>
              <a:rPr lang="hi-IN" dirty="0"/>
              <a:t> </a:t>
            </a:r>
            <a:r>
              <a:rPr lang="en-IN" dirty="0"/>
              <a:t>-</a:t>
            </a:r>
            <a:r>
              <a:rPr lang="hi-IN" dirty="0"/>
              <a:t> तृज्वत् क्रोष्टुः, लोटः लङ्वत्</a:t>
            </a:r>
          </a:p>
          <a:p>
            <a:r>
              <a:rPr lang="hi-IN" dirty="0">
                <a:solidFill>
                  <a:srgbClr val="C00000"/>
                </a:solidFill>
              </a:rPr>
              <a:t>अधिकार</a:t>
            </a:r>
            <a:r>
              <a:rPr lang="hi-IN" dirty="0"/>
              <a:t> </a:t>
            </a:r>
            <a:r>
              <a:rPr lang="en-IN" dirty="0"/>
              <a:t>-</a:t>
            </a:r>
            <a:r>
              <a:rPr lang="hi-IN" dirty="0"/>
              <a:t> कारके, प्रत्ययः, तद्धिताः </a:t>
            </a:r>
            <a:r>
              <a:rPr lang="en-IN" dirty="0"/>
              <a:t>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9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संज्ञा-सूत्र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a-IN" dirty="0" smtClean="0"/>
              <a:t>संज्ञ-सूत्र</a:t>
            </a:r>
            <a:r>
              <a:rPr lang="en-US" dirty="0" smtClean="0"/>
              <a:t>s are Naming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They are found mainly in the first chapter of the </a:t>
            </a:r>
            <a:r>
              <a:rPr lang="sa-IN" dirty="0" smtClean="0"/>
              <a:t>अष्टाध्यायी</a:t>
            </a:r>
          </a:p>
          <a:p>
            <a:r>
              <a:rPr lang="en-US" dirty="0" smtClean="0"/>
              <a:t>Panini gives names to various linguistic elements through these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 names are of two types – </a:t>
            </a:r>
          </a:p>
          <a:p>
            <a:pPr lvl="1"/>
            <a:r>
              <a:rPr lang="en-US" dirty="0" smtClean="0"/>
              <a:t>1. </a:t>
            </a:r>
            <a:r>
              <a:rPr lang="sa-IN" dirty="0" smtClean="0"/>
              <a:t>कृत्रिम</a:t>
            </a:r>
            <a:r>
              <a:rPr lang="en-US" dirty="0" smtClean="0"/>
              <a:t>-</a:t>
            </a:r>
            <a:r>
              <a:rPr lang="sa-IN" dirty="0" smtClean="0"/>
              <a:t>संज्ञा </a:t>
            </a:r>
            <a:r>
              <a:rPr lang="en-US" dirty="0" smtClean="0"/>
              <a:t>(artificial or self-created name)</a:t>
            </a:r>
            <a:r>
              <a:rPr lang="sa-IN" dirty="0" smtClean="0"/>
              <a:t> – </a:t>
            </a:r>
            <a:r>
              <a:rPr lang="en-US" dirty="0" smtClean="0"/>
              <a:t>for example, </a:t>
            </a:r>
            <a:endParaRPr lang="sa-IN" dirty="0" smtClean="0"/>
          </a:p>
          <a:p>
            <a:pPr lvl="2"/>
            <a:r>
              <a:rPr lang="en-US" dirty="0" smtClean="0"/>
              <a:t>by his rule 1.1.64, he names the fragment of a word starting from its last vowel as ‘</a:t>
            </a:r>
            <a:r>
              <a:rPr lang="sa-IN" dirty="0" smtClean="0"/>
              <a:t>टि</a:t>
            </a:r>
            <a:r>
              <a:rPr lang="en-US" dirty="0" smtClean="0"/>
              <a:t>’.</a:t>
            </a:r>
            <a:r>
              <a:rPr lang="sa-IN" dirty="0" smtClean="0"/>
              <a:t> </a:t>
            </a:r>
            <a:r>
              <a:rPr lang="en-US" dirty="0" smtClean="0"/>
              <a:t>Here </a:t>
            </a:r>
            <a:r>
              <a:rPr lang="sa-IN" dirty="0" smtClean="0"/>
              <a:t>टि</a:t>
            </a:r>
            <a:r>
              <a:rPr lang="en-US" dirty="0" smtClean="0"/>
              <a:t> is a </a:t>
            </a:r>
            <a:r>
              <a:rPr lang="sa-IN" dirty="0" smtClean="0"/>
              <a:t>कृत्रिम-संज्ञा</a:t>
            </a:r>
          </a:p>
          <a:p>
            <a:pPr lvl="2"/>
            <a:r>
              <a:rPr lang="en-US" dirty="0" smtClean="0"/>
              <a:t>By his rule 1.1.22, he</a:t>
            </a:r>
            <a:r>
              <a:rPr lang="sa-IN" dirty="0" smtClean="0"/>
              <a:t> </a:t>
            </a:r>
            <a:r>
              <a:rPr lang="en-US" dirty="0" smtClean="0"/>
              <a:t>gives the names </a:t>
            </a:r>
            <a:r>
              <a:rPr lang="sa-IN" dirty="0" smtClean="0"/>
              <a:t>घ</a:t>
            </a:r>
            <a:r>
              <a:rPr lang="en-US" dirty="0" smtClean="0"/>
              <a:t> two suffixes </a:t>
            </a:r>
            <a:r>
              <a:rPr lang="sa-IN" dirty="0" smtClean="0"/>
              <a:t>तरप् </a:t>
            </a:r>
            <a:r>
              <a:rPr lang="en-US" dirty="0" smtClean="0"/>
              <a:t>and</a:t>
            </a:r>
            <a:r>
              <a:rPr lang="sa-IN" dirty="0" smtClean="0"/>
              <a:t> तमप्</a:t>
            </a:r>
            <a:endParaRPr lang="en-US" dirty="0" smtClean="0"/>
          </a:p>
          <a:p>
            <a:pPr lvl="2"/>
            <a:r>
              <a:rPr lang="en-US" dirty="0" smtClean="0"/>
              <a:t>Similarly there are many other </a:t>
            </a:r>
            <a:r>
              <a:rPr lang="sa-IN" dirty="0" smtClean="0"/>
              <a:t>कृत्रिम-संज्ञा</a:t>
            </a:r>
            <a:r>
              <a:rPr lang="en-US" dirty="0" smtClean="0"/>
              <a:t>s like </a:t>
            </a:r>
            <a:r>
              <a:rPr lang="sa-IN" dirty="0" smtClean="0"/>
              <a:t>घि</a:t>
            </a:r>
            <a:r>
              <a:rPr lang="en-US" dirty="0" smtClean="0"/>
              <a:t> (1.4.7)</a:t>
            </a:r>
            <a:r>
              <a:rPr lang="sa-IN" dirty="0" smtClean="0"/>
              <a:t>, घु</a:t>
            </a:r>
            <a:r>
              <a:rPr lang="en-US" dirty="0" smtClean="0"/>
              <a:t> (1.1.20)</a:t>
            </a:r>
            <a:r>
              <a:rPr lang="sa-IN" dirty="0" smtClean="0"/>
              <a:t>, भ</a:t>
            </a:r>
            <a:r>
              <a:rPr lang="en-US" dirty="0" smtClean="0"/>
              <a:t> (1.4.18)</a:t>
            </a:r>
            <a:r>
              <a:rPr lang="sa-IN" dirty="0" smtClean="0"/>
              <a:t>, </a:t>
            </a:r>
            <a:r>
              <a:rPr lang="en-US" dirty="0" smtClean="0"/>
              <a:t>etc. </a:t>
            </a:r>
            <a:endParaRPr lang="sa-IN" dirty="0" smtClean="0"/>
          </a:p>
          <a:p>
            <a:pPr lvl="1"/>
            <a:r>
              <a:rPr lang="sa-IN" dirty="0" smtClean="0"/>
              <a:t>2. अकृत्रिम-संज्ञा </a:t>
            </a:r>
            <a:r>
              <a:rPr lang="en-IN" dirty="0" smtClean="0"/>
              <a:t>(Natural or already existing name) – for example, </a:t>
            </a:r>
          </a:p>
          <a:p>
            <a:pPr lvl="2"/>
            <a:r>
              <a:rPr lang="en-IN" dirty="0" smtClean="0"/>
              <a:t>By his rule 1.1.2 he gives the name ‘</a:t>
            </a:r>
            <a:r>
              <a:rPr lang="sa-IN" dirty="0" smtClean="0"/>
              <a:t>नदी</a:t>
            </a:r>
            <a:r>
              <a:rPr lang="en-US" dirty="0" smtClean="0"/>
              <a:t>’ to all the feminine </a:t>
            </a:r>
            <a:r>
              <a:rPr lang="sa-IN" dirty="0" smtClean="0"/>
              <a:t>प्रातिपदिक</a:t>
            </a:r>
            <a:r>
              <a:rPr lang="en-US" dirty="0" smtClean="0"/>
              <a:t>s ending in </a:t>
            </a:r>
            <a:r>
              <a:rPr lang="sa-IN" dirty="0" smtClean="0"/>
              <a:t>ई</a:t>
            </a:r>
            <a:r>
              <a:rPr lang="en-US" dirty="0" smtClean="0"/>
              <a:t> or</a:t>
            </a:r>
            <a:r>
              <a:rPr lang="sa-IN" dirty="0" smtClean="0"/>
              <a:t> ऊ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Similarly there are many other </a:t>
            </a:r>
            <a:r>
              <a:rPr lang="sa-IN" dirty="0" smtClean="0"/>
              <a:t>अकृत्रिम-संज्ञा</a:t>
            </a:r>
            <a:r>
              <a:rPr lang="en-US" dirty="0" smtClean="0"/>
              <a:t>s like </a:t>
            </a:r>
            <a:r>
              <a:rPr lang="sa-IN" dirty="0" smtClean="0"/>
              <a:t>सर्वनाम</a:t>
            </a:r>
            <a:r>
              <a:rPr lang="en-US" dirty="0" smtClean="0"/>
              <a:t> (1.1.27)</a:t>
            </a:r>
            <a:r>
              <a:rPr lang="sa-IN" dirty="0" smtClean="0"/>
              <a:t> संख्या</a:t>
            </a:r>
            <a:r>
              <a:rPr lang="en-US" dirty="0" smtClean="0"/>
              <a:t> (1.1.23)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3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परिभाषा-सूत्र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sa-IN" dirty="0" smtClean="0"/>
              <a:t>सूत्र</a:t>
            </a:r>
            <a:r>
              <a:rPr lang="en-US" dirty="0" smtClean="0"/>
              <a:t>s are rules regarding the other rules of the </a:t>
            </a:r>
            <a:r>
              <a:rPr lang="sa-IN" dirty="0" smtClean="0"/>
              <a:t>अष्टाध्यायी</a:t>
            </a:r>
            <a:endParaRPr lang="en-US" dirty="0" smtClean="0"/>
          </a:p>
          <a:p>
            <a:r>
              <a:rPr lang="en-US" dirty="0" smtClean="0"/>
              <a:t>That is why </a:t>
            </a:r>
            <a:r>
              <a:rPr lang="sa-IN" dirty="0" smtClean="0"/>
              <a:t>परिभाषा-सूत्र</a:t>
            </a:r>
            <a:r>
              <a:rPr lang="en-US" dirty="0" smtClean="0"/>
              <a:t>s are called as meta-rules</a:t>
            </a:r>
            <a:endParaRPr lang="sa-IN" dirty="0" smtClean="0"/>
          </a:p>
          <a:p>
            <a:r>
              <a:rPr lang="en-US" dirty="0" smtClean="0"/>
              <a:t>Some of them help interpreting other rules </a:t>
            </a:r>
            <a:r>
              <a:rPr lang="en-US" dirty="0" smtClean="0"/>
              <a:t>correctly</a:t>
            </a:r>
          </a:p>
          <a:p>
            <a:pPr marL="742950" lvl="2" indent="-342900"/>
            <a:r>
              <a:rPr lang="en-US" dirty="0" smtClean="0"/>
              <a:t>Example - the </a:t>
            </a:r>
            <a:r>
              <a:rPr lang="sa-IN" dirty="0"/>
              <a:t>सूत्र – एचोऽयवायावः (एचः अय्-अव्-आय्-आवः) </a:t>
            </a:r>
            <a:r>
              <a:rPr lang="en-US" dirty="0"/>
              <a:t>says that </a:t>
            </a:r>
            <a:r>
              <a:rPr lang="sa-IN" dirty="0"/>
              <a:t>एच् (ए,ओ,ऐ </a:t>
            </a:r>
            <a:r>
              <a:rPr lang="en-US" dirty="0"/>
              <a:t>and </a:t>
            </a:r>
            <a:r>
              <a:rPr lang="sa-IN" dirty="0"/>
              <a:t>औ</a:t>
            </a:r>
            <a:r>
              <a:rPr lang="en-US" dirty="0"/>
              <a:t>)</a:t>
            </a:r>
            <a:r>
              <a:rPr lang="sa-IN" dirty="0"/>
              <a:t> </a:t>
            </a:r>
            <a:r>
              <a:rPr lang="en-US" dirty="0"/>
              <a:t>are to be replaced by </a:t>
            </a:r>
            <a:r>
              <a:rPr lang="sa-IN" dirty="0"/>
              <a:t>अय्</a:t>
            </a:r>
            <a:r>
              <a:rPr lang="en-US" dirty="0"/>
              <a:t>, </a:t>
            </a:r>
            <a:r>
              <a:rPr lang="sa-IN" dirty="0"/>
              <a:t>अव्</a:t>
            </a:r>
            <a:r>
              <a:rPr lang="en-US" dirty="0"/>
              <a:t>, </a:t>
            </a:r>
            <a:r>
              <a:rPr lang="sa-IN" dirty="0"/>
              <a:t>आय्</a:t>
            </a:r>
            <a:r>
              <a:rPr lang="en-US" dirty="0"/>
              <a:t> and </a:t>
            </a:r>
            <a:r>
              <a:rPr lang="sa-IN" dirty="0"/>
              <a:t>आव् </a:t>
            </a:r>
            <a:r>
              <a:rPr lang="en-IN" dirty="0"/>
              <a:t>when they are followed by </a:t>
            </a:r>
            <a:r>
              <a:rPr lang="en-US" dirty="0"/>
              <a:t>any vowel</a:t>
            </a:r>
            <a:r>
              <a:rPr lang="sa-IN" dirty="0"/>
              <a:t>.</a:t>
            </a:r>
            <a:r>
              <a:rPr lang="en-US" dirty="0"/>
              <a:t> There is a mention of 4 </a:t>
            </a:r>
            <a:r>
              <a:rPr lang="sa-IN" dirty="0"/>
              <a:t>स्थानी</a:t>
            </a:r>
            <a:r>
              <a:rPr lang="en-US" dirty="0"/>
              <a:t>s (or former occupants) and 4 </a:t>
            </a:r>
            <a:r>
              <a:rPr lang="sa-IN" dirty="0"/>
              <a:t>आदेश</a:t>
            </a:r>
            <a:r>
              <a:rPr lang="en-US" dirty="0"/>
              <a:t>s (or substitutes) in the </a:t>
            </a:r>
            <a:r>
              <a:rPr lang="sa-IN" dirty="0"/>
              <a:t>सूत्र.</a:t>
            </a:r>
            <a:r>
              <a:rPr lang="en-US" dirty="0"/>
              <a:t> However, the </a:t>
            </a:r>
            <a:r>
              <a:rPr lang="sa-IN" dirty="0"/>
              <a:t>सूत्र</a:t>
            </a:r>
            <a:r>
              <a:rPr lang="en-US" dirty="0"/>
              <a:t> does not say anything about – “which </a:t>
            </a:r>
            <a:r>
              <a:rPr lang="sa-IN" dirty="0"/>
              <a:t>स्थानी </a:t>
            </a:r>
            <a:r>
              <a:rPr lang="en-US" dirty="0"/>
              <a:t>is to be replaced by which</a:t>
            </a:r>
            <a:r>
              <a:rPr lang="sa-IN" dirty="0"/>
              <a:t> आदेश</a:t>
            </a:r>
            <a:r>
              <a:rPr lang="en-US" dirty="0"/>
              <a:t>?”. In such a situation one may arbitrarily replace any sound by any substitute. To avoid this, there is a </a:t>
            </a:r>
            <a:r>
              <a:rPr lang="sa-IN" dirty="0"/>
              <a:t>सूत्र</a:t>
            </a:r>
            <a:r>
              <a:rPr lang="en-US" dirty="0"/>
              <a:t> 1.3.10 which says. “when the number of </a:t>
            </a:r>
            <a:r>
              <a:rPr lang="sa-IN" dirty="0"/>
              <a:t>स्थानी</a:t>
            </a:r>
            <a:r>
              <a:rPr lang="en-US" dirty="0"/>
              <a:t>s and </a:t>
            </a:r>
            <a:r>
              <a:rPr lang="sa-IN" dirty="0"/>
              <a:t>आदेश</a:t>
            </a:r>
            <a:r>
              <a:rPr lang="en-US" dirty="0"/>
              <a:t>s mentioned in a </a:t>
            </a:r>
            <a:r>
              <a:rPr lang="sa-IN" dirty="0"/>
              <a:t>सूत्र</a:t>
            </a:r>
            <a:r>
              <a:rPr lang="en-US" dirty="0"/>
              <a:t> is the same, then the first is replaced by the first, second is replaced by the second, and so on.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830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others are regarding their application – </a:t>
            </a:r>
          </a:p>
          <a:p>
            <a:pPr lvl="1"/>
            <a:r>
              <a:rPr lang="en-US" dirty="0"/>
              <a:t>Example – In the derivation of the word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sa-IN" dirty="0">
                <a:solidFill>
                  <a:srgbClr val="FF0000"/>
                </a:solidFill>
              </a:rPr>
              <a:t>यः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sa-IN" dirty="0">
                <a:solidFill>
                  <a:srgbClr val="FF0000"/>
                </a:solidFill>
              </a:rPr>
              <a:t> </a:t>
            </a:r>
            <a:r>
              <a:rPr lang="sa-IN" dirty="0"/>
              <a:t>– </a:t>
            </a:r>
          </a:p>
          <a:p>
            <a:pPr lvl="1"/>
            <a:r>
              <a:rPr lang="en-US" dirty="0" smtClean="0"/>
              <a:t>At the stage – </a:t>
            </a:r>
            <a:r>
              <a:rPr lang="sa-IN" dirty="0" smtClean="0">
                <a:solidFill>
                  <a:srgbClr val="FF0000"/>
                </a:solidFill>
              </a:rPr>
              <a:t>यद्</a:t>
            </a:r>
            <a:r>
              <a:rPr lang="en-US" dirty="0" smtClean="0">
                <a:solidFill>
                  <a:srgbClr val="FF0000"/>
                </a:solidFill>
              </a:rPr>
              <a:t> +</a:t>
            </a:r>
            <a:r>
              <a:rPr lang="sa-IN" dirty="0" smtClean="0">
                <a:solidFill>
                  <a:srgbClr val="FF0000"/>
                </a:solidFill>
              </a:rPr>
              <a:t> सु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rule – ‘</a:t>
            </a:r>
            <a:r>
              <a:rPr lang="sa-IN" dirty="0" smtClean="0"/>
              <a:t>त्यदादीनाम् अः</a:t>
            </a:r>
            <a:r>
              <a:rPr lang="en-US" dirty="0" smtClean="0"/>
              <a:t>’ (</a:t>
            </a:r>
            <a:r>
              <a:rPr lang="sa-IN" dirty="0" smtClean="0"/>
              <a:t>7.2.102) </a:t>
            </a:r>
            <a:r>
              <a:rPr lang="en-US" dirty="0" smtClean="0"/>
              <a:t>comes into action. </a:t>
            </a:r>
          </a:p>
          <a:p>
            <a:pPr lvl="1"/>
            <a:r>
              <a:rPr lang="en-US" dirty="0" smtClean="0"/>
              <a:t>As per the rule, </a:t>
            </a:r>
            <a:r>
              <a:rPr lang="en-IN" dirty="0" smtClean="0"/>
              <a:t>the words belonging to the </a:t>
            </a:r>
            <a:r>
              <a:rPr lang="sa-IN" dirty="0" smtClean="0"/>
              <a:t>त्यादादि-गण</a:t>
            </a:r>
            <a:r>
              <a:rPr lang="en-US" dirty="0" smtClean="0"/>
              <a:t> are to be substituted by </a:t>
            </a:r>
            <a:r>
              <a:rPr lang="sa-IN" dirty="0" smtClean="0"/>
              <a:t>अ </a:t>
            </a:r>
            <a:r>
              <a:rPr lang="en-US" dirty="0" smtClean="0"/>
              <a:t>in the above situation. Now if we replace the entire word </a:t>
            </a:r>
            <a:r>
              <a:rPr lang="sa-IN" dirty="0" smtClean="0"/>
              <a:t>यद् </a:t>
            </a:r>
            <a:r>
              <a:rPr lang="en-US" dirty="0" smtClean="0"/>
              <a:t>above by </a:t>
            </a:r>
            <a:r>
              <a:rPr lang="sa-IN" dirty="0" smtClean="0"/>
              <a:t>अ</a:t>
            </a:r>
            <a:r>
              <a:rPr lang="en-US" dirty="0"/>
              <a:t> </a:t>
            </a:r>
            <a:r>
              <a:rPr lang="en-US" dirty="0" smtClean="0"/>
              <a:t>the resultant form will be </a:t>
            </a:r>
            <a:r>
              <a:rPr lang="sa-IN" dirty="0" smtClean="0">
                <a:solidFill>
                  <a:srgbClr val="FF0000"/>
                </a:solidFill>
              </a:rPr>
              <a:t>अ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sa-IN" dirty="0" smtClean="0">
                <a:solidFill>
                  <a:srgbClr val="FF0000"/>
                </a:solidFill>
              </a:rPr>
              <a:t>सु</a:t>
            </a:r>
            <a:r>
              <a:rPr lang="sa-IN" dirty="0" smtClean="0"/>
              <a:t> 		</a:t>
            </a:r>
            <a:r>
              <a:rPr lang="sa-IN" dirty="0" smtClean="0">
                <a:solidFill>
                  <a:srgbClr val="FF0000"/>
                </a:solidFill>
              </a:rPr>
              <a:t>अः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However, the desirable form is </a:t>
            </a:r>
            <a:r>
              <a:rPr lang="sa-IN" dirty="0" smtClean="0">
                <a:solidFill>
                  <a:srgbClr val="FF0000"/>
                </a:solidFill>
              </a:rPr>
              <a:t>यः</a:t>
            </a:r>
            <a:r>
              <a:rPr lang="en-US" dirty="0" smtClean="0">
                <a:solidFill>
                  <a:schemeClr val="tx1"/>
                </a:solidFill>
              </a:rPr>
              <a:t>. Here a </a:t>
            </a:r>
            <a:r>
              <a:rPr lang="sa-IN" dirty="0" smtClean="0">
                <a:solidFill>
                  <a:schemeClr val="tx1"/>
                </a:solidFill>
              </a:rPr>
              <a:t>परिभाषा – अलोऽन्त्यस्य (1. 1. 52) </a:t>
            </a:r>
            <a:r>
              <a:rPr lang="en-US" dirty="0" smtClean="0">
                <a:solidFill>
                  <a:schemeClr val="tx1"/>
                </a:solidFill>
              </a:rPr>
              <a:t>comes into play. It says that, ‘a substitution consisting of a single  sound should be made on the last sound of the former occupant’. Thus only </a:t>
            </a:r>
            <a:r>
              <a:rPr lang="sa-IN" dirty="0" smtClean="0">
                <a:solidFill>
                  <a:schemeClr val="tx1"/>
                </a:solidFill>
              </a:rPr>
              <a:t>द्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sa-IN" dirty="0" smtClean="0">
                <a:solidFill>
                  <a:schemeClr val="tx1"/>
                </a:solidFill>
              </a:rPr>
              <a:t>यद् </a:t>
            </a:r>
            <a:r>
              <a:rPr lang="en-US" dirty="0" smtClean="0">
                <a:solidFill>
                  <a:schemeClr val="tx1"/>
                </a:solidFill>
              </a:rPr>
              <a:t>is replaced by </a:t>
            </a:r>
            <a:r>
              <a:rPr lang="sa-IN" dirty="0" smtClean="0">
                <a:solidFill>
                  <a:schemeClr val="tx1"/>
                </a:solidFill>
              </a:rPr>
              <a:t>अ. </a:t>
            </a:r>
            <a:r>
              <a:rPr lang="en-US" dirty="0" smtClean="0">
                <a:solidFill>
                  <a:schemeClr val="tx1"/>
                </a:solidFill>
              </a:rPr>
              <a:t>So the derivation proceeds as follows –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a-IN" dirty="0">
                <a:solidFill>
                  <a:srgbClr val="FF0000"/>
                </a:solidFill>
              </a:rPr>
              <a:t>यद्</a:t>
            </a:r>
            <a:r>
              <a:rPr lang="en-US" dirty="0">
                <a:solidFill>
                  <a:srgbClr val="FF0000"/>
                </a:solidFill>
              </a:rPr>
              <a:t> +</a:t>
            </a:r>
            <a:r>
              <a:rPr lang="sa-IN" dirty="0">
                <a:solidFill>
                  <a:srgbClr val="FF0000"/>
                </a:solidFill>
              </a:rPr>
              <a:t> </a:t>
            </a:r>
            <a:r>
              <a:rPr lang="sa-IN" dirty="0" smtClean="0">
                <a:solidFill>
                  <a:srgbClr val="FF0000"/>
                </a:solidFill>
              </a:rPr>
              <a:t>सु</a:t>
            </a:r>
            <a:r>
              <a:rPr lang="en-US" dirty="0" smtClean="0">
                <a:solidFill>
                  <a:srgbClr val="FF0000"/>
                </a:solidFill>
              </a:rPr>
              <a:t> 		</a:t>
            </a:r>
            <a:r>
              <a:rPr lang="sa-IN" dirty="0" smtClean="0">
                <a:solidFill>
                  <a:srgbClr val="FF0000"/>
                </a:solidFill>
              </a:rPr>
              <a:t>यअ</a:t>
            </a:r>
            <a:r>
              <a:rPr lang="en-US" dirty="0" smtClean="0">
                <a:solidFill>
                  <a:srgbClr val="FF0000"/>
                </a:solidFill>
              </a:rPr>
              <a:t> +</a:t>
            </a:r>
            <a:r>
              <a:rPr lang="sa-IN" dirty="0" smtClean="0">
                <a:solidFill>
                  <a:srgbClr val="FF0000"/>
                </a:solidFill>
              </a:rPr>
              <a:t> सु</a:t>
            </a:r>
            <a:r>
              <a:rPr lang="en-US" dirty="0" smtClean="0">
                <a:solidFill>
                  <a:srgbClr val="FF0000"/>
                </a:solidFill>
              </a:rPr>
              <a:t>(Rules 7.2.102 and </a:t>
            </a:r>
            <a:r>
              <a:rPr lang="sa-IN" dirty="0" smtClean="0">
                <a:solidFill>
                  <a:srgbClr val="FF0000"/>
                </a:solidFill>
              </a:rPr>
              <a:t>परिभाषा </a:t>
            </a:r>
            <a:r>
              <a:rPr lang="en-US" dirty="0" smtClean="0">
                <a:solidFill>
                  <a:srgbClr val="FF0000"/>
                </a:solidFill>
              </a:rPr>
              <a:t>1.1.52)</a:t>
            </a:r>
            <a:r>
              <a:rPr lang="sa-IN" dirty="0" smtClean="0">
                <a:solidFill>
                  <a:srgbClr val="FF0000"/>
                </a:solidFill>
              </a:rPr>
              <a:t> 		य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sa-IN" dirty="0" smtClean="0">
                <a:solidFill>
                  <a:srgbClr val="FF0000"/>
                </a:solidFill>
              </a:rPr>
              <a:t>सु</a:t>
            </a:r>
            <a:r>
              <a:rPr lang="en-US" dirty="0" smtClean="0">
                <a:solidFill>
                  <a:srgbClr val="FF0000"/>
                </a:solidFill>
              </a:rPr>
              <a:t> (Rule</a:t>
            </a:r>
            <a:r>
              <a:rPr lang="sa-IN" dirty="0" smtClean="0">
                <a:solidFill>
                  <a:srgbClr val="FF0000"/>
                </a:solidFill>
              </a:rPr>
              <a:t>6.1.17)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sa-IN" dirty="0" smtClean="0">
                <a:solidFill>
                  <a:srgbClr val="FF0000"/>
                </a:solidFill>
              </a:rPr>
              <a:t>		यः</a:t>
            </a:r>
            <a:endParaRPr lang="sa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165908" y="3909270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8959441" y="5249061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4261767" y="5249061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428555" y="5509120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रक्षार्थं वेदानाम्</a:t>
            </a:r>
            <a:r>
              <a:rPr lang="en-US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..</a:t>
            </a:r>
            <a:endParaRPr lang="en-IN" sz="54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Development of two systems – </a:t>
            </a:r>
            <a:r>
              <a:rPr lang="en-US" dirty="0" smtClean="0"/>
              <a:t>(1) System of recitation –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प्रकृति-पाठ</a:t>
            </a:r>
            <a:r>
              <a:rPr lang="en-US" dirty="0" smtClean="0"/>
              <a:t>s and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विकृति-पाठ</a:t>
            </a:r>
            <a:r>
              <a:rPr lang="en-US" dirty="0" smtClean="0"/>
              <a:t>s</a:t>
            </a:r>
          </a:p>
          <a:p>
            <a:r>
              <a:rPr lang="en-US" dirty="0" smtClean="0"/>
              <a:t>Development of 6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वेदाङ्ग</a:t>
            </a:r>
            <a:r>
              <a:rPr lang="en-US" dirty="0" smtClean="0"/>
              <a:t>s</a:t>
            </a:r>
          </a:p>
          <a:p>
            <a:r>
              <a:rPr lang="en-US" dirty="0" smtClean="0"/>
              <a:t>One fully dedicated to the art of pronunciation (perhaps the oldest of all the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वेदाङ्ग</a:t>
            </a:r>
            <a:r>
              <a:rPr lang="en-US" dirty="0" smtClean="0"/>
              <a:t>s) is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शिक्षा</a:t>
            </a:r>
            <a:endParaRPr lang="en-US" sz="20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dirty="0" smtClean="0"/>
              <a:t>Perhaps the most crucial one to ensure that the correct  oral transmission of the huge Vedic corpus</a:t>
            </a:r>
          </a:p>
          <a:p>
            <a:r>
              <a:rPr lang="en-US" dirty="0" smtClean="0"/>
              <a:t>Sanskrit phonetics find its roots in the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वेद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s –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ऋग्वेद</a:t>
            </a:r>
            <a:r>
              <a:rPr lang="sa-IN" dirty="0" smtClean="0"/>
              <a:t>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10.125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(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वागाम्भृणी)</a:t>
            </a:r>
            <a:endParaRPr lang="en-US" sz="20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dirty="0" smtClean="0"/>
              <a:t>Earliest description of Sanskrit phonetics found in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तैत्तिरीय उपनिषद्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dirty="0" smtClean="0"/>
              <a:t>1000 BCE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/>
            </a:r>
            <a:b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</a:br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वर्णः स्वरः । मात्रा बलम्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।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साम </a:t>
            </a:r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सन्तानः । इत्युक्तः शीक्षाध्यायः ॥ </a:t>
            </a:r>
            <a:endParaRPr lang="en-US" sz="20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give the </a:t>
            </a:r>
            <a:r>
              <a:rPr lang="sa-IN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शिक्षा</a:t>
            </a:r>
            <a:r>
              <a:rPr lang="sa-IN" dirty="0" smtClean="0"/>
              <a:t> </a:t>
            </a:r>
            <a:r>
              <a:rPr lang="en-US" dirty="0" smtClean="0"/>
              <a:t>of correct pronunciation?</a:t>
            </a:r>
            <a:r>
              <a:rPr lang="sa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is not feasible when it comes to a written </a:t>
            </a:r>
            <a:r>
              <a:rPr lang="sa-IN" sz="22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शिक्षा</a:t>
            </a:r>
            <a:endParaRPr lang="en-US" sz="22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dirty="0" smtClean="0"/>
              <a:t>The mother-tongue bias of a learner does not allow them to perceive the correct pronunciation … thereby articulate it</a:t>
            </a:r>
          </a:p>
          <a:p>
            <a:r>
              <a:rPr lang="en-US" dirty="0" smtClean="0"/>
              <a:t>So we have to head towards ‘description’ of sounds </a:t>
            </a:r>
          </a:p>
        </p:txBody>
      </p:sp>
    </p:spTree>
    <p:extLst>
      <p:ext uri="{BB962C8B-B14F-4D97-AF65-F5344CB8AC3E}">
        <p14:creationId xmlns:p14="http://schemas.microsoft.com/office/powerpoint/2010/main" val="17516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for </a:t>
            </a:r>
            <a:r>
              <a:rPr lang="en-US" dirty="0" smtClean="0"/>
              <a:t>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a-IN" sz="2600" dirty="0">
                <a:latin typeface="Kokila" panose="020B0604020202020204" pitchFamily="34" charset="0"/>
                <a:cs typeface="Kokila" panose="020B0604020202020204" pitchFamily="34" charset="0"/>
              </a:rPr>
              <a:t>उच्चारण-स्थान</a:t>
            </a:r>
            <a:r>
              <a:rPr lang="en-US" sz="26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600" dirty="0" smtClean="0">
                <a:latin typeface="Kokila" panose="020B0604020202020204" pitchFamily="34" charset="0"/>
                <a:cs typeface="Kokila" panose="020B0604020202020204" pitchFamily="34" charset="0"/>
              </a:rPr>
              <a:t>– </a:t>
            </a:r>
            <a:r>
              <a:rPr lang="sa-IN" sz="2600" dirty="0" smtClean="0">
                <a:latin typeface="Kokila" panose="020B0604020202020204" pitchFamily="34" charset="0"/>
                <a:cs typeface="Kokila" panose="020B0604020202020204" pitchFamily="34" charset="0"/>
              </a:rPr>
              <a:t>कण्ठः, तालु, मूर्धा, दन्ताः, ओष्ठौ</a:t>
            </a:r>
            <a:endParaRPr lang="sa-IN" sz="26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sa-IN" sz="2600" dirty="0" smtClean="0">
                <a:latin typeface="Kokila" panose="020B0604020202020204" pitchFamily="34" charset="0"/>
                <a:cs typeface="Kokila" panose="020B0604020202020204" pitchFamily="34" charset="0"/>
              </a:rPr>
              <a:t>यत्नः</a:t>
            </a:r>
            <a:endParaRPr lang="en-US" sz="26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lvl="1"/>
            <a:r>
              <a:rPr lang="sa-IN" dirty="0" smtClean="0"/>
              <a:t>आस्यम् </a:t>
            </a:r>
            <a:r>
              <a:rPr lang="sa-IN" dirty="0"/>
              <a:t>- ओष्ठात् प्रभृति प्राक् काकलकात्।</a:t>
            </a:r>
            <a:endParaRPr lang="en-US" dirty="0"/>
          </a:p>
          <a:p>
            <a:pPr lvl="1"/>
            <a:r>
              <a:rPr lang="sa-IN" dirty="0"/>
              <a:t>आभ्यन्तर </a:t>
            </a:r>
            <a:r>
              <a:rPr lang="en-US" dirty="0"/>
              <a:t>= </a:t>
            </a:r>
            <a:r>
              <a:rPr lang="sa-IN" dirty="0" smtClean="0"/>
              <a:t>यत्न </a:t>
            </a:r>
            <a:r>
              <a:rPr lang="en-US" dirty="0"/>
              <a:t>that happens inside the </a:t>
            </a:r>
            <a:r>
              <a:rPr lang="sa-IN" dirty="0" smtClean="0"/>
              <a:t>आस्य</a:t>
            </a:r>
            <a:endParaRPr lang="sa-IN" dirty="0"/>
          </a:p>
          <a:p>
            <a:pPr lvl="1"/>
            <a:r>
              <a:rPr lang="sa-IN" dirty="0"/>
              <a:t>बाह्य </a:t>
            </a:r>
            <a:r>
              <a:rPr lang="en-US" dirty="0"/>
              <a:t>= </a:t>
            </a:r>
            <a:r>
              <a:rPr lang="sa-IN" dirty="0" smtClean="0"/>
              <a:t>यत्न </a:t>
            </a:r>
            <a:r>
              <a:rPr lang="en-US" dirty="0"/>
              <a:t>that happens outside the </a:t>
            </a:r>
            <a:r>
              <a:rPr lang="sa-IN" dirty="0" smtClean="0"/>
              <a:t>आस्य</a:t>
            </a:r>
            <a:endParaRPr lang="sa-IN" sz="22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आभ्यन्तरः (प्रयत्नः) –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स्पृष्ट, ईषत्स्पृष्ट, ईष्द-विवृत, विवृत, संवृत </a:t>
            </a:r>
            <a:endParaRPr lang="sa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बाह्यः – </a:t>
            </a:r>
          </a:p>
          <a:p>
            <a:pPr lvl="1"/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संवारः, नादः,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घोषः 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X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विवारः</a:t>
            </a:r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, श्वासः,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अघोषः</a:t>
            </a:r>
            <a:endParaRPr lang="en-IN" sz="28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lvl="1"/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उदात्त, अनुदात्त, स्वरित</a:t>
            </a:r>
            <a:endParaRPr lang="sa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lvl="1"/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अल्प-प्राणः,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महा-प्राणः</a:t>
            </a:r>
            <a:endParaRPr lang="en-US" sz="28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sz="3000" dirty="0" smtClean="0">
                <a:latin typeface="Kokila" panose="020B0604020202020204" pitchFamily="34" charset="0"/>
                <a:cs typeface="Kokila" panose="020B0604020202020204" pitchFamily="34" charset="0"/>
              </a:rPr>
              <a:t>If you understand these categories, you understand sounds</a:t>
            </a:r>
          </a:p>
          <a:p>
            <a:pPr lvl="1"/>
            <a:endParaRPr lang="en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99" y="1833326"/>
            <a:ext cx="2189085" cy="21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sa-IN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वर्णमाला</a:t>
            </a:r>
            <a:endParaRPr lang="en-IN" sz="54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rational order of Sanskrit alphabet –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वर्णमाला</a:t>
            </a:r>
            <a:r>
              <a:rPr lang="sa-IN" dirty="0" smtClean="0"/>
              <a:t> </a:t>
            </a:r>
            <a:r>
              <a:rPr lang="en-US" dirty="0" smtClean="0"/>
              <a:t>was established earlier than 600 BCE</a:t>
            </a:r>
          </a:p>
          <a:p>
            <a:r>
              <a:rPr lang="sa-IN" dirty="0" smtClean="0"/>
              <a:t>सामवेद प्रातिशाख्य </a:t>
            </a:r>
            <a:r>
              <a:rPr lang="en-US" dirty="0" smtClean="0"/>
              <a:t>organized the </a:t>
            </a:r>
            <a:r>
              <a:rPr lang="sa-IN" dirty="0" smtClean="0"/>
              <a:t>स्पर्श वर्ण </a:t>
            </a:r>
            <a:r>
              <a:rPr lang="en-US" dirty="0" smtClean="0"/>
              <a:t>into 5 x 5 square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5379" y="3462867"/>
          <a:ext cx="2152934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706072793"/>
                    </a:ext>
                  </a:extLst>
                </a:gridCol>
                <a:gridCol w="488272">
                  <a:extLst>
                    <a:ext uri="{9D8B030D-6E8A-4147-A177-3AD203B41FA5}">
                      <a16:colId xmlns:a16="http://schemas.microsoft.com/office/drawing/2014/main" val="1462155666"/>
                    </a:ext>
                  </a:extLst>
                </a:gridCol>
                <a:gridCol w="417250">
                  <a:extLst>
                    <a:ext uri="{9D8B030D-6E8A-4147-A177-3AD203B41FA5}">
                      <a16:colId xmlns:a16="http://schemas.microsoft.com/office/drawing/2014/main" val="2106269925"/>
                    </a:ext>
                  </a:extLst>
                </a:gridCol>
                <a:gridCol w="438897">
                  <a:extLst>
                    <a:ext uri="{9D8B030D-6E8A-4147-A177-3AD203B41FA5}">
                      <a16:colId xmlns:a16="http://schemas.microsoft.com/office/drawing/2014/main" val="3152776832"/>
                    </a:ext>
                  </a:extLst>
                </a:gridCol>
                <a:gridCol w="373509">
                  <a:extLst>
                    <a:ext uri="{9D8B030D-6E8A-4147-A177-3AD203B41FA5}">
                      <a16:colId xmlns:a16="http://schemas.microsoft.com/office/drawing/2014/main" val="27923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क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ख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ग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घ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ङ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3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छ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ज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झ 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9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ठ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ढ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ण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थ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द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ध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न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7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फ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ब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भ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म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7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of a rational order of </a:t>
            </a:r>
            <a:r>
              <a:rPr lang="sa-IN" dirty="0" smtClean="0"/>
              <a:t>वर्ण</a:t>
            </a:r>
            <a:r>
              <a:rPr lang="en-US" dirty="0" smtClean="0"/>
              <a:t>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a-IN" u="sng" dirty="0" smtClean="0"/>
          </a:p>
          <a:p>
            <a:pPr marL="0" indent="0">
              <a:buNone/>
            </a:pPr>
            <a:r>
              <a:rPr lang="sa-IN" dirty="0" smtClean="0"/>
              <a:t>	</a:t>
            </a:r>
            <a:endParaRPr lang="en-IN" dirty="0" smtClean="0"/>
          </a:p>
          <a:p>
            <a:pPr marL="0" indent="0">
              <a:buNone/>
            </a:pPr>
            <a:endParaRPr lang="sa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4" y="1534595"/>
            <a:ext cx="729716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Helps </a:t>
            </a:r>
            <a:r>
              <a:rPr lang="en-IN" dirty="0"/>
              <a:t>in </a:t>
            </a:r>
            <a:r>
              <a:rPr lang="en-IN" dirty="0" smtClean="0"/>
              <a:t>Two </a:t>
            </a:r>
            <a:r>
              <a:rPr lang="en-IN" dirty="0"/>
              <a:t>W</a:t>
            </a:r>
            <a:r>
              <a:rPr lang="en-IN" dirty="0" smtClean="0"/>
              <a:t>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IN" dirty="0"/>
              <a:t>Using the vocabulary developed based on </a:t>
            </a:r>
            <a:endParaRPr lang="en-IN" dirty="0" smtClean="0"/>
          </a:p>
          <a:p>
            <a:pPr lvl="1"/>
            <a:r>
              <a:rPr lang="en-IN" dirty="0"/>
              <a:t>(a) place of articulation and </a:t>
            </a:r>
          </a:p>
          <a:p>
            <a:pPr lvl="1"/>
            <a:r>
              <a:rPr lang="en-IN" dirty="0"/>
              <a:t>(b) manner of articulation  </a:t>
            </a:r>
          </a:p>
          <a:p>
            <a:pPr marL="0" indent="0">
              <a:buNone/>
            </a:pPr>
            <a:r>
              <a:rPr lang="en-IN" dirty="0"/>
              <a:t>	one can provide a unique description of each sound. </a:t>
            </a:r>
          </a:p>
          <a:p>
            <a:pPr marL="0" indent="0">
              <a:buNone/>
            </a:pPr>
            <a:r>
              <a:rPr lang="en-IN" dirty="0"/>
              <a:t>	Example – </a:t>
            </a:r>
            <a:r>
              <a:rPr lang="en-US" dirty="0"/>
              <a:t>there is one and only one sound  with (a) place of articulation - </a:t>
            </a:r>
            <a:r>
              <a:rPr lang="sa-IN" dirty="0"/>
              <a:t>	दन्त</a:t>
            </a:r>
            <a:r>
              <a:rPr lang="en-US" dirty="0"/>
              <a:t> and (b) manner of articulation – </a:t>
            </a:r>
            <a:r>
              <a:rPr lang="sa-IN" dirty="0"/>
              <a:t>स्पृष्ट, विवार, श्वास, अघोष </a:t>
            </a:r>
            <a:r>
              <a:rPr lang="en-US" dirty="0"/>
              <a:t>and </a:t>
            </a:r>
            <a:r>
              <a:rPr lang="sa-IN" dirty="0"/>
              <a:t>अल्पप्राण</a:t>
            </a:r>
          </a:p>
          <a:p>
            <a:pPr marL="0" indent="0">
              <a:buNone/>
            </a:pPr>
            <a:r>
              <a:rPr lang="sa-IN" dirty="0"/>
              <a:t>	</a:t>
            </a:r>
            <a:r>
              <a:rPr lang="en-US" dirty="0"/>
              <a:t>that sound is ‘</a:t>
            </a:r>
            <a:r>
              <a:rPr lang="sa-IN" dirty="0" smtClean="0"/>
              <a:t>क</a:t>
            </a:r>
            <a:r>
              <a:rPr lang="en-US" dirty="0" smtClean="0"/>
              <a:t>’</a:t>
            </a:r>
            <a:endParaRPr lang="en-IN" dirty="0" smtClean="0"/>
          </a:p>
          <a:p>
            <a:pPr>
              <a:buFont typeface="+mj-lt"/>
              <a:buAutoNum type="arabicPeriod" startAt="2"/>
            </a:pPr>
            <a:r>
              <a:rPr lang="en-IN" dirty="0" smtClean="0"/>
              <a:t>It </a:t>
            </a:r>
            <a:r>
              <a:rPr lang="en-IN" dirty="0"/>
              <a:t>provides a logical reasoning for commonly observed sound </a:t>
            </a:r>
            <a:r>
              <a:rPr lang="en-IN" dirty="0" smtClean="0"/>
              <a:t>shifts …</a:t>
            </a:r>
            <a:endParaRPr lang="en-IN" dirty="0"/>
          </a:p>
          <a:p>
            <a:pPr>
              <a:buFont typeface="+mj-lt"/>
              <a:buAutoNum type="arabicPeriod" startAt="2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9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सोर-शोर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,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वन-बन, लक्ष्मण-लक्ष्मन, ढाबा-धाबा, अर्थ-अर्ध, जीविका-जीविगा, चिन्तितवान्-चिन्दिदवान्</a:t>
            </a:r>
            <a:endParaRPr lang="en-IN" sz="20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a-IN" u="sng" dirty="0" smtClean="0"/>
          </a:p>
          <a:p>
            <a:pPr marL="0" indent="0">
              <a:buNone/>
            </a:pPr>
            <a:r>
              <a:rPr lang="sa-IN" dirty="0" smtClean="0"/>
              <a:t>	</a:t>
            </a:r>
            <a:endParaRPr lang="en-IN" dirty="0" smtClean="0"/>
          </a:p>
          <a:p>
            <a:pPr marL="0" indent="0">
              <a:buNone/>
            </a:pPr>
            <a:endParaRPr lang="sa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4" y="1534595"/>
            <a:ext cx="7297168" cy="453453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341833" y="3542191"/>
            <a:ext cx="266330" cy="795378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3720215">
            <a:off x="5854347" y="3067120"/>
            <a:ext cx="266330" cy="21791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471469" y="3768436"/>
            <a:ext cx="266330" cy="65166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006768" y="3768435"/>
            <a:ext cx="266330" cy="569133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 rot="5400000">
            <a:off x="4504368" y="2703414"/>
            <a:ext cx="266330" cy="1457587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 rot="5400000">
            <a:off x="5224503" y="3312004"/>
            <a:ext cx="266330" cy="1830859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 rot="5400000">
            <a:off x="4500025" y="3312004"/>
            <a:ext cx="266330" cy="1830859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1215</TotalTime>
  <Words>1934</Words>
  <Application>Microsoft Office PowerPoint</Application>
  <PresentationFormat>Widescreen</PresentationFormat>
  <Paragraphs>290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Kokila</vt:lpstr>
      <vt:lpstr>Mangal</vt:lpstr>
      <vt:lpstr>Tahoma</vt:lpstr>
      <vt:lpstr>Wingdings 3</vt:lpstr>
      <vt:lpstr>Wisp</vt:lpstr>
      <vt:lpstr>PGCP</vt:lpstr>
      <vt:lpstr>Common mispronunciations </vt:lpstr>
      <vt:lpstr>रक्षार्थं वेदानाम्..</vt:lpstr>
      <vt:lpstr>How to give the शिक्षा of correct pronunciation? </vt:lpstr>
      <vt:lpstr>Tools for description </vt:lpstr>
      <vt:lpstr>The वर्णमाला</vt:lpstr>
      <vt:lpstr>Formulation of a rational order of वर्णs </vt:lpstr>
      <vt:lpstr>Helps in Two Ways</vt:lpstr>
      <vt:lpstr>सोर-शोर, वन-बन, लक्ष्मण-लक्ष्मन, ढाबा-धाबा, अर्थ-अर्ध, जीविका-जीविगा, चिन्तितवान्-चिन्दिदवान्</vt:lpstr>
      <vt:lpstr>Emergence of IPA</vt:lpstr>
      <vt:lpstr>The IPA chart</vt:lpstr>
      <vt:lpstr>माहेश्वर-सूत्रs</vt:lpstr>
      <vt:lpstr>..</vt:lpstr>
      <vt:lpstr>How to Prepare a प्रत्याहार</vt:lpstr>
      <vt:lpstr>वर्णs Indicated by a प्रत्याहार </vt:lpstr>
      <vt:lpstr>Few examples of प्रत्याहारs and the वर्णs indicated by them - </vt:lpstr>
      <vt:lpstr>Comparison between वर्णमाला and माहेश्वर-सूत्रs</vt:lpstr>
      <vt:lpstr>How are प्रत्याहारs Used in अष्टाध्यायी</vt:lpstr>
      <vt:lpstr>Ellipses : अनुवृत्तिः</vt:lpstr>
      <vt:lpstr>Example of अनुवृत्ति in the rules from 1.3.2 – 1.3.9</vt:lpstr>
      <vt:lpstr>अनुबन्धs</vt:lpstr>
      <vt:lpstr>Example : Compare the following derivations with a same suffix with different अनुबन्धs </vt:lpstr>
      <vt:lpstr>Types of सूत्रs</vt:lpstr>
      <vt:lpstr>संज्ञा-सूत्रs</vt:lpstr>
      <vt:lpstr>परिभाषा-सूत्रs</vt:lpstr>
      <vt:lpstr>…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PGCP</dc:title>
  <dc:creator>Admin</dc:creator>
  <cp:lastModifiedBy>Admin</cp:lastModifiedBy>
  <cp:revision>92</cp:revision>
  <dcterms:created xsi:type="dcterms:W3CDTF">2023-08-10T12:50:58Z</dcterms:created>
  <dcterms:modified xsi:type="dcterms:W3CDTF">2023-11-17T12:14:22Z</dcterms:modified>
</cp:coreProperties>
</file>