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10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4CDBE4-78B3-4653-A68C-A2EB77CA43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24F6CF-3723-49E9-910B-28A028D5D1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D6DCD9-DFE3-4610-8F50-7EDFD3BEF20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301FAB-0CD5-4218-9A94-C257634592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5798AF-5FFA-4114-8A49-3D4FDC348F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03A94A-E106-4DD8-A4C5-AEEC28D628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4170A4-E7B8-4A18-A251-A1B97E56A4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A4209A-D5D0-4388-A286-5C4C3B68BE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454C7E-C20E-4C20-B5F0-D4ABDB3227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D5CDEB-B218-4AEF-B67F-7E17A20B56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B20F08-C0FA-479B-A24A-9520E2719C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7CAA58-01A8-44EC-96AF-4707B5521F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510782-9F1E-4304-B9EA-4E63DE7A81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6C847E-5C18-4639-B309-497A973398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5693B8-F125-45FD-AFB3-E2DF98E89E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A6B6CF-D4BA-423E-B1FC-BD44233142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8EFEC0-080D-495E-B5B1-716003C057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3C22F40-0F5D-4B4E-B6D3-9B82E3C559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58E8C55-0E11-4EFD-A617-CCECB55967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3D71DB3-4A38-44C2-975E-B68B0E4DFE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A18A3D7-5CC7-4877-8397-C9ABF74CE7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1AFA6B5-153C-446E-907C-D499C4F1FE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D21009-4BBF-45B8-88B1-FCD4A0741C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B4A7C8-0DD2-4E49-AF7C-C8BEE3A80B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F38732-7284-440A-8EB1-0549D3523F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DB2B998-5E53-4870-9D76-E759A19F55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53D6367-F676-4184-9778-8FDEE5B680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1E0752E-16BB-4247-A517-6B840AA285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AF18D72-980F-4603-917E-C356FD7EF4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ACAC336-F194-4447-A8A2-CCD4A78F8E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21093BF-83D0-4CAE-89B4-82CDC4F1FC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4688BEE-635A-4C05-B24E-F59518EA3B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1536BA1-6298-4E98-AEAC-23D9C1433B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EFC1D6-4B02-4F5C-8B27-71D6BA9B78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F87485F-4182-40A2-A2E0-47FE29F662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6A26853-4BBF-4FA6-85D7-48E975A726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5AC13AC-FEFF-4DE0-A718-D98733A66A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4680290-CC7F-4FED-B924-92E94952A6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D6A897D-369B-45C2-B523-73D31980F8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614AA3E-8FB1-4D1A-9D54-3D244F90D5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118E4FE-3B3A-43F0-812D-0F39A37920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4985815-4B79-4C4C-8C51-C73EA76CFA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47948E0-4774-4C59-A155-12D58347B0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F3E137-451D-4744-93A7-38A3823F49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96F349-EE2D-4A0E-AAA5-DD5D8BB14E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C91BCA-AFD2-4506-9920-F6C9A3DEE5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BAD2EB-A613-48EE-9E5A-1DC036B9C9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EA88AF-9224-4BCC-8DC8-C894F20DBF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9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4" name="Freeform 27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C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l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i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c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k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 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t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o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 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e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d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i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t 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M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a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s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t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e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r 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t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i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t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l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e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 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s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t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y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l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e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dt" idx="1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900" spc="-1" strike="noStrike">
                <a:solidFill>
                  <a:srgbClr val="8b8b8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IN" sz="900" spc="-1" strike="noStrike">
                <a:solidFill>
                  <a:srgbClr val="8b8b8b"/>
                </a:solidFill>
                <a:latin typeface="Century Gothic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2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0" name="Freeform 6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PlaceHolder 4"/>
          <p:cNvSpPr>
            <a:spLocks noGrp="1"/>
          </p:cNvSpPr>
          <p:nvPr>
            <p:ph type="sldNum" idx="3"/>
          </p:nvPr>
        </p:nvSpPr>
        <p:spPr>
          <a:xfrm>
            <a:off x="531720" y="452952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57A4B7-1AB1-4386-82A1-649EE74C8502}" type="slidenum">
              <a:rPr b="0" lang="en-IN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Outline 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9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83" name="Freeform 27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li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k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o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e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d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it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M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a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e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r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ti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tl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e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y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l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Edit Master text styles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4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900" spc="-1" strike="noStrike">
                <a:solidFill>
                  <a:srgbClr val="8b8b8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IN" sz="900" spc="-1" strike="noStrike">
                <a:solidFill>
                  <a:srgbClr val="8b8b8b"/>
                </a:solidFill>
                <a:latin typeface="Century Gothic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ftr" idx="5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PlaceHolder 5"/>
          <p:cNvSpPr>
            <a:spLocks noGrp="1"/>
          </p:cNvSpPr>
          <p:nvPr>
            <p:ph type="sldNum" idx="6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04089E-D368-4FD8-994F-F4739AB17FDB}" type="slidenum">
              <a:rPr b="0" lang="en-IN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39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1" name="Group 9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52" name="Freeform 27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4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li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k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o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e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d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it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M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a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e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r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ti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tl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e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y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l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939400" y="1972800"/>
            <a:ext cx="3992400" cy="576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Edit Master text styles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2589120" y="2548800"/>
            <a:ext cx="4342680" cy="3353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Edit Master text styles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7506720" y="1969560"/>
            <a:ext cx="3998520" cy="576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Edit Master text styles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7166880" y="2545560"/>
            <a:ext cx="4338360" cy="3353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Edit Master text styles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dt" idx="7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900" spc="-1" strike="noStrike">
                <a:solidFill>
                  <a:srgbClr val="8b8b8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IN" sz="900" spc="-1" strike="noStrike">
                <a:solidFill>
                  <a:srgbClr val="8b8b8b"/>
                </a:solidFill>
                <a:latin typeface="Century Gothic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ftr" idx="8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2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PlaceHolder 8"/>
          <p:cNvSpPr>
            <a:spLocks noGrp="1"/>
          </p:cNvSpPr>
          <p:nvPr>
            <p:ph type="sldNum" idx="9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21F0ED-CF4B-49AC-A1D0-FA9170337CF2}" type="slidenum">
              <a:rPr b="0" lang="en-IN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211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3" name="Group 9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224" name="Freeform 27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6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li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k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o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e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d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it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M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a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e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r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ti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tl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e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y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l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1352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Edit Master text styles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7190640" y="2126160"/>
            <a:ext cx="431352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Edit Master text styles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dt" idx="10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900" spc="-1" strike="noStrike">
                <a:solidFill>
                  <a:srgbClr val="8b8b8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IN" sz="900" spc="-1" strike="noStrike">
                <a:solidFill>
                  <a:srgbClr val="8b8b8b"/>
                </a:solidFill>
                <a:latin typeface="Century Gothic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ftr" idx="11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42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6"/>
          <p:cNvSpPr>
            <a:spLocks noGrp="1"/>
          </p:cNvSpPr>
          <p:nvPr>
            <p:ph type="sldNum" idx="12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58202A-6F28-41CE-92D2-D13ECA8614B6}" type="slidenum">
              <a:rPr b="0" lang="en-IN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s://youtu.be/6oRU7O6svO8?si=ocy_wV3qe4opVkhE" TargetMode="External"/><Relationship Id="rId3" Type="http://schemas.openxmlformats.org/officeDocument/2006/relationships/hyperlink" Target="https://youtu.be/6oRU7O6svO8?si=ocy_wV3qe4opVkhE" TargetMode="External"/><Relationship Id="rId4" Type="http://schemas.openxmlformats.org/officeDocument/2006/relationships/hyperlink" Target="https://youtu.be/6oRU7O6svO8?si=ocy_wV3qe4opVkhE" TargetMode="External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youtu.be/0QnHjb3_GOE?si=rV1YwqvjhQtRAuk2" TargetMode="External"/><Relationship Id="rId2" Type="http://schemas.openxmlformats.org/officeDocument/2006/relationships/hyperlink" Target="https://youtu.be/0QnHjb3_GOE?si=rV1YwqvjhQtRAuk2" TargetMode="External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P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G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C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P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entury Gothic"/>
              </a:rPr>
              <a:t>Le</a:t>
            </a:r>
            <a:r>
              <a:rPr b="0" lang="en-US" sz="1800" spc="-1" strike="noStrike">
                <a:solidFill>
                  <a:srgbClr val="595959"/>
                </a:solidFill>
                <a:latin typeface="Century Gothic"/>
              </a:rPr>
              <a:t>ct</a:t>
            </a:r>
            <a:r>
              <a:rPr b="0" lang="en-US" sz="1800" spc="-1" strike="noStrike">
                <a:solidFill>
                  <a:srgbClr val="595959"/>
                </a:solidFill>
                <a:latin typeface="Century Gothic"/>
              </a:rPr>
              <a:t>ur</a:t>
            </a:r>
            <a:r>
              <a:rPr b="0" lang="en-US" sz="1800" spc="-1" strike="noStrike">
                <a:solidFill>
                  <a:srgbClr val="595959"/>
                </a:solidFill>
                <a:latin typeface="Century Gothic"/>
              </a:rPr>
              <a:t>es </a:t>
            </a:r>
            <a:r>
              <a:rPr b="0" lang="en-US" sz="1800" spc="-1" strike="noStrike">
                <a:solidFill>
                  <a:srgbClr val="595959"/>
                </a:solidFill>
                <a:latin typeface="Century Gothic"/>
              </a:rPr>
              <a:t>15 </a:t>
            </a:r>
            <a:r>
              <a:rPr b="0" lang="en-US" sz="1800" spc="-1" strike="noStrike">
                <a:solidFill>
                  <a:srgbClr val="595959"/>
                </a:solidFill>
                <a:latin typeface="Century Gothic"/>
              </a:rPr>
              <a:t>on</a:t>
            </a:r>
            <a:r>
              <a:rPr b="0" lang="en-US" sz="1800" spc="-1" strike="noStrike">
                <a:solidFill>
                  <a:srgbClr val="595959"/>
                </a:solidFill>
                <a:latin typeface="Century Gothic"/>
              </a:rPr>
              <a:t>wa</a:t>
            </a:r>
            <a:r>
              <a:rPr b="0" lang="en-US" sz="1800" spc="-1" strike="noStrike">
                <a:solidFill>
                  <a:srgbClr val="595959"/>
                </a:solidFill>
                <a:latin typeface="Century Gothic"/>
              </a:rPr>
              <a:t>rd</a:t>
            </a:r>
            <a:r>
              <a:rPr b="0" lang="en-US" sz="1800" spc="-1" strike="noStrike">
                <a:solidFill>
                  <a:srgbClr val="595959"/>
                </a:solidFill>
                <a:latin typeface="Century Gothic"/>
              </a:rPr>
              <a:t>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Emergence of IPA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 International Phonetic Alphabet Chart – A notational standard of for phonetic representation of all languages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Maintained by International Phonetic Association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In 1886 a few language teachers in Paris formed a group - </a:t>
            </a:r>
            <a:r>
              <a:rPr b="0" i="1" lang="en-IN" sz="1800" spc="-1" strike="noStrike">
                <a:solidFill>
                  <a:srgbClr val="404040"/>
                </a:solidFill>
                <a:latin typeface="Century Gothic"/>
              </a:rPr>
              <a:t>Dhi Fonètik Tîtcerz' Asóciécon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 (the </a:t>
            </a:r>
            <a:r>
              <a:rPr b="0" i="1" lang="en-IN" sz="1800" spc="-1" strike="noStrike">
                <a:solidFill>
                  <a:srgbClr val="404040"/>
                </a:solidFill>
                <a:latin typeface="Century Gothic"/>
              </a:rPr>
              <a:t>FTA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Objective – to help children acquire realistic pronunciations of foreign languages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Converted to IPA in 1897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 group was lead by Paul Passy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Knew English, German, Italian, SANSKRIT and Gothic Latin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The IPA chart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316" name="Content Placeholder 3" descr=""/>
          <p:cNvPicPr/>
          <p:nvPr/>
        </p:nvPicPr>
        <p:blipFill>
          <a:blip r:embed="rId1"/>
          <a:stretch/>
        </p:blipFill>
        <p:spPr>
          <a:xfrm>
            <a:off x="2343600" y="1365120"/>
            <a:ext cx="9458280" cy="43416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2"/>
          <p:cNvSpPr/>
          <p:nvPr/>
        </p:nvSpPr>
        <p:spPr>
          <a:xfrm>
            <a:off x="1251720" y="5912640"/>
            <a:ext cx="10652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Watch the video for details -  </a:t>
            </a:r>
            <a:r>
              <a:rPr b="0" lang="en-US" sz="1800" spc="-1" strike="noStrike" u="sng">
                <a:solidFill>
                  <a:srgbClr val="fb4a18"/>
                </a:solidFill>
                <a:uFillTx/>
                <a:latin typeface="Century Gothic"/>
                <a:hlinkClick r:id="rId2"/>
              </a:rPr>
              <a:t>https</a:t>
            </a:r>
            <a:r>
              <a:rPr b="0" lang="en-US" sz="1800" spc="-1" strike="noStrike" u="sng">
                <a:solidFill>
                  <a:srgbClr val="fb4a18"/>
                </a:solidFill>
                <a:uFillTx/>
                <a:latin typeface="Century Gothic"/>
                <a:hlinkClick r:id="rId3"/>
              </a:rPr>
              <a:t>://</a:t>
            </a:r>
            <a:r>
              <a:rPr b="0" lang="en-US" sz="1800" spc="-1" strike="noStrike" u="sng">
                <a:solidFill>
                  <a:srgbClr val="fb4a18"/>
                </a:solidFill>
                <a:uFillTx/>
                <a:latin typeface="Century Gothic"/>
                <a:hlinkClick r:id="rId4"/>
              </a:rPr>
              <a:t>youtu.be/6oRU7O6svO8?si=ocy_wV3qe4opVkhE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माहेश्वर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-</a:t>
            </a: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सूत्र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3737520" y="1971000"/>
            <a:ext cx="4596840" cy="391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AutoNum type="arabicPeriod"/>
            </a:pP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अइउण्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AutoNum type="arabicPeriod"/>
            </a:pP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कऌक्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AutoNum type="arabicPeriod"/>
            </a:pP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एओङ्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AutoNum type="arabicPeriod"/>
            </a:pP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ऐऔच्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AutoNum type="arabicPeriod"/>
            </a:pP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हयवरट्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AutoNum type="arabicPeriod"/>
            </a:pP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लण्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AutoNum type="arabicPeriod"/>
            </a:pP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ञमङणनम्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AutoNum type="arabicPeriod"/>
            </a:pP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झभञ्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AutoNum type="arabicPeriod"/>
            </a:pP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घढधष्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AutoNum type="arabicPeriod"/>
            </a:pP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जबगडदश्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7610760" y="1971000"/>
            <a:ext cx="4426920" cy="3910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 startAt="11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खफछठथचटतव्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 startAt="11"/>
            </a:pP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कपय्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 startAt="11"/>
            </a:pP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शषसर्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 startAt="11"/>
            </a:pP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हल्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..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According to a legend, Panini performed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तपस्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(austerity).. Lord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शिव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propitiated by his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तपस्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played his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डमरु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for 14 times. These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s are created by imitating the sounds of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डमरु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.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 Since they are acquired from lord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शिव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(or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महेश्वर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), they are called as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माहेश्वर सूत्र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They are also called as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शिव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अक्षर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समाम्नाय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and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प्रत्याहार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 main purpose of these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 is to create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प्रत्याहार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प्रत्याहार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 are abbreviations that can denote different strings of sounds for performing different linguistic operations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How to Prepare a </a:t>
            </a: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प्रत्याहार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प्रत्याहार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consists of two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वर्ण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 first one of them can be any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वर्ण 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except the last sound (which is also called as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इत्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sound) from any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माहेश्वर सूत्र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 second one should compulsorily be the last (or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इत्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sound) of the same or following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माहेश्वर सूत्र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325" name="Picture 4" descr="D:\writings\vyakarana project SSSU\figure 1 cropped.jpg"/>
          <p:cNvPicPr/>
          <p:nvPr/>
        </p:nvPicPr>
        <p:blipFill>
          <a:blip r:embed="rId1"/>
          <a:stretch/>
        </p:blipFill>
        <p:spPr>
          <a:xfrm>
            <a:off x="4752360" y="3907440"/>
            <a:ext cx="4266720" cy="23810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वर्ण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 Indicated by a </a:t>
            </a: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प्रत्याहार</a:t>
            </a:r>
            <a:r>
              <a:rPr b="0" lang="en-IN" sz="3600" spc="-1" strike="noStrike">
                <a:solidFill>
                  <a:srgbClr val="262626"/>
                </a:solidFill>
                <a:latin typeface="Century Gothic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All the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वर्ण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 beginning from the first one mentioned in the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प्रत्याहार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to the last one except all the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इत्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sounds are indicated by a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प्रत्याहार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For example the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प्रत्याहार ‘इक्’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includes –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इ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उ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ऋ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and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ऌ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More about this in the video - </a:t>
            </a:r>
            <a:r>
              <a:rPr b="0" lang="en-US" sz="1800" spc="-1" strike="noStrike" u="sng">
                <a:solidFill>
                  <a:srgbClr val="fc7752"/>
                </a:solidFill>
                <a:uFillTx/>
                <a:latin typeface="Century Gothic"/>
                <a:hlinkClick r:id="rId1"/>
              </a:rPr>
              <a:t>https://</a:t>
            </a:r>
            <a:r>
              <a:rPr b="0" lang="en-US" sz="1800" spc="-1" strike="noStrike" u="sng">
                <a:solidFill>
                  <a:srgbClr val="fc7752"/>
                </a:solidFill>
                <a:uFillTx/>
                <a:latin typeface="Century Gothic"/>
                <a:hlinkClick r:id="rId2"/>
              </a:rPr>
              <a:t>youtu.be/0QnHjb3_GOE?si=rV1YwqvjhQtRAuk2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(Watch between 9 min to 22 mins of the video)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328" name="Picture 3" descr="D:\writings\vyakarana project SSSU\figure 2 cropped.jpg"/>
          <p:cNvPicPr/>
          <p:nvPr/>
        </p:nvPicPr>
        <p:blipFill>
          <a:blip r:embed="rId3"/>
          <a:stretch/>
        </p:blipFill>
        <p:spPr>
          <a:xfrm>
            <a:off x="3838680" y="2929320"/>
            <a:ext cx="5028840" cy="1247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Few examples of </a:t>
            </a: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प्रत्याहार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 and the </a:t>
            </a: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वर्ण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 indicated by them - 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graphicFrame>
        <p:nvGraphicFramePr>
          <p:cNvPr id="330" name="Content Placeholder 3"/>
          <p:cNvGraphicFramePr/>
          <p:nvPr/>
        </p:nvGraphicFramePr>
        <p:xfrm>
          <a:off x="2593080" y="2129040"/>
          <a:ext cx="8911440" cy="2653920"/>
        </p:xfrm>
        <a:graphic>
          <a:graphicData uri="http://schemas.openxmlformats.org/drawingml/2006/table">
            <a:tbl>
              <a:tblPr/>
              <a:tblGrid>
                <a:gridCol w="1295280"/>
                <a:gridCol w="4358880"/>
                <a:gridCol w="3257280"/>
              </a:tblGrid>
              <a:tr h="781560">
                <a:tc>
                  <a:txBody>
                    <a:bodyPr lIns="49320" rIns="49320" tIns="0" bIns="0" anchor="t">
                      <a:noAutofit/>
                    </a:bodyPr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1"/>
                        </a:spcAft>
                        <a:buNone/>
                      </a:pPr>
                      <a:r>
                        <a:rPr b="1" lang="hi-IN" sz="2000" spc="-1" strike="noStrike">
                          <a:solidFill>
                            <a:srgbClr val="ffffff"/>
                          </a:solidFill>
                          <a:latin typeface="Kokila"/>
                          <a:cs typeface="Kokila"/>
                        </a:rPr>
                        <a:t>प्रत्याहारः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49320" marR="49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lIns="49320" rIns="49320" tIns="0" bIns="0" anchor="t">
                      <a:noAutofit/>
                    </a:bodyPr>
                    <a:p>
                      <a:pPr marL="457200" algn="ctr">
                        <a:lnSpc>
                          <a:spcPct val="115000"/>
                        </a:lnSpc>
                        <a:spcAft>
                          <a:spcPts val="601"/>
                        </a:spcAft>
                        <a:buNone/>
                      </a:pPr>
                      <a:r>
                        <a:rPr b="1" lang="hi-IN" sz="2000" spc="-1" strike="noStrike">
                          <a:solidFill>
                            <a:srgbClr val="ffffff"/>
                          </a:solidFill>
                          <a:latin typeface="Kokila"/>
                          <a:cs typeface="Kokila"/>
                        </a:rPr>
                        <a:t>वर्ण</a:t>
                      </a: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Kokila"/>
                        </a:rPr>
                        <a:t>s they denote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49320" marR="49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lIns="49320" rIns="49320" tIns="0" bIns="0" anchor="t">
                      <a:noAutofit/>
                    </a:bodyPr>
                    <a:p>
                      <a:pPr marL="457200" algn="ctr">
                        <a:lnSpc>
                          <a:spcPct val="115000"/>
                        </a:lnSpc>
                        <a:spcAft>
                          <a:spcPts val="601"/>
                        </a:spcAft>
                        <a:buNone/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Kokila"/>
                        </a:rPr>
                        <a:t>Remarks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49320" marR="49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390960">
                <a:tc>
                  <a:txBody>
                    <a:bodyPr lIns="49320" rIns="49320" tIns="0" bIns="0" anchor="t">
                      <a:noAutofit/>
                    </a:bodyPr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1"/>
                        </a:spcAft>
                        <a:buNone/>
                      </a:pPr>
                      <a:r>
                        <a:rPr b="1" lang="hi-IN" sz="2000" spc="-1" strike="noStrike">
                          <a:solidFill>
                            <a:srgbClr val="ffffff"/>
                          </a:solidFill>
                          <a:latin typeface="Kokila"/>
                          <a:cs typeface="Kokila"/>
                        </a:rPr>
                        <a:t>अक्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49320" marR="49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lIns="49320" rIns="49320" tIns="0" bIns="0" anchor="t">
                      <a:noAutofit/>
                    </a:bodyPr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1"/>
                        </a:spcAft>
                        <a:buNone/>
                      </a:pP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अ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इ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उ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ऋ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लृ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49320" marR="49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lIns="49320" rIns="49320" tIns="0" bIns="0" anchor="t">
                      <a:noAutofit/>
                    </a:bodyPr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1"/>
                        </a:spcAft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 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49320" marR="49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</a:tr>
              <a:tr h="1512000">
                <a:tc>
                  <a:txBody>
                    <a:bodyPr lIns="49320" rIns="49320" tIns="0" bIns="0" anchor="t">
                      <a:noAutofit/>
                    </a:bodyPr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1"/>
                        </a:spcAft>
                        <a:buNone/>
                      </a:pPr>
                      <a:r>
                        <a:rPr b="1" lang="hi-IN" sz="2000" spc="-1" strike="noStrike">
                          <a:solidFill>
                            <a:srgbClr val="ffffff"/>
                          </a:solidFill>
                          <a:latin typeface="Kokila"/>
                          <a:cs typeface="Kokila"/>
                        </a:rPr>
                        <a:t>अश्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49320" marR="49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lIns="49320" rIns="49320" tIns="0" bIns="0" anchor="t">
                      <a:noAutofit/>
                    </a:bodyPr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1"/>
                        </a:spcAft>
                        <a:buNone/>
                      </a:pP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अ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इ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उ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ऋ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लृ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ए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ओ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ऐ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औ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ह्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य्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व्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र्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ल्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ञ्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म्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ङ्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ण्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न्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झ्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भ्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घ्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ढ्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ध्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ज्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ब्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ग्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ड्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द्।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49320" marR="49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lIns="49320" rIns="49320" tIns="0" bIns="0" anchor="t">
                      <a:noAutofit/>
                    </a:bodyPr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1"/>
                        </a:spcAft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अ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इ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उ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et. are vowels. </a:t>
                      </a: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वर्ण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s beginning from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ह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are consonants  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49320" marR="49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730800">
                <a:tc>
                  <a:txBody>
                    <a:bodyPr lIns="49320" rIns="49320" tIns="0" bIns="0" anchor="t">
                      <a:noAutofit/>
                    </a:bodyPr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1"/>
                        </a:spcAft>
                        <a:buNone/>
                      </a:pPr>
                      <a:r>
                        <a:rPr b="1" lang="hi-IN" sz="2000" spc="-1" strike="noStrike">
                          <a:solidFill>
                            <a:srgbClr val="ffffff"/>
                          </a:solidFill>
                          <a:latin typeface="Kokila"/>
                          <a:cs typeface="Kokila"/>
                        </a:rPr>
                        <a:t>अच्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49320" marR="49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lIns="49320" rIns="49320" tIns="0" bIns="0" anchor="t">
                      <a:noAutofit/>
                    </a:bodyPr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1"/>
                        </a:spcAft>
                        <a:buNone/>
                      </a:pP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अ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इ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उ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ऋ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लृ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ए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ओ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ऐ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औ।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49320" marR="49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lIns="49320" rIns="49320" tIns="0" bIns="0" anchor="t">
                      <a:noAutofit/>
                    </a:bodyPr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1"/>
                        </a:spcAft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The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प्रत्याहार अच्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includes all vowels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49320" marR="49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</a:tr>
              <a:tr h="1172160">
                <a:tc>
                  <a:txBody>
                    <a:bodyPr lIns="49320" rIns="49320" tIns="0" bIns="0" anchor="t">
                      <a:noAutofit/>
                    </a:bodyPr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1"/>
                        </a:spcAft>
                        <a:buNone/>
                      </a:pPr>
                      <a:r>
                        <a:rPr b="1" lang="hi-IN" sz="2000" spc="-1" strike="noStrike">
                          <a:solidFill>
                            <a:srgbClr val="ffffff"/>
                          </a:solidFill>
                          <a:latin typeface="Kokila"/>
                          <a:cs typeface="Kokila"/>
                        </a:rPr>
                        <a:t>हल्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49320" marR="49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lIns="49320" rIns="49320" tIns="0" bIns="0" anchor="t">
                      <a:noAutofit/>
                    </a:bodyPr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1"/>
                        </a:spcAft>
                        <a:buNone/>
                      </a:pP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ह्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य्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व्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र्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ल्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ञ्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म्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ङ्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ण्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न्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झ्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भ्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घ्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ढ्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ध्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ज्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ब्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ग्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ड्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द्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ख्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फ्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छ्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ठ्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थ्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च्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ट्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त्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क्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प्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श्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ष्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स्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ह्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49320" marR="49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lIns="49320" rIns="49320" tIns="0" bIns="0" anchor="t">
                      <a:noAutofit/>
                    </a:bodyPr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601"/>
                        </a:spcAft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The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प्रत्याहार हल्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includes all consonants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49320" marR="49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Comparison between </a:t>
            </a: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वर्णमाला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and </a:t>
            </a: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माहेश्वर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-</a:t>
            </a: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सूत्र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1360080" y="1968120"/>
            <a:ext cx="3992400" cy="576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a-IN" sz="2400" spc="-1" strike="noStrike">
                <a:solidFill>
                  <a:srgbClr val="404040"/>
                </a:solidFill>
                <a:latin typeface="Century Gothic"/>
              </a:rPr>
              <a:t>वर्ण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2400" spc="-1" strike="noStrike">
                <a:solidFill>
                  <a:srgbClr val="404040"/>
                </a:solidFill>
                <a:latin typeface="Century Gothic"/>
              </a:rPr>
              <a:t>माला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graphicFrame>
        <p:nvGraphicFramePr>
          <p:cNvPr id="333" name="Content Placeholder 7"/>
          <p:cNvGraphicFramePr/>
          <p:nvPr/>
        </p:nvGraphicFramePr>
        <p:xfrm>
          <a:off x="1083240" y="2696760"/>
          <a:ext cx="4546440" cy="2966400"/>
        </p:xfrm>
        <a:graphic>
          <a:graphicData uri="http://schemas.openxmlformats.org/drawingml/2006/table">
            <a:tbl>
              <a:tblPr/>
              <a:tblGrid>
                <a:gridCol w="276120"/>
                <a:gridCol w="326880"/>
                <a:gridCol w="370800"/>
                <a:gridCol w="246960"/>
                <a:gridCol w="334440"/>
                <a:gridCol w="298080"/>
                <a:gridCol w="319680"/>
                <a:gridCol w="460440"/>
                <a:gridCol w="276840"/>
                <a:gridCol w="284040"/>
                <a:gridCol w="116640"/>
                <a:gridCol w="150840"/>
                <a:gridCol w="354960"/>
                <a:gridCol w="729720"/>
              </a:tblGrid>
              <a:tr h="903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sa-IN" sz="2400" spc="-1" strike="noStrike">
                          <a:solidFill>
                            <a:srgbClr val="00b050"/>
                          </a:solidFill>
                          <a:latin typeface="Kokila"/>
                          <a:cs typeface="Kokila"/>
                        </a:rPr>
                        <a:t>अ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sa-IN" sz="2400" spc="-1" strike="noStrike">
                          <a:solidFill>
                            <a:srgbClr val="00b050"/>
                          </a:solidFill>
                          <a:latin typeface="Kokila"/>
                          <a:cs typeface="Kokila"/>
                        </a:rPr>
                        <a:t>आ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sa-IN" sz="2400" spc="-1" strike="noStrike">
                          <a:solidFill>
                            <a:srgbClr val="00b050"/>
                          </a:solidFill>
                          <a:latin typeface="Kokila"/>
                          <a:cs typeface="Kokila"/>
                        </a:rPr>
                        <a:t>इ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sa-IN" sz="2400" spc="-1" strike="noStrike">
                          <a:solidFill>
                            <a:srgbClr val="00b050"/>
                          </a:solidFill>
                          <a:latin typeface="Kokila"/>
                          <a:cs typeface="Kokila"/>
                        </a:rPr>
                        <a:t>ई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sa-IN" sz="2400" spc="-1" strike="noStrike">
                          <a:solidFill>
                            <a:srgbClr val="00b050"/>
                          </a:solidFill>
                          <a:latin typeface="Kokila"/>
                          <a:cs typeface="Kokila"/>
                        </a:rPr>
                        <a:t>उ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sa-IN" sz="2400" spc="-1" strike="noStrike">
                          <a:solidFill>
                            <a:srgbClr val="00b050"/>
                          </a:solidFill>
                          <a:latin typeface="Kokila"/>
                          <a:cs typeface="Kokila"/>
                        </a:rPr>
                        <a:t>ऊ 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sa-IN" sz="2400" spc="-1" strike="noStrike">
                          <a:solidFill>
                            <a:srgbClr val="00b050"/>
                          </a:solidFill>
                          <a:latin typeface="Kokila"/>
                          <a:cs typeface="Kokila"/>
                        </a:rPr>
                        <a:t>ऋ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sa-IN" sz="2400" spc="-1" strike="noStrike">
                          <a:solidFill>
                            <a:srgbClr val="00b050"/>
                          </a:solidFill>
                          <a:latin typeface="Kokila"/>
                          <a:cs typeface="Kokila"/>
                        </a:rPr>
                        <a:t>ॠ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sa-IN" sz="2400" spc="-1" strike="noStrike">
                          <a:solidFill>
                            <a:srgbClr val="00b050"/>
                          </a:solidFill>
                          <a:latin typeface="Kokila"/>
                          <a:cs typeface="Kokila"/>
                        </a:rPr>
                        <a:t>ऌ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sa-IN" sz="2400" spc="-1" strike="noStrike">
                          <a:solidFill>
                            <a:srgbClr val="00b050"/>
                          </a:solidFill>
                          <a:latin typeface="Kokila"/>
                          <a:cs typeface="Kokila"/>
                        </a:rPr>
                        <a:t>ए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sa-IN" sz="2400" spc="-1" strike="noStrike">
                          <a:solidFill>
                            <a:srgbClr val="00b050"/>
                          </a:solidFill>
                          <a:latin typeface="Kokila"/>
                          <a:cs typeface="Kokila"/>
                        </a:rPr>
                        <a:t>ऐ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sa-IN" sz="2400" spc="-1" strike="noStrike">
                          <a:solidFill>
                            <a:srgbClr val="00b050"/>
                          </a:solidFill>
                          <a:latin typeface="Kokila"/>
                          <a:cs typeface="Kokila"/>
                        </a:rPr>
                        <a:t>ओ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sa-IN" sz="2400" spc="-1" strike="noStrike">
                          <a:solidFill>
                            <a:srgbClr val="00b050"/>
                          </a:solidFill>
                          <a:latin typeface="Kokila"/>
                          <a:cs typeface="Kokila"/>
                        </a:rPr>
                        <a:t>औ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497520"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77623d"/>
                          </a:solidFill>
                          <a:latin typeface="Kokila"/>
                          <a:cs typeface="Kokila"/>
                        </a:rPr>
                        <a:t>क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77623d"/>
                          </a:solidFill>
                          <a:latin typeface="Kokila"/>
                          <a:cs typeface="Kokila"/>
                        </a:rPr>
                        <a:t>ख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c00000"/>
                          </a:solidFill>
                          <a:latin typeface="Kokila"/>
                          <a:cs typeface="Kokila"/>
                        </a:rPr>
                        <a:t>ग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de7e18"/>
                          </a:solidFill>
                          <a:latin typeface="Kokila"/>
                          <a:cs typeface="Kokila"/>
                        </a:rPr>
                        <a:t>घ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7030a0"/>
                          </a:solidFill>
                          <a:latin typeface="Kokila"/>
                          <a:cs typeface="Kokila"/>
                        </a:rPr>
                        <a:t>ङ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7520"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77623d"/>
                          </a:solidFill>
                          <a:latin typeface="Kokila"/>
                          <a:cs typeface="Kokila"/>
                        </a:rPr>
                        <a:t>च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77623d"/>
                          </a:solidFill>
                          <a:latin typeface="Kokila"/>
                          <a:cs typeface="Kokila"/>
                        </a:rPr>
                        <a:t>छ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c00000"/>
                          </a:solidFill>
                          <a:latin typeface="Kokila"/>
                          <a:cs typeface="Kokila"/>
                        </a:rPr>
                        <a:t>ज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de7e18"/>
                          </a:solidFill>
                          <a:latin typeface="Kokila"/>
                          <a:cs typeface="Kokila"/>
                        </a:rPr>
                        <a:t>झ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7030a0"/>
                          </a:solidFill>
                          <a:latin typeface="Kokila"/>
                          <a:cs typeface="Kokila"/>
                        </a:rPr>
                        <a:t>ञ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7520"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77623d"/>
                          </a:solidFill>
                          <a:latin typeface="Kokila"/>
                          <a:cs typeface="Kokila"/>
                        </a:rPr>
                        <a:t>ट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77623d"/>
                          </a:solidFill>
                          <a:latin typeface="Kokila"/>
                          <a:cs typeface="Kokila"/>
                        </a:rPr>
                        <a:t>ठ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c00000"/>
                          </a:solidFill>
                          <a:latin typeface="Kokila"/>
                          <a:cs typeface="Kokila"/>
                        </a:rPr>
                        <a:t>ड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de7e18"/>
                          </a:solidFill>
                          <a:latin typeface="Kokila"/>
                          <a:cs typeface="Kokila"/>
                        </a:rPr>
                        <a:t>ढ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7030a0"/>
                          </a:solidFill>
                          <a:latin typeface="Kokila"/>
                          <a:cs typeface="Kokila"/>
                        </a:rPr>
                        <a:t>ण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7520"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77623d"/>
                          </a:solidFill>
                          <a:latin typeface="Kokila"/>
                          <a:cs typeface="Kokila"/>
                        </a:rPr>
                        <a:t>त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77623d"/>
                          </a:solidFill>
                          <a:latin typeface="Kokila"/>
                          <a:cs typeface="Kokila"/>
                        </a:rPr>
                        <a:t>थ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c00000"/>
                          </a:solidFill>
                          <a:latin typeface="Kokila"/>
                          <a:cs typeface="Kokila"/>
                        </a:rPr>
                        <a:t>द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de7e18"/>
                          </a:solidFill>
                          <a:latin typeface="Kokila"/>
                          <a:cs typeface="Kokila"/>
                        </a:rPr>
                        <a:t>ध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7030a0"/>
                          </a:solidFill>
                          <a:latin typeface="Kokila"/>
                          <a:cs typeface="Kokila"/>
                        </a:rPr>
                        <a:t>न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7520"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77623d"/>
                          </a:solidFill>
                          <a:latin typeface="Kokila"/>
                          <a:cs typeface="Kokila"/>
                        </a:rPr>
                        <a:t>प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77623d"/>
                          </a:solidFill>
                          <a:latin typeface="Kokila"/>
                          <a:cs typeface="Kokila"/>
                        </a:rPr>
                        <a:t>फ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c00000"/>
                          </a:solidFill>
                          <a:latin typeface="Kokila"/>
                          <a:cs typeface="Kokila"/>
                        </a:rPr>
                        <a:t>ब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de7e18"/>
                          </a:solidFill>
                          <a:latin typeface="Kokila"/>
                          <a:cs typeface="Kokila"/>
                        </a:rPr>
                        <a:t>भ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7030a0"/>
                          </a:solidFill>
                          <a:latin typeface="Kokila"/>
                          <a:cs typeface="Kokila"/>
                        </a:rPr>
                        <a:t>म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7520"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ff0000"/>
                          </a:solidFill>
                          <a:latin typeface="Kokila"/>
                          <a:cs typeface="Kokila"/>
                        </a:rPr>
                        <a:t>य 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ff0000"/>
                          </a:solidFill>
                          <a:latin typeface="Kokila"/>
                          <a:cs typeface="Kokila"/>
                        </a:rPr>
                        <a:t>र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ff0000"/>
                          </a:solidFill>
                          <a:latin typeface="Kokila"/>
                          <a:cs typeface="Kokila"/>
                        </a:rPr>
                        <a:t>ल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ff0000"/>
                          </a:solidFill>
                          <a:latin typeface="Kokila"/>
                          <a:cs typeface="Kokila"/>
                        </a:rPr>
                        <a:t>व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7520"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0070c0"/>
                          </a:solidFill>
                          <a:latin typeface="Kokila"/>
                          <a:cs typeface="Kokila"/>
                        </a:rPr>
                        <a:t>श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0070c0"/>
                          </a:solidFill>
                          <a:latin typeface="Kokila"/>
                          <a:cs typeface="Kokila"/>
                        </a:rPr>
                        <a:t>ष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0070c0"/>
                          </a:solidFill>
                          <a:latin typeface="Kokila"/>
                          <a:cs typeface="Kokila"/>
                        </a:rPr>
                        <a:t>स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400" spc="-1" strike="noStrike">
                          <a:solidFill>
                            <a:srgbClr val="ff0000"/>
                          </a:solidFill>
                          <a:latin typeface="Kokila"/>
                          <a:cs typeface="Kokila"/>
                        </a:rPr>
                        <a:t>ह</a:t>
                      </a:r>
                      <a:r>
                        <a:rPr b="0" lang="en-US" sz="2400" spc="-1" strike="noStrike">
                          <a:solidFill>
                            <a:srgbClr val="ff0000"/>
                          </a:solidFill>
                          <a:latin typeface="Kokila"/>
                        </a:rPr>
                        <a:t> </a:t>
                      </a:r>
                      <a:r>
                        <a:rPr b="0" lang="sa-IN" sz="2400" spc="-1" strike="noStrike">
                          <a:solidFill>
                            <a:srgbClr val="0070c0"/>
                          </a:solidFill>
                          <a:latin typeface="Kokila"/>
                          <a:cs typeface="Kokila"/>
                        </a:rPr>
                        <a:t>ह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7506720" y="1969560"/>
            <a:ext cx="3998520" cy="576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a-IN" sz="2400" spc="-1" strike="noStrike">
                <a:solidFill>
                  <a:srgbClr val="404040"/>
                </a:solidFill>
                <a:latin typeface="Century Gothic"/>
              </a:rPr>
              <a:t>माहेश्वर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24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s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6115680" y="2696760"/>
            <a:ext cx="5388480" cy="3353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a-IN" sz="2400" spc="-1" strike="noStrike">
                <a:solidFill>
                  <a:srgbClr val="00b050"/>
                </a:solidFill>
                <a:latin typeface="Kokila"/>
                <a:cs typeface="Kokila"/>
              </a:rPr>
              <a:t>अइउण्</a:t>
            </a:r>
            <a:r>
              <a:rPr b="0" lang="en-US" sz="2400" spc="-1" strike="noStrike">
                <a:solidFill>
                  <a:srgbClr val="00b050"/>
                </a:solidFill>
                <a:latin typeface="Kokila"/>
              </a:rPr>
              <a:t>	</a:t>
            </a:r>
            <a:r>
              <a:rPr b="0" lang="sa-IN" sz="2400" spc="-1" strike="noStrike">
                <a:solidFill>
                  <a:srgbClr val="00b050"/>
                </a:solidFill>
                <a:latin typeface="Kokila"/>
                <a:cs typeface="Kokila"/>
              </a:rPr>
              <a:t>ऋऌक्</a:t>
            </a:r>
            <a:r>
              <a:rPr b="0" lang="en-US" sz="2400" spc="-1" strike="noStrike">
                <a:solidFill>
                  <a:srgbClr val="00b050"/>
                </a:solidFill>
                <a:latin typeface="Kokila"/>
              </a:rPr>
              <a:t>	</a:t>
            </a:r>
            <a:r>
              <a:rPr b="0" lang="sa-IN" sz="2400" spc="-1" strike="noStrike">
                <a:solidFill>
                  <a:srgbClr val="00b050"/>
                </a:solidFill>
                <a:latin typeface="Kokila"/>
                <a:cs typeface="Kokila"/>
              </a:rPr>
              <a:t>एओङ्</a:t>
            </a:r>
            <a:r>
              <a:rPr b="0" lang="en-US" sz="2400" spc="-1" strike="noStrike">
                <a:solidFill>
                  <a:srgbClr val="00b050"/>
                </a:solidFill>
                <a:latin typeface="Kokila"/>
              </a:rPr>
              <a:t>	</a:t>
            </a:r>
            <a:r>
              <a:rPr b="0" lang="sa-IN" sz="2400" spc="-1" strike="noStrike">
                <a:solidFill>
                  <a:srgbClr val="00b050"/>
                </a:solidFill>
                <a:latin typeface="Kokila"/>
                <a:cs typeface="Kokila"/>
              </a:rPr>
              <a:t>ऐऔच् 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a-IN" sz="2400" spc="-1" strike="noStrike">
                <a:solidFill>
                  <a:srgbClr val="ff0000"/>
                </a:solidFill>
                <a:latin typeface="Kokila"/>
                <a:cs typeface="Kokila"/>
              </a:rPr>
              <a:t>हयवरट्</a:t>
            </a:r>
            <a:r>
              <a:rPr b="0" lang="en-US" sz="2400" spc="-1" strike="noStrike">
                <a:solidFill>
                  <a:srgbClr val="ff0000"/>
                </a:solidFill>
                <a:latin typeface="Kokila"/>
              </a:rPr>
              <a:t>	</a:t>
            </a:r>
            <a:r>
              <a:rPr b="0" lang="sa-IN" sz="2400" spc="-1" strike="noStrike">
                <a:solidFill>
                  <a:srgbClr val="ff0000"/>
                </a:solidFill>
                <a:latin typeface="Kokila"/>
                <a:cs typeface="Kokila"/>
              </a:rPr>
              <a:t>ल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ण्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sa-IN" sz="2400" spc="-1" strike="noStrike">
                <a:solidFill>
                  <a:srgbClr val="7030a0"/>
                </a:solidFill>
                <a:latin typeface="Kokila"/>
                <a:cs typeface="Kokila"/>
              </a:rPr>
              <a:t>ञमङणनम्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a-IN" sz="2400" spc="-1" strike="noStrike">
                <a:solidFill>
                  <a:srgbClr val="de7e18"/>
                </a:solidFill>
                <a:latin typeface="Kokila"/>
                <a:cs typeface="Kokila"/>
              </a:rPr>
              <a:t>झभञ्</a:t>
            </a:r>
            <a:r>
              <a:rPr b="0" lang="en-US" sz="2400" spc="-1" strike="noStrike">
                <a:solidFill>
                  <a:srgbClr val="de7e18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de7e18"/>
                </a:solidFill>
                <a:latin typeface="Kokila"/>
              </a:rPr>
              <a:t>	</a:t>
            </a:r>
            <a:r>
              <a:rPr b="0" lang="sa-IN" sz="2400" spc="-1" strike="noStrike">
                <a:solidFill>
                  <a:srgbClr val="de7e18"/>
                </a:solidFill>
                <a:latin typeface="Kokila"/>
                <a:cs typeface="Kokila"/>
              </a:rPr>
              <a:t>घढधष्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sa-IN" sz="2400" spc="-1" strike="noStrike">
                <a:solidFill>
                  <a:srgbClr val="c00000"/>
                </a:solidFill>
                <a:latin typeface="Kokila"/>
                <a:cs typeface="Kokila"/>
              </a:rPr>
              <a:t>जबगडदश्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a-IN" sz="2400" spc="-1" strike="noStrike">
                <a:solidFill>
                  <a:srgbClr val="77623d"/>
                </a:solidFill>
                <a:latin typeface="Kokila"/>
                <a:cs typeface="Kokila"/>
              </a:rPr>
              <a:t>खफछठथचटतव्</a:t>
            </a:r>
            <a:r>
              <a:rPr b="0" lang="en-US" sz="2400" spc="-1" strike="noStrike">
                <a:solidFill>
                  <a:srgbClr val="77623d"/>
                </a:solidFill>
                <a:latin typeface="Kokila"/>
              </a:rPr>
              <a:t>	</a:t>
            </a:r>
            <a:r>
              <a:rPr b="0" lang="sa-IN" sz="2400" spc="-1" strike="noStrike">
                <a:solidFill>
                  <a:srgbClr val="77623d"/>
                </a:solidFill>
                <a:latin typeface="Kokila"/>
                <a:cs typeface="Kokila"/>
              </a:rPr>
              <a:t>कपय्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sa-IN" sz="2400" spc="-1" strike="noStrike">
                <a:solidFill>
                  <a:srgbClr val="0070c0"/>
                </a:solidFill>
                <a:latin typeface="Kokila"/>
                <a:cs typeface="Kokila"/>
              </a:rPr>
              <a:t>शषसर्</a:t>
            </a:r>
            <a:r>
              <a:rPr b="0" lang="en-US" sz="2400" spc="-1" strike="noStrike">
                <a:solidFill>
                  <a:srgbClr val="0070c0"/>
                </a:solidFill>
                <a:latin typeface="Kokila"/>
              </a:rPr>
              <a:t>	</a:t>
            </a:r>
            <a:r>
              <a:rPr b="0" lang="sa-IN" sz="2400" spc="-1" strike="noStrike">
                <a:solidFill>
                  <a:srgbClr val="0070c0"/>
                </a:solidFill>
                <a:latin typeface="Kokila"/>
                <a:cs typeface="Kokila"/>
              </a:rPr>
              <a:t>हल्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How are </a:t>
            </a: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प्रत्याहार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 Used in </a:t>
            </a: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अष्टाध्यायी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Example –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	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इको यणचि।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(6.1.77)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	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इकः यण् अचि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इक्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)(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यण्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)(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अच्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इक्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-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इ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उ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ऋ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ऌ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यण्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-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य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व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ल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अच्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-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अ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इ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उ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ऋ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ऌ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ए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ओ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ऐ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औ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(all vowels)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Meaning –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इ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changes to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य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when it is followed by any vowel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Likewise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उ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changes to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व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, 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ऋ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changes to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र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and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ऌ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changes to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ल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Read ‘Economy and the Construction of Śivasūtras’ by Paul Kiparsky (1991)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Ellipses : </a:t>
            </a: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अनुवृत्तिः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In day-to-day communications an elliptical sentence is made a complete sentence by borrowing required words from the previous context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Panini has ingeniously made use of this ordinary feature of spoken language and has transferred it into a highly technical appliance called ‘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अनुवृत्ति’ 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आकाङ्क्षा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(Expectancy) plays a major role in deciding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अनुवृत्ति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Panini has been able to save around 30000 words in his work with just this one technique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o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m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m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o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n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m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i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p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r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o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n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u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n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i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a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ti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o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n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 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सावन का महीना पवन करे</a:t>
            </a:r>
            <a:r>
              <a:rPr b="0" lang="en-US" sz="2000" spc="-1" strike="noStrike">
                <a:solidFill>
                  <a:srgbClr val="404040"/>
                </a:solidFill>
                <a:latin typeface="Kokila"/>
              </a:rPr>
              <a:t>... </a:t>
            </a: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सोर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विश्व </a:t>
            </a:r>
            <a:r>
              <a:rPr b="0" lang="en-US" sz="2000" spc="-1" strike="noStrike">
                <a:solidFill>
                  <a:srgbClr val="404040"/>
                </a:solidFill>
                <a:latin typeface="Kokila"/>
              </a:rPr>
              <a:t>- </a:t>
            </a: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बिस्व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वन </a:t>
            </a:r>
            <a:r>
              <a:rPr b="0" lang="en-US" sz="2000" spc="-1" strike="noStrike">
                <a:solidFill>
                  <a:srgbClr val="404040"/>
                </a:solidFill>
                <a:latin typeface="Kokila"/>
              </a:rPr>
              <a:t>- </a:t>
            </a: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बन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बाण </a:t>
            </a:r>
            <a:r>
              <a:rPr b="0" lang="en-US" sz="2000" spc="-1" strike="noStrike">
                <a:solidFill>
                  <a:srgbClr val="404040"/>
                </a:solidFill>
                <a:latin typeface="Kokila"/>
              </a:rPr>
              <a:t>- </a:t>
            </a: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बान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लक्ष्मण </a:t>
            </a:r>
            <a:r>
              <a:rPr b="0" lang="en-US" sz="2000" spc="-1" strike="noStrike">
                <a:solidFill>
                  <a:srgbClr val="404040"/>
                </a:solidFill>
                <a:latin typeface="Kokila"/>
              </a:rPr>
              <a:t>- </a:t>
            </a: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लक्ष्मन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ढाबा </a:t>
            </a:r>
            <a:r>
              <a:rPr b="0" lang="en-US" sz="2000" spc="-1" strike="noStrike">
                <a:solidFill>
                  <a:srgbClr val="404040"/>
                </a:solidFill>
                <a:latin typeface="Kokila"/>
              </a:rPr>
              <a:t>- </a:t>
            </a: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धाबा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अर्थ </a:t>
            </a:r>
            <a:r>
              <a:rPr b="0" lang="en-US" sz="2000" spc="-1" strike="noStrike">
                <a:solidFill>
                  <a:srgbClr val="404040"/>
                </a:solidFill>
                <a:latin typeface="Kokila"/>
              </a:rPr>
              <a:t>- </a:t>
            </a: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अर्ध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जीविका </a:t>
            </a:r>
            <a:r>
              <a:rPr b="0" lang="en-US" sz="2000" spc="-1" strike="noStrike">
                <a:solidFill>
                  <a:srgbClr val="404040"/>
                </a:solidFill>
                <a:latin typeface="Kokila"/>
              </a:rPr>
              <a:t>- </a:t>
            </a: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जीविगा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चिन्तितवान् </a:t>
            </a:r>
            <a:r>
              <a:rPr b="0" lang="en-US" sz="2000" spc="-1" strike="noStrike">
                <a:solidFill>
                  <a:srgbClr val="404040"/>
                </a:solidFill>
                <a:latin typeface="Kokila"/>
              </a:rPr>
              <a:t>- </a:t>
            </a: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चिन्दिदवान्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84" name="Picture 3" descr=""/>
          <p:cNvPicPr/>
          <p:nvPr/>
        </p:nvPicPr>
        <p:blipFill>
          <a:blip r:embed="rId1"/>
          <a:stretch/>
        </p:blipFill>
        <p:spPr>
          <a:xfrm rot="21123600">
            <a:off x="5872320" y="1387440"/>
            <a:ext cx="4193640" cy="2230920"/>
          </a:xfrm>
          <a:prstGeom prst="rect">
            <a:avLst/>
          </a:prstGeom>
          <a:ln w="0">
            <a:noFill/>
          </a:ln>
        </p:spPr>
      </p:pic>
      <p:pic>
        <p:nvPicPr>
          <p:cNvPr id="285" name="Picture 4" descr=""/>
          <p:cNvPicPr/>
          <p:nvPr/>
        </p:nvPicPr>
        <p:blipFill>
          <a:blip r:embed="rId2"/>
          <a:stretch/>
        </p:blipFill>
        <p:spPr>
          <a:xfrm rot="458400">
            <a:off x="5475600" y="3740040"/>
            <a:ext cx="3872520" cy="2680920"/>
          </a:xfrm>
          <a:prstGeom prst="rect">
            <a:avLst/>
          </a:prstGeom>
          <a:ln w="0">
            <a:noFill/>
          </a:ln>
        </p:spPr>
      </p:pic>
      <p:pic>
        <p:nvPicPr>
          <p:cNvPr id="286" name="Picture 5" descr=""/>
          <p:cNvPicPr/>
          <p:nvPr/>
        </p:nvPicPr>
        <p:blipFill>
          <a:blip r:embed="rId3"/>
          <a:stretch/>
        </p:blipFill>
        <p:spPr>
          <a:xfrm rot="21449400">
            <a:off x="8901000" y="2402280"/>
            <a:ext cx="2301840" cy="172620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6" descr=""/>
          <p:cNvPicPr/>
          <p:nvPr/>
        </p:nvPicPr>
        <p:blipFill>
          <a:blip r:embed="rId4"/>
          <a:stretch/>
        </p:blipFill>
        <p:spPr>
          <a:xfrm rot="20214600">
            <a:off x="8993160" y="4341600"/>
            <a:ext cx="2619000" cy="174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76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000"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262626"/>
                </a:solidFill>
                <a:latin typeface="Century Gothic"/>
              </a:rPr>
              <a:t>Example of </a:t>
            </a:r>
            <a:r>
              <a:rPr b="0" lang="sa-IN" sz="3200" spc="-1" strike="noStrike">
                <a:solidFill>
                  <a:srgbClr val="262626"/>
                </a:solidFill>
                <a:latin typeface="Kokila"/>
                <a:cs typeface="Kokila"/>
              </a:rPr>
              <a:t>अनुवृत्ति </a:t>
            </a:r>
            <a:r>
              <a:rPr b="0" lang="en-US" sz="3200" spc="-1" strike="noStrike">
                <a:solidFill>
                  <a:srgbClr val="262626"/>
                </a:solidFill>
                <a:latin typeface="Century Gothic"/>
              </a:rPr>
              <a:t>in the rules from </a:t>
            </a:r>
            <a:r>
              <a:rPr b="0" lang="en-US" sz="3200" spc="-1" strike="noStrike">
                <a:solidFill>
                  <a:srgbClr val="262626"/>
                </a:solidFill>
                <a:latin typeface="Kokila"/>
              </a:rPr>
              <a:t>1.3.2 – 1.3.9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graphicFrame>
        <p:nvGraphicFramePr>
          <p:cNvPr id="341" name="Content Placeholder 3"/>
          <p:cNvGraphicFramePr/>
          <p:nvPr/>
        </p:nvGraphicFramePr>
        <p:xfrm>
          <a:off x="1802160" y="1473840"/>
          <a:ext cx="9099360" cy="3895200"/>
        </p:xfrm>
        <a:graphic>
          <a:graphicData uri="http://schemas.openxmlformats.org/drawingml/2006/table">
            <a:tbl>
              <a:tblPr/>
              <a:tblGrid>
                <a:gridCol w="492120"/>
                <a:gridCol w="2459520"/>
                <a:gridCol w="6147720"/>
              </a:tblGrid>
              <a:tr h="36396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No. 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sa-IN" sz="2000" spc="-1" strike="noStrike">
                          <a:solidFill>
                            <a:srgbClr val="ffffff"/>
                          </a:solidFill>
                          <a:latin typeface="Kokila"/>
                          <a:cs typeface="Kokila"/>
                        </a:rPr>
                        <a:t>सूत्र</a:t>
                      </a: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Meaning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72756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ff0000"/>
                          </a:solidFill>
                          <a:latin typeface="Kokila"/>
                          <a:cs typeface="Kokila"/>
                        </a:rPr>
                        <a:t>उपदेशे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 अच् अनुनासिकः </a:t>
                      </a:r>
                      <a:r>
                        <a:rPr b="0" lang="sa-IN" sz="2000" spc="-1" strike="noStrike">
                          <a:solidFill>
                            <a:srgbClr val="ff0000"/>
                          </a:solidFill>
                          <a:latin typeface="Kokila"/>
                          <a:cs typeface="Kokila"/>
                        </a:rPr>
                        <a:t>इत्।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The nasalised vowels are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इत्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in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उपदेश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or original enunciation.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</a:tr>
              <a:tr h="72756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b050"/>
                          </a:solidFill>
                          <a:latin typeface="Kokila"/>
                          <a:cs typeface="Kokila"/>
                        </a:rPr>
                        <a:t>हल्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 </a:t>
                      </a:r>
                      <a:r>
                        <a:rPr b="0" lang="sa-IN" sz="2000" spc="-1" strike="noStrike">
                          <a:solidFill>
                            <a:srgbClr val="00b050"/>
                          </a:solidFill>
                          <a:latin typeface="Kokila"/>
                          <a:cs typeface="Kokila"/>
                        </a:rPr>
                        <a:t>अन्त्यम्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 ।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(</a:t>
                      </a:r>
                      <a:r>
                        <a:rPr b="0" lang="sa-IN" sz="2000" spc="-1" strike="noStrike">
                          <a:solidFill>
                            <a:srgbClr val="ff0000"/>
                          </a:solidFill>
                          <a:latin typeface="Kokila"/>
                          <a:cs typeface="Kokila"/>
                        </a:rPr>
                        <a:t>उपदेशे</a:t>
                      </a:r>
                      <a:r>
                        <a:rPr b="0" lang="en-US" sz="2000" spc="-1" strike="noStrike">
                          <a:solidFill>
                            <a:srgbClr val="00b0f0"/>
                          </a:solidFill>
                          <a:latin typeface="Kokila"/>
                        </a:rPr>
                        <a:t> </a:t>
                      </a:r>
                      <a:r>
                        <a:rPr b="0" lang="sa-IN" sz="2000" spc="-1" strike="noStrike">
                          <a:solidFill>
                            <a:srgbClr val="ff0000"/>
                          </a:solidFill>
                          <a:latin typeface="Kokila"/>
                          <a:cs typeface="Kokila"/>
                        </a:rPr>
                        <a:t>इत्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)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In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उपदेश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the final consonant is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इत्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72756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न विभक्तौ तु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-</a:t>
                      </a: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स्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-</a:t>
                      </a: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माः।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(</a:t>
                      </a:r>
                      <a:r>
                        <a:rPr b="0" lang="sa-IN" sz="2000" spc="-1" strike="noStrike">
                          <a:solidFill>
                            <a:srgbClr val="00b050"/>
                          </a:solidFill>
                          <a:latin typeface="Kokila"/>
                          <a:cs typeface="Kokila"/>
                        </a:rPr>
                        <a:t>हल्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 </a:t>
                      </a:r>
                      <a:r>
                        <a:rPr b="0" lang="sa-IN" sz="2000" spc="-1" strike="noStrike">
                          <a:solidFill>
                            <a:srgbClr val="00b050"/>
                          </a:solidFill>
                          <a:latin typeface="Kokila"/>
                          <a:cs typeface="Kokila"/>
                        </a:rPr>
                        <a:t>अन्त्यम्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 </a:t>
                      </a:r>
                      <a:r>
                        <a:rPr b="0" lang="sa-IN" sz="2000" spc="-1" strike="noStrike">
                          <a:solidFill>
                            <a:srgbClr val="ff0000"/>
                          </a:solidFill>
                          <a:latin typeface="Kokila"/>
                          <a:cs typeface="Kokila"/>
                        </a:rPr>
                        <a:t>उपदेशे</a:t>
                      </a:r>
                      <a:r>
                        <a:rPr b="0" lang="en-US" sz="2000" spc="-1" strike="noStrike">
                          <a:solidFill>
                            <a:srgbClr val="00b0f0"/>
                          </a:solidFill>
                          <a:latin typeface="Kokila"/>
                        </a:rPr>
                        <a:t> </a:t>
                      </a:r>
                      <a:r>
                        <a:rPr b="0" lang="sa-IN" sz="2000" spc="-1" strike="noStrike">
                          <a:solidFill>
                            <a:srgbClr val="ff0000"/>
                          </a:solidFill>
                          <a:latin typeface="Kokila"/>
                          <a:cs typeface="Kokila"/>
                        </a:rPr>
                        <a:t>इत्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)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The final dental consonants and the final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स्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and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म्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are not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इत्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in affixes called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विभक्ति 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</a:tr>
              <a:tr h="72756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sa-IN" sz="2000" spc="-1" strike="noStrike">
                          <a:solidFill>
                            <a:srgbClr val="00b0f0"/>
                          </a:solidFill>
                          <a:latin typeface="Kokila"/>
                          <a:cs typeface="Kokila"/>
                        </a:rPr>
                        <a:t>आदिः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 ञि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-</a:t>
                      </a: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टु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-</a:t>
                      </a: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डवः।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(</a:t>
                      </a:r>
                      <a:r>
                        <a:rPr b="0" lang="sa-IN" sz="2000" spc="-1" strike="noStrike">
                          <a:solidFill>
                            <a:srgbClr val="ff0000"/>
                          </a:solidFill>
                          <a:latin typeface="Kokila"/>
                          <a:cs typeface="Kokila"/>
                        </a:rPr>
                        <a:t>उपदेशे</a:t>
                      </a:r>
                      <a:r>
                        <a:rPr b="0" lang="en-US" sz="2000" spc="-1" strike="noStrike">
                          <a:solidFill>
                            <a:srgbClr val="00b0f0"/>
                          </a:solidFill>
                          <a:latin typeface="Kokila"/>
                        </a:rPr>
                        <a:t> </a:t>
                      </a:r>
                      <a:r>
                        <a:rPr b="0" lang="sa-IN" sz="2000" spc="-1" strike="noStrike">
                          <a:solidFill>
                            <a:srgbClr val="ff0000"/>
                          </a:solidFill>
                          <a:latin typeface="Kokila"/>
                          <a:cs typeface="Kokila"/>
                        </a:rPr>
                        <a:t>इत्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)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ञि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टु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and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डु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occurring at the beginning of an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उपदेश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are called '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इत्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'.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72756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षः </a:t>
                      </a:r>
                      <a:r>
                        <a:rPr b="0" lang="sa-IN" sz="2000" spc="-1" strike="noStrike">
                          <a:solidFill>
                            <a:srgbClr val="7030a0"/>
                          </a:solidFill>
                          <a:latin typeface="Kokila"/>
                          <a:cs typeface="Kokila"/>
                        </a:rPr>
                        <a:t>प्रत्ययस्य</a:t>
                      </a: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।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(</a:t>
                      </a:r>
                      <a:r>
                        <a:rPr b="0" lang="sa-IN" sz="2000" spc="-1" strike="noStrike">
                          <a:solidFill>
                            <a:srgbClr val="00b0f0"/>
                          </a:solidFill>
                          <a:latin typeface="Kokila"/>
                          <a:cs typeface="Kokila"/>
                        </a:rPr>
                        <a:t>आदिः </a:t>
                      </a:r>
                      <a:r>
                        <a:rPr b="0" lang="sa-IN" sz="2000" spc="-1" strike="noStrike">
                          <a:solidFill>
                            <a:srgbClr val="ff0000"/>
                          </a:solidFill>
                          <a:latin typeface="Kokila"/>
                          <a:cs typeface="Kokila"/>
                        </a:rPr>
                        <a:t>उपदेशे</a:t>
                      </a:r>
                      <a:r>
                        <a:rPr b="0" lang="en-US" sz="2000" spc="-1" strike="noStrike">
                          <a:solidFill>
                            <a:srgbClr val="00b0f0"/>
                          </a:solidFill>
                          <a:latin typeface="Kokila"/>
                        </a:rPr>
                        <a:t> </a:t>
                      </a:r>
                      <a:r>
                        <a:rPr b="0" lang="sa-IN" sz="2000" spc="-1" strike="noStrike">
                          <a:solidFill>
                            <a:srgbClr val="ff0000"/>
                          </a:solidFill>
                          <a:latin typeface="Kokila"/>
                          <a:cs typeface="Kokila"/>
                        </a:rPr>
                        <a:t>इत्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)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The letter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ष्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at the beginning of a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प्रत्यय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is called '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इत्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' 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</a:tr>
              <a:tr h="104364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6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चु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-</a:t>
                      </a: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टू।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(</a:t>
                      </a:r>
                      <a:r>
                        <a:rPr b="0" lang="sa-IN" sz="2000" spc="-1" strike="noStrike">
                          <a:solidFill>
                            <a:srgbClr val="7030a0"/>
                          </a:solidFill>
                          <a:latin typeface="Kokila"/>
                          <a:cs typeface="Kokila"/>
                        </a:rPr>
                        <a:t>प्रत्ययस्य </a:t>
                      </a:r>
                      <a:r>
                        <a:rPr b="0" lang="sa-IN" sz="2000" spc="-1" strike="noStrike">
                          <a:solidFill>
                            <a:srgbClr val="00b0f0"/>
                          </a:solidFill>
                          <a:latin typeface="Kokila"/>
                          <a:cs typeface="Kokila"/>
                        </a:rPr>
                        <a:t>आदिः </a:t>
                      </a:r>
                      <a:r>
                        <a:rPr b="0" lang="sa-IN" sz="2000" spc="-1" strike="noStrike">
                          <a:solidFill>
                            <a:srgbClr val="ff0000"/>
                          </a:solidFill>
                          <a:latin typeface="Kokila"/>
                          <a:cs typeface="Kokila"/>
                        </a:rPr>
                        <a:t>उपदेशे</a:t>
                      </a:r>
                      <a:r>
                        <a:rPr b="0" lang="en-US" sz="2000" spc="-1" strike="noStrike">
                          <a:solidFill>
                            <a:srgbClr val="00b0f0"/>
                          </a:solidFill>
                          <a:latin typeface="Kokila"/>
                        </a:rPr>
                        <a:t> </a:t>
                      </a:r>
                      <a:r>
                        <a:rPr b="0" lang="sa-IN" sz="2000" spc="-1" strike="noStrike">
                          <a:solidFill>
                            <a:srgbClr val="ff0000"/>
                          </a:solidFill>
                          <a:latin typeface="Kokila"/>
                          <a:cs typeface="Kokila"/>
                        </a:rPr>
                        <a:t>इत्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)</a:t>
                      </a:r>
                      <a:endParaRPr b="0" lang="en-IN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The letters -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च्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छ्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ज्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झ्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ञ्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ट्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ठ्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ड्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ढ्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ण्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- at the beginning of a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प्रत्यय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are called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इत् 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140724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7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लशकु अतद्धिते।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(</a:t>
                      </a:r>
                      <a:r>
                        <a:rPr b="0" lang="sa-IN" sz="2000" spc="-1" strike="noStrike">
                          <a:solidFill>
                            <a:srgbClr val="7030a0"/>
                          </a:solidFill>
                          <a:latin typeface="Kokila"/>
                          <a:cs typeface="Kokila"/>
                        </a:rPr>
                        <a:t>प्रत्ययस्य </a:t>
                      </a:r>
                      <a:r>
                        <a:rPr b="0" lang="sa-IN" sz="2000" spc="-1" strike="noStrike">
                          <a:solidFill>
                            <a:srgbClr val="00b0f0"/>
                          </a:solidFill>
                          <a:latin typeface="Kokila"/>
                          <a:cs typeface="Kokila"/>
                        </a:rPr>
                        <a:t>आदिः </a:t>
                      </a:r>
                      <a:r>
                        <a:rPr b="0" lang="sa-IN" sz="2000" spc="-1" strike="noStrike">
                          <a:solidFill>
                            <a:srgbClr val="ff0000"/>
                          </a:solidFill>
                          <a:latin typeface="Kokila"/>
                          <a:cs typeface="Kokila"/>
                        </a:rPr>
                        <a:t>उपदेशे</a:t>
                      </a:r>
                      <a:r>
                        <a:rPr b="0" lang="en-US" sz="2000" spc="-1" strike="noStrike">
                          <a:solidFill>
                            <a:srgbClr val="00b0f0"/>
                          </a:solidFill>
                          <a:latin typeface="Kokila"/>
                        </a:rPr>
                        <a:t> </a:t>
                      </a:r>
                      <a:r>
                        <a:rPr b="0" lang="sa-IN" sz="2000" spc="-1" strike="noStrike">
                          <a:solidFill>
                            <a:srgbClr val="ff0000"/>
                          </a:solidFill>
                          <a:latin typeface="Kokila"/>
                          <a:cs typeface="Kokila"/>
                        </a:rPr>
                        <a:t>इत्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)</a:t>
                      </a:r>
                      <a:endParaRPr b="0" lang="en-IN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The initial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ल्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and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श्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and the gutturals of all affixes, except,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तद्धित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are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called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इत् 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</a:tr>
              <a:tr h="68004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8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तस्य लोपः।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Of this, (namely of that which has been called </a:t>
                      </a:r>
                      <a:r>
                        <a:rPr b="0" lang="hi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इत्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)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Kokila"/>
                        </a:rPr>
                        <a:t> there is elision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  <p:sp>
        <p:nvSpPr>
          <p:cNvPr id="342" name="TextBox 4"/>
          <p:cNvSpPr/>
          <p:nvPr/>
        </p:nvSpPr>
        <p:spPr>
          <a:xfrm>
            <a:off x="1802160" y="6107760"/>
            <a:ext cx="8974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In </a:t>
            </a:r>
            <a:r>
              <a:rPr b="0" lang="sa-IN" sz="1800" spc="-1" strike="noStrike">
                <a:solidFill>
                  <a:srgbClr val="000000"/>
                </a:solidFill>
                <a:latin typeface="Century Gothic"/>
              </a:rPr>
              <a:t>सूत्र</a:t>
            </a: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 1 to 7 above -  no. of words used = 15 : No. of words saved = 19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a-IN" sz="5400" spc="-1" strike="noStrike">
                <a:solidFill>
                  <a:srgbClr val="262626"/>
                </a:solidFill>
                <a:latin typeface="Kokila"/>
                <a:cs typeface="Kokila"/>
              </a:rPr>
              <a:t>अनुबन्ध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अनुबन्ध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 are an important aspect of Panini’s meta-language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 also contribute significantly to                                                   brevity/economy in Panini’s work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All the elements of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उपदेश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 that are labeled as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इत्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by the rules 1.3.2 to 1.3.9 are called as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अनुबन्ध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They are removed by the rule 1.3.9, that is why they are not visible in words arrived at as a result of the derivational process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They are added to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धातु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प्रातिपदिक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प्रत्यय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 etc. (i.e., to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उपदेश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s) in order to trigger certain operational rules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262626"/>
                </a:solidFill>
                <a:latin typeface="Century Gothic"/>
              </a:rPr>
              <a:t>Example : Compare the following derivations with a same suffix with different </a:t>
            </a:r>
            <a:r>
              <a:rPr b="0" lang="sa-IN" sz="4400" spc="-1" strike="noStrike">
                <a:solidFill>
                  <a:srgbClr val="262626"/>
                </a:solidFill>
                <a:latin typeface="Kokila"/>
                <a:cs typeface="Kokila"/>
              </a:rPr>
              <a:t>अनुबन्ध</a:t>
            </a:r>
            <a:r>
              <a:rPr b="0" lang="en-US" sz="2800" spc="-1" strike="noStrike">
                <a:solidFill>
                  <a:srgbClr val="262626"/>
                </a:solidFill>
                <a:latin typeface="Kokila"/>
              </a:rPr>
              <a:t>s 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13520" cy="4106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पठ्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+ 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ण्यत्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(Root 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पठ्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takes the suffix 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ण्यत्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by rule 3.1.124)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a-IN" sz="2400" spc="-1" strike="noStrike">
                <a:solidFill>
                  <a:srgbClr val="ff0000"/>
                </a:solidFill>
                <a:latin typeface="Kokila"/>
                <a:cs typeface="Kokila"/>
              </a:rPr>
              <a:t>पठ् </a:t>
            </a:r>
            <a:r>
              <a:rPr b="0" lang="en-US" sz="2400" spc="-1" strike="noStrike">
                <a:solidFill>
                  <a:srgbClr val="ff0000"/>
                </a:solidFill>
                <a:latin typeface="Kokila"/>
              </a:rPr>
              <a:t>+ </a:t>
            </a:r>
            <a:r>
              <a:rPr b="0" lang="sa-IN" sz="2400" spc="-1" strike="noStrike">
                <a:solidFill>
                  <a:srgbClr val="ff0000"/>
                </a:solidFill>
                <a:latin typeface="Kokila"/>
                <a:cs typeface="Kokila"/>
              </a:rPr>
              <a:t>य</a:t>
            </a:r>
            <a:r>
              <a:rPr b="0" lang="en-US" sz="2400" spc="-1" strike="noStrike">
                <a:solidFill>
                  <a:srgbClr val="7030a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(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अनुबन्ध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s – 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ण्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and 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त्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are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removed by rules 1.3.3, 1.3.7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and 1.3.9)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पाठ् य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(The second-last sound 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अ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in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a 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धातु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is replaced by 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आ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whenever a suffix with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अनुबन्ध ण्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is added to it by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rule 7.2.116)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a-IN" sz="2400" spc="-1" strike="noStrike">
                <a:solidFill>
                  <a:srgbClr val="c00000"/>
                </a:solidFill>
                <a:latin typeface="Kokila"/>
                <a:cs typeface="Kokila"/>
              </a:rPr>
              <a:t>पाठ्य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7190640" y="2133720"/>
            <a:ext cx="4313520" cy="392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शक्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+ 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क्यप्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(Root 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शक्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takes the suffix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क्यप्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by rule 3.1.99)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a-IN" sz="2400" spc="-1" strike="noStrike">
                <a:solidFill>
                  <a:srgbClr val="ff0000"/>
                </a:solidFill>
                <a:latin typeface="Kokila"/>
                <a:cs typeface="Kokila"/>
              </a:rPr>
              <a:t>शक् </a:t>
            </a:r>
            <a:r>
              <a:rPr b="0" lang="en-US" sz="2400" spc="-1" strike="noStrike">
                <a:solidFill>
                  <a:srgbClr val="ff0000"/>
                </a:solidFill>
                <a:latin typeface="Kokila"/>
              </a:rPr>
              <a:t>+ </a:t>
            </a:r>
            <a:r>
              <a:rPr b="0" lang="sa-IN" sz="2400" spc="-1" strike="noStrike">
                <a:solidFill>
                  <a:srgbClr val="ff0000"/>
                </a:solidFill>
                <a:latin typeface="Kokila"/>
                <a:cs typeface="Kokila"/>
              </a:rPr>
              <a:t>य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(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अनुबन्ध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s – 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क्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and 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प्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are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removed by rules 1.3.3, 1.3.8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and 1.3.9)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(The second-last sound 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अ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in 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शक्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is not replaced by 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आ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since the a suffix 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क्यप्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does not have </a:t>
            </a:r>
            <a:r>
              <a:rPr b="0" lang="sa-IN" sz="2400" spc="-1" strike="noStrike">
                <a:solidFill>
                  <a:srgbClr val="404040"/>
                </a:solidFill>
                <a:latin typeface="Kokila"/>
                <a:cs typeface="Kokila"/>
              </a:rPr>
              <a:t>अनुबन्ध ण् </a:t>
            </a:r>
            <a:r>
              <a:rPr b="0" lang="en-US" sz="2400" spc="-1" strike="noStrike">
                <a:solidFill>
                  <a:srgbClr val="404040"/>
                </a:solidFill>
                <a:latin typeface="Kokila"/>
              </a:rPr>
              <a:t>in it)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a-IN" sz="2400" spc="-1" strike="noStrike">
                <a:solidFill>
                  <a:srgbClr val="c00000"/>
                </a:solidFill>
                <a:latin typeface="Kokila"/>
                <a:cs typeface="Kokila"/>
              </a:rPr>
              <a:t>शक्य 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48" name="TextBox 4"/>
          <p:cNvSpPr/>
          <p:nvPr/>
        </p:nvSpPr>
        <p:spPr>
          <a:xfrm>
            <a:off x="2593080" y="6374160"/>
            <a:ext cx="8708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Read – ‘Anubandhas of Panini’ by G. V. Devasthali (1967)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822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Types of </a:t>
            </a: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सूत्र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2589120" y="1544760"/>
            <a:ext cx="8915040" cy="436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800" spc="-1" strike="noStrike">
                <a:solidFill>
                  <a:srgbClr val="c00000"/>
                </a:solidFill>
                <a:latin typeface="Century Gothic"/>
              </a:rPr>
              <a:t>संज्ञा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–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(Eg.)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वृद्धिरादैच्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800" spc="-1" strike="noStrike">
                <a:solidFill>
                  <a:srgbClr val="c00000"/>
                </a:solidFill>
                <a:latin typeface="Century Gothic"/>
              </a:rPr>
              <a:t>परिभाषा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 –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(Eg.)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विप्रतिषेधे परं कार्यम्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,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तस्मिन्निति निर्दिष्टे पूर्वस्य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,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षष्ठी स्थानेयोगा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,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तस्मादित्युत्तरस्य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800" spc="-1" strike="noStrike">
                <a:solidFill>
                  <a:srgbClr val="c00000"/>
                </a:solidFill>
                <a:latin typeface="Century Gothic"/>
              </a:rPr>
              <a:t>विधि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–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(Eg.)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इको यणचि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800" spc="-1" strike="noStrike">
                <a:solidFill>
                  <a:srgbClr val="c00000"/>
                </a:solidFill>
                <a:latin typeface="Century Gothic"/>
              </a:rPr>
              <a:t>नियम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–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(Eg.)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म्रियतेः लुङ्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लिङो श्च 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(1.3.61)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Root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मृङ्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already takes the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आत्मनेपद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-suffixes in all its forms since the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इत्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-sound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ङ्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is attached to it by virtue of the rule –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अनुदात्तङित आत्मनेपदम्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१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३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१२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).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म्रियतेः लुङ्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लिङोश्च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१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३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६१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) again repeats that root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मृङ्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takes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आत्मनपद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-suffixes in (i)  immediate past tense and (ii) potential mood forms. So, the statement in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नियमसूत्र – म्रियतेः लुङ्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लिङ्गोः च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is assertive, but actually it is limiting the scope of the previous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सूत्र – अनुदात्तङित आत्मनेपदम्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800" spc="-1" strike="noStrike">
                <a:solidFill>
                  <a:srgbClr val="c00000"/>
                </a:solidFill>
                <a:latin typeface="Century Gothic"/>
              </a:rPr>
              <a:t>अतिदेश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-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तृज्वत् क्रोष्टुः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लोटः लङ्वत्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800" spc="-1" strike="noStrike">
                <a:solidFill>
                  <a:srgbClr val="c00000"/>
                </a:solidFill>
                <a:latin typeface="Century Gothic"/>
              </a:rPr>
              <a:t>अधिकार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-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कारके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प्रत्ययः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तद्धिताः 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etc.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संज्ञा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-</a:t>
            </a: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सूत्र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संज्ञ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 are Naming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They are found mainly in the first chapter of the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अष्टाध्यायी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Panini gives names to various linguistic elements through these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 names are of two types –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1.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कृत्रिम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संज्ञा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(artificial or self-created name) – for example,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by his rule 1.1.64, he names the fragment of a word starting from its last vowel as ‘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टि’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. Here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टि 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is a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कृत्रिम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संज्ञा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By his rule 1.1.22, he gives the names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घ 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two suffixes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तरप् 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and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तमप्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Similarly there are many other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कृत्रिम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संज्ञा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 like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घि 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(1.4.7),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घु 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(1.1.20),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भ 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(1.4.18), etc. 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2.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अकृत्रिम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संज्ञा </a:t>
            </a: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(Natural or already existing name) – for example,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1400" spc="-1" strike="noStrike">
                <a:solidFill>
                  <a:srgbClr val="404040"/>
                </a:solidFill>
                <a:latin typeface="Century Gothic"/>
              </a:rPr>
              <a:t>By his rule 1.1.2 he gives the name ‘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नदी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’ 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to all the feminine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प्रातिपदिक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 ending in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ई 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or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ऊ 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Similarly there are many other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अकृत्रिम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संज्ञा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 like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सर्वनाम 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(1.1.27)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संख्या 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(1.1.23) etc. 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परिभाषा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-</a:t>
            </a: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सूत्र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These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 are rules regarding the other rules of the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अष्टाध्यायी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That is why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परिभाषा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 are called as meta-rules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Some of them help interpreting other rules correctly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2" marL="74304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Example - the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सूत्र – एचोऽयवायावः 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(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एचः अय्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अव्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आय्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आवः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) (6.1.87) says that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एच् 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(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ए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,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ओ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,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ऐ 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and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औ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) are to be replaced by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अय्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अव्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आय् 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and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आव् </a:t>
            </a:r>
            <a:r>
              <a:rPr b="0" lang="en-IN" sz="1400" spc="-1" strike="noStrike">
                <a:solidFill>
                  <a:srgbClr val="404040"/>
                </a:solidFill>
                <a:latin typeface="Century Gothic"/>
              </a:rPr>
              <a:t>when they are followed by 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any vowel. There is a mention of 4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स्थानी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 (or former occupants) and 4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आदेश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 (or substitutes) in the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. However, the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सूत्र 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does not say anything about – “which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स्थानी 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is to be replaced by which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आदेश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?”. In such a situation one may arbitrarily replace any sound by any substitute. To avoid this, there is a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सूत्र 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1.3.10 which says. “when the number of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स्थानी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 and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आदेश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 mentioned in a </a:t>
            </a:r>
            <a:r>
              <a:rPr b="0" lang="sa-IN" sz="1400" spc="-1" strike="noStrike">
                <a:solidFill>
                  <a:srgbClr val="404040"/>
                </a:solidFill>
                <a:latin typeface="Century Gothic"/>
              </a:rPr>
              <a:t>सूत्र </a:t>
            </a: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is the same, then the first is replaced by the first, second is replaced by the second, and so on.  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…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 others are regarding their application –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Example – In the derivation of the word </a:t>
            </a:r>
            <a:r>
              <a:rPr b="0" lang="en-US" sz="1600" spc="-1" strike="noStrike">
                <a:solidFill>
                  <a:srgbClr val="ff0000"/>
                </a:solidFill>
                <a:latin typeface="Century Gothic"/>
              </a:rPr>
              <a:t>‘</a:t>
            </a:r>
            <a:r>
              <a:rPr b="0" lang="sa-IN" sz="1600" spc="-1" strike="noStrike">
                <a:solidFill>
                  <a:srgbClr val="ff0000"/>
                </a:solidFill>
                <a:latin typeface="Century Gothic"/>
              </a:rPr>
              <a:t>यः’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–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At the stage – </a:t>
            </a:r>
            <a:r>
              <a:rPr b="0" lang="sa-IN" sz="1600" spc="-1" strike="noStrike">
                <a:solidFill>
                  <a:srgbClr val="ff0000"/>
                </a:solidFill>
                <a:latin typeface="Century Gothic"/>
              </a:rPr>
              <a:t>यद् </a:t>
            </a:r>
            <a:r>
              <a:rPr b="0" lang="en-US" sz="1600" spc="-1" strike="noStrike">
                <a:solidFill>
                  <a:srgbClr val="ff0000"/>
                </a:solidFill>
                <a:latin typeface="Century Gothic"/>
              </a:rPr>
              <a:t>+ </a:t>
            </a:r>
            <a:r>
              <a:rPr b="0" lang="sa-IN" sz="1600" spc="-1" strike="noStrike">
                <a:solidFill>
                  <a:srgbClr val="ff0000"/>
                </a:solidFill>
                <a:latin typeface="Century Gothic"/>
              </a:rPr>
              <a:t>सु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the rule – ‘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त्यदादीनाम् अः’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(7.2.102) comes into action.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As per the rule, </a:t>
            </a: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the words belonging to the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त्यादादि</a:t>
            </a: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गण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are to be substituted by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अ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in the above situation. Now if we replace the entire word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यद्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above by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अ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the resultant form will be </a:t>
            </a:r>
            <a:r>
              <a:rPr b="0" lang="sa-IN" sz="1600" spc="-1" strike="noStrike">
                <a:solidFill>
                  <a:srgbClr val="ff0000"/>
                </a:solidFill>
                <a:latin typeface="Century Gothic"/>
              </a:rPr>
              <a:t>अ </a:t>
            </a:r>
            <a:r>
              <a:rPr b="0" lang="en-US" sz="1600" spc="-1" strike="noStrike">
                <a:solidFill>
                  <a:srgbClr val="ff0000"/>
                </a:solidFill>
                <a:latin typeface="Century Gothic"/>
              </a:rPr>
              <a:t>+ </a:t>
            </a:r>
            <a:r>
              <a:rPr b="0" lang="sa-IN" sz="1600" spc="-1" strike="noStrike">
                <a:solidFill>
                  <a:srgbClr val="ff0000"/>
                </a:solidFill>
                <a:latin typeface="Century Gothic"/>
              </a:rPr>
              <a:t>सु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	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	</a:t>
            </a:r>
            <a:r>
              <a:rPr b="0" lang="sa-IN" sz="1600" spc="-1" strike="noStrike">
                <a:solidFill>
                  <a:srgbClr val="ff0000"/>
                </a:solidFill>
                <a:latin typeface="Century Gothic"/>
              </a:rPr>
              <a:t>अः</a:t>
            </a:r>
            <a:r>
              <a:rPr b="0" lang="en-US" sz="1600" spc="-1" strike="noStrike">
                <a:solidFill>
                  <a:srgbClr val="ff0000"/>
                </a:solidFill>
                <a:latin typeface="Century Gothic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However, the desirable form is </a:t>
            </a:r>
            <a:r>
              <a:rPr b="0" lang="sa-IN" sz="1600" spc="-1" strike="noStrike">
                <a:solidFill>
                  <a:srgbClr val="ff0000"/>
                </a:solidFill>
                <a:latin typeface="Century Gothic"/>
              </a:rPr>
              <a:t>यः</a:t>
            </a: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. Here a </a:t>
            </a:r>
            <a:r>
              <a:rPr b="0" lang="sa-IN" sz="1600" spc="-1" strike="noStrike">
                <a:solidFill>
                  <a:srgbClr val="000000"/>
                </a:solidFill>
                <a:latin typeface="Century Gothic"/>
              </a:rPr>
              <a:t>परिभाषा – अलोऽन्त्यस्य </a:t>
            </a: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(1. 1. 52) comes into play. It says that, ‘a substitution consisting of a single  sound should be made on the last sound of the former occupant’. Thus only </a:t>
            </a:r>
            <a:r>
              <a:rPr b="0" lang="sa-IN" sz="1600" spc="-1" strike="noStrike">
                <a:solidFill>
                  <a:srgbClr val="000000"/>
                </a:solidFill>
                <a:latin typeface="Century Gothic"/>
              </a:rPr>
              <a:t>द् </a:t>
            </a: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of </a:t>
            </a:r>
            <a:r>
              <a:rPr b="0" lang="sa-IN" sz="1600" spc="-1" strike="noStrike">
                <a:solidFill>
                  <a:srgbClr val="000000"/>
                </a:solidFill>
                <a:latin typeface="Century Gothic"/>
              </a:rPr>
              <a:t>यद् </a:t>
            </a: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is replaced by </a:t>
            </a:r>
            <a:r>
              <a:rPr b="0" lang="sa-IN" sz="1600" spc="-1" strike="noStrike">
                <a:solidFill>
                  <a:srgbClr val="000000"/>
                </a:solidFill>
                <a:latin typeface="Century Gothic"/>
              </a:rPr>
              <a:t>अ</a:t>
            </a: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. So the derivation proceeds as follows –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sa-IN" sz="1600" spc="-1" strike="noStrike">
                <a:solidFill>
                  <a:srgbClr val="ff0000"/>
                </a:solidFill>
                <a:latin typeface="Century Gothic"/>
              </a:rPr>
              <a:t>यद् </a:t>
            </a:r>
            <a:r>
              <a:rPr b="0" lang="en-US" sz="1600" spc="-1" strike="noStrike">
                <a:solidFill>
                  <a:srgbClr val="ff0000"/>
                </a:solidFill>
                <a:latin typeface="Century Gothic"/>
              </a:rPr>
              <a:t>+ </a:t>
            </a:r>
            <a:r>
              <a:rPr b="0" lang="sa-IN" sz="1600" spc="-1" strike="noStrike">
                <a:solidFill>
                  <a:srgbClr val="ff0000"/>
                </a:solidFill>
                <a:latin typeface="Century Gothic"/>
              </a:rPr>
              <a:t>सु </a:t>
            </a:r>
            <a:r>
              <a:rPr b="0" lang="en-US" sz="1600" spc="-1" strike="noStrike">
                <a:solidFill>
                  <a:srgbClr val="ff0000"/>
                </a:solidFill>
                <a:latin typeface="Century Gothic"/>
              </a:rPr>
              <a:t>	</a:t>
            </a:r>
            <a:r>
              <a:rPr b="0" lang="en-US" sz="1600" spc="-1" strike="noStrike">
                <a:solidFill>
                  <a:srgbClr val="ff0000"/>
                </a:solidFill>
                <a:latin typeface="Century Gothic"/>
              </a:rPr>
              <a:t>	</a:t>
            </a:r>
            <a:r>
              <a:rPr b="0" lang="sa-IN" sz="1600" spc="-1" strike="noStrike">
                <a:solidFill>
                  <a:srgbClr val="ff0000"/>
                </a:solidFill>
                <a:latin typeface="Century Gothic"/>
              </a:rPr>
              <a:t>यअ </a:t>
            </a:r>
            <a:r>
              <a:rPr b="0" lang="en-US" sz="1600" spc="-1" strike="noStrike">
                <a:solidFill>
                  <a:srgbClr val="ff0000"/>
                </a:solidFill>
                <a:latin typeface="Century Gothic"/>
              </a:rPr>
              <a:t>+ </a:t>
            </a:r>
            <a:r>
              <a:rPr b="0" lang="sa-IN" sz="1600" spc="-1" strike="noStrike">
                <a:solidFill>
                  <a:srgbClr val="ff0000"/>
                </a:solidFill>
                <a:latin typeface="Century Gothic"/>
              </a:rPr>
              <a:t>सु</a:t>
            </a:r>
            <a:r>
              <a:rPr b="0" lang="en-US" sz="1600" spc="-1" strike="noStrike">
                <a:solidFill>
                  <a:srgbClr val="ff0000"/>
                </a:solidFill>
                <a:latin typeface="Century Gothic"/>
              </a:rPr>
              <a:t>(Rules 7.2.102 and </a:t>
            </a:r>
            <a:r>
              <a:rPr b="0" lang="sa-IN" sz="1600" spc="-1" strike="noStrike">
                <a:solidFill>
                  <a:srgbClr val="ff0000"/>
                </a:solidFill>
                <a:latin typeface="Century Gothic"/>
              </a:rPr>
              <a:t>परिभाषा </a:t>
            </a:r>
            <a:r>
              <a:rPr b="0" lang="en-US" sz="1600" spc="-1" strike="noStrike">
                <a:solidFill>
                  <a:srgbClr val="ff0000"/>
                </a:solidFill>
                <a:latin typeface="Century Gothic"/>
              </a:rPr>
              <a:t>1.1.52) </a:t>
            </a:r>
            <a:r>
              <a:rPr b="0" lang="en-US" sz="1600" spc="-1" strike="noStrike">
                <a:solidFill>
                  <a:srgbClr val="ff0000"/>
                </a:solidFill>
                <a:latin typeface="Century Gothic"/>
              </a:rPr>
              <a:t>	</a:t>
            </a:r>
            <a:r>
              <a:rPr b="0" lang="en-US" sz="1600" spc="-1" strike="noStrike">
                <a:solidFill>
                  <a:srgbClr val="ff0000"/>
                </a:solidFill>
                <a:latin typeface="Century Gothic"/>
              </a:rPr>
              <a:t>	</a:t>
            </a:r>
            <a:r>
              <a:rPr b="0" lang="sa-IN" sz="1600" spc="-1" strike="noStrike">
                <a:solidFill>
                  <a:srgbClr val="ff0000"/>
                </a:solidFill>
                <a:latin typeface="Century Gothic"/>
              </a:rPr>
              <a:t>य </a:t>
            </a:r>
            <a:r>
              <a:rPr b="0" lang="en-US" sz="1600" spc="-1" strike="noStrike">
                <a:solidFill>
                  <a:srgbClr val="ff0000"/>
                </a:solidFill>
                <a:latin typeface="Century Gothic"/>
              </a:rPr>
              <a:t>+ </a:t>
            </a:r>
            <a:r>
              <a:rPr b="0" lang="sa-IN" sz="1600" spc="-1" strike="noStrike">
                <a:solidFill>
                  <a:srgbClr val="ff0000"/>
                </a:solidFill>
                <a:latin typeface="Century Gothic"/>
              </a:rPr>
              <a:t>सु </a:t>
            </a:r>
            <a:r>
              <a:rPr b="0" lang="en-US" sz="1600" spc="-1" strike="noStrike">
                <a:solidFill>
                  <a:srgbClr val="ff0000"/>
                </a:solidFill>
                <a:latin typeface="Century Gothic"/>
              </a:rPr>
              <a:t>(Rule6.1.17) </a:t>
            </a:r>
            <a:r>
              <a:rPr b="0" lang="en-US" sz="1600" spc="-1" strike="noStrike">
                <a:solidFill>
                  <a:srgbClr val="ff0000"/>
                </a:solidFill>
                <a:latin typeface="Century Gothic"/>
              </a:rPr>
              <a:t>	</a:t>
            </a:r>
            <a:r>
              <a:rPr b="0" lang="en-US" sz="1600" spc="-1" strike="noStrike">
                <a:solidFill>
                  <a:srgbClr val="ff0000"/>
                </a:solidFill>
                <a:latin typeface="Century Gothic"/>
              </a:rPr>
              <a:t>	</a:t>
            </a:r>
            <a:r>
              <a:rPr b="0" lang="sa-IN" sz="1600" spc="-1" strike="noStrike">
                <a:solidFill>
                  <a:srgbClr val="ff0000"/>
                </a:solidFill>
                <a:latin typeface="Century Gothic"/>
              </a:rPr>
              <a:t>यः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57" name="Right Arrow 3"/>
          <p:cNvSpPr/>
          <p:nvPr/>
        </p:nvSpPr>
        <p:spPr>
          <a:xfrm>
            <a:off x="6166080" y="3909240"/>
            <a:ext cx="48636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3010"/>
          </a:solidFill>
          <a:ln cap="rnd">
            <a:solidFill>
              <a:srgbClr val="7a230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Right Arrow 5"/>
          <p:cNvSpPr/>
          <p:nvPr/>
        </p:nvSpPr>
        <p:spPr>
          <a:xfrm>
            <a:off x="8959320" y="5249160"/>
            <a:ext cx="48636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3010"/>
          </a:solidFill>
          <a:ln cap="rnd">
            <a:solidFill>
              <a:srgbClr val="7a230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Right Arrow 6"/>
          <p:cNvSpPr/>
          <p:nvPr/>
        </p:nvSpPr>
        <p:spPr>
          <a:xfrm>
            <a:off x="4261680" y="5249160"/>
            <a:ext cx="48636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3010"/>
          </a:solidFill>
          <a:ln cap="rnd">
            <a:solidFill>
              <a:srgbClr val="7a230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Right Arrow 7"/>
          <p:cNvSpPr/>
          <p:nvPr/>
        </p:nvSpPr>
        <p:spPr>
          <a:xfrm>
            <a:off x="3428640" y="5509080"/>
            <a:ext cx="48636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3010"/>
          </a:solidFill>
          <a:ln cap="rnd">
            <a:solidFill>
              <a:srgbClr val="7a230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विधि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-</a:t>
            </a: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सूत्र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These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 constitute the crux of the entire grammatical system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These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 tell us about the actual operations to be performed in the derivational process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All other types of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 are meant to aid the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विधि सूत्र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 to carry out the derivational process flawlessly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Examples - 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एचोऽयवायावः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(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एचः अय्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अव्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आय्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आवः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) (6.1.87) says that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एच्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(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ए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,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ओ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,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ऐ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and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औ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) are to be replaced by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अय्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अव्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आय्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and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आव् </a:t>
            </a: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when they are followed by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any vowel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‘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त्यदादीनाम् अः’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(7.2.102) says that </a:t>
            </a: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the words belonging to the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त्यादादि</a:t>
            </a: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गण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are to be substituted by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अ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when they are followed by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विभक्ति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-suffixes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नियम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-</a:t>
            </a: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सूत्र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About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नियम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 it is said that –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सिद्धे सति आरभ्यमाणः विधिः ‘नियमः’ –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 new rule that is initiated to tell something that has already been told is called as a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नियम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Literally, it is an assertive statement but in its implication, it limits the scope of some other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Example –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The rule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शेषो घि असखि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(1.4.7) broadly labels all the words ending in short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इ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and short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उ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as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घि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The very next rule –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पतिः समासे एन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(1.4.8) lables the compounds ending in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पति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like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पशुपति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राष्ट्रपति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etc. as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घि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. Since all the words like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पशुपति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राष्ट्रपति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etc. end in short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इ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, they get the label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घि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by virtue of the previous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सूत्र –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1.4.7 only. </a:t>
            </a: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The implication of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सूत्र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1.4.8 is that only the compound words ending in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पति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like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पशुपति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राष्ट्रपति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etc. get the label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घि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, so, the word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पति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alone is deprived of the </a:t>
            </a: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the label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घि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अतिदेश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-</a:t>
            </a: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सूत्र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1972440" y="1554480"/>
            <a:ext cx="9531720" cy="4636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There are Extension rules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They enable the application of certain operations that are taught in one context to the other current context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For example, look at the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लङ् लोट्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forms of the root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पठ् –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One rule –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लोटः लङ्वत्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(3.4.85) Helps applying all the processes taught for the derivation of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लङ्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forms to those of similar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लोट्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forms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graphicFrame>
        <p:nvGraphicFramePr>
          <p:cNvPr id="367" name="Table 3"/>
          <p:cNvGraphicFramePr/>
          <p:nvPr/>
        </p:nvGraphicFramePr>
        <p:xfrm>
          <a:off x="2188800" y="3201480"/>
          <a:ext cx="8127720" cy="1482840"/>
        </p:xfrm>
        <a:graphic>
          <a:graphicData uri="http://schemas.openxmlformats.org/drawingml/2006/table">
            <a:tbl>
              <a:tblPr/>
              <a:tblGrid>
                <a:gridCol w="1354320"/>
                <a:gridCol w="1354320"/>
                <a:gridCol w="1354320"/>
                <a:gridCol w="1354320"/>
                <a:gridCol w="1354320"/>
                <a:gridCol w="1356120"/>
              </a:tblGrid>
              <a:tr h="370800">
                <a:tc gridSpan="3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sa-IN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लङ्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forms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sa-IN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लोट्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forms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अपठत्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अपठताम्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अपठन्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पठतु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पठताम्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पठन्तु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अपठः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अपठतम्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अपठत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पठ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पठतम्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पठत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अपठम्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अपठाव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अपठाम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पठानि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पठाव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पठाम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a-IN" sz="5400" spc="-1" strike="noStrike">
                <a:solidFill>
                  <a:srgbClr val="262626"/>
                </a:solidFill>
                <a:latin typeface="Kokila"/>
                <a:cs typeface="Kokila"/>
              </a:rPr>
              <a:t>र</a:t>
            </a:r>
            <a:r>
              <a:rPr b="0" lang="sa-IN" sz="5400" spc="-1" strike="noStrike">
                <a:solidFill>
                  <a:srgbClr val="262626"/>
                </a:solidFill>
                <a:latin typeface="Kokila"/>
                <a:cs typeface="Kokila"/>
              </a:rPr>
              <a:t>क</a:t>
            </a:r>
            <a:r>
              <a:rPr b="0" lang="sa-IN" sz="5400" spc="-1" strike="noStrike">
                <a:solidFill>
                  <a:srgbClr val="262626"/>
                </a:solidFill>
                <a:latin typeface="Kokila"/>
                <a:cs typeface="Kokila"/>
              </a:rPr>
              <a:t>्</a:t>
            </a:r>
            <a:r>
              <a:rPr b="0" lang="sa-IN" sz="5400" spc="-1" strike="noStrike">
                <a:solidFill>
                  <a:srgbClr val="262626"/>
                </a:solidFill>
                <a:latin typeface="Kokila"/>
                <a:cs typeface="Kokila"/>
              </a:rPr>
              <a:t>ष</a:t>
            </a:r>
            <a:r>
              <a:rPr b="0" lang="sa-IN" sz="5400" spc="-1" strike="noStrike">
                <a:solidFill>
                  <a:srgbClr val="262626"/>
                </a:solidFill>
                <a:latin typeface="Kokila"/>
                <a:cs typeface="Kokila"/>
              </a:rPr>
              <a:t>ा</a:t>
            </a:r>
            <a:r>
              <a:rPr b="0" lang="sa-IN" sz="5400" spc="-1" strike="noStrike">
                <a:solidFill>
                  <a:srgbClr val="262626"/>
                </a:solidFill>
                <a:latin typeface="Kokila"/>
                <a:cs typeface="Kokila"/>
              </a:rPr>
              <a:t>र</a:t>
            </a:r>
            <a:r>
              <a:rPr b="0" lang="sa-IN" sz="5400" spc="-1" strike="noStrike">
                <a:solidFill>
                  <a:srgbClr val="262626"/>
                </a:solidFill>
                <a:latin typeface="Kokila"/>
                <a:cs typeface="Kokila"/>
              </a:rPr>
              <a:t>्</a:t>
            </a:r>
            <a:r>
              <a:rPr b="0" lang="sa-IN" sz="5400" spc="-1" strike="noStrike">
                <a:solidFill>
                  <a:srgbClr val="262626"/>
                </a:solidFill>
                <a:latin typeface="Kokila"/>
                <a:cs typeface="Kokila"/>
              </a:rPr>
              <a:t>थ</a:t>
            </a:r>
            <a:r>
              <a:rPr b="0" lang="sa-IN" sz="5400" spc="-1" strike="noStrike">
                <a:solidFill>
                  <a:srgbClr val="262626"/>
                </a:solidFill>
                <a:latin typeface="Kokila"/>
                <a:cs typeface="Kokila"/>
              </a:rPr>
              <a:t>ं</a:t>
            </a:r>
            <a:r>
              <a:rPr b="0" lang="en-US" sz="5400" spc="-1" strike="noStrike">
                <a:solidFill>
                  <a:srgbClr val="262626"/>
                </a:solidFill>
                <a:latin typeface="Kokila"/>
              </a:rPr>
              <a:t> </a:t>
            </a:r>
            <a:r>
              <a:rPr b="0" lang="sa-IN" sz="5400" spc="-1" strike="noStrike">
                <a:solidFill>
                  <a:srgbClr val="262626"/>
                </a:solidFill>
                <a:latin typeface="Kokila"/>
                <a:cs typeface="Kokila"/>
              </a:rPr>
              <a:t>व</a:t>
            </a:r>
            <a:r>
              <a:rPr b="0" lang="sa-IN" sz="5400" spc="-1" strike="noStrike">
                <a:solidFill>
                  <a:srgbClr val="262626"/>
                </a:solidFill>
                <a:latin typeface="Kokila"/>
                <a:cs typeface="Kokila"/>
              </a:rPr>
              <a:t>े</a:t>
            </a:r>
            <a:r>
              <a:rPr b="0" lang="sa-IN" sz="5400" spc="-1" strike="noStrike">
                <a:solidFill>
                  <a:srgbClr val="262626"/>
                </a:solidFill>
                <a:latin typeface="Kokila"/>
                <a:cs typeface="Kokila"/>
              </a:rPr>
              <a:t>द</a:t>
            </a:r>
            <a:r>
              <a:rPr b="0" lang="sa-IN" sz="5400" spc="-1" strike="noStrike">
                <a:solidFill>
                  <a:srgbClr val="262626"/>
                </a:solidFill>
                <a:latin typeface="Kokila"/>
                <a:cs typeface="Kokila"/>
              </a:rPr>
              <a:t>ा</a:t>
            </a:r>
            <a:r>
              <a:rPr b="0" lang="sa-IN" sz="5400" spc="-1" strike="noStrike">
                <a:solidFill>
                  <a:srgbClr val="262626"/>
                </a:solidFill>
                <a:latin typeface="Kokila"/>
                <a:cs typeface="Kokila"/>
              </a:rPr>
              <a:t>न</a:t>
            </a:r>
            <a:r>
              <a:rPr b="0" lang="sa-IN" sz="5400" spc="-1" strike="noStrike">
                <a:solidFill>
                  <a:srgbClr val="262626"/>
                </a:solidFill>
                <a:latin typeface="Kokila"/>
                <a:cs typeface="Kokila"/>
              </a:rPr>
              <a:t>ा</a:t>
            </a:r>
            <a:r>
              <a:rPr b="0" lang="sa-IN" sz="5400" spc="-1" strike="noStrike">
                <a:solidFill>
                  <a:srgbClr val="262626"/>
                </a:solidFill>
                <a:latin typeface="Kokila"/>
                <a:cs typeface="Kokila"/>
              </a:rPr>
              <a:t>म</a:t>
            </a:r>
            <a:r>
              <a:rPr b="0" lang="sa-IN" sz="5400" spc="-1" strike="noStrike">
                <a:solidFill>
                  <a:srgbClr val="262626"/>
                </a:solidFill>
                <a:latin typeface="Kokila"/>
                <a:cs typeface="Kokila"/>
              </a:rPr>
              <a:t>्</a:t>
            </a:r>
            <a:r>
              <a:rPr b="0" lang="en-US" sz="5400" spc="-1" strike="noStrike">
                <a:solidFill>
                  <a:srgbClr val="262626"/>
                </a:solidFill>
                <a:latin typeface="Kokila"/>
              </a:rPr>
              <a:t>.</a:t>
            </a:r>
            <a:r>
              <a:rPr b="0" lang="en-US" sz="5400" spc="-1" strike="noStrike">
                <a:solidFill>
                  <a:srgbClr val="262626"/>
                </a:solidFill>
                <a:latin typeface="Kokila"/>
              </a:rPr>
              <a:t>.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Development of two systems –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(1) System of recitation – </a:t>
            </a: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प्रकृति</a:t>
            </a:r>
            <a:r>
              <a:rPr b="0" lang="en-US" sz="2000" spc="-1" strike="noStrike">
                <a:solidFill>
                  <a:srgbClr val="404040"/>
                </a:solidFill>
                <a:latin typeface="Kokila"/>
              </a:rPr>
              <a:t>-</a:t>
            </a: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पाठ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 and </a:t>
            </a: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विकृति</a:t>
            </a:r>
            <a:r>
              <a:rPr b="0" lang="en-US" sz="2000" spc="-1" strike="noStrike">
                <a:solidFill>
                  <a:srgbClr val="404040"/>
                </a:solidFill>
                <a:latin typeface="Kokila"/>
              </a:rPr>
              <a:t>-</a:t>
            </a: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पाठ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Development of 6 </a:t>
            </a: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वेदाङ्ग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One fully dedicated to the art of pronunciation (perhaps the oldest of all the </a:t>
            </a: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वेदाङ्ग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s) is </a:t>
            </a: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शिक्षा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Perhaps the most crucial one to ensure that the correct  oral transmission of the huge Vedic corpus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Sanskrit phonetics find its roots in the </a:t>
            </a: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वेद</a:t>
            </a:r>
            <a:r>
              <a:rPr b="0" lang="en-US" sz="2000" spc="-1" strike="noStrike">
                <a:solidFill>
                  <a:srgbClr val="404040"/>
                </a:solidFill>
                <a:latin typeface="Kokila"/>
              </a:rPr>
              <a:t>s – </a:t>
            </a: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ऋग्वेद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Kokila"/>
              </a:rPr>
              <a:t>10.125 (</a:t>
            </a: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वागाम्भृणी</a:t>
            </a:r>
            <a:r>
              <a:rPr b="0" lang="en-US" sz="2000" spc="-1" strike="noStrike">
                <a:solidFill>
                  <a:srgbClr val="404040"/>
                </a:solidFill>
                <a:latin typeface="Kokila"/>
              </a:rPr>
              <a:t>)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Earliest description of Sanskrit phonetics found in </a:t>
            </a: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तैत्तिरीय उपनिषद्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1000 BCE</a:t>
            </a:r>
            <a:br>
              <a:rPr sz="2000"/>
            </a:b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वर्णः स्वरः । मात्रा बलम् । साम सन्तानः । इत्युक्तः शीक्षाध्यायः ॥ 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अधिकार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-</a:t>
            </a: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सूत्र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These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 are often themselves meaningless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They are carried forward to hundreds of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 following them through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अनुवृत्ति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and help completing the meanings of those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In this way they also serve as headings of various sub-topics of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व्याकरण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covered at different places in the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अष्टाध्यायी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Some examples of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अधिकार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 are as follows –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प्रत्ययः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(3.1.1) is a huge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अधिकार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. It is carried forward up to 5.4.160 i.e. through  1811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सूत्र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 that follow it. All the suffixes taught of the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अष्टाध्यायी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can be found under this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अधिकार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only.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The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अधिकार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-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धातोः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(3.1.91) runs up to the end of the 3</a:t>
            </a:r>
            <a:r>
              <a:rPr b="0" lang="en-US" sz="1600" spc="-1" strike="noStrike" baseline="30000">
                <a:solidFill>
                  <a:srgbClr val="404040"/>
                </a:solidFill>
                <a:latin typeface="Century Gothic"/>
              </a:rPr>
              <a:t>rd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 chapter. All the suffixes that can be added to the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धातु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 are listed under this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</a:rPr>
              <a:t>अधिकार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262626"/>
                </a:solidFill>
                <a:latin typeface="Century Gothic"/>
              </a:rPr>
              <a:t>Ordering Rules and Conflict Resolution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Rules of the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अष्टाध्यायी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are triggered when the conditions required by them are satisfied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In the Example –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वृक्ष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+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भ्यस्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the conditions required by two rules, namely (i)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सुपि च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(7.3.102) and  (ii)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बहुवचने झल्येत्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(7.3.103) are satisfied. Both can not be applied simultaneously or even one after the other. This is the situation of conflict.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सूत्र – विप्रतिषेधे परं कार्यम्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(1.4.2) resolves this conflict. It says that in case of such conflicts the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सूत्र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that occurs later in the order of the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अष्टाध्यायी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will win over the previous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सूत्र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and become applicable.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Thus in this example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बहुवचने झल्येत्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is applied and we have the correct form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वृक्षेभ्यः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9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In the Example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ते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+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इमे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ए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of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ते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changes to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अय्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by the rule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एचोऽयवायावः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(6.1.78). We then arrive upto –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तय्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+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इमे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 Here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य्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is removed by the rule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लोपः शाकल्यस्य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(8.3.19). Thus we have – ’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त इमे’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which is the desired form. However, here, the conditions required for the rule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आत् गुणः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(6.1.87) to apply are matched. If the rule is applied we will reach to an undesired form –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तेमे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This problem is solved by the rule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पूर्वत्रासिद्धम्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(8.2.1). It divides the entire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अष्टाध्यायी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into two parts – (i) from the beginning to the end of 8.1 (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सपादसप्ताध्यायी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) and (ii) from the beginning of 8.2 to the end of 8.4 (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त्रिपादी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). By virtue of the rule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पूर्वत्रासिद्धम्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the changes made by the rules from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त्रिपादी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are not visible to those belonging to the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सपादसप्ताध्यायी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 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Many other principles compiled in the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बाधबीज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प्रकरणम् –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पर</a:t>
            </a: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नित्य</a:t>
            </a: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अन्तरङ्ग</a:t>
            </a: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-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अपवादानाम् उत्तरोत्तरं बलीयः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पूर्वात् – परं बलवत् – </a:t>
            </a: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(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Example)</a:t>
            </a: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वृक्षेभ्यः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परात् नित्यं बलवत्  – </a:t>
            </a: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(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Example)</a:t>
            </a: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तुदति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नित्यात् अन्तरङ्गं बलवत् </a:t>
            </a: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- (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Example)</a:t>
            </a: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ग्रामणिने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अन्तरङ्गात् अपवादः बलवान् </a:t>
            </a: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- (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Example)</a:t>
            </a: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श्रीशः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262626"/>
                </a:solidFill>
                <a:latin typeface="Century Gothic"/>
              </a:rPr>
              <a:t>Meta-language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Meta-rules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 =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परिभाषा सूत्र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 v/s Meta-language = new language that the grammarian devices through -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प्रत्याहार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Words like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कु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चु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टु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तु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पु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संज्ञा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 – टि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घि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लट्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As well as through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परिभाषा – 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Use of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विभक्ति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s,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तपरस्तत्कालस्य 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etc.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262626"/>
                </a:solidFill>
                <a:latin typeface="Century Gothic"/>
              </a:rPr>
              <a:t>Cases to specify context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षष्ठी – स्थाने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 –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example –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इकः यण् अचि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इकः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is in genitive case. That is why the substitution happens on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इक्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 In this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सूत्र – इकः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is to be read as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इकः स्थाने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(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यण् भवति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सप्तमी – पूर्वस्य –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in the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सूत्र – इकः यण् अचि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अचि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is in locative case. That is why the substitution happens on that which lies immediately before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अच्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 That is why substitution happens on only that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इक्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which lies immediately before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अच्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in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इति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+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अपि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the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इक्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-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इ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after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त्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is replaced by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य्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because it precedes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अ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which is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अच्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 The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इक् – इ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in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इति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+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वदति 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is not replaced by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य् 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as it precedes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व्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which is not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अच्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पञ्चमी – परस्य –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सूत्र – अतः भिसः ऐस् –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 word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अतः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is in ablative case. The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सूत्र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says that the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भिस्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that comes immediately after a word ending in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अ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is replaced by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ऐस्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 In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वृक्ष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+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भिस्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 we see that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भिस्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has come immediately after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वृक्ष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 a word ending in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अ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 It is therefore replaced by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ऐस्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consequently we have the form –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वृक्ष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+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ऐस्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=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वृक्षैस्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=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वृक्षैः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 In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लता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+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भिस्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भिस्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is not similarly replaced by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ऐस्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it has come after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आ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and not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अ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……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..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तृतीया – योगे –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Example -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स्तोः श्चुना श्चुः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  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-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श्चुना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is in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तृतीया विभक्ति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or instrumental case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सूत्र 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-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स्तोः श्चुना श्चुः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says that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स्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त्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थ्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द्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ध्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न् 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when either followed or preceded by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श्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च्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छ्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ज्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झ्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ञ्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changes to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श्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च्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छ्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ज्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झ्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hi-IN" sz="1800" spc="-1" strike="noStrike">
                <a:solidFill>
                  <a:srgbClr val="404040"/>
                </a:solidFill>
                <a:latin typeface="Century Gothic"/>
              </a:rPr>
              <a:t>ञ्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Example –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रामस्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+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चलति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[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स्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(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स्तु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)changes to 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श्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(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श्चु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) as it is followed by 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च्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(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श्चु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)] – 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रामश्चलति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यज्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+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न्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[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न्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(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स्तु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) changes to 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ञ्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(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श्चु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) as it is preceded by 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ज्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(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श्चु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)] – 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यज् ञ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= </a:t>
            </a:r>
            <a:r>
              <a:rPr b="0" lang="hi-IN" sz="1600" spc="-1" strike="noStrike">
                <a:solidFill>
                  <a:srgbClr val="404040"/>
                </a:solidFill>
                <a:latin typeface="Century Gothic"/>
              </a:rPr>
              <a:t>यज्ञ  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	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H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o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w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o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g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i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v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e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h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e </a:t>
            </a:r>
            <a:r>
              <a:rPr b="0" lang="sa-IN" sz="3600" spc="-1" strike="noStrike">
                <a:solidFill>
                  <a:srgbClr val="262626"/>
                </a:solidFill>
                <a:latin typeface="Kokila"/>
                <a:cs typeface="Kokila"/>
              </a:rPr>
              <a:t>श</a:t>
            </a:r>
            <a:r>
              <a:rPr b="0" lang="sa-IN" sz="3600" spc="-1" strike="noStrike">
                <a:solidFill>
                  <a:srgbClr val="262626"/>
                </a:solidFill>
                <a:latin typeface="Kokila"/>
                <a:cs typeface="Kokila"/>
              </a:rPr>
              <a:t>ि</a:t>
            </a:r>
            <a:r>
              <a:rPr b="0" lang="sa-IN" sz="3600" spc="-1" strike="noStrike">
                <a:solidFill>
                  <a:srgbClr val="262626"/>
                </a:solidFill>
                <a:latin typeface="Kokila"/>
                <a:cs typeface="Kokila"/>
              </a:rPr>
              <a:t>क्ष</a:t>
            </a:r>
            <a:r>
              <a:rPr b="0" lang="sa-IN" sz="3600" spc="-1" strike="noStrike">
                <a:solidFill>
                  <a:srgbClr val="262626"/>
                </a:solidFill>
                <a:latin typeface="Kokila"/>
                <a:cs typeface="Kokila"/>
              </a:rPr>
              <a:t>ा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o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f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o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r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r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e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p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r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o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n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u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n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i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a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ti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o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n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? 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This method is not feasible when it comes to a written </a:t>
            </a:r>
            <a:r>
              <a:rPr b="0" lang="sa-IN" sz="2200" spc="-1" strike="noStrike">
                <a:solidFill>
                  <a:srgbClr val="404040"/>
                </a:solidFill>
                <a:latin typeface="Kokila"/>
                <a:cs typeface="Kokila"/>
              </a:rPr>
              <a:t>शिक्षा</a:t>
            </a:r>
            <a:endParaRPr b="0" lang="en-US" sz="22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 mother-tongue bias of a learner does not allow them to perceive the correct pronunciation … thereby articulate it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So we have to head towards ‘description’ of sounds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o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o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l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f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o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r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d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e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ri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p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ti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o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n 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8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2600" spc="-1" strike="noStrike">
                <a:solidFill>
                  <a:srgbClr val="404040"/>
                </a:solidFill>
                <a:latin typeface="Kokila"/>
                <a:cs typeface="Kokila"/>
              </a:rPr>
              <a:t>उच्चारण</a:t>
            </a:r>
            <a:r>
              <a:rPr b="0" lang="en-US" sz="2600" spc="-1" strike="noStrike">
                <a:solidFill>
                  <a:srgbClr val="404040"/>
                </a:solidFill>
                <a:latin typeface="Kokila"/>
              </a:rPr>
              <a:t>-</a:t>
            </a:r>
            <a:r>
              <a:rPr b="0" lang="sa-IN" sz="2600" spc="-1" strike="noStrike">
                <a:solidFill>
                  <a:srgbClr val="404040"/>
                </a:solidFill>
                <a:latin typeface="Kokila"/>
                <a:cs typeface="Kokila"/>
              </a:rPr>
              <a:t>स्थान</a:t>
            </a:r>
            <a:r>
              <a:rPr b="0" lang="en-US" sz="2600" spc="-1" strike="noStrike">
                <a:solidFill>
                  <a:srgbClr val="404040"/>
                </a:solidFill>
                <a:latin typeface="Kokila"/>
              </a:rPr>
              <a:t> – कण्ठः</a:t>
            </a:r>
            <a:r>
              <a:rPr b="0" lang="en-US" sz="2600" spc="-1" strike="noStrike">
                <a:solidFill>
                  <a:srgbClr val="404040"/>
                </a:solidFill>
                <a:latin typeface="Kokila"/>
              </a:rPr>
              <a:t>, </a:t>
            </a:r>
            <a:r>
              <a:rPr b="0" lang="sa-IN" sz="2600" spc="-1" strike="noStrike">
                <a:solidFill>
                  <a:srgbClr val="404040"/>
                </a:solidFill>
                <a:latin typeface="Kokila"/>
                <a:cs typeface="Kokila"/>
              </a:rPr>
              <a:t>तालु</a:t>
            </a:r>
            <a:r>
              <a:rPr b="0" lang="en-US" sz="2600" spc="-1" strike="noStrike">
                <a:solidFill>
                  <a:srgbClr val="404040"/>
                </a:solidFill>
                <a:latin typeface="Kokila"/>
              </a:rPr>
              <a:t>, </a:t>
            </a:r>
            <a:r>
              <a:rPr b="0" lang="sa-IN" sz="2600" spc="-1" strike="noStrike">
                <a:solidFill>
                  <a:srgbClr val="404040"/>
                </a:solidFill>
                <a:latin typeface="Kokila"/>
                <a:cs typeface="Kokila"/>
              </a:rPr>
              <a:t>मूर्धा</a:t>
            </a:r>
            <a:r>
              <a:rPr b="0" lang="en-US" sz="2600" spc="-1" strike="noStrike">
                <a:solidFill>
                  <a:srgbClr val="404040"/>
                </a:solidFill>
                <a:latin typeface="Kokila"/>
              </a:rPr>
              <a:t>, </a:t>
            </a:r>
            <a:r>
              <a:rPr b="0" lang="sa-IN" sz="2600" spc="-1" strike="noStrike">
                <a:solidFill>
                  <a:srgbClr val="404040"/>
                </a:solidFill>
                <a:latin typeface="Kokila"/>
                <a:cs typeface="Kokila"/>
              </a:rPr>
              <a:t>दन्ताः</a:t>
            </a:r>
            <a:r>
              <a:rPr b="0" lang="en-US" sz="2600" spc="-1" strike="noStrike">
                <a:solidFill>
                  <a:srgbClr val="404040"/>
                </a:solidFill>
                <a:latin typeface="Kokila"/>
              </a:rPr>
              <a:t>, </a:t>
            </a:r>
            <a:r>
              <a:rPr b="0" lang="sa-IN" sz="2600" spc="-1" strike="noStrike">
                <a:solidFill>
                  <a:srgbClr val="404040"/>
                </a:solidFill>
                <a:latin typeface="Kokila"/>
                <a:cs typeface="Kokila"/>
              </a:rPr>
              <a:t>ओष्ठौ</a:t>
            </a:r>
            <a:endParaRPr b="0" lang="en-US" sz="2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2600" spc="-1" strike="noStrike">
                <a:solidFill>
                  <a:srgbClr val="404040"/>
                </a:solidFill>
                <a:latin typeface="Kokila"/>
                <a:cs typeface="Kokila"/>
              </a:rPr>
              <a:t>यत्नः</a:t>
            </a:r>
            <a:endParaRPr b="0" lang="en-US" sz="2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1600" spc="-1" strike="noStrike">
                <a:solidFill>
                  <a:srgbClr val="404040"/>
                </a:solidFill>
                <a:latin typeface="Century Gothic"/>
                <a:cs typeface="Kokila"/>
              </a:rPr>
              <a:t>आस्यम्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-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  <a:cs typeface="Kokila"/>
              </a:rPr>
              <a:t>ओष्ठात् प्रभृति प्राक् काकलकात्।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1600" spc="-1" strike="noStrike">
                <a:solidFill>
                  <a:srgbClr val="404040"/>
                </a:solidFill>
                <a:latin typeface="Century Gothic"/>
                <a:cs typeface="Kokila"/>
              </a:rPr>
              <a:t>आभ्यन्तर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=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  <a:cs typeface="Kokila"/>
              </a:rPr>
              <a:t>यत्न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that happens inside the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  <a:cs typeface="Kokila"/>
              </a:rPr>
              <a:t>आस्य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1600" spc="-1" strike="noStrike">
                <a:solidFill>
                  <a:srgbClr val="404040"/>
                </a:solidFill>
                <a:latin typeface="Century Gothic"/>
                <a:cs typeface="Kokila"/>
              </a:rPr>
              <a:t>बाह्य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=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  <a:cs typeface="Kokila"/>
              </a:rPr>
              <a:t>यत्न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that happens outside the </a:t>
            </a:r>
            <a:r>
              <a:rPr b="0" lang="sa-IN" sz="1600" spc="-1" strike="noStrike">
                <a:solidFill>
                  <a:srgbClr val="404040"/>
                </a:solidFill>
                <a:latin typeface="Century Gothic"/>
                <a:cs typeface="Kokila"/>
              </a:rPr>
              <a:t>आस्य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आभ्यन्तरः </a:t>
            </a:r>
            <a:r>
              <a:rPr b="0" lang="en-US" sz="2800" spc="-1" strike="noStrike">
                <a:solidFill>
                  <a:srgbClr val="404040"/>
                </a:solidFill>
                <a:latin typeface="Kokila"/>
              </a:rPr>
              <a:t>(</a:t>
            </a: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प्रयत्नः</a:t>
            </a:r>
            <a:r>
              <a:rPr b="0" lang="en-US" sz="2800" spc="-1" strike="noStrike">
                <a:solidFill>
                  <a:srgbClr val="404040"/>
                </a:solidFill>
                <a:latin typeface="Kokila"/>
              </a:rPr>
              <a:t>) – </a:t>
            </a: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स्पृष्ट</a:t>
            </a:r>
            <a:r>
              <a:rPr b="0" lang="en-US" sz="2800" spc="-1" strike="noStrike">
                <a:solidFill>
                  <a:srgbClr val="404040"/>
                </a:solidFill>
                <a:latin typeface="Kokila"/>
              </a:rPr>
              <a:t>, </a:t>
            </a: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ईषत्स्पृष्ट</a:t>
            </a:r>
            <a:r>
              <a:rPr b="0" lang="en-US" sz="2800" spc="-1" strike="noStrike">
                <a:solidFill>
                  <a:srgbClr val="404040"/>
                </a:solidFill>
                <a:latin typeface="Kokila"/>
              </a:rPr>
              <a:t>, </a:t>
            </a: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ईष्द</a:t>
            </a:r>
            <a:r>
              <a:rPr b="0" lang="en-US" sz="2800" spc="-1" strike="noStrike">
                <a:solidFill>
                  <a:srgbClr val="404040"/>
                </a:solidFill>
                <a:latin typeface="Kokila"/>
              </a:rPr>
              <a:t>-</a:t>
            </a: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विवृत</a:t>
            </a:r>
            <a:r>
              <a:rPr b="0" lang="en-US" sz="2800" spc="-1" strike="noStrike">
                <a:solidFill>
                  <a:srgbClr val="404040"/>
                </a:solidFill>
                <a:latin typeface="Kokila"/>
              </a:rPr>
              <a:t>, </a:t>
            </a: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विवृत</a:t>
            </a:r>
            <a:r>
              <a:rPr b="0" lang="en-US" sz="2800" spc="-1" strike="noStrike">
                <a:solidFill>
                  <a:srgbClr val="404040"/>
                </a:solidFill>
                <a:latin typeface="Kokila"/>
              </a:rPr>
              <a:t>, </a:t>
            </a: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संवृत 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बाह्यः – 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संवारः</a:t>
            </a:r>
            <a:r>
              <a:rPr b="0" lang="en-US" sz="2800" spc="-1" strike="noStrike">
                <a:solidFill>
                  <a:srgbClr val="404040"/>
                </a:solidFill>
                <a:latin typeface="Kokila"/>
              </a:rPr>
              <a:t>, </a:t>
            </a: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नादः</a:t>
            </a:r>
            <a:r>
              <a:rPr b="0" lang="en-US" sz="2800" spc="-1" strike="noStrike">
                <a:solidFill>
                  <a:srgbClr val="404040"/>
                </a:solidFill>
                <a:latin typeface="Kokila"/>
              </a:rPr>
              <a:t>, </a:t>
            </a: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घोषः </a:t>
            </a:r>
            <a:r>
              <a:rPr b="0" lang="en-US" sz="2800" spc="-1" strike="noStrike">
                <a:solidFill>
                  <a:srgbClr val="404040"/>
                </a:solidFill>
                <a:latin typeface="Kokila"/>
              </a:rPr>
              <a:t>X </a:t>
            </a: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विवारः</a:t>
            </a:r>
            <a:r>
              <a:rPr b="0" lang="en-US" sz="2800" spc="-1" strike="noStrike">
                <a:solidFill>
                  <a:srgbClr val="404040"/>
                </a:solidFill>
                <a:latin typeface="Kokila"/>
              </a:rPr>
              <a:t>, </a:t>
            </a: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श्वासः</a:t>
            </a:r>
            <a:r>
              <a:rPr b="0" lang="en-US" sz="2800" spc="-1" strike="noStrike">
                <a:solidFill>
                  <a:srgbClr val="404040"/>
                </a:solidFill>
                <a:latin typeface="Kokila"/>
              </a:rPr>
              <a:t>, </a:t>
            </a: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अघोषः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उदात्त</a:t>
            </a:r>
            <a:r>
              <a:rPr b="0" lang="en-US" sz="2800" spc="-1" strike="noStrike">
                <a:solidFill>
                  <a:srgbClr val="404040"/>
                </a:solidFill>
                <a:latin typeface="Kokila"/>
              </a:rPr>
              <a:t>, </a:t>
            </a: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अनुदात्त</a:t>
            </a:r>
            <a:r>
              <a:rPr b="0" lang="en-US" sz="2800" spc="-1" strike="noStrike">
                <a:solidFill>
                  <a:srgbClr val="404040"/>
                </a:solidFill>
                <a:latin typeface="Kokila"/>
              </a:rPr>
              <a:t>, </a:t>
            </a: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स्वरित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अल्प</a:t>
            </a:r>
            <a:r>
              <a:rPr b="0" lang="en-US" sz="2800" spc="-1" strike="noStrike">
                <a:solidFill>
                  <a:srgbClr val="404040"/>
                </a:solidFill>
                <a:latin typeface="Kokila"/>
              </a:rPr>
              <a:t>-</a:t>
            </a: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प्राणः</a:t>
            </a:r>
            <a:r>
              <a:rPr b="0" lang="en-US" sz="2800" spc="-1" strike="noStrike">
                <a:solidFill>
                  <a:srgbClr val="404040"/>
                </a:solidFill>
                <a:latin typeface="Kokila"/>
              </a:rPr>
              <a:t>, </a:t>
            </a: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महा</a:t>
            </a:r>
            <a:r>
              <a:rPr b="0" lang="en-US" sz="2800" spc="-1" strike="noStrike">
                <a:solidFill>
                  <a:srgbClr val="404040"/>
                </a:solidFill>
                <a:latin typeface="Kokila"/>
              </a:rPr>
              <a:t>-</a:t>
            </a:r>
            <a:r>
              <a:rPr b="0" lang="sa-IN" sz="2800" spc="-1" strike="noStrike">
                <a:solidFill>
                  <a:srgbClr val="404040"/>
                </a:solidFill>
                <a:latin typeface="Kokila"/>
                <a:cs typeface="Kokila"/>
              </a:rPr>
              <a:t>प्राणः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3000" spc="-1" strike="noStrike">
                <a:solidFill>
                  <a:srgbClr val="404040"/>
                </a:solidFill>
                <a:latin typeface="Kokila"/>
              </a:rPr>
              <a:t>If you understand these categories, you understand sounds</a:t>
            </a:r>
            <a:endParaRPr b="0" lang="en-US" sz="3000" spc="-1" strike="noStrike">
              <a:solidFill>
                <a:srgbClr val="404040"/>
              </a:solidFill>
              <a:latin typeface="Century Gothic"/>
            </a:endParaRPr>
          </a:p>
          <a:p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94" name="Picture 3" descr=""/>
          <p:cNvPicPr/>
          <p:nvPr/>
        </p:nvPicPr>
        <p:blipFill>
          <a:blip r:embed="rId1"/>
          <a:stretch/>
        </p:blipFill>
        <p:spPr>
          <a:xfrm>
            <a:off x="9147600" y="1833480"/>
            <a:ext cx="2188800" cy="218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The </a:t>
            </a:r>
            <a:r>
              <a:rPr b="0" lang="sa-IN" sz="5400" spc="-1" strike="noStrike">
                <a:solidFill>
                  <a:srgbClr val="262626"/>
                </a:solidFill>
                <a:latin typeface="Kokila"/>
                <a:cs typeface="Kokila"/>
              </a:rPr>
              <a:t>वर्णमाला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 rational order of Sanskrit alphabet – </a:t>
            </a:r>
            <a:r>
              <a:rPr b="0" lang="sa-IN" sz="2000" spc="-1" strike="noStrike">
                <a:solidFill>
                  <a:srgbClr val="404040"/>
                </a:solidFill>
                <a:latin typeface="Kokila"/>
                <a:cs typeface="Kokila"/>
              </a:rPr>
              <a:t>वर्णमाला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was established earlier than 600 BCE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sa-IN" sz="1800" spc="-1" strike="noStrike">
                <a:solidFill>
                  <a:srgbClr val="404040"/>
                </a:solidFill>
                <a:latin typeface="Century Gothic"/>
                <a:cs typeface="Kokila"/>
              </a:rPr>
              <a:t>सामवेद प्रातिशाख्य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organized the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  <a:cs typeface="Kokila"/>
              </a:rPr>
              <a:t>स्पर्श वर्ण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into 5 x 5 square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graphicFrame>
        <p:nvGraphicFramePr>
          <p:cNvPr id="297" name="Table 4"/>
          <p:cNvGraphicFramePr/>
          <p:nvPr/>
        </p:nvGraphicFramePr>
        <p:xfrm>
          <a:off x="5415480" y="3462840"/>
          <a:ext cx="2152440" cy="1854000"/>
        </p:xfrm>
        <a:graphic>
          <a:graphicData uri="http://schemas.openxmlformats.org/drawingml/2006/table">
            <a:tbl>
              <a:tblPr/>
              <a:tblGrid>
                <a:gridCol w="434880"/>
                <a:gridCol w="488160"/>
                <a:gridCol w="417240"/>
                <a:gridCol w="438840"/>
                <a:gridCol w="373320"/>
              </a:tblGrid>
              <a:tr h="431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a53010"/>
                          </a:solidFill>
                          <a:latin typeface="Kokila"/>
                          <a:cs typeface="Kokila"/>
                        </a:rPr>
                        <a:t>क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a53010"/>
                          </a:solidFill>
                          <a:latin typeface="Kokila"/>
                          <a:cs typeface="Kokila"/>
                        </a:rPr>
                        <a:t>ख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a53010"/>
                          </a:solidFill>
                          <a:latin typeface="Kokila"/>
                          <a:cs typeface="Kokila"/>
                        </a:rPr>
                        <a:t>ग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a53010"/>
                          </a:solidFill>
                          <a:latin typeface="Kokila"/>
                          <a:cs typeface="Kokila"/>
                        </a:rPr>
                        <a:t>घ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a53010"/>
                          </a:solidFill>
                          <a:latin typeface="Kokila"/>
                          <a:cs typeface="Kokila"/>
                        </a:rPr>
                        <a:t>ङ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431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च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छ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ज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झ 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ञ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e0cdcc"/>
                    </a:solidFill>
                  </a:tcPr>
                </a:tc>
              </a:tr>
              <a:tr h="431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ट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ठ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ड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ढ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ण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431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त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थ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द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ध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न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e0cdcc"/>
                    </a:solidFill>
                  </a:tcPr>
                </a:tc>
              </a:tr>
              <a:tr h="431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प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फ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ब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भ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sa-IN" sz="2000" spc="-1" strike="noStrike">
                          <a:solidFill>
                            <a:srgbClr val="000000"/>
                          </a:solidFill>
                          <a:latin typeface="Kokila"/>
                          <a:cs typeface="Kokila"/>
                        </a:rPr>
                        <a:t>म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53010"/>
                      </a:solidFill>
                    </a:lnL>
                    <a:lnR w="12240">
                      <a:solidFill>
                        <a:srgbClr val="a53010"/>
                      </a:solidFill>
                    </a:lnR>
                    <a:lnT w="12240">
                      <a:solidFill>
                        <a:srgbClr val="a53010"/>
                      </a:solidFill>
                    </a:lnT>
                    <a:lnB w="12240">
                      <a:solidFill>
                        <a:srgbClr val="a53010"/>
                      </a:solidFill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Formulation of a rational order of </a:t>
            </a:r>
            <a:r>
              <a:rPr b="0" lang="sa-IN" sz="3600" spc="-1" strike="noStrike">
                <a:solidFill>
                  <a:srgbClr val="262626"/>
                </a:solidFill>
                <a:latin typeface="Century Gothic"/>
              </a:rPr>
              <a:t>वर्ण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 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	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300" name="Picture 6" descr=""/>
          <p:cNvPicPr/>
          <p:nvPr/>
        </p:nvPicPr>
        <p:blipFill>
          <a:blip r:embed="rId1"/>
          <a:stretch/>
        </p:blipFill>
        <p:spPr>
          <a:xfrm>
            <a:off x="3104280" y="1534680"/>
            <a:ext cx="7296840" cy="453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262626"/>
                </a:solidFill>
                <a:latin typeface="Century Gothic"/>
              </a:rPr>
              <a:t>Helps in Two Ways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Using the vocabulary developed based on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(a) place of articulation and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(b) manner of articulation 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one can provide a unique description of each sound.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Example –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there is one and only one sound  with (a) place of articulation -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	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दन्त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and (b) manner of articulation –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स्पृष्ट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विवार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श्वास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,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अघोष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and 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अल्पप्राण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that sound is ‘</a:t>
            </a:r>
            <a:r>
              <a:rPr b="0" lang="sa-IN" sz="1800" spc="-1" strike="noStrike">
                <a:solidFill>
                  <a:srgbClr val="404040"/>
                </a:solidFill>
                <a:latin typeface="Century Gothic"/>
              </a:rPr>
              <a:t>क’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 startAt="2"/>
              <a:tabLst>
                <a:tab algn="l" pos="0"/>
              </a:tabLst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It provides a logical reasoning for commonly observed sound shifts …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sa-IN" sz="2000" spc="-1" strike="noStrike">
                <a:solidFill>
                  <a:srgbClr val="262626"/>
                </a:solidFill>
                <a:latin typeface="Kokila"/>
                <a:cs typeface="Kokila"/>
              </a:rPr>
              <a:t>सोर</a:t>
            </a:r>
            <a:r>
              <a:rPr b="0" lang="en-US" sz="2000" spc="-1" strike="noStrike">
                <a:solidFill>
                  <a:srgbClr val="262626"/>
                </a:solidFill>
                <a:latin typeface="Kokila"/>
              </a:rPr>
              <a:t>-</a:t>
            </a:r>
            <a:r>
              <a:rPr b="0" lang="sa-IN" sz="2000" spc="-1" strike="noStrike">
                <a:solidFill>
                  <a:srgbClr val="262626"/>
                </a:solidFill>
                <a:latin typeface="Kokila"/>
                <a:cs typeface="Kokila"/>
              </a:rPr>
              <a:t>शोर</a:t>
            </a:r>
            <a:r>
              <a:rPr b="0" lang="en-US" sz="2000" spc="-1" strike="noStrike">
                <a:solidFill>
                  <a:srgbClr val="262626"/>
                </a:solidFill>
                <a:latin typeface="Kokila"/>
              </a:rPr>
              <a:t>, </a:t>
            </a:r>
            <a:r>
              <a:rPr b="0" lang="sa-IN" sz="2000" spc="-1" strike="noStrike">
                <a:solidFill>
                  <a:srgbClr val="262626"/>
                </a:solidFill>
                <a:latin typeface="Kokila"/>
                <a:cs typeface="Kokila"/>
              </a:rPr>
              <a:t>वन</a:t>
            </a:r>
            <a:r>
              <a:rPr b="0" lang="en-US" sz="2000" spc="-1" strike="noStrike">
                <a:solidFill>
                  <a:srgbClr val="262626"/>
                </a:solidFill>
                <a:latin typeface="Kokila"/>
              </a:rPr>
              <a:t>-</a:t>
            </a:r>
            <a:r>
              <a:rPr b="0" lang="sa-IN" sz="2000" spc="-1" strike="noStrike">
                <a:solidFill>
                  <a:srgbClr val="262626"/>
                </a:solidFill>
                <a:latin typeface="Kokila"/>
                <a:cs typeface="Kokila"/>
              </a:rPr>
              <a:t>बन</a:t>
            </a:r>
            <a:r>
              <a:rPr b="0" lang="en-US" sz="2000" spc="-1" strike="noStrike">
                <a:solidFill>
                  <a:srgbClr val="262626"/>
                </a:solidFill>
                <a:latin typeface="Kokila"/>
              </a:rPr>
              <a:t>, </a:t>
            </a:r>
            <a:r>
              <a:rPr b="0" lang="sa-IN" sz="2000" spc="-1" strike="noStrike">
                <a:solidFill>
                  <a:srgbClr val="262626"/>
                </a:solidFill>
                <a:latin typeface="Kokila"/>
                <a:cs typeface="Kokila"/>
              </a:rPr>
              <a:t>लक्ष्मण</a:t>
            </a:r>
            <a:r>
              <a:rPr b="0" lang="en-US" sz="2000" spc="-1" strike="noStrike">
                <a:solidFill>
                  <a:srgbClr val="262626"/>
                </a:solidFill>
                <a:latin typeface="Kokila"/>
              </a:rPr>
              <a:t>-</a:t>
            </a:r>
            <a:r>
              <a:rPr b="0" lang="sa-IN" sz="2000" spc="-1" strike="noStrike">
                <a:solidFill>
                  <a:srgbClr val="262626"/>
                </a:solidFill>
                <a:latin typeface="Kokila"/>
                <a:cs typeface="Kokila"/>
              </a:rPr>
              <a:t>लक्ष्मन</a:t>
            </a:r>
            <a:r>
              <a:rPr b="0" lang="en-US" sz="2000" spc="-1" strike="noStrike">
                <a:solidFill>
                  <a:srgbClr val="262626"/>
                </a:solidFill>
                <a:latin typeface="Kokila"/>
              </a:rPr>
              <a:t>, </a:t>
            </a:r>
            <a:r>
              <a:rPr b="0" lang="sa-IN" sz="2000" spc="-1" strike="noStrike">
                <a:solidFill>
                  <a:srgbClr val="262626"/>
                </a:solidFill>
                <a:latin typeface="Kokila"/>
                <a:cs typeface="Kokila"/>
              </a:rPr>
              <a:t>ढाबा</a:t>
            </a:r>
            <a:r>
              <a:rPr b="0" lang="en-US" sz="2000" spc="-1" strike="noStrike">
                <a:solidFill>
                  <a:srgbClr val="262626"/>
                </a:solidFill>
                <a:latin typeface="Kokila"/>
              </a:rPr>
              <a:t>-</a:t>
            </a:r>
            <a:r>
              <a:rPr b="0" lang="sa-IN" sz="2000" spc="-1" strike="noStrike">
                <a:solidFill>
                  <a:srgbClr val="262626"/>
                </a:solidFill>
                <a:latin typeface="Kokila"/>
                <a:cs typeface="Kokila"/>
              </a:rPr>
              <a:t>धाबा</a:t>
            </a:r>
            <a:r>
              <a:rPr b="0" lang="en-US" sz="2000" spc="-1" strike="noStrike">
                <a:solidFill>
                  <a:srgbClr val="262626"/>
                </a:solidFill>
                <a:latin typeface="Kokila"/>
              </a:rPr>
              <a:t>, </a:t>
            </a:r>
            <a:r>
              <a:rPr b="0" lang="sa-IN" sz="2000" spc="-1" strike="noStrike">
                <a:solidFill>
                  <a:srgbClr val="262626"/>
                </a:solidFill>
                <a:latin typeface="Kokila"/>
                <a:cs typeface="Kokila"/>
              </a:rPr>
              <a:t>अर्थ</a:t>
            </a:r>
            <a:r>
              <a:rPr b="0" lang="en-US" sz="2000" spc="-1" strike="noStrike">
                <a:solidFill>
                  <a:srgbClr val="262626"/>
                </a:solidFill>
                <a:latin typeface="Kokila"/>
              </a:rPr>
              <a:t>-</a:t>
            </a:r>
            <a:r>
              <a:rPr b="0" lang="sa-IN" sz="2000" spc="-1" strike="noStrike">
                <a:solidFill>
                  <a:srgbClr val="262626"/>
                </a:solidFill>
                <a:latin typeface="Kokila"/>
                <a:cs typeface="Kokila"/>
              </a:rPr>
              <a:t>अर्ध</a:t>
            </a:r>
            <a:r>
              <a:rPr b="0" lang="en-US" sz="2000" spc="-1" strike="noStrike">
                <a:solidFill>
                  <a:srgbClr val="262626"/>
                </a:solidFill>
                <a:latin typeface="Kokila"/>
              </a:rPr>
              <a:t>, </a:t>
            </a:r>
            <a:r>
              <a:rPr b="0" lang="sa-IN" sz="2000" spc="-1" strike="noStrike">
                <a:solidFill>
                  <a:srgbClr val="262626"/>
                </a:solidFill>
                <a:latin typeface="Kokila"/>
                <a:cs typeface="Kokila"/>
              </a:rPr>
              <a:t>जीविका</a:t>
            </a:r>
            <a:r>
              <a:rPr b="0" lang="en-US" sz="2000" spc="-1" strike="noStrike">
                <a:solidFill>
                  <a:srgbClr val="262626"/>
                </a:solidFill>
                <a:latin typeface="Kokila"/>
              </a:rPr>
              <a:t>-</a:t>
            </a:r>
            <a:r>
              <a:rPr b="0" lang="sa-IN" sz="2000" spc="-1" strike="noStrike">
                <a:solidFill>
                  <a:srgbClr val="262626"/>
                </a:solidFill>
                <a:latin typeface="Kokila"/>
                <a:cs typeface="Kokila"/>
              </a:rPr>
              <a:t>जीविगा</a:t>
            </a:r>
            <a:r>
              <a:rPr b="0" lang="en-US" sz="2000" spc="-1" strike="noStrike">
                <a:solidFill>
                  <a:srgbClr val="262626"/>
                </a:solidFill>
                <a:latin typeface="Kokila"/>
              </a:rPr>
              <a:t>, </a:t>
            </a:r>
            <a:r>
              <a:rPr b="0" lang="sa-IN" sz="2000" spc="-1" strike="noStrike">
                <a:solidFill>
                  <a:srgbClr val="262626"/>
                </a:solidFill>
                <a:latin typeface="Kokila"/>
                <a:cs typeface="Kokila"/>
              </a:rPr>
              <a:t>चिन्तितवान्</a:t>
            </a:r>
            <a:r>
              <a:rPr b="0" lang="en-US" sz="2000" spc="-1" strike="noStrike">
                <a:solidFill>
                  <a:srgbClr val="262626"/>
                </a:solidFill>
                <a:latin typeface="Kokila"/>
              </a:rPr>
              <a:t>-</a:t>
            </a:r>
            <a:r>
              <a:rPr b="0" lang="sa-IN" sz="2000" spc="-1" strike="noStrike">
                <a:solidFill>
                  <a:srgbClr val="262626"/>
                </a:solidFill>
                <a:latin typeface="Kokila"/>
                <a:cs typeface="Kokila"/>
              </a:rPr>
              <a:t>चिन्दिदवान्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	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305" name="Picture 6" descr=""/>
          <p:cNvPicPr/>
          <p:nvPr/>
        </p:nvPicPr>
        <p:blipFill>
          <a:blip r:embed="rId1"/>
          <a:stretch/>
        </p:blipFill>
        <p:spPr>
          <a:xfrm>
            <a:off x="3104280" y="1534680"/>
            <a:ext cx="7296840" cy="4534200"/>
          </a:xfrm>
          <a:prstGeom prst="rect">
            <a:avLst/>
          </a:prstGeom>
          <a:ln w="0">
            <a:noFill/>
          </a:ln>
        </p:spPr>
      </p:pic>
      <p:sp>
        <p:nvSpPr>
          <p:cNvPr id="306" name="Oval 3"/>
          <p:cNvSpPr/>
          <p:nvPr/>
        </p:nvSpPr>
        <p:spPr>
          <a:xfrm>
            <a:off x="7341840" y="3542040"/>
            <a:ext cx="266040" cy="794880"/>
          </a:xfrm>
          <a:prstGeom prst="ellipse">
            <a:avLst/>
          </a:prstGeom>
          <a:solidFill>
            <a:schemeClr val="accent1">
              <a:alpha val="14000"/>
            </a:schemeClr>
          </a:solidFill>
          <a:ln cap="rnd">
            <a:solidFill>
              <a:srgbClr val="7a230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Oval 5"/>
          <p:cNvSpPr/>
          <p:nvPr/>
        </p:nvSpPr>
        <p:spPr>
          <a:xfrm rot="3720000">
            <a:off x="5854680" y="3066840"/>
            <a:ext cx="266040" cy="2178720"/>
          </a:xfrm>
          <a:prstGeom prst="ellipse">
            <a:avLst/>
          </a:prstGeom>
          <a:solidFill>
            <a:schemeClr val="accent1">
              <a:alpha val="14000"/>
            </a:schemeClr>
          </a:solidFill>
          <a:ln cap="rnd">
            <a:solidFill>
              <a:srgbClr val="7a230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Oval 7"/>
          <p:cNvSpPr/>
          <p:nvPr/>
        </p:nvSpPr>
        <p:spPr>
          <a:xfrm>
            <a:off x="5471640" y="3768480"/>
            <a:ext cx="266040" cy="651240"/>
          </a:xfrm>
          <a:prstGeom prst="ellipse">
            <a:avLst/>
          </a:prstGeom>
          <a:solidFill>
            <a:schemeClr val="accent1">
              <a:alpha val="14000"/>
            </a:schemeClr>
          </a:solidFill>
          <a:ln cap="rnd">
            <a:solidFill>
              <a:srgbClr val="7a230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Oval 8"/>
          <p:cNvSpPr/>
          <p:nvPr/>
        </p:nvSpPr>
        <p:spPr>
          <a:xfrm>
            <a:off x="6006600" y="3768480"/>
            <a:ext cx="266040" cy="568800"/>
          </a:xfrm>
          <a:prstGeom prst="ellipse">
            <a:avLst/>
          </a:prstGeom>
          <a:solidFill>
            <a:schemeClr val="accent1">
              <a:alpha val="14000"/>
            </a:schemeClr>
          </a:solidFill>
          <a:ln cap="rnd">
            <a:solidFill>
              <a:srgbClr val="7a230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Oval 9"/>
          <p:cNvSpPr/>
          <p:nvPr/>
        </p:nvSpPr>
        <p:spPr>
          <a:xfrm rot="5400000">
            <a:off x="4504320" y="2703240"/>
            <a:ext cx="266040" cy="1457280"/>
          </a:xfrm>
          <a:prstGeom prst="ellipse">
            <a:avLst/>
          </a:prstGeom>
          <a:solidFill>
            <a:schemeClr val="accent1">
              <a:alpha val="14000"/>
            </a:schemeClr>
          </a:solidFill>
          <a:ln cap="rnd">
            <a:solidFill>
              <a:srgbClr val="7a230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Oval 10"/>
          <p:cNvSpPr/>
          <p:nvPr/>
        </p:nvSpPr>
        <p:spPr>
          <a:xfrm rot="5400000">
            <a:off x="5224680" y="3312000"/>
            <a:ext cx="266040" cy="1830600"/>
          </a:xfrm>
          <a:prstGeom prst="ellipse">
            <a:avLst/>
          </a:prstGeom>
          <a:solidFill>
            <a:schemeClr val="accent1">
              <a:alpha val="14000"/>
            </a:schemeClr>
          </a:solidFill>
          <a:ln cap="rnd">
            <a:solidFill>
              <a:srgbClr val="7a230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Oval 11"/>
          <p:cNvSpPr/>
          <p:nvPr/>
        </p:nvSpPr>
        <p:spPr>
          <a:xfrm rot="5400000">
            <a:off x="4500360" y="3312000"/>
            <a:ext cx="266040" cy="1830600"/>
          </a:xfrm>
          <a:prstGeom prst="ellipse">
            <a:avLst/>
          </a:prstGeom>
          <a:solidFill>
            <a:schemeClr val="accent1">
              <a:alpha val="14000"/>
            </a:schemeClr>
          </a:solidFill>
          <a:ln cap="rnd">
            <a:solidFill>
              <a:srgbClr val="7a230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3004</TotalTime>
  <Application>LibreOffice/7.3.7.2$Linux_X86_64 LibreOffice_project/30$Build-2</Application>
  <AppVersion>15.0000</AppVersion>
  <Words>3047</Words>
  <Paragraphs>370</Paragraphs>
  <Company>HP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2023-08-10T12:50:58Z</dcterms:created>
  <dc:creator>Admin</dc:creator>
  <dc:description/>
  <dc:language>en-IN</dc:language>
  <cp:lastModifiedBy/>
  <dcterms:modified xsi:type="dcterms:W3CDTF">2023-11-24T19:53:36Z</dcterms:modified>
  <cp:revision>101</cp:revision>
  <dc:subject/>
  <dc:title>PGCP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35</vt:i4>
  </property>
</Properties>
</file>