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9" r:id="rId9"/>
    <p:sldId id="275" r:id="rId10"/>
    <p:sldId id="276" r:id="rId11"/>
    <p:sldId id="27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2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9077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561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84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12119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101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0701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5997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229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570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569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41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39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923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98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73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341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010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05E6-9676-433A-86C2-5081CA136CFD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1DEB4D-D378-4D75-8EF2-7CD075807D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107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oRU7O6svO8?si=ocy_wV3qe4opVkh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youtu.be/0QnHjb3_GOE?si=rV1YwqvjhQtRAuk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PGCP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Lectures 15 onwards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713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Emergence of IPA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International Phonetic Alphabet Chart – A notational standard of for phonetic representation of all languages</a:t>
            </a:r>
          </a:p>
          <a:p>
            <a:r>
              <a:rPr lang="en-US" dirty="0" smtClean="0"/>
              <a:t>Maintained by International Phonetic Association</a:t>
            </a:r>
          </a:p>
          <a:p>
            <a:r>
              <a:rPr lang="en-US" dirty="0"/>
              <a:t>I</a:t>
            </a:r>
            <a:r>
              <a:rPr lang="en-US" dirty="0" smtClean="0"/>
              <a:t>n 1886 a few language teachers in Paris formed a group - </a:t>
            </a:r>
            <a:r>
              <a:rPr lang="en-IN" i="1" dirty="0" err="1"/>
              <a:t>Dhi</a:t>
            </a:r>
            <a:r>
              <a:rPr lang="en-IN" i="1" dirty="0"/>
              <a:t> </a:t>
            </a:r>
            <a:r>
              <a:rPr lang="en-IN" i="1" dirty="0" err="1"/>
              <a:t>Fonètik</a:t>
            </a:r>
            <a:r>
              <a:rPr lang="en-IN" i="1" dirty="0"/>
              <a:t> </a:t>
            </a:r>
            <a:r>
              <a:rPr lang="en-IN" i="1" dirty="0" err="1"/>
              <a:t>Tîtcerz</a:t>
            </a:r>
            <a:r>
              <a:rPr lang="en-IN" i="1" dirty="0"/>
              <a:t>' </a:t>
            </a:r>
            <a:r>
              <a:rPr lang="en-IN" i="1" dirty="0" err="1"/>
              <a:t>Asóciécon</a:t>
            </a:r>
            <a:r>
              <a:rPr lang="en-IN" dirty="0"/>
              <a:t> (the </a:t>
            </a:r>
            <a:r>
              <a:rPr lang="en-IN" i="1" dirty="0"/>
              <a:t>FTA</a:t>
            </a:r>
            <a:r>
              <a:rPr lang="en-IN" dirty="0"/>
              <a:t>)</a:t>
            </a:r>
            <a:endParaRPr lang="en-US" dirty="0" smtClean="0"/>
          </a:p>
          <a:p>
            <a:r>
              <a:rPr lang="en-US" dirty="0" smtClean="0"/>
              <a:t>Objective – to help children acquire realistic pronunciations of foreign languages</a:t>
            </a:r>
          </a:p>
          <a:p>
            <a:r>
              <a:rPr lang="en-US" dirty="0" smtClean="0"/>
              <a:t>Converted to IPA in 1897</a:t>
            </a:r>
          </a:p>
          <a:p>
            <a:r>
              <a:rPr lang="en-US" dirty="0" smtClean="0"/>
              <a:t>The group was lead by Paul Passy </a:t>
            </a:r>
          </a:p>
          <a:p>
            <a:r>
              <a:rPr lang="en-US" dirty="0" smtClean="0"/>
              <a:t>Knew English, German, Italian, SANSKRIT and Gothic Latin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2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IPA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05" y="1365178"/>
            <a:ext cx="9458491" cy="4342020"/>
          </a:xfrm>
        </p:spPr>
      </p:pic>
      <p:sp>
        <p:nvSpPr>
          <p:cNvPr id="3" name="TextBox 2"/>
          <p:cNvSpPr txBox="1"/>
          <p:nvPr/>
        </p:nvSpPr>
        <p:spPr>
          <a:xfrm>
            <a:off x="1251751" y="5912528"/>
            <a:ext cx="1065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Watch the video for details </a:t>
            </a:r>
            <a:r>
              <a:rPr lang="en-US" dirty="0"/>
              <a:t>-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youtu.be/6oRU7O6svO8?si=ocy_wV3qe4opVkhE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972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माहेश्वर-सूत्र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737499" y="1970843"/>
            <a:ext cx="4597278" cy="3914428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sa-IN" dirty="0" smtClean="0"/>
              <a:t>अइउण्</a:t>
            </a:r>
          </a:p>
          <a:p>
            <a:pPr>
              <a:buAutoNum type="arabicPeriod"/>
            </a:pPr>
            <a:r>
              <a:rPr lang="sa-IN" dirty="0" smtClean="0"/>
              <a:t>कऌक्</a:t>
            </a:r>
          </a:p>
          <a:p>
            <a:pPr>
              <a:buAutoNum type="arabicPeriod"/>
            </a:pPr>
            <a:r>
              <a:rPr lang="sa-IN" dirty="0" smtClean="0"/>
              <a:t>एओङ्</a:t>
            </a:r>
          </a:p>
          <a:p>
            <a:pPr>
              <a:buAutoNum type="arabicPeriod"/>
            </a:pPr>
            <a:r>
              <a:rPr lang="sa-IN" dirty="0" smtClean="0"/>
              <a:t>ऐऔच्</a:t>
            </a:r>
          </a:p>
          <a:p>
            <a:pPr>
              <a:buAutoNum type="arabicPeriod"/>
            </a:pPr>
            <a:r>
              <a:rPr lang="sa-IN" dirty="0" smtClean="0"/>
              <a:t>हयवरट्</a:t>
            </a:r>
          </a:p>
          <a:p>
            <a:pPr>
              <a:buAutoNum type="arabicPeriod"/>
            </a:pPr>
            <a:r>
              <a:rPr lang="sa-IN" dirty="0" smtClean="0"/>
              <a:t>लण्</a:t>
            </a:r>
          </a:p>
          <a:p>
            <a:pPr>
              <a:buAutoNum type="arabicPeriod"/>
            </a:pPr>
            <a:r>
              <a:rPr lang="sa-IN" dirty="0" smtClean="0"/>
              <a:t>ञमङणनम्</a:t>
            </a:r>
          </a:p>
          <a:p>
            <a:pPr>
              <a:buAutoNum type="arabicPeriod"/>
            </a:pPr>
            <a:r>
              <a:rPr lang="sa-IN" dirty="0" smtClean="0"/>
              <a:t>झभञ्</a:t>
            </a:r>
          </a:p>
          <a:p>
            <a:pPr>
              <a:buAutoNum type="arabicPeriod"/>
            </a:pPr>
            <a:r>
              <a:rPr lang="sa-IN" dirty="0" smtClean="0"/>
              <a:t>घढधष्</a:t>
            </a:r>
          </a:p>
          <a:p>
            <a:pPr>
              <a:buAutoNum type="arabicPeriod"/>
            </a:pPr>
            <a:r>
              <a:rPr lang="sa-IN" dirty="0" smtClean="0"/>
              <a:t>जबगडदश्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10841" y="1970843"/>
            <a:ext cx="4427280" cy="3911200"/>
          </a:xfrm>
        </p:spPr>
        <p:txBody>
          <a:bodyPr/>
          <a:lstStyle/>
          <a:p>
            <a:pPr>
              <a:buFont typeface="+mj-lt"/>
              <a:buAutoNum type="arabicPeriod" startAt="11"/>
            </a:pPr>
            <a:r>
              <a:rPr lang="sa-IN" dirty="0" smtClean="0"/>
              <a:t> खफछठथचटतव्</a:t>
            </a:r>
          </a:p>
          <a:p>
            <a:pPr>
              <a:buFont typeface="+mj-lt"/>
              <a:buAutoNum type="arabicPeriod" startAt="11"/>
            </a:pPr>
            <a:r>
              <a:rPr lang="sa-IN" dirty="0" smtClean="0"/>
              <a:t>कपय्</a:t>
            </a:r>
          </a:p>
          <a:p>
            <a:pPr>
              <a:buFont typeface="+mj-lt"/>
              <a:buAutoNum type="arabicPeriod" startAt="11"/>
            </a:pPr>
            <a:r>
              <a:rPr lang="sa-IN" dirty="0" smtClean="0"/>
              <a:t>शषसर्</a:t>
            </a:r>
          </a:p>
          <a:p>
            <a:pPr>
              <a:buFont typeface="+mj-lt"/>
              <a:buAutoNum type="arabicPeriod" startAt="11"/>
            </a:pPr>
            <a:r>
              <a:rPr lang="sa-IN" dirty="0" smtClean="0"/>
              <a:t>हल्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3860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a legend, Panini performed </a:t>
            </a:r>
            <a:r>
              <a:rPr lang="sa-IN" dirty="0" smtClean="0"/>
              <a:t>तपस् </a:t>
            </a:r>
            <a:r>
              <a:rPr lang="en-US" dirty="0" smtClean="0"/>
              <a:t>(austerity).. Lord </a:t>
            </a:r>
            <a:r>
              <a:rPr lang="sa-IN" dirty="0" smtClean="0"/>
              <a:t>शिव</a:t>
            </a:r>
            <a:r>
              <a:rPr lang="en-US" dirty="0" smtClean="0"/>
              <a:t>, propitiated by his </a:t>
            </a:r>
            <a:r>
              <a:rPr lang="sa-IN" dirty="0" smtClean="0"/>
              <a:t>तपस् </a:t>
            </a:r>
            <a:r>
              <a:rPr lang="en-US" dirty="0" smtClean="0"/>
              <a:t>played his </a:t>
            </a:r>
            <a:r>
              <a:rPr lang="sa-IN" dirty="0" smtClean="0"/>
              <a:t>डमरु </a:t>
            </a:r>
            <a:r>
              <a:rPr lang="en-US" dirty="0" smtClean="0"/>
              <a:t>for 14 times. </a:t>
            </a: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sa-IN" dirty="0" smtClean="0"/>
              <a:t>सूत्र</a:t>
            </a:r>
            <a:r>
              <a:rPr lang="en-IN" dirty="0" smtClean="0"/>
              <a:t>s are created by imitating the sounds of </a:t>
            </a:r>
            <a:r>
              <a:rPr lang="sa-IN" dirty="0" smtClean="0"/>
              <a:t>डमरु.</a:t>
            </a:r>
            <a:r>
              <a:rPr lang="en-US" dirty="0" smtClean="0"/>
              <a:t> Since they are acquired from lord </a:t>
            </a:r>
            <a:r>
              <a:rPr lang="sa-IN" dirty="0" smtClean="0"/>
              <a:t>शिव</a:t>
            </a:r>
            <a:r>
              <a:rPr lang="en-US" dirty="0" smtClean="0"/>
              <a:t> (or </a:t>
            </a:r>
            <a:r>
              <a:rPr lang="sa-IN" dirty="0" smtClean="0"/>
              <a:t>महेश्वर),</a:t>
            </a:r>
            <a:r>
              <a:rPr lang="en-US" dirty="0" smtClean="0"/>
              <a:t> they are called as </a:t>
            </a:r>
            <a:r>
              <a:rPr lang="sa-IN" dirty="0" smtClean="0"/>
              <a:t>माहेश्वर सूत्र</a:t>
            </a:r>
            <a:r>
              <a:rPr lang="en-US" dirty="0" smtClean="0"/>
              <a:t>s</a:t>
            </a:r>
            <a:endParaRPr lang="sa-IN" dirty="0" smtClean="0"/>
          </a:p>
          <a:p>
            <a:r>
              <a:rPr lang="en-US" dirty="0" smtClean="0"/>
              <a:t>They are also called as </a:t>
            </a:r>
            <a:r>
              <a:rPr lang="sa-IN" dirty="0" smtClean="0"/>
              <a:t>शिव-सूत्र</a:t>
            </a:r>
            <a:r>
              <a:rPr lang="en-US" dirty="0" smtClean="0"/>
              <a:t>s,</a:t>
            </a:r>
            <a:r>
              <a:rPr lang="sa-IN" dirty="0" smtClean="0"/>
              <a:t> अक्षर-समाम्नाय</a:t>
            </a:r>
            <a:r>
              <a:rPr lang="en-US" dirty="0" smtClean="0"/>
              <a:t> and</a:t>
            </a:r>
            <a:r>
              <a:rPr lang="en-US" dirty="0"/>
              <a:t> </a:t>
            </a:r>
            <a:r>
              <a:rPr lang="sa-IN" dirty="0" smtClean="0"/>
              <a:t>प्रत्याहार-सूत्र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 main purpose of these </a:t>
            </a:r>
            <a:r>
              <a:rPr lang="sa-IN" dirty="0" smtClean="0"/>
              <a:t>सूत्र</a:t>
            </a:r>
            <a:r>
              <a:rPr lang="en-US" dirty="0" smtClean="0"/>
              <a:t>s is to create </a:t>
            </a:r>
            <a:r>
              <a:rPr lang="sa-IN" dirty="0" smtClean="0"/>
              <a:t>प्रत्याहार</a:t>
            </a:r>
            <a:r>
              <a:rPr lang="en-US" dirty="0" smtClean="0"/>
              <a:t>s</a:t>
            </a:r>
          </a:p>
          <a:p>
            <a:r>
              <a:rPr lang="sa-IN" dirty="0" smtClean="0"/>
              <a:t>प्रत्याहार</a:t>
            </a:r>
            <a:r>
              <a:rPr lang="en-US" dirty="0" smtClean="0"/>
              <a:t>s are abbreviations that can denote different strings of sounds for performing different linguistic operations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8408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Prepare a </a:t>
            </a:r>
            <a:r>
              <a:rPr lang="sa-IN" dirty="0" smtClean="0"/>
              <a:t>प्रत्याहार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sa-IN" dirty="0" smtClean="0"/>
              <a:t>प्रत्याहार</a:t>
            </a:r>
            <a:r>
              <a:rPr lang="en-US" dirty="0"/>
              <a:t> </a:t>
            </a:r>
            <a:r>
              <a:rPr lang="en-US" dirty="0" smtClean="0"/>
              <a:t>consists of two </a:t>
            </a:r>
            <a:r>
              <a:rPr lang="sa-IN" dirty="0" smtClean="0"/>
              <a:t>वर्ण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 first one of them can be any </a:t>
            </a:r>
            <a:r>
              <a:rPr lang="sa-IN" dirty="0" smtClean="0"/>
              <a:t>वर्ण </a:t>
            </a:r>
            <a:r>
              <a:rPr lang="en-IN" dirty="0" smtClean="0"/>
              <a:t>except the last sound (which is also called as </a:t>
            </a:r>
            <a:r>
              <a:rPr lang="sa-IN" dirty="0" smtClean="0"/>
              <a:t>इत्</a:t>
            </a:r>
            <a:r>
              <a:rPr lang="en-US" dirty="0" smtClean="0"/>
              <a:t> sound) </a:t>
            </a:r>
            <a:r>
              <a:rPr lang="en-US" dirty="0"/>
              <a:t>from any </a:t>
            </a:r>
            <a:r>
              <a:rPr lang="sa-IN" dirty="0"/>
              <a:t>माहेश्वर </a:t>
            </a:r>
            <a:r>
              <a:rPr lang="sa-IN" dirty="0" smtClean="0"/>
              <a:t>सूत्र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second one should compulsorily be the last (or </a:t>
            </a:r>
            <a:r>
              <a:rPr lang="sa-IN" dirty="0" smtClean="0"/>
              <a:t>इत्</a:t>
            </a:r>
            <a:r>
              <a:rPr lang="en-IN" dirty="0" smtClean="0"/>
              <a:t> sound) of the same or following </a:t>
            </a:r>
            <a:r>
              <a:rPr lang="sa-IN" dirty="0" smtClean="0"/>
              <a:t>माहेश्वर </a:t>
            </a:r>
            <a:r>
              <a:rPr lang="sa-IN" dirty="0"/>
              <a:t>सूत्र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D:\writings\vyakarana project SSSU\figure 1 cropp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2513" y="3907377"/>
            <a:ext cx="42672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7790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वर्ण</a:t>
            </a:r>
            <a:r>
              <a:rPr lang="en-US" dirty="0" smtClean="0"/>
              <a:t>s Indicated by a </a:t>
            </a:r>
            <a:r>
              <a:rPr lang="sa-IN" dirty="0" smtClean="0"/>
              <a:t>प्रत्याहार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</a:t>
            </a:r>
            <a:r>
              <a:rPr lang="sa-IN" dirty="0" smtClean="0"/>
              <a:t>वर्ण</a:t>
            </a:r>
            <a:r>
              <a:rPr lang="en-US" dirty="0" smtClean="0"/>
              <a:t>s beginning from the first one mentioned in the </a:t>
            </a:r>
            <a:r>
              <a:rPr lang="sa-IN" dirty="0" smtClean="0"/>
              <a:t>प्रत्याहार</a:t>
            </a:r>
            <a:r>
              <a:rPr lang="en-US" dirty="0" smtClean="0"/>
              <a:t> to the last one except all the </a:t>
            </a:r>
            <a:r>
              <a:rPr lang="sa-IN" dirty="0" smtClean="0"/>
              <a:t>इत्</a:t>
            </a:r>
            <a:r>
              <a:rPr lang="en-US" dirty="0" smtClean="0"/>
              <a:t> sounds are indicated by a </a:t>
            </a:r>
            <a:r>
              <a:rPr lang="sa-IN" dirty="0" smtClean="0"/>
              <a:t>प्रत्याहार</a:t>
            </a:r>
          </a:p>
          <a:p>
            <a:endParaRPr lang="sa-IN" dirty="0"/>
          </a:p>
          <a:p>
            <a:endParaRPr lang="sa-IN" dirty="0" smtClean="0"/>
          </a:p>
          <a:p>
            <a:endParaRPr lang="sa-IN" dirty="0"/>
          </a:p>
          <a:p>
            <a:endParaRPr lang="sa-IN" dirty="0" smtClean="0"/>
          </a:p>
          <a:p>
            <a:r>
              <a:rPr lang="en-US" dirty="0" smtClean="0"/>
              <a:t>For example the </a:t>
            </a:r>
            <a:r>
              <a:rPr lang="sa-IN" dirty="0" smtClean="0"/>
              <a:t>प्रत्याहार </a:t>
            </a:r>
            <a:r>
              <a:rPr lang="en-US" dirty="0" smtClean="0"/>
              <a:t>‘</a:t>
            </a:r>
            <a:r>
              <a:rPr lang="sa-IN" dirty="0" smtClean="0"/>
              <a:t>इक्</a:t>
            </a:r>
            <a:r>
              <a:rPr lang="en-US" dirty="0" smtClean="0"/>
              <a:t>’ includes – </a:t>
            </a:r>
            <a:r>
              <a:rPr lang="sa-IN" dirty="0" smtClean="0"/>
              <a:t>इ, उ, ऋ </a:t>
            </a:r>
            <a:r>
              <a:rPr lang="en-US" dirty="0" smtClean="0"/>
              <a:t>and </a:t>
            </a:r>
            <a:r>
              <a:rPr lang="sa-IN" dirty="0" smtClean="0"/>
              <a:t>ऌ</a:t>
            </a:r>
            <a:endParaRPr lang="en-US" dirty="0" smtClean="0"/>
          </a:p>
          <a:p>
            <a:r>
              <a:rPr lang="en-US" dirty="0" smtClean="0"/>
              <a:t>More about this in the video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youtu.be/0QnHjb3_GOE?si=rV1YwqvjhQtRAuk2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(Watch between 9 min to 22 </a:t>
            </a:r>
            <a:r>
              <a:rPr lang="en-US" dirty="0" err="1" smtClean="0"/>
              <a:t>mins</a:t>
            </a:r>
            <a:r>
              <a:rPr lang="en-US" dirty="0" smtClean="0"/>
              <a:t> of the video)</a:t>
            </a:r>
            <a:endParaRPr lang="sa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D:\writings\vyakarana project SSSU\figure 2 cropped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8852" y="2929400"/>
            <a:ext cx="5029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7006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examples of </a:t>
            </a:r>
            <a:r>
              <a:rPr lang="sa-IN" dirty="0" smtClean="0"/>
              <a:t>प्रत्याहार</a:t>
            </a:r>
            <a:r>
              <a:rPr lang="en-US" dirty="0" smtClean="0"/>
              <a:t>s and the </a:t>
            </a:r>
            <a:r>
              <a:rPr lang="sa-IN" dirty="0" smtClean="0"/>
              <a:t>वर्ण</a:t>
            </a:r>
            <a:r>
              <a:rPr lang="en-US" dirty="0" smtClean="0"/>
              <a:t>s indicated by them -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65826653"/>
              </p:ext>
            </p:extLst>
          </p:nvPr>
        </p:nvGraphicFramePr>
        <p:xfrm>
          <a:off x="2592926" y="2129135"/>
          <a:ext cx="8911686" cy="3175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93">
                  <a:extLst>
                    <a:ext uri="{9D8B030D-6E8A-4147-A177-3AD203B41FA5}">
                      <a16:colId xmlns="" xmlns:a16="http://schemas.microsoft.com/office/drawing/2014/main" val="3197547794"/>
                    </a:ext>
                  </a:extLst>
                </a:gridCol>
                <a:gridCol w="4358937">
                  <a:extLst>
                    <a:ext uri="{9D8B030D-6E8A-4147-A177-3AD203B41FA5}">
                      <a16:colId xmlns="" xmlns:a16="http://schemas.microsoft.com/office/drawing/2014/main" val="717408054"/>
                    </a:ext>
                  </a:extLst>
                </a:gridCol>
                <a:gridCol w="3257256">
                  <a:extLst>
                    <a:ext uri="{9D8B030D-6E8A-4147-A177-3AD203B41FA5}">
                      <a16:colId xmlns="" xmlns:a16="http://schemas.microsoft.com/office/drawing/2014/main" val="668050002"/>
                    </a:ext>
                  </a:extLst>
                </a:gridCol>
              </a:tblGrid>
              <a:tr h="70917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प्रत्याहारः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वर्ण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s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they denote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ea typeface="+mn-ea"/>
                          <a:cs typeface="Kokila" panose="020B0604020202020204" pitchFamily="34" charset="0"/>
                        </a:rPr>
                        <a:t>Remarks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extLst>
                  <a:ext uri="{0D108BD9-81ED-4DB2-BD59-A6C34878D82A}">
                    <a16:rowId xmlns="" xmlns:a16="http://schemas.microsoft.com/office/drawing/2014/main" val="4293617178"/>
                  </a:ext>
                </a:extLst>
              </a:tr>
              <a:tr h="35458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अक्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अ, इ, उ, ऋ, लृ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 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extLst>
                  <a:ext uri="{0D108BD9-81ED-4DB2-BD59-A6C34878D82A}">
                    <a16:rowId xmlns="" xmlns:a16="http://schemas.microsoft.com/office/drawing/2014/main" val="875223131"/>
                  </a:ext>
                </a:extLst>
              </a:tr>
              <a:tr h="52684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अश्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अ, इ, उ, ऋ, लृ, ए, ओ, ऐ, औ, ह्, य्, व्, र्, ल्, ञ्, म्, ङ्, ण्, न्, झ्, भ्, घ्, ढ्, ध्, ज्, ब्, ग्, ड्, द्।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अ,</a:t>
                      </a:r>
                      <a:r>
                        <a:rPr lang="sa-IN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इ, उ 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et. are vowels. </a:t>
                      </a:r>
                      <a:r>
                        <a:rPr lang="sa-IN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वर्ण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s beginning from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ह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are consonants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 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extLst>
                  <a:ext uri="{0D108BD9-81ED-4DB2-BD59-A6C34878D82A}">
                    <a16:rowId xmlns="" xmlns:a16="http://schemas.microsoft.com/office/drawing/2014/main" val="2949532684"/>
                  </a:ext>
                </a:extLst>
              </a:tr>
              <a:tr h="35458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अच्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अ, इ, उ, ऋ, लृ, ए, ओ, ऐ, औ।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प्रत्याहार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अच्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includes all vowels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extLst>
                  <a:ext uri="{0D108BD9-81ED-4DB2-BD59-A6C34878D82A}">
                    <a16:rowId xmlns="" xmlns:a16="http://schemas.microsoft.com/office/drawing/2014/main" val="4210678172"/>
                  </a:ext>
                </a:extLst>
              </a:tr>
              <a:tr h="70917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हल्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ह्, य्, व्, र्, ल्, ञ्, म्, ङ्, ण्, न्, झ्, भ्, घ्, ढ्, ध्, ज्, ब्, ग्, ड्, द्, ख्, फ्, छ्, ठ्, थ्, च्, ट्, त्, क्, प्, श्, ष्, स्, ह्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प्रत्याहार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हल्</a:t>
                      </a:r>
                      <a:r>
                        <a:rPr lang="en-US" sz="2000" baseline="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includes all consonants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49554" marR="49554" marT="0" marB="0"/>
                </a:tc>
                <a:extLst>
                  <a:ext uri="{0D108BD9-81ED-4DB2-BD59-A6C34878D82A}">
                    <a16:rowId xmlns="" xmlns:a16="http://schemas.microsoft.com/office/drawing/2014/main" val="181489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761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</a:t>
            </a:r>
            <a:r>
              <a:rPr lang="sa-IN" dirty="0" smtClean="0"/>
              <a:t>वर्णमाला </a:t>
            </a:r>
            <a:r>
              <a:rPr lang="en-US" dirty="0" smtClean="0"/>
              <a:t>and </a:t>
            </a:r>
            <a:r>
              <a:rPr lang="sa-IN" dirty="0" smtClean="0"/>
              <a:t>माहेश्वर-सूत्र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60109" y="1968107"/>
            <a:ext cx="3992732" cy="576262"/>
          </a:xfrm>
        </p:spPr>
        <p:txBody>
          <a:bodyPr/>
          <a:lstStyle/>
          <a:p>
            <a:pPr algn="ctr"/>
            <a:r>
              <a:rPr lang="sa-IN" dirty="0" smtClean="0"/>
              <a:t>वर्ण-माला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3626968117"/>
              </p:ext>
            </p:extLst>
          </p:nvPr>
        </p:nvGraphicFramePr>
        <p:xfrm>
          <a:off x="1083076" y="2696663"/>
          <a:ext cx="454679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23">
                  <a:extLst>
                    <a:ext uri="{9D8B030D-6E8A-4147-A177-3AD203B41FA5}">
                      <a16:colId xmlns="" xmlns:a16="http://schemas.microsoft.com/office/drawing/2014/main" val="268520312"/>
                    </a:ext>
                  </a:extLst>
                </a:gridCol>
                <a:gridCol w="327225">
                  <a:extLst>
                    <a:ext uri="{9D8B030D-6E8A-4147-A177-3AD203B41FA5}">
                      <a16:colId xmlns="" xmlns:a16="http://schemas.microsoft.com/office/drawing/2014/main" val="301171339"/>
                    </a:ext>
                  </a:extLst>
                </a:gridCol>
                <a:gridCol w="370855">
                  <a:extLst>
                    <a:ext uri="{9D8B030D-6E8A-4147-A177-3AD203B41FA5}">
                      <a16:colId xmlns="" xmlns:a16="http://schemas.microsoft.com/office/drawing/2014/main" val="1154022225"/>
                    </a:ext>
                  </a:extLst>
                </a:gridCol>
                <a:gridCol w="247236">
                  <a:extLst>
                    <a:ext uri="{9D8B030D-6E8A-4147-A177-3AD203B41FA5}">
                      <a16:colId xmlns="" xmlns:a16="http://schemas.microsoft.com/office/drawing/2014/main" val="1239238076"/>
                    </a:ext>
                  </a:extLst>
                </a:gridCol>
                <a:gridCol w="334496">
                  <a:extLst>
                    <a:ext uri="{9D8B030D-6E8A-4147-A177-3AD203B41FA5}">
                      <a16:colId xmlns="" xmlns:a16="http://schemas.microsoft.com/office/drawing/2014/main" val="1739073267"/>
                    </a:ext>
                  </a:extLst>
                </a:gridCol>
                <a:gridCol w="298138">
                  <a:extLst>
                    <a:ext uri="{9D8B030D-6E8A-4147-A177-3AD203B41FA5}">
                      <a16:colId xmlns="" xmlns:a16="http://schemas.microsoft.com/office/drawing/2014/main" val="113041594"/>
                    </a:ext>
                  </a:extLst>
                </a:gridCol>
                <a:gridCol w="319954">
                  <a:extLst>
                    <a:ext uri="{9D8B030D-6E8A-4147-A177-3AD203B41FA5}">
                      <a16:colId xmlns="" xmlns:a16="http://schemas.microsoft.com/office/drawing/2014/main" val="1281251307"/>
                    </a:ext>
                  </a:extLst>
                </a:gridCol>
                <a:gridCol w="460714">
                  <a:extLst>
                    <a:ext uri="{9D8B030D-6E8A-4147-A177-3AD203B41FA5}">
                      <a16:colId xmlns="" xmlns:a16="http://schemas.microsoft.com/office/drawing/2014/main" val="3183494804"/>
                    </a:ext>
                  </a:extLst>
                </a:gridCol>
                <a:gridCol w="276934">
                  <a:extLst>
                    <a:ext uri="{9D8B030D-6E8A-4147-A177-3AD203B41FA5}">
                      <a16:colId xmlns="" xmlns:a16="http://schemas.microsoft.com/office/drawing/2014/main" val="3010017216"/>
                    </a:ext>
                  </a:extLst>
                </a:gridCol>
                <a:gridCol w="284086">
                  <a:extLst>
                    <a:ext uri="{9D8B030D-6E8A-4147-A177-3AD203B41FA5}">
                      <a16:colId xmlns="" xmlns:a16="http://schemas.microsoft.com/office/drawing/2014/main" val="3996528131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675119810"/>
                    </a:ext>
                  </a:extLst>
                </a:gridCol>
                <a:gridCol w="150920">
                  <a:extLst>
                    <a:ext uri="{9D8B030D-6E8A-4147-A177-3AD203B41FA5}">
                      <a16:colId xmlns="" xmlns:a16="http://schemas.microsoft.com/office/drawing/2014/main" val="1850643353"/>
                    </a:ext>
                  </a:extLst>
                </a:gridCol>
                <a:gridCol w="355107">
                  <a:extLst>
                    <a:ext uri="{9D8B030D-6E8A-4147-A177-3AD203B41FA5}">
                      <a16:colId xmlns="" xmlns:a16="http://schemas.microsoft.com/office/drawing/2014/main" val="3989359145"/>
                    </a:ext>
                  </a:extLst>
                </a:gridCol>
                <a:gridCol w="727971">
                  <a:extLst>
                    <a:ext uri="{9D8B030D-6E8A-4147-A177-3AD203B41FA5}">
                      <a16:colId xmlns="" xmlns:a16="http://schemas.microsoft.com/office/drawing/2014/main" val="304882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आ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ई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ऊ</a:t>
                      </a:r>
                      <a:r>
                        <a:rPr lang="sa-IN" sz="2400" baseline="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ऋ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b="1" kern="1200" dirty="0" smtClean="0">
                          <a:solidFill>
                            <a:srgbClr val="00B050"/>
                          </a:solidFill>
                          <a:effectLst/>
                          <a:latin typeface="Kokila" panose="020B0604020202020204" pitchFamily="34" charset="0"/>
                          <a:ea typeface="+mn-ea"/>
                          <a:cs typeface="Kokila" panose="020B0604020202020204" pitchFamily="34" charset="0"/>
                        </a:rPr>
                        <a:t>ॠ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ऌ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ए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ऐ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ओ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B05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औ</a:t>
                      </a:r>
                      <a:endParaRPr lang="en-IN" sz="2400" dirty="0">
                        <a:solidFill>
                          <a:srgbClr val="00B05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127586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क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ख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C0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ग</a:t>
                      </a:r>
                      <a:endParaRPr lang="en-IN" sz="2400" dirty="0">
                        <a:solidFill>
                          <a:srgbClr val="C0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2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घ</a:t>
                      </a:r>
                      <a:endParaRPr lang="en-IN" sz="2400" dirty="0">
                        <a:solidFill>
                          <a:schemeClr val="accent2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7030A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ङ</a:t>
                      </a:r>
                      <a:endParaRPr lang="en-IN" sz="2400" dirty="0">
                        <a:solidFill>
                          <a:srgbClr val="7030A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11345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च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छ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C0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ज</a:t>
                      </a:r>
                      <a:endParaRPr lang="en-IN" sz="2400" dirty="0">
                        <a:solidFill>
                          <a:srgbClr val="C0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2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झ</a:t>
                      </a:r>
                      <a:endParaRPr lang="en-IN" sz="2400" dirty="0">
                        <a:solidFill>
                          <a:schemeClr val="accent2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7030A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ञ</a:t>
                      </a:r>
                      <a:endParaRPr lang="en-IN" sz="2400" dirty="0">
                        <a:solidFill>
                          <a:srgbClr val="7030A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83939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ठ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C0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ड</a:t>
                      </a:r>
                      <a:endParaRPr lang="en-IN" sz="2400" dirty="0">
                        <a:solidFill>
                          <a:srgbClr val="C0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2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ढ</a:t>
                      </a:r>
                      <a:endParaRPr lang="en-IN" sz="2400" dirty="0">
                        <a:solidFill>
                          <a:schemeClr val="accent2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7030A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ण</a:t>
                      </a:r>
                      <a:endParaRPr lang="en-IN" sz="2400" dirty="0">
                        <a:solidFill>
                          <a:srgbClr val="7030A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97476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त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थ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C0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द</a:t>
                      </a:r>
                      <a:endParaRPr lang="en-IN" sz="2400" dirty="0">
                        <a:solidFill>
                          <a:srgbClr val="C0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2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ध</a:t>
                      </a:r>
                      <a:endParaRPr lang="en-IN" sz="2400" dirty="0">
                        <a:solidFill>
                          <a:schemeClr val="accent2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7030A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न</a:t>
                      </a:r>
                      <a:endParaRPr lang="en-IN" sz="2400" dirty="0">
                        <a:solidFill>
                          <a:srgbClr val="7030A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48187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फ</a:t>
                      </a:r>
                      <a:endParaRPr lang="en-I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C0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ब</a:t>
                      </a:r>
                      <a:endParaRPr lang="en-IN" sz="2400" dirty="0">
                        <a:solidFill>
                          <a:srgbClr val="C0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chemeClr val="accent2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भ</a:t>
                      </a:r>
                      <a:endParaRPr lang="en-IN" sz="2400" dirty="0">
                        <a:solidFill>
                          <a:schemeClr val="accent2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7030A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म</a:t>
                      </a:r>
                      <a:endParaRPr lang="en-IN" sz="2400" dirty="0">
                        <a:solidFill>
                          <a:srgbClr val="7030A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6680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य</a:t>
                      </a:r>
                      <a:r>
                        <a:rPr lang="sa-IN" sz="2400" baseline="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endParaRPr lang="en-IN" sz="2400" dirty="0">
                        <a:solidFill>
                          <a:srgbClr val="FF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र</a:t>
                      </a:r>
                      <a:endParaRPr lang="en-IN" sz="2400" dirty="0">
                        <a:solidFill>
                          <a:srgbClr val="FF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ल</a:t>
                      </a:r>
                      <a:endParaRPr lang="en-IN" sz="2400" dirty="0">
                        <a:solidFill>
                          <a:srgbClr val="FF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व</a:t>
                      </a:r>
                      <a:endParaRPr lang="en-IN" sz="2400" dirty="0">
                        <a:solidFill>
                          <a:srgbClr val="FF000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70089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70C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श</a:t>
                      </a:r>
                      <a:endParaRPr lang="en-IN" sz="2400" dirty="0">
                        <a:solidFill>
                          <a:srgbClr val="0070C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70C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ष</a:t>
                      </a:r>
                      <a:endParaRPr lang="en-IN" sz="2400" dirty="0">
                        <a:solidFill>
                          <a:srgbClr val="0070C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0070C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स</a:t>
                      </a:r>
                      <a:endParaRPr lang="en-IN" sz="2400" dirty="0">
                        <a:solidFill>
                          <a:srgbClr val="0070C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a-IN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400" dirty="0" smtClean="0">
                          <a:solidFill>
                            <a:srgbClr val="0070C0"/>
                          </a:solidFill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</a:t>
                      </a:r>
                      <a:endParaRPr lang="en-IN" sz="2400" dirty="0">
                        <a:solidFill>
                          <a:srgbClr val="0070C0"/>
                        </a:solidFill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24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9751050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a-IN" dirty="0" smtClean="0"/>
              <a:t>माहेश्वर-सूत्र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15695" y="2696663"/>
            <a:ext cx="5388916" cy="3354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a-IN" sz="2400" dirty="0" smtClean="0">
                <a:solidFill>
                  <a:srgbClr val="00B05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अइउण्	ऋऌक्	एओङ्	ऐऔच् </a:t>
            </a:r>
          </a:p>
          <a:p>
            <a:pPr marL="0" indent="0">
              <a:buNone/>
            </a:pPr>
            <a:r>
              <a:rPr lang="sa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हयवरट्	ल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ण्		</a:t>
            </a:r>
            <a:r>
              <a:rPr lang="sa-IN" sz="2400" dirty="0" smtClean="0">
                <a:solidFill>
                  <a:srgbClr val="7030A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ञमङणनम्</a:t>
            </a:r>
          </a:p>
          <a:p>
            <a:pPr marL="0" indent="0">
              <a:buNone/>
            </a:pPr>
            <a:r>
              <a:rPr lang="sa-IN" sz="2400" dirty="0" smtClean="0">
                <a:solidFill>
                  <a:schemeClr val="accent2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झभञ्		घढधष्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</a:t>
            </a:r>
            <a:r>
              <a:rPr lang="sa-IN" sz="2400" dirty="0" smtClean="0">
                <a:solidFill>
                  <a:srgbClr val="C0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जबगडदश्</a:t>
            </a:r>
          </a:p>
          <a:p>
            <a:pPr marL="0" indent="0">
              <a:buNone/>
            </a:pPr>
            <a:r>
              <a:rPr lang="sa-IN" sz="2400" dirty="0" smtClean="0">
                <a:solidFill>
                  <a:schemeClr val="accent3">
                    <a:lumMod val="75000"/>
                  </a:schemeClr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खफछठथचटतव्	कपय्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</a:t>
            </a:r>
            <a:r>
              <a:rPr lang="sa-IN" sz="2400" dirty="0" smtClean="0">
                <a:solidFill>
                  <a:srgbClr val="0070C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शषसर्	हल्</a:t>
            </a:r>
          </a:p>
          <a:p>
            <a:pPr marL="0" indent="0">
              <a:buNone/>
            </a:pPr>
            <a:endParaRPr lang="sa-IN" sz="2400" dirty="0">
              <a:solidFill>
                <a:srgbClr val="0070C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70C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443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are </a:t>
            </a:r>
            <a:r>
              <a:rPr lang="sa-IN" dirty="0" smtClean="0"/>
              <a:t>प्रत्याहार</a:t>
            </a:r>
            <a:r>
              <a:rPr lang="en-US" dirty="0" smtClean="0"/>
              <a:t>s Used in </a:t>
            </a:r>
            <a:r>
              <a:rPr lang="sa-IN" dirty="0" smtClean="0"/>
              <a:t>अष्टाध्यायी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– </a:t>
            </a:r>
            <a:r>
              <a:rPr lang="sa-IN" dirty="0" smtClean="0"/>
              <a:t>	इको यणचि। (6.1.77)</a:t>
            </a:r>
          </a:p>
          <a:p>
            <a:pPr marL="0" indent="0">
              <a:buNone/>
            </a:pPr>
            <a:r>
              <a:rPr lang="sa-IN" dirty="0"/>
              <a:t>	</a:t>
            </a:r>
            <a:r>
              <a:rPr lang="sa-IN" dirty="0" smtClean="0"/>
              <a:t>			इकः यण् अचि</a:t>
            </a:r>
          </a:p>
          <a:p>
            <a:pPr marL="0" indent="0">
              <a:buNone/>
            </a:pPr>
            <a:r>
              <a:rPr lang="sa-IN" dirty="0"/>
              <a:t>	</a:t>
            </a:r>
            <a:r>
              <a:rPr lang="sa-IN" dirty="0" smtClean="0"/>
              <a:t>			(इक्)(यण्)(अच्)</a:t>
            </a:r>
          </a:p>
          <a:p>
            <a:r>
              <a:rPr lang="sa-IN" dirty="0" smtClean="0"/>
              <a:t>इक् - इ, उ, ऋ, ऌ</a:t>
            </a:r>
          </a:p>
          <a:p>
            <a:r>
              <a:rPr lang="sa-IN" dirty="0" smtClean="0"/>
              <a:t>यण् - य, व, र, ल</a:t>
            </a:r>
          </a:p>
          <a:p>
            <a:r>
              <a:rPr lang="sa-IN" dirty="0" smtClean="0"/>
              <a:t>अच् - अ, इ, उ, ऋ, ऌ, ए, ओ, ऐ, औ (</a:t>
            </a:r>
            <a:r>
              <a:rPr lang="en-US" dirty="0" smtClean="0"/>
              <a:t>all vowels)</a:t>
            </a:r>
          </a:p>
          <a:p>
            <a:r>
              <a:rPr lang="en-US" dirty="0" smtClean="0"/>
              <a:t>Meaning – </a:t>
            </a:r>
          </a:p>
          <a:p>
            <a:pPr lvl="1"/>
            <a:r>
              <a:rPr lang="sa-IN" dirty="0" smtClean="0"/>
              <a:t>इ </a:t>
            </a:r>
            <a:r>
              <a:rPr lang="en-US" dirty="0" smtClean="0"/>
              <a:t>changes to </a:t>
            </a:r>
            <a:r>
              <a:rPr lang="sa-IN" dirty="0" smtClean="0"/>
              <a:t>य </a:t>
            </a:r>
            <a:r>
              <a:rPr lang="en-US" dirty="0" smtClean="0"/>
              <a:t>when it is followed by any vowel</a:t>
            </a:r>
          </a:p>
          <a:p>
            <a:pPr lvl="1"/>
            <a:r>
              <a:rPr lang="en-US" dirty="0" smtClean="0"/>
              <a:t>Likewise </a:t>
            </a:r>
            <a:r>
              <a:rPr lang="sa-IN" dirty="0" smtClean="0"/>
              <a:t>उ </a:t>
            </a:r>
            <a:r>
              <a:rPr lang="en-US" dirty="0" smtClean="0"/>
              <a:t>changes to </a:t>
            </a:r>
            <a:r>
              <a:rPr lang="sa-IN" dirty="0" smtClean="0"/>
              <a:t>व</a:t>
            </a:r>
            <a:r>
              <a:rPr lang="en-US" dirty="0" smtClean="0"/>
              <a:t>, </a:t>
            </a:r>
            <a:r>
              <a:rPr lang="sa-IN" dirty="0" smtClean="0"/>
              <a:t> ऋ</a:t>
            </a:r>
            <a:r>
              <a:rPr lang="en-US" dirty="0" smtClean="0"/>
              <a:t> </a:t>
            </a:r>
            <a:r>
              <a:rPr lang="en-US" dirty="0"/>
              <a:t>changes to</a:t>
            </a:r>
            <a:r>
              <a:rPr lang="sa-IN" dirty="0" smtClean="0"/>
              <a:t> र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sa-IN" dirty="0" smtClean="0"/>
              <a:t> ऌ</a:t>
            </a:r>
            <a:r>
              <a:rPr lang="en-US" dirty="0" smtClean="0"/>
              <a:t> </a:t>
            </a:r>
            <a:r>
              <a:rPr lang="en-US" dirty="0"/>
              <a:t>changes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sa-IN" dirty="0" smtClean="0"/>
              <a:t>ल</a:t>
            </a:r>
          </a:p>
          <a:p>
            <a:r>
              <a:rPr lang="en-US" dirty="0" smtClean="0"/>
              <a:t> Read ‘Economy and the Construction </a:t>
            </a:r>
            <a:r>
              <a:rPr lang="en-US" dirty="0"/>
              <a:t>of </a:t>
            </a:r>
            <a:r>
              <a:rPr lang="en-US" dirty="0" err="1" smtClean="0"/>
              <a:t>Śivasūtras</a:t>
            </a:r>
            <a:r>
              <a:rPr lang="en-US" dirty="0" smtClean="0"/>
              <a:t>’ by Paul </a:t>
            </a:r>
            <a:r>
              <a:rPr lang="en-US" dirty="0" err="1" smtClean="0"/>
              <a:t>Kiparsky</a:t>
            </a:r>
            <a:r>
              <a:rPr lang="en-US" dirty="0" smtClean="0"/>
              <a:t> (1991) </a:t>
            </a:r>
            <a:endParaRPr lang="sa-IN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5101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Ellipses : </a:t>
            </a:r>
            <a:r>
              <a:rPr lang="sa-IN" dirty="0" smtClean="0"/>
              <a:t>अनुवृत्तिः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day-to-day communications an elliptical sentence is made a complete sentence by borrowing required words from the previous context </a:t>
            </a:r>
          </a:p>
          <a:p>
            <a:pPr algn="just"/>
            <a:r>
              <a:rPr lang="en-US" dirty="0" smtClean="0"/>
              <a:t>Panini has </a:t>
            </a:r>
            <a:r>
              <a:rPr lang="en-US" dirty="0"/>
              <a:t>i</a:t>
            </a:r>
            <a:r>
              <a:rPr lang="en-US" dirty="0" smtClean="0"/>
              <a:t>ngeniously made use of this ordinary feature of spoken language and has transferred it into a highly technical appliance called </a:t>
            </a:r>
            <a:r>
              <a:rPr lang="en-US" dirty="0"/>
              <a:t>‘</a:t>
            </a:r>
            <a:r>
              <a:rPr lang="sa-IN" dirty="0"/>
              <a:t>अनुवृत्ति</a:t>
            </a:r>
            <a:r>
              <a:rPr lang="en-US" dirty="0"/>
              <a:t>’</a:t>
            </a:r>
            <a:r>
              <a:rPr lang="en-US" dirty="0" smtClean="0"/>
              <a:t>  </a:t>
            </a:r>
            <a:endParaRPr lang="en-US" dirty="0"/>
          </a:p>
          <a:p>
            <a:pPr algn="just"/>
            <a:r>
              <a:rPr lang="sa-IN" dirty="0" smtClean="0"/>
              <a:t>आकाङ्क्षा</a:t>
            </a:r>
            <a:r>
              <a:rPr lang="en-US" dirty="0" smtClean="0"/>
              <a:t> (Expectancy) plays a major role in deciding </a:t>
            </a:r>
            <a:r>
              <a:rPr lang="sa-IN" dirty="0" smtClean="0"/>
              <a:t>अनुवृत्ति</a:t>
            </a:r>
          </a:p>
          <a:p>
            <a:pPr algn="just"/>
            <a:r>
              <a:rPr lang="en-US" dirty="0" smtClean="0"/>
              <a:t>Panini has been able to save around 30000 words in his work with just this one technique</a:t>
            </a:r>
          </a:p>
        </p:txBody>
      </p:sp>
    </p:spTree>
    <p:extLst>
      <p:ext uri="{BB962C8B-B14F-4D97-AF65-F5344CB8AC3E}">
        <p14:creationId xmlns="" xmlns:p14="http://schemas.microsoft.com/office/powerpoint/2010/main" val="149900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mispronunciations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सावन का महीना पवन करे... सोर</a:t>
            </a:r>
          </a:p>
          <a:p>
            <a:r>
              <a:rPr lang="sa-IN" sz="2000" dirty="0">
                <a:latin typeface="Kokila" panose="020B0604020202020204" pitchFamily="34" charset="0"/>
                <a:cs typeface="Kokila" panose="020B0604020202020204" pitchFamily="34" charset="0"/>
              </a:rPr>
              <a:t>विश्व 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बिस्व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वन 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बन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बाण 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बान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लक्ष्मण - लक्ष्मन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ढाबा </a:t>
            </a:r>
            <a:r>
              <a:rPr lang="en-US" sz="2000" dirty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sa-IN" sz="2000" dirty="0">
                <a:latin typeface="Kokila" panose="020B0604020202020204" pitchFamily="34" charset="0"/>
                <a:cs typeface="Kokila" panose="020B0604020202020204" pitchFamily="34" charset="0"/>
              </a:rPr>
              <a:t>धाबा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अर्थ 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अर्ध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जीविका 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जीविगा</a:t>
            </a:r>
          </a:p>
          <a:p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चिन्तितवान् - चिन्दिदवान्</a:t>
            </a:r>
            <a:endParaRPr lang="en-IN" sz="20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3868">
            <a:off x="5872164" y="1387708"/>
            <a:ext cx="4194048" cy="2231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214">
            <a:off x="5475564" y="3740016"/>
            <a:ext cx="3873007" cy="2681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9305">
            <a:off x="8901344" y="2402603"/>
            <a:ext cx="2302276" cy="1726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354">
            <a:off x="8993631" y="4341546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60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80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Example of </a:t>
            </a:r>
            <a:r>
              <a:rPr lang="sa-IN" sz="32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अनुवृत्ति</a:t>
            </a:r>
            <a:r>
              <a:rPr lang="en-US" sz="32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200" dirty="0" smtClean="0">
                <a:cs typeface="Kokila" panose="020B0604020202020204" pitchFamily="34" charset="0"/>
              </a:rPr>
              <a:t>in the rules from </a:t>
            </a:r>
            <a:r>
              <a:rPr lang="en-US" sz="3200" dirty="0" smtClean="0">
                <a:latin typeface="Kokila" panose="020B0604020202020204" pitchFamily="34" charset="0"/>
                <a:cs typeface="Kokila" panose="020B0604020202020204" pitchFamily="34" charset="0"/>
              </a:rPr>
              <a:t>1.3.2 – 1.3.9</a:t>
            </a:r>
            <a:endParaRPr lang="en-IN" sz="32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70980024"/>
              </p:ext>
            </p:extLst>
          </p:nvPr>
        </p:nvGraphicFramePr>
        <p:xfrm>
          <a:off x="1802168" y="1473693"/>
          <a:ext cx="9099612" cy="4539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291">
                  <a:extLst>
                    <a:ext uri="{9D8B030D-6E8A-4147-A177-3AD203B41FA5}">
                      <a16:colId xmlns="" xmlns:a16="http://schemas.microsoft.com/office/drawing/2014/main" val="1068203077"/>
                    </a:ext>
                  </a:extLst>
                </a:gridCol>
                <a:gridCol w="2441591">
                  <a:extLst>
                    <a:ext uri="{9D8B030D-6E8A-4147-A177-3AD203B41FA5}">
                      <a16:colId xmlns="" xmlns:a16="http://schemas.microsoft.com/office/drawing/2014/main" val="2517662959"/>
                    </a:ext>
                  </a:extLst>
                </a:gridCol>
                <a:gridCol w="6165730">
                  <a:extLst>
                    <a:ext uri="{9D8B030D-6E8A-4147-A177-3AD203B41FA5}">
                      <a16:colId xmlns="" xmlns:a16="http://schemas.microsoft.com/office/drawing/2014/main" val="979994890"/>
                    </a:ext>
                  </a:extLst>
                </a:gridCol>
              </a:tblGrid>
              <a:tr h="328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सूत्र</a:t>
                      </a:r>
                      <a:r>
                        <a:rPr lang="en-US" sz="1200" dirty="0" smtClean="0">
                          <a:effectLst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Meaning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0398087"/>
                  </a:ext>
                </a:extLst>
              </a:tr>
              <a:tr h="355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a-IN" sz="2000" dirty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अच् अनुनासिकः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इत्।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nasalised vowels are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in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or original enunciation.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02888844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a-IN" sz="2000" dirty="0">
                          <a:solidFill>
                            <a:srgbClr val="00B05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हल्</a:t>
                      </a: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>
                          <a:solidFill>
                            <a:srgbClr val="00B05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अन्त्यम्</a:t>
                      </a:r>
                      <a:r>
                        <a:rPr lang="en-US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।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(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In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the final consonant is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69603037"/>
                  </a:ext>
                </a:extLst>
              </a:tr>
              <a:tr h="650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न विभक्तौ 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तु-स्-माः। (</a:t>
                      </a:r>
                      <a:r>
                        <a:rPr lang="sa-IN" sz="2000" dirty="0" smtClean="0">
                          <a:solidFill>
                            <a:srgbClr val="00B05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हल्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00B05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अन्त्यम्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final dental consonants and the final </a:t>
                      </a: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स् </a:t>
                      </a: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and </a:t>
                      </a: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म् </a:t>
                      </a: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are not </a:t>
                      </a: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 </a:t>
                      </a: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in affixes called </a:t>
                      </a:r>
                      <a:r>
                        <a:rPr lang="hi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विभक्ति</a:t>
                      </a: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 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15351417"/>
                  </a:ext>
                </a:extLst>
              </a:tr>
              <a:tr h="370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आदिः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ञि-टु-डवः। 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(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  <a:endParaRPr lang="en-IN" sz="2000" dirty="0" smtClean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ञि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टु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and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डु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occurring at the beginning of an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are called '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'.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70725009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षः </a:t>
                      </a:r>
                      <a:r>
                        <a:rPr lang="sa-IN" sz="2000" dirty="0" smtClean="0">
                          <a:solidFill>
                            <a:srgbClr val="7030A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प्रत्ययस्य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। 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(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आदिः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  <a:endParaRPr lang="en-IN" sz="2000" dirty="0" smtClean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letter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ष्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at the beginning of a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प्रत्यय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is called '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' 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37269109"/>
                  </a:ext>
                </a:extLst>
              </a:tr>
              <a:tr h="510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चु-टू। 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(</a:t>
                      </a:r>
                      <a:r>
                        <a:rPr lang="sa-IN" sz="2000" dirty="0" smtClean="0">
                          <a:solidFill>
                            <a:srgbClr val="7030A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प्रत्ययस्य 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आदिः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  <a:endParaRPr lang="en-IN" sz="2000" dirty="0" smtClean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letters -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च्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छ्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ज्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झ्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ञ्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ट्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ठ्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ड्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ढ्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ण्</a:t>
                      </a:r>
                      <a:r>
                        <a:rPr lang="ar-SA" sz="2000">
                          <a:effectLst/>
                          <a:latin typeface="Kokila" panose="020B0604020202020204" pitchFamily="34" charset="0"/>
                        </a:rPr>
                        <a:t> -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at the beginning of a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प्रत्यय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are called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 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29607304"/>
                  </a:ext>
                </a:extLst>
              </a:tr>
              <a:tr h="510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लशकु 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अतद्धिते। 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(</a:t>
                      </a:r>
                      <a:r>
                        <a:rPr lang="sa-IN" sz="2000" dirty="0" smtClean="0">
                          <a:solidFill>
                            <a:srgbClr val="7030A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प्रत्ययस्य 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आदिः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उपदेशे</a:t>
                      </a:r>
                      <a:r>
                        <a:rPr lang="sa-IN" sz="2000" dirty="0" smtClean="0">
                          <a:solidFill>
                            <a:srgbClr val="00B0F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sa-IN" sz="2000" dirty="0" smtClean="0">
                          <a:solidFill>
                            <a:srgbClr val="FF0000"/>
                          </a:solidFill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 initial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ल्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and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श्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and the gutturals of all affixes, except,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तद्धित</a:t>
                      </a:r>
                      <a:r>
                        <a:rPr lang="en-US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are 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called </a:t>
                      </a:r>
                      <a:r>
                        <a:rPr lang="hi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IN" sz="200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 </a:t>
                      </a:r>
                      <a:endParaRPr lang="en-IN" sz="200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44601652"/>
                  </a:ext>
                </a:extLst>
              </a:tr>
              <a:tr h="503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a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तस्य </a:t>
                      </a:r>
                      <a:r>
                        <a:rPr lang="sa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लोपः।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Of this, (namely of that which has been called </a:t>
                      </a:r>
                      <a:r>
                        <a:rPr lang="hi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इत्</a:t>
                      </a:r>
                      <a:r>
                        <a:rPr lang="en-US" sz="2000" dirty="0" smtClean="0">
                          <a:effectLst/>
                          <a:latin typeface="Kokila" panose="020B0604020202020204" pitchFamily="34" charset="0"/>
                          <a:cs typeface="+mn-cs"/>
                        </a:rPr>
                        <a:t>)</a:t>
                      </a:r>
                      <a:r>
                        <a:rPr lang="en-IN" sz="2000" dirty="0" smtClean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 </a:t>
                      </a:r>
                      <a:r>
                        <a:rPr lang="en-IN" sz="2000" dirty="0">
                          <a:effectLst/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there is elision</a:t>
                      </a:r>
                      <a:endParaRPr lang="en-IN" sz="2000" dirty="0">
                        <a:effectLst/>
                        <a:latin typeface="Kokila" panose="020B0604020202020204" pitchFamily="34" charset="0"/>
                        <a:ea typeface="Calibri" panose="020F0502020204030204" pitchFamily="34" charset="0"/>
                        <a:cs typeface="Kokil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69032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2168" y="6107837"/>
            <a:ext cx="897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sa-IN" dirty="0" smtClean="0"/>
              <a:t>सूत्र</a:t>
            </a:r>
            <a:r>
              <a:rPr lang="en-US" dirty="0" smtClean="0"/>
              <a:t>s 1 to 7 above -  no. of words used = 15 : No. of words saved = 19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6655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sz="54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अनुबन्ध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a-IN" dirty="0" smtClean="0"/>
              <a:t>अनुबन्ध</a:t>
            </a:r>
            <a:r>
              <a:rPr lang="en-US" dirty="0" smtClean="0"/>
              <a:t>s are an important aspect of Panini’s meta-language</a:t>
            </a:r>
          </a:p>
          <a:p>
            <a:r>
              <a:rPr lang="en-US" dirty="0" smtClean="0"/>
              <a:t>The also contribute significantly to                                                   brevity/economy in Panini’s work</a:t>
            </a:r>
          </a:p>
          <a:p>
            <a:r>
              <a:rPr lang="en-US" dirty="0" smtClean="0"/>
              <a:t>All the elements of </a:t>
            </a:r>
            <a:r>
              <a:rPr lang="sa-IN" dirty="0" smtClean="0"/>
              <a:t>उपदेश</a:t>
            </a:r>
            <a:r>
              <a:rPr lang="en-US" dirty="0" smtClean="0"/>
              <a:t>s that are labeled as </a:t>
            </a:r>
            <a:r>
              <a:rPr lang="sa-IN" dirty="0" smtClean="0"/>
              <a:t>इत् </a:t>
            </a:r>
            <a:r>
              <a:rPr lang="en-US" dirty="0" smtClean="0"/>
              <a:t>by the rules 1.3.2 to 1.3.9 are called as </a:t>
            </a:r>
            <a:r>
              <a:rPr lang="sa-IN" dirty="0" smtClean="0"/>
              <a:t>अनुबन्ध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They are removed by the rule 1.3.9, that is why they are not visible in words arrived at as a result of the derivational process</a:t>
            </a:r>
          </a:p>
          <a:p>
            <a:r>
              <a:rPr lang="en-US" dirty="0" smtClean="0"/>
              <a:t>They are added to </a:t>
            </a:r>
            <a:r>
              <a:rPr lang="sa-IN" dirty="0" smtClean="0"/>
              <a:t>धातु</a:t>
            </a:r>
            <a:r>
              <a:rPr lang="en-US" dirty="0" smtClean="0"/>
              <a:t>s, </a:t>
            </a:r>
            <a:r>
              <a:rPr lang="sa-IN" dirty="0" smtClean="0"/>
              <a:t>प्रातिपदिक</a:t>
            </a:r>
            <a:r>
              <a:rPr lang="en-US" dirty="0" smtClean="0"/>
              <a:t>s, </a:t>
            </a:r>
            <a:r>
              <a:rPr lang="sa-IN" dirty="0" smtClean="0"/>
              <a:t>प्रत्यय</a:t>
            </a:r>
            <a:r>
              <a:rPr lang="en-US" dirty="0" smtClean="0"/>
              <a:t>s etc. (i.e., to </a:t>
            </a:r>
            <a:r>
              <a:rPr lang="sa-IN" dirty="0" smtClean="0"/>
              <a:t>उपदेश</a:t>
            </a:r>
            <a:r>
              <a:rPr lang="en-US" dirty="0" smtClean="0"/>
              <a:t>s) in order to trigger certain operational rules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31154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Example : Compare the following derivations with a same suffix with different </a:t>
            </a:r>
            <a:r>
              <a:rPr lang="sa-IN" sz="44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अनुबन्ध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s </a:t>
            </a:r>
            <a:endParaRPr lang="en-IN" sz="28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599"/>
            <a:ext cx="4313864" cy="4107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पठ्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+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ण्यत्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		(Root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पठ्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takes the suffix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ण्यत्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		by rule 3.1.124)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sa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पठ् </a:t>
            </a:r>
            <a:r>
              <a:rPr lang="en-US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+ </a:t>
            </a:r>
            <a:r>
              <a:rPr lang="sa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य</a:t>
            </a:r>
            <a:r>
              <a:rPr lang="en-US" sz="2400" dirty="0" smtClean="0">
                <a:solidFill>
                  <a:srgbClr val="7030A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	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(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अनुबन्ध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s –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ण्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and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त्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are 					removed by rules 1.3.3, 1.3.7 				and 1.3.9)</a:t>
            </a:r>
            <a:endParaRPr lang="sa-IN" sz="24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पाठ् य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		(The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second-last sound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अ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in 				a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धातु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is replaced by 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आ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					whenever a suffix with 					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अनुबन्ध ण्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is added to it by 					rule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7.2.116)</a:t>
            </a:r>
          </a:p>
          <a:p>
            <a:pPr marL="0" indent="0">
              <a:buNone/>
            </a:pPr>
            <a:r>
              <a:rPr lang="sa-IN" sz="2400" dirty="0" smtClean="0">
                <a:solidFill>
                  <a:srgbClr val="C0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पाठ्य</a:t>
            </a:r>
            <a:endParaRPr lang="en-IN" sz="2400" dirty="0" smtClean="0">
              <a:solidFill>
                <a:srgbClr val="C0000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457200" lvl="1" indent="0">
              <a:buNone/>
            </a:pPr>
            <a:endParaRPr lang="en-IN" sz="24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33600"/>
            <a:ext cx="4313864" cy="3929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शक्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+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क्यप्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	(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Root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शक्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takes the suffix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			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क्यप्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by rule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3.1.99)</a:t>
            </a:r>
            <a:endParaRPr lang="sa-IN" sz="24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r>
              <a:rPr lang="sa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शक्</a:t>
            </a:r>
            <a:r>
              <a:rPr lang="en-US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+</a:t>
            </a:r>
            <a:r>
              <a:rPr lang="sa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य</a:t>
            </a:r>
            <a:r>
              <a:rPr lang="en-US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		(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अनुबन्ध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s –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क्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and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प्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are 					removed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by rules 1.3.3,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1.3.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8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				and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1.3.9)</a:t>
            </a:r>
            <a:endParaRPr lang="sa-IN" sz="24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(The second-last sound 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अ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 in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शक्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is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not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replaced by 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आ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since the </a:t>
            </a:r>
            <a:r>
              <a:rPr lang="en-US" sz="2400" dirty="0">
                <a:latin typeface="Kokila" panose="020B0604020202020204" pitchFamily="34" charset="0"/>
                <a:cs typeface="Kokila" panose="020B0604020202020204" pitchFamily="34" charset="0"/>
              </a:rPr>
              <a:t>a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suffix 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क्यप्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does not have </a:t>
            </a:r>
            <a:r>
              <a:rPr lang="sa-IN" sz="2400" dirty="0">
                <a:latin typeface="Kokila" panose="020B0604020202020204" pitchFamily="34" charset="0"/>
                <a:cs typeface="Kokila" panose="020B0604020202020204" pitchFamily="34" charset="0"/>
              </a:rPr>
              <a:t>अनुबन्ध ण् </a:t>
            </a:r>
            <a:r>
              <a:rPr lang="en-US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in it</a:t>
            </a:r>
            <a:r>
              <a:rPr lang="sa-IN" sz="2400" dirty="0" smtClean="0">
                <a:latin typeface="Kokila" panose="020B0604020202020204" pitchFamily="34" charset="0"/>
                <a:cs typeface="Kokila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r>
              <a:rPr lang="sa-IN" sz="2400" dirty="0" smtClean="0">
                <a:solidFill>
                  <a:srgbClr val="C0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शक्य </a:t>
            </a:r>
            <a:endParaRPr lang="en-IN" sz="2400" dirty="0">
              <a:solidFill>
                <a:srgbClr val="C0000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2924" y="6374167"/>
            <a:ext cx="87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– ‘</a:t>
            </a:r>
            <a:r>
              <a:rPr lang="en-US" dirty="0" err="1" smtClean="0"/>
              <a:t>Anubandhas</a:t>
            </a:r>
            <a:r>
              <a:rPr lang="en-US" dirty="0" smtClean="0"/>
              <a:t> of Panini’ by G. V. </a:t>
            </a:r>
            <a:r>
              <a:rPr lang="en-US" dirty="0" err="1" smtClean="0"/>
              <a:t>Devasthali</a:t>
            </a:r>
            <a:r>
              <a:rPr lang="en-US" dirty="0" smtClean="0"/>
              <a:t> (1967)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3502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2950"/>
          </a:xfrm>
        </p:spPr>
        <p:txBody>
          <a:bodyPr/>
          <a:lstStyle/>
          <a:p>
            <a:pPr algn="ctr"/>
            <a:r>
              <a:rPr lang="en-US" dirty="0" smtClean="0"/>
              <a:t>Types of </a:t>
            </a:r>
            <a:r>
              <a:rPr lang="sa-IN" dirty="0" smtClean="0"/>
              <a:t>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544715"/>
            <a:ext cx="8915400" cy="4366507"/>
          </a:xfrm>
        </p:spPr>
        <p:txBody>
          <a:bodyPr>
            <a:normAutofit fontScale="85000" lnSpcReduction="20000"/>
          </a:bodyPr>
          <a:lstStyle/>
          <a:p>
            <a:r>
              <a:rPr lang="hi-IN" dirty="0">
                <a:solidFill>
                  <a:srgbClr val="C00000"/>
                </a:solidFill>
              </a:rPr>
              <a:t>संज्ञा </a:t>
            </a:r>
            <a:r>
              <a:rPr lang="hi-IN" dirty="0"/>
              <a:t>–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.)</a:t>
            </a:r>
            <a:r>
              <a:rPr lang="hi-IN" dirty="0"/>
              <a:t>वृद्धिरादैच्</a:t>
            </a:r>
          </a:p>
          <a:p>
            <a:r>
              <a:rPr lang="hi-IN" dirty="0">
                <a:solidFill>
                  <a:srgbClr val="C00000"/>
                </a:solidFill>
              </a:rPr>
              <a:t>परिभाषा</a:t>
            </a:r>
            <a:r>
              <a:rPr lang="hi-IN" dirty="0"/>
              <a:t> –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.)</a:t>
            </a:r>
            <a:endParaRPr lang="hi-IN" dirty="0"/>
          </a:p>
          <a:p>
            <a:pPr lvl="1"/>
            <a:r>
              <a:rPr lang="hi-IN" dirty="0"/>
              <a:t>विप्रतिषेधे परं कार्यम्, </a:t>
            </a:r>
          </a:p>
          <a:p>
            <a:pPr lvl="1"/>
            <a:r>
              <a:rPr lang="hi-IN" dirty="0"/>
              <a:t>तस्मिन्निति निर्दिष्टे पूर्वस्य, </a:t>
            </a:r>
          </a:p>
          <a:p>
            <a:pPr lvl="1"/>
            <a:r>
              <a:rPr lang="hi-IN" dirty="0"/>
              <a:t>षष्ठी स्थानेयोगा, </a:t>
            </a:r>
          </a:p>
          <a:p>
            <a:pPr lvl="1"/>
            <a:r>
              <a:rPr lang="hi-IN" dirty="0"/>
              <a:t>तस्मादित्युत्तरस्य</a:t>
            </a:r>
          </a:p>
          <a:p>
            <a:r>
              <a:rPr lang="hi-IN" dirty="0">
                <a:solidFill>
                  <a:srgbClr val="C00000"/>
                </a:solidFill>
              </a:rPr>
              <a:t>विधि</a:t>
            </a:r>
            <a:r>
              <a:rPr lang="hi-IN" dirty="0"/>
              <a:t> </a:t>
            </a:r>
            <a:r>
              <a:rPr lang="en-IN" dirty="0"/>
              <a:t>–</a:t>
            </a:r>
            <a:r>
              <a:rPr lang="hi-IN" dirty="0"/>
              <a:t>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.)</a:t>
            </a:r>
            <a:r>
              <a:rPr lang="hi-IN" dirty="0"/>
              <a:t>इको यणचि, </a:t>
            </a:r>
          </a:p>
          <a:p>
            <a:r>
              <a:rPr lang="hi-IN" dirty="0">
                <a:solidFill>
                  <a:srgbClr val="C00000"/>
                </a:solidFill>
              </a:rPr>
              <a:t>नियम </a:t>
            </a:r>
            <a:r>
              <a:rPr lang="hi-IN" dirty="0"/>
              <a:t>–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.)</a:t>
            </a:r>
            <a:r>
              <a:rPr lang="hi-IN" dirty="0"/>
              <a:t> </a:t>
            </a:r>
            <a:r>
              <a:rPr lang="en-IN" dirty="0" err="1"/>
              <a:t>म्रियतेः</a:t>
            </a:r>
            <a:r>
              <a:rPr lang="en-IN" dirty="0"/>
              <a:t> </a:t>
            </a:r>
            <a:r>
              <a:rPr lang="en-IN" dirty="0" err="1"/>
              <a:t>लुङ्-लिङो</a:t>
            </a:r>
            <a:r>
              <a:rPr lang="en-IN" dirty="0"/>
              <a:t> </a:t>
            </a:r>
            <a:r>
              <a:rPr lang="en-IN" dirty="0" err="1"/>
              <a:t>श्च</a:t>
            </a:r>
            <a:r>
              <a:rPr lang="en-IN" dirty="0"/>
              <a:t> (1.3.61)</a:t>
            </a:r>
            <a:endParaRPr lang="hi-IN" dirty="0"/>
          </a:p>
          <a:p>
            <a:r>
              <a:rPr lang="en-US" dirty="0"/>
              <a:t>Root </a:t>
            </a:r>
            <a:r>
              <a:rPr lang="hi-IN" dirty="0"/>
              <a:t>मृङ् </a:t>
            </a:r>
            <a:r>
              <a:rPr lang="en-US" dirty="0"/>
              <a:t>already takes the </a:t>
            </a:r>
            <a:r>
              <a:rPr lang="hi-IN" dirty="0"/>
              <a:t>आत्मनेपद</a:t>
            </a:r>
            <a:r>
              <a:rPr lang="en-US" dirty="0"/>
              <a:t>-suffixes in all its forms since the </a:t>
            </a:r>
            <a:r>
              <a:rPr lang="hi-IN" dirty="0"/>
              <a:t>इत्-</a:t>
            </a:r>
            <a:r>
              <a:rPr lang="en-US" dirty="0"/>
              <a:t>sound </a:t>
            </a:r>
            <a:r>
              <a:rPr lang="hi-IN" dirty="0"/>
              <a:t>ङ्</a:t>
            </a:r>
            <a:r>
              <a:rPr lang="en-US" dirty="0"/>
              <a:t> is attached to it by virtue of the rule – </a:t>
            </a:r>
            <a:r>
              <a:rPr lang="hi-IN" dirty="0"/>
              <a:t>अनुदात्तङित आत्मनेपदम् (१.३.१२). म्रियतेः लुङ्-लिङोश्च (१.३.६१) </a:t>
            </a:r>
            <a:r>
              <a:rPr lang="en-US" dirty="0"/>
              <a:t>again repeats that root </a:t>
            </a:r>
            <a:r>
              <a:rPr lang="hi-IN" dirty="0"/>
              <a:t>मृङ् </a:t>
            </a:r>
            <a:r>
              <a:rPr lang="en-US" dirty="0"/>
              <a:t>takes </a:t>
            </a:r>
            <a:r>
              <a:rPr lang="hi-IN" dirty="0"/>
              <a:t>आत्मनपद-</a:t>
            </a:r>
            <a:r>
              <a:rPr lang="en-US" dirty="0"/>
              <a:t>suffixes in (</a:t>
            </a:r>
            <a:r>
              <a:rPr lang="en-US" dirty="0" err="1"/>
              <a:t>i</a:t>
            </a:r>
            <a:r>
              <a:rPr lang="en-US" dirty="0"/>
              <a:t>)  immediate past tense and (ii) potential mood forms. So, the statement in </a:t>
            </a:r>
            <a:r>
              <a:rPr lang="hi-IN" dirty="0"/>
              <a:t>नियमसूत्र</a:t>
            </a:r>
            <a:r>
              <a:rPr lang="en-US" dirty="0"/>
              <a:t> – </a:t>
            </a:r>
            <a:r>
              <a:rPr lang="hi-IN" dirty="0"/>
              <a:t>म्रियतेः लुङ्-लिङ्गोः च</a:t>
            </a:r>
            <a:r>
              <a:rPr lang="en-US" dirty="0"/>
              <a:t> is assertive, but actually it is limiting the scope of the previous </a:t>
            </a:r>
            <a:r>
              <a:rPr lang="hi-IN" dirty="0"/>
              <a:t>सूत्र – अनुदात्तङित आत्मनेपदम्.</a:t>
            </a:r>
            <a:r>
              <a:rPr lang="en-US" dirty="0"/>
              <a:t> </a:t>
            </a:r>
          </a:p>
          <a:p>
            <a:r>
              <a:rPr lang="hi-IN" dirty="0">
                <a:solidFill>
                  <a:srgbClr val="C00000"/>
                </a:solidFill>
              </a:rPr>
              <a:t>अतिदेश</a:t>
            </a:r>
            <a:r>
              <a:rPr lang="hi-IN" dirty="0"/>
              <a:t> </a:t>
            </a:r>
            <a:r>
              <a:rPr lang="en-IN" dirty="0"/>
              <a:t>-</a:t>
            </a:r>
            <a:r>
              <a:rPr lang="hi-IN" dirty="0"/>
              <a:t> तृज्वत् क्रोष्टुः, लोटः लङ्वत्</a:t>
            </a:r>
          </a:p>
          <a:p>
            <a:r>
              <a:rPr lang="hi-IN" dirty="0">
                <a:solidFill>
                  <a:srgbClr val="C00000"/>
                </a:solidFill>
              </a:rPr>
              <a:t>अधिकार</a:t>
            </a:r>
            <a:r>
              <a:rPr lang="hi-IN" dirty="0"/>
              <a:t> </a:t>
            </a:r>
            <a:r>
              <a:rPr lang="en-IN" dirty="0"/>
              <a:t>-</a:t>
            </a:r>
            <a:r>
              <a:rPr lang="hi-IN" dirty="0"/>
              <a:t> कारके, प्रत्ययः, तद्धिताः </a:t>
            </a:r>
            <a:r>
              <a:rPr lang="en-IN" dirty="0"/>
              <a:t>etc.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3929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संज्ञा-सूत्र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a-IN" dirty="0" smtClean="0"/>
              <a:t>संज्ञ-सूत्र</a:t>
            </a:r>
            <a:r>
              <a:rPr lang="en-US" dirty="0" smtClean="0"/>
              <a:t>s are Naming </a:t>
            </a:r>
            <a:r>
              <a:rPr lang="sa-IN" dirty="0" smtClean="0"/>
              <a:t>सूत्र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They are found mainly in the first chapter of the </a:t>
            </a:r>
            <a:r>
              <a:rPr lang="sa-IN" dirty="0" smtClean="0"/>
              <a:t>अष्टाध्यायी</a:t>
            </a:r>
          </a:p>
          <a:p>
            <a:r>
              <a:rPr lang="en-US" dirty="0" smtClean="0"/>
              <a:t>Panini gives names to various linguistic elements through these </a:t>
            </a:r>
            <a:r>
              <a:rPr lang="sa-IN" dirty="0" smtClean="0"/>
              <a:t>सूत्र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 names are of two types – </a:t>
            </a:r>
          </a:p>
          <a:p>
            <a:pPr lvl="1"/>
            <a:r>
              <a:rPr lang="en-US" dirty="0" smtClean="0"/>
              <a:t>1. </a:t>
            </a:r>
            <a:r>
              <a:rPr lang="sa-IN" dirty="0" smtClean="0"/>
              <a:t>कृत्रिम</a:t>
            </a:r>
            <a:r>
              <a:rPr lang="en-US" dirty="0" smtClean="0"/>
              <a:t>-</a:t>
            </a:r>
            <a:r>
              <a:rPr lang="sa-IN" dirty="0" smtClean="0"/>
              <a:t>संज्ञा </a:t>
            </a:r>
            <a:r>
              <a:rPr lang="en-US" dirty="0" smtClean="0"/>
              <a:t>(artificial or self-created name)</a:t>
            </a:r>
            <a:r>
              <a:rPr lang="sa-IN" dirty="0" smtClean="0"/>
              <a:t> – </a:t>
            </a:r>
            <a:r>
              <a:rPr lang="en-US" dirty="0" smtClean="0"/>
              <a:t>for example, </a:t>
            </a:r>
            <a:endParaRPr lang="sa-IN" dirty="0" smtClean="0"/>
          </a:p>
          <a:p>
            <a:pPr lvl="2"/>
            <a:r>
              <a:rPr lang="en-US" dirty="0" smtClean="0"/>
              <a:t>by his rule 1.1.64, he names the fragment of a word starting from its last vowel as ‘</a:t>
            </a:r>
            <a:r>
              <a:rPr lang="sa-IN" dirty="0" smtClean="0"/>
              <a:t>टि</a:t>
            </a:r>
            <a:r>
              <a:rPr lang="en-US" dirty="0" smtClean="0"/>
              <a:t>’.</a:t>
            </a:r>
            <a:r>
              <a:rPr lang="sa-IN" dirty="0" smtClean="0"/>
              <a:t> </a:t>
            </a:r>
            <a:r>
              <a:rPr lang="en-US" dirty="0" smtClean="0"/>
              <a:t>Here </a:t>
            </a:r>
            <a:r>
              <a:rPr lang="sa-IN" dirty="0" smtClean="0"/>
              <a:t>टि</a:t>
            </a:r>
            <a:r>
              <a:rPr lang="en-US" dirty="0" smtClean="0"/>
              <a:t> is a </a:t>
            </a:r>
            <a:r>
              <a:rPr lang="sa-IN" dirty="0" smtClean="0"/>
              <a:t>कृत्रिम-संज्ञा</a:t>
            </a:r>
          </a:p>
          <a:p>
            <a:pPr lvl="2"/>
            <a:r>
              <a:rPr lang="en-US" dirty="0" smtClean="0"/>
              <a:t>By his rule 1.1.22, he</a:t>
            </a:r>
            <a:r>
              <a:rPr lang="sa-IN" dirty="0" smtClean="0"/>
              <a:t> </a:t>
            </a:r>
            <a:r>
              <a:rPr lang="en-US" dirty="0" smtClean="0"/>
              <a:t>gives the names </a:t>
            </a:r>
            <a:r>
              <a:rPr lang="sa-IN" dirty="0" smtClean="0"/>
              <a:t>घ</a:t>
            </a:r>
            <a:r>
              <a:rPr lang="en-US" dirty="0" smtClean="0"/>
              <a:t> two suffixes </a:t>
            </a:r>
            <a:r>
              <a:rPr lang="sa-IN" dirty="0" smtClean="0"/>
              <a:t>तरप् </a:t>
            </a:r>
            <a:r>
              <a:rPr lang="en-US" dirty="0" smtClean="0"/>
              <a:t>and</a:t>
            </a:r>
            <a:r>
              <a:rPr lang="sa-IN" dirty="0" smtClean="0"/>
              <a:t> तमप्</a:t>
            </a:r>
            <a:endParaRPr lang="en-US" dirty="0" smtClean="0"/>
          </a:p>
          <a:p>
            <a:pPr lvl="2"/>
            <a:r>
              <a:rPr lang="en-US" dirty="0" smtClean="0"/>
              <a:t>Similarly there are many other </a:t>
            </a:r>
            <a:r>
              <a:rPr lang="sa-IN" dirty="0" smtClean="0"/>
              <a:t>कृत्रिम-संज्ञा</a:t>
            </a:r>
            <a:r>
              <a:rPr lang="en-US" dirty="0" smtClean="0"/>
              <a:t>s like </a:t>
            </a:r>
            <a:r>
              <a:rPr lang="sa-IN" dirty="0" smtClean="0"/>
              <a:t>घि</a:t>
            </a:r>
            <a:r>
              <a:rPr lang="en-US" dirty="0" smtClean="0"/>
              <a:t> (1.4.7)</a:t>
            </a:r>
            <a:r>
              <a:rPr lang="sa-IN" dirty="0" smtClean="0"/>
              <a:t>, घु</a:t>
            </a:r>
            <a:r>
              <a:rPr lang="en-US" dirty="0" smtClean="0"/>
              <a:t> (1.1.20)</a:t>
            </a:r>
            <a:r>
              <a:rPr lang="sa-IN" dirty="0" smtClean="0"/>
              <a:t>, भ</a:t>
            </a:r>
            <a:r>
              <a:rPr lang="en-US" dirty="0" smtClean="0"/>
              <a:t> (1.4.18)</a:t>
            </a:r>
            <a:r>
              <a:rPr lang="sa-IN" dirty="0" smtClean="0"/>
              <a:t>, </a:t>
            </a:r>
            <a:r>
              <a:rPr lang="en-US" dirty="0" smtClean="0"/>
              <a:t>etc. </a:t>
            </a:r>
            <a:endParaRPr lang="sa-IN" dirty="0" smtClean="0"/>
          </a:p>
          <a:p>
            <a:pPr lvl="1"/>
            <a:r>
              <a:rPr lang="sa-IN" dirty="0" smtClean="0"/>
              <a:t>2. अकृत्रिम-संज्ञा </a:t>
            </a:r>
            <a:r>
              <a:rPr lang="en-IN" dirty="0" smtClean="0"/>
              <a:t>(Natural or already existing name) – for example, </a:t>
            </a:r>
          </a:p>
          <a:p>
            <a:pPr lvl="2"/>
            <a:r>
              <a:rPr lang="en-IN" dirty="0" smtClean="0"/>
              <a:t>By his rule 1.1.2 he gives the name ‘</a:t>
            </a:r>
            <a:r>
              <a:rPr lang="sa-IN" dirty="0" smtClean="0"/>
              <a:t>नदी</a:t>
            </a:r>
            <a:r>
              <a:rPr lang="en-US" dirty="0" smtClean="0"/>
              <a:t>’ to all the feminine </a:t>
            </a:r>
            <a:r>
              <a:rPr lang="sa-IN" dirty="0" smtClean="0"/>
              <a:t>प्रातिपदिक</a:t>
            </a:r>
            <a:r>
              <a:rPr lang="en-US" dirty="0" smtClean="0"/>
              <a:t>s ending in </a:t>
            </a:r>
            <a:r>
              <a:rPr lang="sa-IN" dirty="0" smtClean="0"/>
              <a:t>ई</a:t>
            </a:r>
            <a:r>
              <a:rPr lang="en-US" dirty="0" smtClean="0"/>
              <a:t> or</a:t>
            </a:r>
            <a:r>
              <a:rPr lang="sa-IN" dirty="0" smtClean="0"/>
              <a:t> ऊ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Similarly there are many other </a:t>
            </a:r>
            <a:r>
              <a:rPr lang="sa-IN" dirty="0" smtClean="0"/>
              <a:t>अकृत्रिम-संज्ञा</a:t>
            </a:r>
            <a:r>
              <a:rPr lang="en-US" dirty="0" smtClean="0"/>
              <a:t>s like </a:t>
            </a:r>
            <a:r>
              <a:rPr lang="sa-IN" dirty="0" smtClean="0"/>
              <a:t>सर्वनाम</a:t>
            </a:r>
            <a:r>
              <a:rPr lang="en-US" dirty="0" smtClean="0"/>
              <a:t> (1.1.27)</a:t>
            </a:r>
            <a:r>
              <a:rPr lang="sa-IN" dirty="0" smtClean="0"/>
              <a:t> संख्या</a:t>
            </a:r>
            <a:r>
              <a:rPr lang="en-US" dirty="0" smtClean="0"/>
              <a:t> (1.1.23) etc.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5143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परिभाषा-सूत्र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sa-IN" dirty="0" smtClean="0"/>
              <a:t>सूत्र</a:t>
            </a:r>
            <a:r>
              <a:rPr lang="en-US" dirty="0" smtClean="0"/>
              <a:t>s are rules regarding the other rules of the </a:t>
            </a:r>
            <a:r>
              <a:rPr lang="sa-IN" dirty="0" smtClean="0"/>
              <a:t>अष्टाध्यायी</a:t>
            </a:r>
            <a:endParaRPr lang="en-US" dirty="0" smtClean="0"/>
          </a:p>
          <a:p>
            <a:r>
              <a:rPr lang="en-US" dirty="0" smtClean="0"/>
              <a:t>That is why </a:t>
            </a:r>
            <a:r>
              <a:rPr lang="sa-IN" dirty="0" smtClean="0"/>
              <a:t>परिभाषा-सूत्र</a:t>
            </a:r>
            <a:r>
              <a:rPr lang="en-US" dirty="0" smtClean="0"/>
              <a:t>s are called as meta-rules</a:t>
            </a:r>
            <a:endParaRPr lang="sa-IN" dirty="0" smtClean="0"/>
          </a:p>
          <a:p>
            <a:r>
              <a:rPr lang="en-US" dirty="0" smtClean="0"/>
              <a:t>Some of them help interpreting other rules correctly</a:t>
            </a:r>
          </a:p>
          <a:p>
            <a:pPr marL="742950" lvl="2" indent="-342900"/>
            <a:r>
              <a:rPr lang="en-US" dirty="0" smtClean="0"/>
              <a:t>Example - the </a:t>
            </a:r>
            <a:r>
              <a:rPr lang="sa-IN" dirty="0"/>
              <a:t>सूत्र – एचोऽयवायावः (एचः अय्-अव्-आय्-आवः</a:t>
            </a:r>
            <a:r>
              <a:rPr lang="sa-IN" dirty="0" smtClean="0"/>
              <a:t>) (</a:t>
            </a:r>
            <a:r>
              <a:rPr lang="en-US" dirty="0" smtClean="0"/>
              <a:t>6.1.87)</a:t>
            </a:r>
            <a:r>
              <a:rPr lang="sa-IN" dirty="0" smtClean="0"/>
              <a:t> </a:t>
            </a:r>
            <a:r>
              <a:rPr lang="en-US" dirty="0"/>
              <a:t>says that </a:t>
            </a:r>
            <a:r>
              <a:rPr lang="sa-IN" dirty="0"/>
              <a:t>एच् (ए,ओ,ऐ </a:t>
            </a:r>
            <a:r>
              <a:rPr lang="en-US" dirty="0"/>
              <a:t>and </a:t>
            </a:r>
            <a:r>
              <a:rPr lang="sa-IN" dirty="0"/>
              <a:t>औ</a:t>
            </a:r>
            <a:r>
              <a:rPr lang="en-US" dirty="0"/>
              <a:t>)</a:t>
            </a:r>
            <a:r>
              <a:rPr lang="sa-IN" dirty="0"/>
              <a:t> </a:t>
            </a:r>
            <a:r>
              <a:rPr lang="en-US" dirty="0"/>
              <a:t>are to be replaced by </a:t>
            </a:r>
            <a:r>
              <a:rPr lang="sa-IN" dirty="0"/>
              <a:t>अय्</a:t>
            </a:r>
            <a:r>
              <a:rPr lang="en-US" dirty="0"/>
              <a:t>, </a:t>
            </a:r>
            <a:r>
              <a:rPr lang="sa-IN" dirty="0"/>
              <a:t>अव्</a:t>
            </a:r>
            <a:r>
              <a:rPr lang="en-US" dirty="0"/>
              <a:t>, </a:t>
            </a:r>
            <a:r>
              <a:rPr lang="sa-IN" dirty="0"/>
              <a:t>आय्</a:t>
            </a:r>
            <a:r>
              <a:rPr lang="en-US" dirty="0"/>
              <a:t> and </a:t>
            </a:r>
            <a:r>
              <a:rPr lang="sa-IN" dirty="0"/>
              <a:t>आव् </a:t>
            </a:r>
            <a:r>
              <a:rPr lang="en-IN" dirty="0"/>
              <a:t>when they are followed by </a:t>
            </a:r>
            <a:r>
              <a:rPr lang="en-US" dirty="0"/>
              <a:t>any vowel</a:t>
            </a:r>
            <a:r>
              <a:rPr lang="sa-IN" dirty="0"/>
              <a:t>.</a:t>
            </a:r>
            <a:r>
              <a:rPr lang="en-US" dirty="0"/>
              <a:t> There is a mention of 4 </a:t>
            </a:r>
            <a:r>
              <a:rPr lang="sa-IN" dirty="0"/>
              <a:t>स्थानी</a:t>
            </a:r>
            <a:r>
              <a:rPr lang="en-US" dirty="0"/>
              <a:t>s (or former occupants) and 4 </a:t>
            </a:r>
            <a:r>
              <a:rPr lang="sa-IN" dirty="0"/>
              <a:t>आदेश</a:t>
            </a:r>
            <a:r>
              <a:rPr lang="en-US" dirty="0"/>
              <a:t>s (or substitutes) in the </a:t>
            </a:r>
            <a:r>
              <a:rPr lang="sa-IN" dirty="0"/>
              <a:t>सूत्र.</a:t>
            </a:r>
            <a:r>
              <a:rPr lang="en-US" dirty="0"/>
              <a:t> However, the </a:t>
            </a:r>
            <a:r>
              <a:rPr lang="sa-IN" dirty="0"/>
              <a:t>सूत्र</a:t>
            </a:r>
            <a:r>
              <a:rPr lang="en-US" dirty="0"/>
              <a:t> does not say anything about – “which </a:t>
            </a:r>
            <a:r>
              <a:rPr lang="sa-IN" dirty="0"/>
              <a:t>स्थानी </a:t>
            </a:r>
            <a:r>
              <a:rPr lang="en-US" dirty="0"/>
              <a:t>is to be replaced by which</a:t>
            </a:r>
            <a:r>
              <a:rPr lang="sa-IN" dirty="0"/>
              <a:t> आदेश</a:t>
            </a:r>
            <a:r>
              <a:rPr lang="en-US" dirty="0"/>
              <a:t>?”. In such a situation one may arbitrarily replace any sound by any substitute. To avoid this, there is a </a:t>
            </a:r>
            <a:r>
              <a:rPr lang="sa-IN" dirty="0"/>
              <a:t>सूत्र</a:t>
            </a:r>
            <a:r>
              <a:rPr lang="en-US" dirty="0"/>
              <a:t> 1.3.10 which says. “when the number of </a:t>
            </a:r>
            <a:r>
              <a:rPr lang="sa-IN" dirty="0"/>
              <a:t>स्थानी</a:t>
            </a:r>
            <a:r>
              <a:rPr lang="en-US" dirty="0"/>
              <a:t>s and </a:t>
            </a:r>
            <a:r>
              <a:rPr lang="sa-IN" dirty="0"/>
              <a:t>आदेश</a:t>
            </a:r>
            <a:r>
              <a:rPr lang="en-US" dirty="0"/>
              <a:t>s mentioned in a </a:t>
            </a:r>
            <a:r>
              <a:rPr lang="sa-IN" dirty="0"/>
              <a:t>सूत्र</a:t>
            </a:r>
            <a:r>
              <a:rPr lang="en-US" dirty="0"/>
              <a:t> is the same, then the first is replaced by the first, second is replaced by the second, and so on. 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12830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others are regarding their application – </a:t>
            </a:r>
          </a:p>
          <a:p>
            <a:pPr lvl="1"/>
            <a:r>
              <a:rPr lang="en-US" dirty="0"/>
              <a:t>Example – In the derivation of the word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sa-IN" dirty="0">
                <a:solidFill>
                  <a:srgbClr val="FF0000"/>
                </a:solidFill>
              </a:rPr>
              <a:t>यः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sa-IN" dirty="0">
                <a:solidFill>
                  <a:srgbClr val="FF0000"/>
                </a:solidFill>
              </a:rPr>
              <a:t> </a:t>
            </a:r>
            <a:r>
              <a:rPr lang="sa-IN" dirty="0"/>
              <a:t>– </a:t>
            </a:r>
          </a:p>
          <a:p>
            <a:pPr lvl="1"/>
            <a:r>
              <a:rPr lang="en-US" dirty="0" smtClean="0"/>
              <a:t>At the stage – </a:t>
            </a:r>
            <a:r>
              <a:rPr lang="sa-IN" dirty="0" smtClean="0">
                <a:solidFill>
                  <a:srgbClr val="FF0000"/>
                </a:solidFill>
              </a:rPr>
              <a:t>यद्</a:t>
            </a:r>
            <a:r>
              <a:rPr lang="en-US" dirty="0" smtClean="0">
                <a:solidFill>
                  <a:srgbClr val="FF0000"/>
                </a:solidFill>
              </a:rPr>
              <a:t> +</a:t>
            </a:r>
            <a:r>
              <a:rPr lang="sa-IN" dirty="0" smtClean="0">
                <a:solidFill>
                  <a:srgbClr val="FF0000"/>
                </a:solidFill>
              </a:rPr>
              <a:t> सु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rule – ‘</a:t>
            </a:r>
            <a:r>
              <a:rPr lang="sa-IN" dirty="0" smtClean="0"/>
              <a:t>त्यदादीनाम् अः</a:t>
            </a:r>
            <a:r>
              <a:rPr lang="en-US" dirty="0" smtClean="0"/>
              <a:t>’ (</a:t>
            </a:r>
            <a:r>
              <a:rPr lang="sa-IN" dirty="0" smtClean="0"/>
              <a:t>7.2.102) </a:t>
            </a:r>
            <a:r>
              <a:rPr lang="en-US" dirty="0" smtClean="0"/>
              <a:t>comes into action. </a:t>
            </a:r>
          </a:p>
          <a:p>
            <a:pPr lvl="1"/>
            <a:r>
              <a:rPr lang="en-US" dirty="0" smtClean="0"/>
              <a:t>As per the rule, </a:t>
            </a:r>
            <a:r>
              <a:rPr lang="en-IN" dirty="0" smtClean="0"/>
              <a:t>the words belonging to the </a:t>
            </a:r>
            <a:r>
              <a:rPr lang="sa-IN" dirty="0" smtClean="0"/>
              <a:t>त्यादादि-गण</a:t>
            </a:r>
            <a:r>
              <a:rPr lang="en-US" dirty="0" smtClean="0"/>
              <a:t> are to be substituted by </a:t>
            </a:r>
            <a:r>
              <a:rPr lang="sa-IN" dirty="0" smtClean="0"/>
              <a:t>अ </a:t>
            </a:r>
            <a:r>
              <a:rPr lang="en-US" dirty="0" smtClean="0"/>
              <a:t>in the above situation. Now if we replace the entire word </a:t>
            </a:r>
            <a:r>
              <a:rPr lang="sa-IN" dirty="0" smtClean="0"/>
              <a:t>यद् </a:t>
            </a:r>
            <a:r>
              <a:rPr lang="en-US" dirty="0" smtClean="0"/>
              <a:t>above by </a:t>
            </a:r>
            <a:r>
              <a:rPr lang="sa-IN" dirty="0" smtClean="0"/>
              <a:t>अ</a:t>
            </a:r>
            <a:r>
              <a:rPr lang="en-US" dirty="0"/>
              <a:t> </a:t>
            </a:r>
            <a:r>
              <a:rPr lang="en-US" dirty="0" smtClean="0"/>
              <a:t>the resultant form will be </a:t>
            </a:r>
            <a:r>
              <a:rPr lang="sa-IN" dirty="0" smtClean="0">
                <a:solidFill>
                  <a:srgbClr val="FF0000"/>
                </a:solidFill>
              </a:rPr>
              <a:t>अ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sa-IN" dirty="0" smtClean="0">
                <a:solidFill>
                  <a:srgbClr val="FF0000"/>
                </a:solidFill>
              </a:rPr>
              <a:t>सु</a:t>
            </a:r>
            <a:r>
              <a:rPr lang="sa-IN" dirty="0" smtClean="0"/>
              <a:t> 		</a:t>
            </a:r>
            <a:r>
              <a:rPr lang="sa-IN" dirty="0" smtClean="0">
                <a:solidFill>
                  <a:srgbClr val="FF0000"/>
                </a:solidFill>
              </a:rPr>
              <a:t>अः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However, the desirable form is </a:t>
            </a:r>
            <a:r>
              <a:rPr lang="sa-IN" dirty="0" smtClean="0">
                <a:solidFill>
                  <a:srgbClr val="FF0000"/>
                </a:solidFill>
              </a:rPr>
              <a:t>यः</a:t>
            </a:r>
            <a:r>
              <a:rPr lang="en-US" dirty="0" smtClean="0">
                <a:solidFill>
                  <a:schemeClr val="tx1"/>
                </a:solidFill>
              </a:rPr>
              <a:t>. Here a </a:t>
            </a:r>
            <a:r>
              <a:rPr lang="sa-IN" dirty="0" smtClean="0">
                <a:solidFill>
                  <a:schemeClr val="tx1"/>
                </a:solidFill>
              </a:rPr>
              <a:t>परिभाषा – अलोऽन्त्यस्य (1. 1. 52) </a:t>
            </a:r>
            <a:r>
              <a:rPr lang="en-US" dirty="0" smtClean="0">
                <a:solidFill>
                  <a:schemeClr val="tx1"/>
                </a:solidFill>
              </a:rPr>
              <a:t>comes into play. It says that, ‘a substitution consisting of a single  sound should be made on the last sound of the former occupant’. Thus only </a:t>
            </a:r>
            <a:r>
              <a:rPr lang="sa-IN" dirty="0" smtClean="0">
                <a:solidFill>
                  <a:schemeClr val="tx1"/>
                </a:solidFill>
              </a:rPr>
              <a:t>द्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sa-IN" dirty="0" smtClean="0">
                <a:solidFill>
                  <a:schemeClr val="tx1"/>
                </a:solidFill>
              </a:rPr>
              <a:t>यद् </a:t>
            </a:r>
            <a:r>
              <a:rPr lang="en-US" dirty="0" smtClean="0">
                <a:solidFill>
                  <a:schemeClr val="tx1"/>
                </a:solidFill>
              </a:rPr>
              <a:t>is replaced by </a:t>
            </a:r>
            <a:r>
              <a:rPr lang="sa-IN" dirty="0" smtClean="0">
                <a:solidFill>
                  <a:schemeClr val="tx1"/>
                </a:solidFill>
              </a:rPr>
              <a:t>अ. </a:t>
            </a:r>
            <a:r>
              <a:rPr lang="en-US" dirty="0" smtClean="0">
                <a:solidFill>
                  <a:schemeClr val="tx1"/>
                </a:solidFill>
              </a:rPr>
              <a:t>So the derivation proceeds as follows –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a-IN" dirty="0">
                <a:solidFill>
                  <a:srgbClr val="FF0000"/>
                </a:solidFill>
              </a:rPr>
              <a:t>यद्</a:t>
            </a:r>
            <a:r>
              <a:rPr lang="en-US" dirty="0">
                <a:solidFill>
                  <a:srgbClr val="FF0000"/>
                </a:solidFill>
              </a:rPr>
              <a:t> +</a:t>
            </a:r>
            <a:r>
              <a:rPr lang="sa-IN" dirty="0">
                <a:solidFill>
                  <a:srgbClr val="FF0000"/>
                </a:solidFill>
              </a:rPr>
              <a:t> </a:t>
            </a:r>
            <a:r>
              <a:rPr lang="sa-IN" dirty="0" smtClean="0">
                <a:solidFill>
                  <a:srgbClr val="FF0000"/>
                </a:solidFill>
              </a:rPr>
              <a:t>सु</a:t>
            </a:r>
            <a:r>
              <a:rPr lang="en-US" dirty="0" smtClean="0">
                <a:solidFill>
                  <a:srgbClr val="FF0000"/>
                </a:solidFill>
              </a:rPr>
              <a:t> 		</a:t>
            </a:r>
            <a:r>
              <a:rPr lang="sa-IN" dirty="0" smtClean="0">
                <a:solidFill>
                  <a:srgbClr val="FF0000"/>
                </a:solidFill>
              </a:rPr>
              <a:t>यअ</a:t>
            </a:r>
            <a:r>
              <a:rPr lang="en-US" dirty="0" smtClean="0">
                <a:solidFill>
                  <a:srgbClr val="FF0000"/>
                </a:solidFill>
              </a:rPr>
              <a:t> +</a:t>
            </a:r>
            <a:r>
              <a:rPr lang="sa-IN" dirty="0" smtClean="0">
                <a:solidFill>
                  <a:srgbClr val="FF0000"/>
                </a:solidFill>
              </a:rPr>
              <a:t> सु</a:t>
            </a:r>
            <a:r>
              <a:rPr lang="en-US" dirty="0" smtClean="0">
                <a:solidFill>
                  <a:srgbClr val="FF0000"/>
                </a:solidFill>
              </a:rPr>
              <a:t>(Rules 7.2.102 and </a:t>
            </a:r>
            <a:r>
              <a:rPr lang="sa-IN" dirty="0" smtClean="0">
                <a:solidFill>
                  <a:srgbClr val="FF0000"/>
                </a:solidFill>
              </a:rPr>
              <a:t>परिभाषा </a:t>
            </a:r>
            <a:r>
              <a:rPr lang="en-US" dirty="0" smtClean="0">
                <a:solidFill>
                  <a:srgbClr val="FF0000"/>
                </a:solidFill>
              </a:rPr>
              <a:t>1.1.52)</a:t>
            </a:r>
            <a:r>
              <a:rPr lang="sa-IN" dirty="0" smtClean="0">
                <a:solidFill>
                  <a:srgbClr val="FF0000"/>
                </a:solidFill>
              </a:rPr>
              <a:t> 		य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sa-IN" dirty="0" smtClean="0">
                <a:solidFill>
                  <a:srgbClr val="FF0000"/>
                </a:solidFill>
              </a:rPr>
              <a:t>सु</a:t>
            </a:r>
            <a:r>
              <a:rPr lang="en-US" dirty="0" smtClean="0">
                <a:solidFill>
                  <a:srgbClr val="FF0000"/>
                </a:solidFill>
              </a:rPr>
              <a:t> (Rule</a:t>
            </a:r>
            <a:r>
              <a:rPr lang="sa-IN" dirty="0" smtClean="0">
                <a:solidFill>
                  <a:srgbClr val="FF0000"/>
                </a:solidFill>
              </a:rPr>
              <a:t>6.1.17)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sa-IN" dirty="0" smtClean="0">
                <a:solidFill>
                  <a:srgbClr val="FF0000"/>
                </a:solidFill>
              </a:rPr>
              <a:t>		यः</a:t>
            </a:r>
            <a:endParaRPr lang="sa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6165908" y="3909270"/>
            <a:ext cx="486562" cy="67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8959441" y="5249061"/>
            <a:ext cx="486562" cy="67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4261767" y="5249061"/>
            <a:ext cx="486562" cy="67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3428555" y="5509120"/>
            <a:ext cx="486562" cy="67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2730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विधि-सूत्र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sa-IN" dirty="0" smtClean="0"/>
              <a:t>सूत्र</a:t>
            </a:r>
            <a:r>
              <a:rPr lang="en-US" dirty="0" smtClean="0"/>
              <a:t>s constitute the crux of the entire grammatical system</a:t>
            </a:r>
          </a:p>
          <a:p>
            <a:r>
              <a:rPr lang="en-US" dirty="0" smtClean="0"/>
              <a:t>These </a:t>
            </a:r>
            <a:r>
              <a:rPr lang="sa-IN" dirty="0"/>
              <a:t>सूत्र</a:t>
            </a:r>
            <a:r>
              <a:rPr lang="en-US" dirty="0" smtClean="0"/>
              <a:t>s tell us about the actual operations to be performed in the derivational process</a:t>
            </a:r>
          </a:p>
          <a:p>
            <a:r>
              <a:rPr lang="en-US" dirty="0" smtClean="0"/>
              <a:t>All other types of </a:t>
            </a:r>
            <a:r>
              <a:rPr lang="sa-IN" dirty="0"/>
              <a:t>सूत्र</a:t>
            </a:r>
            <a:r>
              <a:rPr lang="en-US" dirty="0" smtClean="0"/>
              <a:t>s are meant to aid the </a:t>
            </a:r>
            <a:r>
              <a:rPr lang="sa-IN" dirty="0" smtClean="0"/>
              <a:t>विधि</a:t>
            </a:r>
            <a:r>
              <a:rPr lang="en-US" dirty="0" smtClean="0"/>
              <a:t> </a:t>
            </a:r>
            <a:r>
              <a:rPr lang="sa-IN" dirty="0"/>
              <a:t>सूत्र</a:t>
            </a:r>
            <a:r>
              <a:rPr lang="en-US" dirty="0" smtClean="0"/>
              <a:t>s to carry out the derivational process flawlessly</a:t>
            </a:r>
          </a:p>
          <a:p>
            <a:r>
              <a:rPr lang="en-US" dirty="0" smtClean="0"/>
              <a:t>Examples -  </a:t>
            </a:r>
          </a:p>
          <a:p>
            <a:pPr lvl="1"/>
            <a:r>
              <a:rPr lang="sa-IN" dirty="0"/>
              <a:t>एचोऽयवायावः (एचः अय्-अव्-आय्-आवः) (</a:t>
            </a:r>
            <a:r>
              <a:rPr lang="en-US" dirty="0"/>
              <a:t>6.1.87)</a:t>
            </a:r>
            <a:r>
              <a:rPr lang="sa-IN" dirty="0"/>
              <a:t> </a:t>
            </a:r>
            <a:r>
              <a:rPr lang="en-US" dirty="0"/>
              <a:t>says that </a:t>
            </a:r>
            <a:r>
              <a:rPr lang="sa-IN" dirty="0"/>
              <a:t>एच् (ए,ओ,ऐ </a:t>
            </a:r>
            <a:r>
              <a:rPr lang="en-US" dirty="0"/>
              <a:t>and </a:t>
            </a:r>
            <a:r>
              <a:rPr lang="sa-IN" dirty="0"/>
              <a:t>औ</a:t>
            </a:r>
            <a:r>
              <a:rPr lang="en-US" dirty="0"/>
              <a:t>)</a:t>
            </a:r>
            <a:r>
              <a:rPr lang="sa-IN" dirty="0"/>
              <a:t> </a:t>
            </a:r>
            <a:r>
              <a:rPr lang="en-US" dirty="0"/>
              <a:t>are to be replaced by </a:t>
            </a:r>
            <a:r>
              <a:rPr lang="sa-IN" dirty="0"/>
              <a:t>अय्</a:t>
            </a:r>
            <a:r>
              <a:rPr lang="en-US" dirty="0"/>
              <a:t>, </a:t>
            </a:r>
            <a:r>
              <a:rPr lang="sa-IN" dirty="0"/>
              <a:t>अव्</a:t>
            </a:r>
            <a:r>
              <a:rPr lang="en-US" dirty="0"/>
              <a:t>, </a:t>
            </a:r>
            <a:r>
              <a:rPr lang="sa-IN" dirty="0"/>
              <a:t>आय्</a:t>
            </a:r>
            <a:r>
              <a:rPr lang="en-US" dirty="0"/>
              <a:t> and </a:t>
            </a:r>
            <a:r>
              <a:rPr lang="sa-IN" dirty="0"/>
              <a:t>आव् </a:t>
            </a:r>
            <a:r>
              <a:rPr lang="en-IN" dirty="0"/>
              <a:t>when they are followed by </a:t>
            </a:r>
            <a:r>
              <a:rPr lang="en-US" dirty="0"/>
              <a:t>any </a:t>
            </a:r>
            <a:r>
              <a:rPr lang="en-US" dirty="0" smtClean="0"/>
              <a:t>vowel</a:t>
            </a:r>
          </a:p>
          <a:p>
            <a:pPr lvl="1"/>
            <a:r>
              <a:rPr lang="en-US" dirty="0"/>
              <a:t>‘</a:t>
            </a:r>
            <a:r>
              <a:rPr lang="sa-IN" dirty="0"/>
              <a:t>त्यदादीनाम् अः</a:t>
            </a:r>
            <a:r>
              <a:rPr lang="en-US" dirty="0"/>
              <a:t>’ (</a:t>
            </a:r>
            <a:r>
              <a:rPr lang="sa-IN" dirty="0" smtClean="0"/>
              <a:t>7.2.102)</a:t>
            </a:r>
            <a:r>
              <a:rPr lang="en-US" dirty="0" smtClean="0"/>
              <a:t> says that </a:t>
            </a:r>
            <a:r>
              <a:rPr lang="en-IN" dirty="0" smtClean="0"/>
              <a:t>the </a:t>
            </a:r>
            <a:r>
              <a:rPr lang="en-IN" dirty="0"/>
              <a:t>words belonging to the </a:t>
            </a:r>
            <a:r>
              <a:rPr lang="sa-IN" dirty="0"/>
              <a:t>त्यादादि-गण</a:t>
            </a:r>
            <a:r>
              <a:rPr lang="en-US" dirty="0"/>
              <a:t> are to be substituted by </a:t>
            </a:r>
            <a:r>
              <a:rPr lang="sa-IN" dirty="0"/>
              <a:t>अ </a:t>
            </a:r>
            <a:r>
              <a:rPr lang="en-US" dirty="0" smtClean="0"/>
              <a:t>when they are followed by </a:t>
            </a:r>
            <a:r>
              <a:rPr lang="sa-IN" dirty="0" smtClean="0"/>
              <a:t>विभक्ति</a:t>
            </a:r>
            <a:r>
              <a:rPr lang="en-US" dirty="0" smtClean="0"/>
              <a:t>-suffixes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7760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नियम-सूत्र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</a:t>
            </a:r>
            <a:r>
              <a:rPr lang="sa-IN" dirty="0" smtClean="0"/>
              <a:t>नियम-सूत्र</a:t>
            </a:r>
            <a:r>
              <a:rPr lang="en-US" dirty="0" smtClean="0"/>
              <a:t>s it is said that – </a:t>
            </a:r>
            <a:r>
              <a:rPr lang="sa-IN" dirty="0" smtClean="0"/>
              <a:t>सिद्धे सति आरभ्यमाणः विधिः </a:t>
            </a:r>
            <a:r>
              <a:rPr lang="en-US" dirty="0" smtClean="0"/>
              <a:t>‘</a:t>
            </a:r>
            <a:r>
              <a:rPr lang="sa-IN" dirty="0" smtClean="0"/>
              <a:t>नियमः</a:t>
            </a:r>
            <a:r>
              <a:rPr lang="en-US" dirty="0" smtClean="0"/>
              <a:t>’</a:t>
            </a:r>
            <a:r>
              <a:rPr lang="en-US" dirty="0"/>
              <a:t> </a:t>
            </a:r>
            <a:r>
              <a:rPr lang="en-US" dirty="0" smtClean="0"/>
              <a:t>– A new rule that is initiated to tell something that has already been told is called as a </a:t>
            </a:r>
            <a:r>
              <a:rPr lang="sa-IN" dirty="0" smtClean="0"/>
              <a:t>नियम-सूत्र</a:t>
            </a:r>
          </a:p>
          <a:p>
            <a:r>
              <a:rPr lang="en-US" dirty="0" smtClean="0"/>
              <a:t>Literally, it is an assertive statement but in its implication, it limits the scope of some other </a:t>
            </a:r>
            <a:r>
              <a:rPr lang="sa-IN" dirty="0" smtClean="0"/>
              <a:t>सूत्र</a:t>
            </a:r>
          </a:p>
          <a:p>
            <a:r>
              <a:rPr lang="en-US" dirty="0" smtClean="0"/>
              <a:t>Example – </a:t>
            </a:r>
          </a:p>
          <a:p>
            <a:pPr lvl="1"/>
            <a:r>
              <a:rPr lang="en-US" dirty="0" smtClean="0"/>
              <a:t>The rule </a:t>
            </a:r>
            <a:r>
              <a:rPr lang="sa-IN" dirty="0" smtClean="0"/>
              <a:t>शेषो घि असखि (</a:t>
            </a:r>
            <a:r>
              <a:rPr lang="en-US" dirty="0" smtClean="0"/>
              <a:t>1.4.7) broadly labels all the words ending in short </a:t>
            </a:r>
            <a:r>
              <a:rPr lang="sa-IN" dirty="0" smtClean="0"/>
              <a:t>इ </a:t>
            </a:r>
            <a:r>
              <a:rPr lang="en-US" dirty="0" smtClean="0"/>
              <a:t>and short </a:t>
            </a:r>
            <a:r>
              <a:rPr lang="sa-IN" dirty="0" smtClean="0"/>
              <a:t>उ</a:t>
            </a:r>
            <a:r>
              <a:rPr lang="en-US" dirty="0" smtClean="0"/>
              <a:t> as </a:t>
            </a:r>
            <a:r>
              <a:rPr lang="sa-IN" dirty="0" smtClean="0"/>
              <a:t>घि</a:t>
            </a:r>
          </a:p>
          <a:p>
            <a:pPr lvl="1"/>
            <a:r>
              <a:rPr lang="en-US" dirty="0" smtClean="0"/>
              <a:t>The very next rule – </a:t>
            </a:r>
            <a:r>
              <a:rPr lang="sa-IN" dirty="0" smtClean="0"/>
              <a:t>पतिः समासे एन (1.4.8) </a:t>
            </a:r>
            <a:r>
              <a:rPr lang="en-US" dirty="0" err="1" smtClean="0"/>
              <a:t>lables</a:t>
            </a:r>
            <a:r>
              <a:rPr lang="en-US" dirty="0" smtClean="0"/>
              <a:t> the compounds ending in </a:t>
            </a:r>
            <a:r>
              <a:rPr lang="sa-IN" dirty="0" smtClean="0"/>
              <a:t>पति</a:t>
            </a:r>
            <a:r>
              <a:rPr lang="en-US" dirty="0"/>
              <a:t> </a:t>
            </a:r>
            <a:r>
              <a:rPr lang="en-US" dirty="0" smtClean="0"/>
              <a:t>like </a:t>
            </a:r>
            <a:r>
              <a:rPr lang="sa-IN" dirty="0" smtClean="0"/>
              <a:t>पशुपति, राष्ट्रपति</a:t>
            </a:r>
            <a:r>
              <a:rPr lang="en-US" dirty="0" smtClean="0"/>
              <a:t> etc. as</a:t>
            </a:r>
            <a:r>
              <a:rPr lang="en-US" dirty="0"/>
              <a:t> </a:t>
            </a:r>
            <a:r>
              <a:rPr lang="sa-IN" dirty="0" smtClean="0"/>
              <a:t>घि</a:t>
            </a:r>
            <a:r>
              <a:rPr lang="en-US" dirty="0" smtClean="0"/>
              <a:t>. Since all the words like</a:t>
            </a:r>
            <a:r>
              <a:rPr lang="sa-IN" dirty="0" smtClean="0"/>
              <a:t> </a:t>
            </a:r>
            <a:r>
              <a:rPr lang="sa-IN" dirty="0"/>
              <a:t>पशुपति, राष्ट्रपति</a:t>
            </a:r>
            <a:r>
              <a:rPr lang="en-US" dirty="0"/>
              <a:t> </a:t>
            </a:r>
            <a:r>
              <a:rPr lang="en-US" dirty="0" smtClean="0"/>
              <a:t>etc. end in short </a:t>
            </a:r>
            <a:r>
              <a:rPr lang="sa-IN" dirty="0" smtClean="0"/>
              <a:t>इ</a:t>
            </a:r>
            <a:r>
              <a:rPr lang="en-US" dirty="0" smtClean="0"/>
              <a:t>, they get the label </a:t>
            </a:r>
            <a:r>
              <a:rPr lang="sa-IN" dirty="0" smtClean="0"/>
              <a:t>घि </a:t>
            </a:r>
            <a:r>
              <a:rPr lang="en-US" dirty="0" smtClean="0"/>
              <a:t>by virtue of the previous </a:t>
            </a:r>
            <a:r>
              <a:rPr lang="sa-IN" dirty="0" smtClean="0"/>
              <a:t>सूत्र – 1.4.7 </a:t>
            </a:r>
            <a:r>
              <a:rPr lang="en-US" dirty="0" smtClean="0"/>
              <a:t>only.</a:t>
            </a:r>
            <a:r>
              <a:rPr lang="sa-IN" dirty="0" smtClean="0"/>
              <a:t> </a:t>
            </a:r>
            <a:r>
              <a:rPr lang="en-IN" dirty="0" smtClean="0"/>
              <a:t>The implication of </a:t>
            </a:r>
            <a:r>
              <a:rPr lang="sa-IN" dirty="0" smtClean="0"/>
              <a:t>सूत्र </a:t>
            </a:r>
            <a:r>
              <a:rPr lang="en-US" dirty="0" smtClean="0"/>
              <a:t>1.4.8 is that only the compound words ending in </a:t>
            </a:r>
            <a:r>
              <a:rPr lang="sa-IN" dirty="0"/>
              <a:t>पति</a:t>
            </a:r>
            <a:r>
              <a:rPr lang="en-US" dirty="0"/>
              <a:t> like </a:t>
            </a:r>
            <a:r>
              <a:rPr lang="sa-IN" dirty="0"/>
              <a:t>पशुपति, राष्ट्रपति</a:t>
            </a:r>
            <a:r>
              <a:rPr lang="en-US" dirty="0"/>
              <a:t> etc. </a:t>
            </a:r>
            <a:r>
              <a:rPr lang="en-US" dirty="0" smtClean="0"/>
              <a:t>get the label </a:t>
            </a:r>
            <a:r>
              <a:rPr lang="sa-IN" dirty="0" smtClean="0"/>
              <a:t>घि</a:t>
            </a:r>
            <a:r>
              <a:rPr lang="en-US" dirty="0" smtClean="0"/>
              <a:t>, so, the word </a:t>
            </a:r>
            <a:r>
              <a:rPr lang="sa-IN" dirty="0" smtClean="0"/>
              <a:t>पति</a:t>
            </a:r>
            <a:r>
              <a:rPr lang="en-US" dirty="0" smtClean="0"/>
              <a:t> alone is deprived of the </a:t>
            </a:r>
            <a:r>
              <a:rPr lang="en-IN" dirty="0"/>
              <a:t>the label </a:t>
            </a:r>
            <a:r>
              <a:rPr lang="sa-IN" dirty="0"/>
              <a:t>घि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805182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अतिदेश-सूत्र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491" y="1554480"/>
            <a:ext cx="9532121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Extension rules </a:t>
            </a:r>
          </a:p>
          <a:p>
            <a:r>
              <a:rPr lang="en-US" dirty="0" smtClean="0"/>
              <a:t>They enable the application of certain operations that are taught in one context to the other current context</a:t>
            </a:r>
          </a:p>
          <a:p>
            <a:r>
              <a:rPr lang="en-US" dirty="0" smtClean="0"/>
              <a:t>For example, look at the </a:t>
            </a:r>
            <a:r>
              <a:rPr lang="sa-IN" dirty="0" smtClean="0"/>
              <a:t>लङ् लोट् </a:t>
            </a:r>
            <a:r>
              <a:rPr lang="en-US" dirty="0" smtClean="0"/>
              <a:t>forms of the root </a:t>
            </a:r>
            <a:r>
              <a:rPr lang="sa-IN" dirty="0" smtClean="0"/>
              <a:t>पठ् –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sa-IN" dirty="0" smtClean="0"/>
          </a:p>
          <a:p>
            <a:endParaRPr lang="en-US" dirty="0" smtClean="0"/>
          </a:p>
          <a:p>
            <a:r>
              <a:rPr lang="en-US" dirty="0" smtClean="0"/>
              <a:t>One rule – </a:t>
            </a:r>
            <a:r>
              <a:rPr lang="sa-IN" dirty="0" smtClean="0"/>
              <a:t>लोटः लङ्वत्</a:t>
            </a:r>
            <a:r>
              <a:rPr lang="en-US" dirty="0" smtClean="0"/>
              <a:t> </a:t>
            </a:r>
            <a:r>
              <a:rPr lang="sa-IN" dirty="0" smtClean="0"/>
              <a:t>(3.4.85) </a:t>
            </a:r>
            <a:r>
              <a:rPr lang="en-US" dirty="0" smtClean="0"/>
              <a:t>Helps applying all the processes taught for the derivation of </a:t>
            </a:r>
            <a:r>
              <a:rPr lang="sa-IN" dirty="0" smtClean="0"/>
              <a:t>लङ्</a:t>
            </a:r>
            <a:r>
              <a:rPr lang="en-US" dirty="0" smtClean="0"/>
              <a:t> forms to those of similar </a:t>
            </a:r>
            <a:r>
              <a:rPr lang="sa-IN" dirty="0" smtClean="0"/>
              <a:t>लोट् </a:t>
            </a:r>
            <a:r>
              <a:rPr lang="en-US" dirty="0" smtClean="0"/>
              <a:t>forms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88755" y="3201608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sa-IN" dirty="0" smtClean="0"/>
                        <a:t>लङ्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forms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a-IN" dirty="0" smtClean="0"/>
                        <a:t>लोट्</a:t>
                      </a:r>
                      <a:r>
                        <a:rPr lang="sa-IN" baseline="0" dirty="0" smtClean="0"/>
                        <a:t> </a:t>
                      </a:r>
                      <a:r>
                        <a:rPr lang="en-US" baseline="0" dirty="0" smtClean="0"/>
                        <a:t>forms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a-IN" dirty="0" smtClean="0"/>
                        <a:t>अपठत्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अपठताम्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अपठन्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पठतु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पठताम्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पठन्तु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a-IN" dirty="0" smtClean="0"/>
                        <a:t>अपठः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अपठतम्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अपठत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पठ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पठतम्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पठत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a-IN" dirty="0" smtClean="0"/>
                        <a:t>अपठम्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अपठाव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अपठाम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पठानि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पठाव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dirty="0" smtClean="0"/>
                        <a:t>पठाम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7628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sz="5400" dirty="0" smtClean="0">
                <a:latin typeface="Kokila" panose="020B0604020202020204" pitchFamily="34" charset="0"/>
                <a:cs typeface="Kokila" panose="020B0604020202020204" pitchFamily="34" charset="0"/>
              </a:rPr>
              <a:t>रक्षार्थं वेदानाम्</a:t>
            </a:r>
            <a:r>
              <a:rPr lang="en-US" sz="5400" dirty="0" smtClean="0">
                <a:latin typeface="Kokila" panose="020B0604020202020204" pitchFamily="34" charset="0"/>
                <a:cs typeface="Kokila" panose="020B0604020202020204" pitchFamily="34" charset="0"/>
              </a:rPr>
              <a:t>..</a:t>
            </a:r>
            <a:endParaRPr lang="en-IN" sz="54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Development of two systems – </a:t>
            </a:r>
            <a:r>
              <a:rPr lang="en-US" dirty="0" smtClean="0"/>
              <a:t>(1) System of recitation –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प्रकृति-पाठ</a:t>
            </a:r>
            <a:r>
              <a:rPr lang="en-US" dirty="0" smtClean="0"/>
              <a:t>s and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विकृति-पाठ</a:t>
            </a:r>
            <a:r>
              <a:rPr lang="en-US" dirty="0" smtClean="0"/>
              <a:t>s</a:t>
            </a:r>
          </a:p>
          <a:p>
            <a:r>
              <a:rPr lang="en-US" dirty="0" smtClean="0"/>
              <a:t>Development of 6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वेदाङ्ग</a:t>
            </a:r>
            <a:r>
              <a:rPr lang="en-US" dirty="0" smtClean="0"/>
              <a:t>s</a:t>
            </a:r>
          </a:p>
          <a:p>
            <a:r>
              <a:rPr lang="en-US" dirty="0" smtClean="0"/>
              <a:t>One fully dedicated to the art of pronunciation (perhaps the oldest of all the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वेदाङ्ग</a:t>
            </a:r>
            <a:r>
              <a:rPr lang="en-US" dirty="0" smtClean="0"/>
              <a:t>s) is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शिक्षा</a:t>
            </a:r>
            <a:endParaRPr lang="en-US" sz="20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dirty="0" smtClean="0"/>
              <a:t>Perhaps the most crucial one to ensure that the correct  oral transmission of the huge Vedic corpus</a:t>
            </a:r>
          </a:p>
          <a:p>
            <a:r>
              <a:rPr lang="en-US" dirty="0" smtClean="0"/>
              <a:t>Sanskrit phonetics find its roots in the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वेद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s –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ऋग्वेद</a:t>
            </a:r>
            <a:r>
              <a:rPr lang="sa-IN" dirty="0" smtClean="0"/>
              <a:t>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10.125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(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वागाम्भृणी)</a:t>
            </a:r>
            <a:endParaRPr lang="en-US" sz="20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dirty="0" smtClean="0"/>
              <a:t>Earliest description of Sanskrit phonetics found in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तैत्तिरीय उपनिषद्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dirty="0" smtClean="0"/>
              <a:t>1000 BCE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/>
            </a:r>
            <a:b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</a:br>
            <a:r>
              <a:rPr lang="sa-IN" sz="2000" dirty="0">
                <a:latin typeface="Kokila" panose="020B0604020202020204" pitchFamily="34" charset="0"/>
                <a:cs typeface="Kokila" panose="020B0604020202020204" pitchFamily="34" charset="0"/>
              </a:rPr>
              <a:t>वर्णः स्वरः । मात्रा बलम्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।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साम </a:t>
            </a:r>
            <a:r>
              <a:rPr lang="sa-IN" sz="2000" dirty="0">
                <a:latin typeface="Kokila" panose="020B0604020202020204" pitchFamily="34" charset="0"/>
                <a:cs typeface="Kokila" panose="020B0604020202020204" pitchFamily="34" charset="0"/>
              </a:rPr>
              <a:t>सन्तानः । इत्युक्तः शीक्षाध्यायः ॥ </a:t>
            </a:r>
            <a:endParaRPr lang="en-US" sz="20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21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a-IN" dirty="0" smtClean="0"/>
              <a:t>अधिकार-सूत्र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sa-IN" dirty="0" smtClean="0"/>
              <a:t>सूत्र</a:t>
            </a:r>
            <a:r>
              <a:rPr lang="en-US" dirty="0" smtClean="0"/>
              <a:t>s are often themselves meaningless</a:t>
            </a:r>
          </a:p>
          <a:p>
            <a:r>
              <a:rPr lang="en-US" dirty="0" smtClean="0"/>
              <a:t>They are carried forward to hundreds of </a:t>
            </a:r>
            <a:r>
              <a:rPr lang="sa-IN" dirty="0" smtClean="0"/>
              <a:t>सूत्र</a:t>
            </a:r>
            <a:r>
              <a:rPr lang="en-US" dirty="0" smtClean="0"/>
              <a:t>s following them through </a:t>
            </a:r>
            <a:r>
              <a:rPr lang="sa-IN" dirty="0" smtClean="0"/>
              <a:t>अनुवृत्ति</a:t>
            </a:r>
            <a:r>
              <a:rPr lang="en-US" dirty="0" smtClean="0"/>
              <a:t> and help completing the meanings of those </a:t>
            </a:r>
            <a:r>
              <a:rPr lang="sa-IN" dirty="0" smtClean="0"/>
              <a:t>सूत्र</a:t>
            </a:r>
            <a:r>
              <a:rPr lang="en-US" dirty="0" smtClean="0"/>
              <a:t>s</a:t>
            </a:r>
          </a:p>
          <a:p>
            <a:r>
              <a:rPr lang="en-US" dirty="0" smtClean="0"/>
              <a:t>In this way they also serve as headings of various sub-topics of </a:t>
            </a:r>
            <a:r>
              <a:rPr lang="sa-IN" dirty="0" smtClean="0"/>
              <a:t>व्याकरण</a:t>
            </a:r>
            <a:r>
              <a:rPr lang="en-US" dirty="0" smtClean="0"/>
              <a:t> covered at different places in the </a:t>
            </a:r>
            <a:r>
              <a:rPr lang="sa-IN" dirty="0" smtClean="0"/>
              <a:t>अष्टाध्यायी</a:t>
            </a:r>
          </a:p>
          <a:p>
            <a:r>
              <a:rPr lang="en-US" dirty="0" smtClean="0"/>
              <a:t>Some examples of </a:t>
            </a:r>
            <a:r>
              <a:rPr lang="sa-IN" dirty="0" smtClean="0"/>
              <a:t>अधिकार-सूत्र</a:t>
            </a:r>
            <a:r>
              <a:rPr lang="en-US" dirty="0" smtClean="0"/>
              <a:t>s are as follows – </a:t>
            </a:r>
          </a:p>
          <a:p>
            <a:pPr lvl="1"/>
            <a:r>
              <a:rPr lang="sa-IN" dirty="0" smtClean="0"/>
              <a:t>प्रत्ययः (3.1.1) </a:t>
            </a:r>
            <a:r>
              <a:rPr lang="en-US" dirty="0" smtClean="0"/>
              <a:t>is a huge </a:t>
            </a:r>
            <a:r>
              <a:rPr lang="sa-IN" dirty="0" smtClean="0"/>
              <a:t>अधिकार</a:t>
            </a:r>
            <a:r>
              <a:rPr lang="en-US" dirty="0" smtClean="0"/>
              <a:t>. It is carried forward up to 5.4.160 i.e. through  1811 </a:t>
            </a:r>
            <a:r>
              <a:rPr lang="sa-IN" dirty="0" smtClean="0"/>
              <a:t>सूत्र</a:t>
            </a:r>
            <a:r>
              <a:rPr lang="en-US" dirty="0" smtClean="0"/>
              <a:t>s that follow it. All the suffixes taught of the </a:t>
            </a:r>
            <a:r>
              <a:rPr lang="sa-IN" dirty="0" smtClean="0"/>
              <a:t>अष्टाध्यायी </a:t>
            </a:r>
            <a:r>
              <a:rPr lang="en-US" dirty="0" smtClean="0"/>
              <a:t>can be found under this </a:t>
            </a:r>
            <a:r>
              <a:rPr lang="sa-IN" dirty="0" smtClean="0"/>
              <a:t>अधिकार </a:t>
            </a:r>
            <a:r>
              <a:rPr lang="en-US" dirty="0" smtClean="0"/>
              <a:t>only.</a:t>
            </a:r>
          </a:p>
          <a:p>
            <a:pPr lvl="1"/>
            <a:r>
              <a:rPr lang="en-US" dirty="0" smtClean="0"/>
              <a:t>The </a:t>
            </a:r>
            <a:r>
              <a:rPr lang="sa-IN" dirty="0" smtClean="0"/>
              <a:t>अधिकार - धातोः (3.1.91)</a:t>
            </a:r>
            <a:r>
              <a:rPr lang="en-US" dirty="0" smtClean="0"/>
              <a:t> runs up to the end of the 3</a:t>
            </a:r>
            <a:r>
              <a:rPr lang="en-US" baseline="30000" dirty="0" smtClean="0"/>
              <a:t>rd</a:t>
            </a:r>
            <a:r>
              <a:rPr lang="en-US" dirty="0" smtClean="0"/>
              <a:t> chapter. All the suffixes that can be added to the </a:t>
            </a:r>
            <a:r>
              <a:rPr lang="sa-IN" dirty="0" smtClean="0"/>
              <a:t>धातु</a:t>
            </a:r>
            <a:r>
              <a:rPr lang="en-US" dirty="0" smtClean="0"/>
              <a:t>s are listed under this </a:t>
            </a:r>
            <a:r>
              <a:rPr lang="sa-IN" smtClean="0"/>
              <a:t>अधिकार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Ordering Rules and Conflict Resolution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of the </a:t>
            </a:r>
            <a:r>
              <a:rPr lang="hi-IN" dirty="0" smtClean="0"/>
              <a:t>अष्टाध्यायी</a:t>
            </a:r>
            <a:r>
              <a:rPr lang="en-US" dirty="0" smtClean="0"/>
              <a:t> are triggered when the conditions required by them are satisfied</a:t>
            </a:r>
            <a:endParaRPr lang="hi-IN" dirty="0" smtClean="0"/>
          </a:p>
          <a:p>
            <a:r>
              <a:rPr lang="en-US" dirty="0" smtClean="0"/>
              <a:t>In the Example – </a:t>
            </a:r>
            <a:r>
              <a:rPr lang="hi-IN" dirty="0" smtClean="0"/>
              <a:t>वृक्ष+भ्यस्</a:t>
            </a:r>
            <a:r>
              <a:rPr lang="en-US" dirty="0" smtClean="0"/>
              <a:t>, the conditions required by two rules, namely 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hi-IN" dirty="0" smtClean="0"/>
              <a:t>सुपि च</a:t>
            </a:r>
            <a:r>
              <a:rPr lang="en-US" dirty="0" smtClean="0"/>
              <a:t> (7.3.102) and  (ii) </a:t>
            </a:r>
            <a:r>
              <a:rPr lang="hi-IN" dirty="0" smtClean="0"/>
              <a:t>बहुवचने झल्येत् </a:t>
            </a:r>
            <a:r>
              <a:rPr lang="en-US" dirty="0" smtClean="0"/>
              <a:t>(7.3.103) are satisfied. Both can not be applied simultaneously or even one after the other. This is the situation of conflict. </a:t>
            </a:r>
          </a:p>
          <a:p>
            <a:r>
              <a:rPr lang="en-US" dirty="0" smtClean="0"/>
              <a:t>The </a:t>
            </a:r>
            <a:r>
              <a:rPr lang="hi-IN" dirty="0" smtClean="0"/>
              <a:t>सूत्र – विप्रतिषेधे परं कार्यम् (</a:t>
            </a:r>
            <a:r>
              <a:rPr lang="en-US" dirty="0" smtClean="0"/>
              <a:t>1.4.2) resolves this conflict. It says that in case of such conflicts the </a:t>
            </a:r>
            <a:r>
              <a:rPr lang="hi-IN" dirty="0" smtClean="0"/>
              <a:t>सूत्र </a:t>
            </a:r>
            <a:r>
              <a:rPr lang="en-US" dirty="0" smtClean="0"/>
              <a:t>that occurs later in the order of the </a:t>
            </a:r>
            <a:r>
              <a:rPr lang="hi-IN" dirty="0" smtClean="0"/>
              <a:t>अष्टाध्यायी </a:t>
            </a:r>
            <a:r>
              <a:rPr lang="en-US" dirty="0" smtClean="0"/>
              <a:t>will win over the previous </a:t>
            </a:r>
            <a:r>
              <a:rPr lang="hi-IN" dirty="0" smtClean="0"/>
              <a:t>सूत्र </a:t>
            </a:r>
            <a:r>
              <a:rPr lang="en-US" dirty="0" smtClean="0"/>
              <a:t>and become applicable. </a:t>
            </a:r>
            <a:endParaRPr lang="hi-IN" dirty="0" smtClean="0"/>
          </a:p>
          <a:p>
            <a:r>
              <a:rPr lang="en-US" dirty="0" smtClean="0"/>
              <a:t>Thus in this example </a:t>
            </a:r>
            <a:r>
              <a:rPr lang="hi-IN" dirty="0" smtClean="0"/>
              <a:t>बहुवचने झल्येत् </a:t>
            </a:r>
            <a:r>
              <a:rPr lang="en-US" dirty="0" smtClean="0"/>
              <a:t>is applied and we have the correct form </a:t>
            </a:r>
            <a:r>
              <a:rPr lang="hi-IN" dirty="0" smtClean="0"/>
              <a:t>वृक्षेभ्यः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74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Example </a:t>
            </a:r>
            <a:r>
              <a:rPr lang="hi-IN" dirty="0" smtClean="0"/>
              <a:t>ते + इमे, ए</a:t>
            </a:r>
            <a:r>
              <a:rPr lang="en-US" dirty="0" smtClean="0"/>
              <a:t> of </a:t>
            </a:r>
            <a:r>
              <a:rPr lang="hi-IN" dirty="0" smtClean="0"/>
              <a:t>ते </a:t>
            </a:r>
            <a:r>
              <a:rPr lang="en-US" dirty="0" smtClean="0"/>
              <a:t>changes to </a:t>
            </a:r>
            <a:r>
              <a:rPr lang="hi-IN" dirty="0" smtClean="0"/>
              <a:t>अय् </a:t>
            </a:r>
            <a:r>
              <a:rPr lang="en-US" dirty="0" smtClean="0"/>
              <a:t>by the rule </a:t>
            </a:r>
            <a:r>
              <a:rPr lang="hi-IN" dirty="0" smtClean="0"/>
              <a:t>एचोऽयवायावः (</a:t>
            </a:r>
            <a:r>
              <a:rPr lang="en-US" dirty="0" smtClean="0"/>
              <a:t>6.1.78). We then arrive </a:t>
            </a:r>
            <a:r>
              <a:rPr lang="en-US" dirty="0" err="1" smtClean="0"/>
              <a:t>upto</a:t>
            </a:r>
            <a:r>
              <a:rPr lang="en-US" dirty="0" smtClean="0"/>
              <a:t> – </a:t>
            </a:r>
            <a:r>
              <a:rPr lang="hi-IN" dirty="0" smtClean="0"/>
              <a:t>तय् + इमे. </a:t>
            </a:r>
            <a:r>
              <a:rPr lang="en-US" dirty="0" smtClean="0"/>
              <a:t>Here </a:t>
            </a:r>
            <a:r>
              <a:rPr lang="hi-IN" dirty="0" smtClean="0"/>
              <a:t>य् </a:t>
            </a:r>
            <a:r>
              <a:rPr lang="en-US" dirty="0" smtClean="0"/>
              <a:t>is removed by the rule </a:t>
            </a:r>
            <a:r>
              <a:rPr lang="hi-IN" smtClean="0"/>
              <a:t>लोपः</a:t>
            </a:r>
            <a:r>
              <a:rPr lang="en-US" smtClean="0"/>
              <a:t> </a:t>
            </a:r>
            <a:r>
              <a:rPr lang="hi-IN" smtClean="0"/>
              <a:t>शाकल्यस्य (</a:t>
            </a:r>
            <a:r>
              <a:rPr lang="en-US" smtClean="0"/>
              <a:t>8.3.19). Thus we have – </a:t>
            </a:r>
            <a:r>
              <a:rPr lang="hi-IN" smtClean="0"/>
              <a:t>’त इमे’ </a:t>
            </a:r>
            <a:r>
              <a:rPr lang="en-US" smtClean="0"/>
              <a:t>which is the desired form. However, here, the conditions required for the rule </a:t>
            </a:r>
            <a:r>
              <a:rPr lang="hi-IN" smtClean="0"/>
              <a:t>आत् गुणः </a:t>
            </a:r>
            <a:r>
              <a:rPr lang="en-US" smtClean="0"/>
              <a:t>(6.1.87) to apply are matched. If the rule is applied we will reach to an undesired form – </a:t>
            </a:r>
            <a:r>
              <a:rPr lang="hi-IN" smtClean="0"/>
              <a:t>तेमे. </a:t>
            </a:r>
            <a:endParaRPr lang="hi-IN" dirty="0" smtClean="0"/>
          </a:p>
          <a:p>
            <a:r>
              <a:rPr lang="en-US" smtClean="0"/>
              <a:t>This problem is solved by the rule </a:t>
            </a:r>
            <a:r>
              <a:rPr lang="hi-IN" smtClean="0"/>
              <a:t>पूर्वत्रासिद्धम्</a:t>
            </a:r>
            <a:r>
              <a:rPr lang="en-US" smtClean="0"/>
              <a:t> (8.2.1). It divides the entire </a:t>
            </a:r>
            <a:r>
              <a:rPr lang="hi-IN" smtClean="0"/>
              <a:t>अष्टाध्यायी </a:t>
            </a:r>
            <a:r>
              <a:rPr lang="en-US" smtClean="0"/>
              <a:t>into two parts – (i) from the beginning to the end of 8.1</a:t>
            </a:r>
            <a:r>
              <a:rPr lang="hi-IN" smtClean="0"/>
              <a:t> (सपादसप्ताध्यायी)</a:t>
            </a:r>
            <a:r>
              <a:rPr lang="en-US" smtClean="0"/>
              <a:t> and (ii) from the beginning of 8.2 to the end of 8.4 (</a:t>
            </a:r>
            <a:r>
              <a:rPr lang="hi-IN" smtClean="0"/>
              <a:t>त्रिपादी). </a:t>
            </a:r>
            <a:r>
              <a:rPr lang="en-US" smtClean="0"/>
              <a:t>By virtue of the rule </a:t>
            </a:r>
            <a:r>
              <a:rPr lang="hi-IN" smtClean="0"/>
              <a:t>पूर्वत्रासिद्धम्, </a:t>
            </a:r>
            <a:r>
              <a:rPr lang="en-US" smtClean="0"/>
              <a:t>the changes made by the rules from </a:t>
            </a:r>
            <a:r>
              <a:rPr lang="hi-IN" smtClean="0"/>
              <a:t>त्रिपादी</a:t>
            </a:r>
            <a:r>
              <a:rPr lang="en-US" smtClean="0"/>
              <a:t> are not visible to those belonging to the </a:t>
            </a:r>
            <a:r>
              <a:rPr lang="hi-IN" smtClean="0"/>
              <a:t>सपादसप्ताध्यायी. </a:t>
            </a:r>
            <a:r>
              <a:rPr lang="en-US" smtClean="0"/>
              <a:t> </a:t>
            </a:r>
          </a:p>
          <a:p>
            <a:r>
              <a:rPr lang="en-IN" smtClean="0"/>
              <a:t>Many </a:t>
            </a:r>
            <a:r>
              <a:rPr lang="en-IN" dirty="0" smtClean="0"/>
              <a:t>other principles compiled in the </a:t>
            </a:r>
            <a:r>
              <a:rPr lang="hi-IN" dirty="0" smtClean="0"/>
              <a:t>बाधबीज-प्रकरणम्</a:t>
            </a:r>
            <a:r>
              <a:rPr lang="en-IN" dirty="0" smtClean="0"/>
              <a:t> – </a:t>
            </a:r>
          </a:p>
          <a:p>
            <a:pPr lvl="1"/>
            <a:r>
              <a:rPr lang="en-IN" dirty="0" err="1" smtClean="0"/>
              <a:t>पर-नित्य-अन्तरङ्ग-अपवादानाम्</a:t>
            </a:r>
            <a:r>
              <a:rPr lang="en-IN" dirty="0" smtClean="0"/>
              <a:t> </a:t>
            </a:r>
            <a:r>
              <a:rPr lang="en-IN" dirty="0" err="1" smtClean="0"/>
              <a:t>उत्तरोत्तरं</a:t>
            </a:r>
            <a:r>
              <a:rPr lang="en-IN" dirty="0" smtClean="0"/>
              <a:t> </a:t>
            </a:r>
            <a:r>
              <a:rPr lang="en-IN" dirty="0" err="1" smtClean="0"/>
              <a:t>बलीयः</a:t>
            </a:r>
            <a:endParaRPr lang="en-IN" dirty="0" smtClean="0"/>
          </a:p>
          <a:p>
            <a:pPr lvl="1"/>
            <a:r>
              <a:rPr lang="hi-IN" smtClean="0"/>
              <a:t>पूर्वात् – </a:t>
            </a:r>
            <a:r>
              <a:rPr lang="en-IN" smtClean="0"/>
              <a:t>पर</a:t>
            </a:r>
            <a:r>
              <a:rPr lang="hi-IN" smtClean="0"/>
              <a:t>ं बलवत्</a:t>
            </a:r>
            <a:r>
              <a:rPr lang="en-IN" smtClean="0"/>
              <a:t> –</a:t>
            </a:r>
            <a:r>
              <a:rPr lang="hi-IN" smtClean="0"/>
              <a:t> (</a:t>
            </a:r>
            <a:r>
              <a:rPr lang="en-US" smtClean="0"/>
              <a:t>Example)</a:t>
            </a:r>
            <a:r>
              <a:rPr lang="en-IN" smtClean="0"/>
              <a:t> </a:t>
            </a:r>
            <a:r>
              <a:rPr lang="en-IN" dirty="0" err="1" smtClean="0"/>
              <a:t>वृक्षेभ्यः</a:t>
            </a:r>
            <a:endParaRPr lang="en-IN" dirty="0" smtClean="0"/>
          </a:p>
          <a:p>
            <a:pPr lvl="1"/>
            <a:r>
              <a:rPr lang="hi-IN" smtClean="0"/>
              <a:t>परात् </a:t>
            </a:r>
            <a:r>
              <a:rPr lang="en-IN" smtClean="0"/>
              <a:t>नित्य</a:t>
            </a:r>
            <a:r>
              <a:rPr lang="hi-IN" smtClean="0"/>
              <a:t>ं बलवत् </a:t>
            </a:r>
            <a:r>
              <a:rPr lang="en-IN" smtClean="0"/>
              <a:t> –</a:t>
            </a:r>
            <a:r>
              <a:rPr lang="hi-IN" smtClean="0"/>
              <a:t> (</a:t>
            </a:r>
            <a:r>
              <a:rPr lang="en-US" smtClean="0"/>
              <a:t>Example)</a:t>
            </a:r>
            <a:r>
              <a:rPr lang="en-IN" smtClean="0"/>
              <a:t> </a:t>
            </a:r>
            <a:r>
              <a:rPr lang="en-IN" dirty="0" err="1" smtClean="0"/>
              <a:t>तुदति</a:t>
            </a:r>
            <a:endParaRPr lang="en-IN" dirty="0" smtClean="0"/>
          </a:p>
          <a:p>
            <a:pPr lvl="1"/>
            <a:r>
              <a:rPr lang="hi-IN" smtClean="0"/>
              <a:t>नित्यात् </a:t>
            </a:r>
            <a:r>
              <a:rPr lang="en-IN" smtClean="0"/>
              <a:t>अन्तरङ्ग</a:t>
            </a:r>
            <a:r>
              <a:rPr lang="hi-IN" smtClean="0"/>
              <a:t>ं बलवत्</a:t>
            </a:r>
            <a:r>
              <a:rPr lang="en-IN" smtClean="0"/>
              <a:t> -</a:t>
            </a:r>
            <a:r>
              <a:rPr lang="hi-IN" smtClean="0"/>
              <a:t> (</a:t>
            </a:r>
            <a:r>
              <a:rPr lang="en-US" smtClean="0"/>
              <a:t>Example)</a:t>
            </a:r>
            <a:r>
              <a:rPr lang="en-IN" smtClean="0"/>
              <a:t> </a:t>
            </a:r>
            <a:r>
              <a:rPr lang="en-IN" dirty="0" err="1" smtClean="0"/>
              <a:t>ग्रामणिने</a:t>
            </a:r>
            <a:endParaRPr lang="en-IN" dirty="0" smtClean="0"/>
          </a:p>
          <a:p>
            <a:pPr lvl="1"/>
            <a:r>
              <a:rPr lang="hi-IN" smtClean="0"/>
              <a:t>अन्तरङ्गात् </a:t>
            </a:r>
            <a:r>
              <a:rPr lang="en-IN" smtClean="0"/>
              <a:t>अपवाद</a:t>
            </a:r>
            <a:r>
              <a:rPr lang="hi-IN" smtClean="0"/>
              <a:t>ः बलवान्</a:t>
            </a:r>
            <a:r>
              <a:rPr lang="en-IN" smtClean="0"/>
              <a:t> -</a:t>
            </a:r>
            <a:r>
              <a:rPr lang="hi-IN" smtClean="0"/>
              <a:t> (</a:t>
            </a:r>
            <a:r>
              <a:rPr lang="en-US" smtClean="0"/>
              <a:t>Example)</a:t>
            </a:r>
            <a:r>
              <a:rPr lang="en-IN" smtClean="0"/>
              <a:t> </a:t>
            </a:r>
            <a:r>
              <a:rPr lang="en-IN" dirty="0" err="1" smtClean="0"/>
              <a:t>श्रीशः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Meta-language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Meta-rules</a:t>
            </a:r>
            <a:r>
              <a:rPr lang="hi-IN" dirty="0" smtClean="0"/>
              <a:t> = परिभाषा सूत्र</a:t>
            </a:r>
            <a:r>
              <a:rPr lang="en-US" dirty="0" smtClean="0"/>
              <a:t>s</a:t>
            </a:r>
            <a:r>
              <a:rPr lang="en-IN" dirty="0" smtClean="0"/>
              <a:t> v/s Meta-language = new language that the grammarian devices through - </a:t>
            </a:r>
          </a:p>
          <a:p>
            <a:r>
              <a:rPr lang="hi-IN" dirty="0" smtClean="0"/>
              <a:t>प्रत्याहार</a:t>
            </a:r>
          </a:p>
          <a:p>
            <a:r>
              <a:rPr lang="en-US" dirty="0" smtClean="0"/>
              <a:t>Words like </a:t>
            </a:r>
            <a:r>
              <a:rPr lang="hi-IN" dirty="0" smtClean="0"/>
              <a:t>कु, चु, टु, तु, पु</a:t>
            </a:r>
          </a:p>
          <a:p>
            <a:r>
              <a:rPr lang="hi-IN" dirty="0" smtClean="0"/>
              <a:t>संज्ञा</a:t>
            </a:r>
            <a:r>
              <a:rPr lang="en-IN" dirty="0" smtClean="0"/>
              <a:t> – </a:t>
            </a:r>
            <a:r>
              <a:rPr lang="hi-IN" dirty="0" smtClean="0"/>
              <a:t>टि, घि, लट्</a:t>
            </a:r>
          </a:p>
          <a:p>
            <a:r>
              <a:rPr lang="en-US" dirty="0" smtClean="0"/>
              <a:t>As well as through </a:t>
            </a:r>
            <a:r>
              <a:rPr lang="hi-IN" dirty="0" smtClean="0"/>
              <a:t>परिभाषा – </a:t>
            </a:r>
            <a:r>
              <a:rPr lang="en-IN" dirty="0" smtClean="0"/>
              <a:t>Use of </a:t>
            </a:r>
            <a:r>
              <a:rPr lang="hi-IN" dirty="0" smtClean="0"/>
              <a:t>विभक्ति</a:t>
            </a:r>
            <a:r>
              <a:rPr lang="en-IN" dirty="0" smtClean="0"/>
              <a:t>s</a:t>
            </a:r>
            <a:r>
              <a:rPr lang="hi-IN" dirty="0" smtClean="0"/>
              <a:t>, तपरस्तत्कालस्य </a:t>
            </a:r>
            <a:r>
              <a:rPr lang="en-IN" dirty="0" smtClean="0"/>
              <a:t>etc.</a:t>
            </a:r>
            <a:endParaRPr lang="hi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Cases to specify context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i-IN" dirty="0" smtClean="0"/>
              <a:t>षष्ठी – स्थाने</a:t>
            </a:r>
            <a:r>
              <a:rPr lang="en-US" dirty="0" smtClean="0"/>
              <a:t> – example – </a:t>
            </a:r>
            <a:r>
              <a:rPr lang="hi-IN" dirty="0" smtClean="0"/>
              <a:t>इकः यण् अचि. इकः </a:t>
            </a:r>
            <a:r>
              <a:rPr lang="en-US" dirty="0" smtClean="0"/>
              <a:t>is in genitive case. That is why the substitution happens on </a:t>
            </a:r>
            <a:r>
              <a:rPr lang="hi-IN" dirty="0" smtClean="0"/>
              <a:t>इक्.</a:t>
            </a:r>
            <a:r>
              <a:rPr lang="en-US" dirty="0" smtClean="0"/>
              <a:t> In this </a:t>
            </a:r>
            <a:r>
              <a:rPr lang="hi-IN" dirty="0" smtClean="0"/>
              <a:t>सूत्र – इकः</a:t>
            </a:r>
            <a:r>
              <a:rPr lang="en-US" dirty="0" smtClean="0"/>
              <a:t> is to be read as </a:t>
            </a:r>
            <a:r>
              <a:rPr lang="hi-IN" dirty="0" smtClean="0"/>
              <a:t>इकः स्थाने (यण् भवति)</a:t>
            </a:r>
          </a:p>
          <a:p>
            <a:r>
              <a:rPr lang="hi-IN" dirty="0" smtClean="0"/>
              <a:t>सप्तमी – पूर्वस्य – </a:t>
            </a:r>
            <a:r>
              <a:rPr lang="en-US" dirty="0" smtClean="0"/>
              <a:t>in the </a:t>
            </a:r>
            <a:r>
              <a:rPr lang="hi-IN" dirty="0" smtClean="0"/>
              <a:t>सूत्र – इकः यण् अचि, अचि</a:t>
            </a:r>
            <a:r>
              <a:rPr lang="en-US" dirty="0" smtClean="0"/>
              <a:t> is in locative case. That is why the substitution happens on that which lies immediately before </a:t>
            </a:r>
            <a:r>
              <a:rPr lang="hi-IN" dirty="0" smtClean="0"/>
              <a:t>अच्. </a:t>
            </a:r>
            <a:r>
              <a:rPr lang="en-US" dirty="0" smtClean="0"/>
              <a:t>That is why substitution happens on only that </a:t>
            </a:r>
            <a:r>
              <a:rPr lang="hi-IN" dirty="0" smtClean="0"/>
              <a:t>इक्</a:t>
            </a:r>
            <a:r>
              <a:rPr lang="en-US" dirty="0" smtClean="0"/>
              <a:t> which lies immediately before </a:t>
            </a:r>
            <a:r>
              <a:rPr lang="hi-IN" dirty="0" smtClean="0"/>
              <a:t>अच्. </a:t>
            </a:r>
          </a:p>
          <a:p>
            <a:pPr>
              <a:buNone/>
            </a:pPr>
            <a:r>
              <a:rPr lang="hi-IN" dirty="0" smtClean="0"/>
              <a:t>	</a:t>
            </a:r>
            <a:r>
              <a:rPr lang="en-US" dirty="0" smtClean="0"/>
              <a:t>in </a:t>
            </a:r>
            <a:r>
              <a:rPr lang="hi-IN" dirty="0" smtClean="0"/>
              <a:t>इति+अपि, </a:t>
            </a:r>
            <a:r>
              <a:rPr lang="en-US" dirty="0" smtClean="0"/>
              <a:t>the </a:t>
            </a:r>
            <a:r>
              <a:rPr lang="hi-IN" dirty="0" smtClean="0"/>
              <a:t>इक् -</a:t>
            </a:r>
            <a:r>
              <a:rPr lang="en-US" dirty="0" smtClean="0"/>
              <a:t> </a:t>
            </a:r>
            <a:r>
              <a:rPr lang="hi-IN" dirty="0" smtClean="0"/>
              <a:t>इ </a:t>
            </a:r>
            <a:r>
              <a:rPr lang="en-US" dirty="0" smtClean="0"/>
              <a:t>after </a:t>
            </a:r>
            <a:r>
              <a:rPr lang="hi-IN" dirty="0" smtClean="0"/>
              <a:t>त् </a:t>
            </a:r>
            <a:r>
              <a:rPr lang="en-US" dirty="0" smtClean="0"/>
              <a:t>is replaced by </a:t>
            </a:r>
            <a:r>
              <a:rPr lang="hi-IN" dirty="0" smtClean="0"/>
              <a:t>य् </a:t>
            </a:r>
            <a:r>
              <a:rPr lang="en-US" dirty="0" smtClean="0"/>
              <a:t>because it precedes </a:t>
            </a:r>
            <a:r>
              <a:rPr lang="hi-IN" dirty="0" smtClean="0"/>
              <a:t>अ </a:t>
            </a:r>
            <a:r>
              <a:rPr lang="en-US" dirty="0" smtClean="0"/>
              <a:t>which is </a:t>
            </a:r>
            <a:r>
              <a:rPr lang="hi-IN" dirty="0" smtClean="0"/>
              <a:t>अच्. </a:t>
            </a:r>
            <a:r>
              <a:rPr lang="en-US" dirty="0" smtClean="0"/>
              <a:t>The </a:t>
            </a:r>
            <a:r>
              <a:rPr lang="hi-IN" dirty="0" smtClean="0"/>
              <a:t>इक्</a:t>
            </a:r>
            <a:r>
              <a:rPr lang="en-US" dirty="0" smtClean="0"/>
              <a:t> – </a:t>
            </a:r>
            <a:r>
              <a:rPr lang="hi-IN" dirty="0" smtClean="0"/>
              <a:t>इ </a:t>
            </a:r>
            <a:r>
              <a:rPr lang="en-US" dirty="0" smtClean="0"/>
              <a:t>in </a:t>
            </a:r>
            <a:r>
              <a:rPr lang="hi-IN" dirty="0" smtClean="0"/>
              <a:t>इति+वदति </a:t>
            </a:r>
            <a:r>
              <a:rPr lang="en-US" dirty="0" smtClean="0"/>
              <a:t> is not replaced by </a:t>
            </a:r>
            <a:r>
              <a:rPr lang="hi-IN" dirty="0" smtClean="0"/>
              <a:t>य् </a:t>
            </a:r>
            <a:r>
              <a:rPr lang="en-US" dirty="0" smtClean="0"/>
              <a:t> as it precedes </a:t>
            </a:r>
            <a:r>
              <a:rPr lang="hi-IN" dirty="0" smtClean="0"/>
              <a:t>व्</a:t>
            </a:r>
            <a:r>
              <a:rPr lang="en-US" dirty="0" smtClean="0"/>
              <a:t> which is not </a:t>
            </a:r>
            <a:r>
              <a:rPr lang="hi-IN" dirty="0" smtClean="0"/>
              <a:t>अच्</a:t>
            </a:r>
          </a:p>
          <a:p>
            <a:r>
              <a:rPr lang="hi-IN" dirty="0" smtClean="0"/>
              <a:t>पञ्चमी – परस्य – </a:t>
            </a:r>
            <a:r>
              <a:rPr lang="en-US" dirty="0" smtClean="0"/>
              <a:t>the </a:t>
            </a:r>
            <a:r>
              <a:rPr lang="hi-IN" dirty="0" smtClean="0"/>
              <a:t>सूत्र – अतः भिसः ऐस्</a:t>
            </a:r>
            <a:r>
              <a:rPr lang="en-US" dirty="0" smtClean="0"/>
              <a:t> – the word </a:t>
            </a:r>
            <a:r>
              <a:rPr lang="hi-IN" dirty="0" smtClean="0"/>
              <a:t>अतः </a:t>
            </a:r>
            <a:r>
              <a:rPr lang="en-US" dirty="0" smtClean="0"/>
              <a:t>is in ablative case. The </a:t>
            </a:r>
            <a:r>
              <a:rPr lang="hi-IN" dirty="0" smtClean="0"/>
              <a:t>सूत्र </a:t>
            </a:r>
            <a:r>
              <a:rPr lang="en-US" dirty="0" smtClean="0"/>
              <a:t>says that the </a:t>
            </a:r>
            <a:r>
              <a:rPr lang="hi-IN" dirty="0" smtClean="0"/>
              <a:t>भिस्</a:t>
            </a:r>
            <a:r>
              <a:rPr lang="en-US" dirty="0" smtClean="0"/>
              <a:t> that comes immediately after a word ending in </a:t>
            </a:r>
            <a:r>
              <a:rPr lang="hi-IN" dirty="0" smtClean="0"/>
              <a:t>अ </a:t>
            </a:r>
            <a:r>
              <a:rPr lang="en-US" dirty="0" smtClean="0"/>
              <a:t>is replaced by </a:t>
            </a:r>
            <a:r>
              <a:rPr lang="hi-IN" dirty="0" smtClean="0"/>
              <a:t>ऐस्. </a:t>
            </a:r>
            <a:r>
              <a:rPr lang="en-US" dirty="0" smtClean="0"/>
              <a:t>In </a:t>
            </a:r>
            <a:r>
              <a:rPr lang="hi-IN" dirty="0" smtClean="0"/>
              <a:t>वृक्ष+भिस्, </a:t>
            </a:r>
            <a:r>
              <a:rPr lang="en-US" dirty="0" smtClean="0"/>
              <a:t> we see that </a:t>
            </a:r>
            <a:r>
              <a:rPr lang="hi-IN" dirty="0" smtClean="0"/>
              <a:t>भिस् </a:t>
            </a:r>
            <a:r>
              <a:rPr lang="en-US" dirty="0" smtClean="0"/>
              <a:t>has come immediately after </a:t>
            </a:r>
            <a:r>
              <a:rPr lang="hi-IN" dirty="0" smtClean="0"/>
              <a:t>वृक्ष, </a:t>
            </a:r>
            <a:r>
              <a:rPr lang="en-US" dirty="0" smtClean="0"/>
              <a:t> a word ending in </a:t>
            </a:r>
            <a:r>
              <a:rPr lang="hi-IN" dirty="0" smtClean="0"/>
              <a:t>अ. </a:t>
            </a:r>
            <a:r>
              <a:rPr lang="en-US" dirty="0" smtClean="0"/>
              <a:t>It is therefore replaced by </a:t>
            </a:r>
            <a:r>
              <a:rPr lang="hi-IN" dirty="0" smtClean="0"/>
              <a:t>ऐस्, </a:t>
            </a:r>
            <a:r>
              <a:rPr lang="en-US" dirty="0" smtClean="0"/>
              <a:t>consequently we have the form – </a:t>
            </a:r>
            <a:r>
              <a:rPr lang="hi-IN" dirty="0" smtClean="0"/>
              <a:t>वृक्ष+ऐस् = वृक्षैस् = वृक्षैः. </a:t>
            </a:r>
            <a:r>
              <a:rPr lang="en-US" dirty="0" smtClean="0"/>
              <a:t>In </a:t>
            </a:r>
            <a:r>
              <a:rPr lang="hi-IN" dirty="0" smtClean="0"/>
              <a:t>लता+भिस्, भिस् </a:t>
            </a:r>
            <a:r>
              <a:rPr lang="en-US" dirty="0" smtClean="0"/>
              <a:t>is not similarly replaced by </a:t>
            </a:r>
            <a:r>
              <a:rPr lang="hi-IN" dirty="0" smtClean="0"/>
              <a:t>ऐस् </a:t>
            </a:r>
            <a:r>
              <a:rPr lang="en-US" dirty="0" smtClean="0"/>
              <a:t>it has come after </a:t>
            </a:r>
            <a:r>
              <a:rPr lang="hi-IN" dirty="0" smtClean="0"/>
              <a:t>आ </a:t>
            </a:r>
            <a:r>
              <a:rPr lang="en-US" dirty="0" smtClean="0"/>
              <a:t>and not </a:t>
            </a:r>
            <a:r>
              <a:rPr lang="hi-IN" dirty="0" smtClean="0"/>
              <a:t>अ.</a:t>
            </a:r>
          </a:p>
          <a:p>
            <a:pPr marL="0" indent="0" algn="r">
              <a:buNone/>
            </a:pPr>
            <a:r>
              <a:rPr lang="en-IN" dirty="0" smtClean="0"/>
              <a:t>……..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604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i-IN" dirty="0" smtClean="0"/>
              <a:t>तृतीया – योगे – </a:t>
            </a:r>
            <a:r>
              <a:rPr lang="en-US" dirty="0" smtClean="0"/>
              <a:t>Example - </a:t>
            </a:r>
            <a:r>
              <a:rPr lang="hi-IN" dirty="0" smtClean="0"/>
              <a:t>स्तोः श्चुना श्चुः</a:t>
            </a:r>
            <a:r>
              <a:rPr lang="en-IN" dirty="0" smtClean="0"/>
              <a:t>  - </a:t>
            </a:r>
            <a:r>
              <a:rPr lang="hi-IN" dirty="0" smtClean="0"/>
              <a:t>श्चुना </a:t>
            </a:r>
            <a:r>
              <a:rPr lang="en-US" dirty="0" smtClean="0"/>
              <a:t>is in </a:t>
            </a:r>
            <a:r>
              <a:rPr lang="hi-IN" dirty="0" smtClean="0"/>
              <a:t>तृतीया विभक्ति </a:t>
            </a:r>
            <a:r>
              <a:rPr lang="en-US" dirty="0" smtClean="0"/>
              <a:t>or instrumental case</a:t>
            </a:r>
            <a:endParaRPr lang="hi-IN" dirty="0" smtClean="0"/>
          </a:p>
          <a:p>
            <a:r>
              <a:rPr lang="en-US" dirty="0" smtClean="0"/>
              <a:t>The </a:t>
            </a:r>
            <a:r>
              <a:rPr lang="hi-IN" dirty="0" smtClean="0"/>
              <a:t>सूत्र </a:t>
            </a:r>
            <a:r>
              <a:rPr lang="en-US" dirty="0" smtClean="0"/>
              <a:t> - </a:t>
            </a:r>
            <a:r>
              <a:rPr lang="hi-IN" dirty="0" smtClean="0"/>
              <a:t>स्तोः श्चुना श्चुः </a:t>
            </a:r>
            <a:r>
              <a:rPr lang="en-US" dirty="0" smtClean="0"/>
              <a:t>says that </a:t>
            </a:r>
            <a:r>
              <a:rPr lang="hi-IN" dirty="0" smtClean="0"/>
              <a:t>स्, त्, थ्, द्, ध्, न्</a:t>
            </a:r>
            <a:r>
              <a:rPr lang="en-US" dirty="0" smtClean="0"/>
              <a:t>  when either followed or preceded by </a:t>
            </a:r>
            <a:r>
              <a:rPr lang="hi-IN" dirty="0" smtClean="0"/>
              <a:t>श्, च्, छ्, ज्, झ्, ञ् </a:t>
            </a:r>
            <a:r>
              <a:rPr lang="en-US" dirty="0" smtClean="0"/>
              <a:t>changes to </a:t>
            </a:r>
            <a:r>
              <a:rPr lang="hi-IN" dirty="0" smtClean="0"/>
              <a:t>श्, च्, छ्, ज्, झ्, ञ्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– </a:t>
            </a:r>
            <a:endParaRPr lang="hi-IN" dirty="0" smtClean="0"/>
          </a:p>
          <a:p>
            <a:pPr lvl="1"/>
            <a:r>
              <a:rPr lang="hi-IN" dirty="0" smtClean="0"/>
              <a:t>रामस्+चलति [स् (स्तु)</a:t>
            </a:r>
            <a:r>
              <a:rPr lang="en-US" dirty="0" smtClean="0"/>
              <a:t>changes to </a:t>
            </a:r>
            <a:r>
              <a:rPr lang="hi-IN" dirty="0" smtClean="0"/>
              <a:t>श् (श्चु)</a:t>
            </a:r>
            <a:r>
              <a:rPr lang="en-US" dirty="0" smtClean="0"/>
              <a:t> as it is followed by </a:t>
            </a:r>
            <a:r>
              <a:rPr lang="hi-IN" dirty="0" smtClean="0"/>
              <a:t>च् (श्चु)]</a:t>
            </a:r>
            <a:r>
              <a:rPr lang="en-US" dirty="0" smtClean="0"/>
              <a:t> – </a:t>
            </a:r>
            <a:r>
              <a:rPr lang="hi-IN" dirty="0" smtClean="0"/>
              <a:t>रामश्चलति</a:t>
            </a:r>
          </a:p>
          <a:p>
            <a:pPr lvl="1"/>
            <a:r>
              <a:rPr lang="hi-IN" dirty="0" smtClean="0"/>
              <a:t>यज्+न् [न् (स्तु) </a:t>
            </a:r>
            <a:r>
              <a:rPr lang="en-US" dirty="0" smtClean="0"/>
              <a:t>changes to</a:t>
            </a:r>
            <a:r>
              <a:rPr lang="hi-IN" dirty="0" smtClean="0"/>
              <a:t> ञ् (श्चु) </a:t>
            </a:r>
            <a:r>
              <a:rPr lang="en-US" dirty="0" smtClean="0"/>
              <a:t>as it is preceded by </a:t>
            </a:r>
            <a:r>
              <a:rPr lang="hi-IN" dirty="0" smtClean="0"/>
              <a:t>ज् (श्चु)] – यज् ञ = यज्ञ</a:t>
            </a:r>
            <a:r>
              <a:rPr lang="en-US" dirty="0" smtClean="0"/>
              <a:t>   </a:t>
            </a:r>
            <a:r>
              <a:rPr lang="hi-IN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give the </a:t>
            </a:r>
            <a:r>
              <a:rPr lang="sa-IN" dirty="0" smtClean="0">
                <a:latin typeface="Kokila" panose="020B0604020202020204" pitchFamily="34" charset="0"/>
                <a:cs typeface="Kokila" panose="020B0604020202020204" pitchFamily="34" charset="0"/>
              </a:rPr>
              <a:t>शिक्षा</a:t>
            </a:r>
            <a:r>
              <a:rPr lang="sa-IN" dirty="0" smtClean="0"/>
              <a:t> </a:t>
            </a:r>
            <a:r>
              <a:rPr lang="en-US" dirty="0" smtClean="0"/>
              <a:t>of correct pronunciation?</a:t>
            </a:r>
            <a:r>
              <a:rPr lang="sa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 is not feasible when it comes to a written </a:t>
            </a:r>
            <a:r>
              <a:rPr lang="sa-IN" sz="22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शिक्षा</a:t>
            </a:r>
            <a:endParaRPr lang="en-US" sz="22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dirty="0" smtClean="0"/>
              <a:t>The mother-tongue bias of a learner does not allow them to perceive the correct pronunciation … thereby articulate it</a:t>
            </a:r>
          </a:p>
          <a:p>
            <a:r>
              <a:rPr lang="en-US" dirty="0" smtClean="0"/>
              <a:t>So we have to head towards ‘description’ of sounds </a:t>
            </a:r>
          </a:p>
        </p:txBody>
      </p:sp>
    </p:spTree>
    <p:extLst>
      <p:ext uri="{BB962C8B-B14F-4D97-AF65-F5344CB8AC3E}">
        <p14:creationId xmlns="" xmlns:p14="http://schemas.microsoft.com/office/powerpoint/2010/main" val="17516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for </a:t>
            </a:r>
            <a:r>
              <a:rPr lang="en-US" dirty="0" smtClean="0"/>
              <a:t>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a-IN" sz="2600" dirty="0">
                <a:latin typeface="Kokila" panose="020B0604020202020204" pitchFamily="34" charset="0"/>
                <a:cs typeface="Kokila" panose="020B0604020202020204" pitchFamily="34" charset="0"/>
              </a:rPr>
              <a:t>उच्चारण-स्थान</a:t>
            </a:r>
            <a:r>
              <a:rPr lang="en-US" sz="26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600" dirty="0" smtClean="0">
                <a:latin typeface="Kokila" panose="020B0604020202020204" pitchFamily="34" charset="0"/>
                <a:cs typeface="Kokila" panose="020B0604020202020204" pitchFamily="34" charset="0"/>
              </a:rPr>
              <a:t>– </a:t>
            </a:r>
            <a:r>
              <a:rPr lang="sa-IN" sz="2600" dirty="0" smtClean="0">
                <a:latin typeface="Kokila" panose="020B0604020202020204" pitchFamily="34" charset="0"/>
                <a:cs typeface="Kokila" panose="020B0604020202020204" pitchFamily="34" charset="0"/>
              </a:rPr>
              <a:t>कण्ठः, तालु, मूर्धा, दन्ताः, ओष्ठौ</a:t>
            </a:r>
            <a:endParaRPr lang="sa-IN" sz="26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sa-IN" sz="2600" dirty="0" smtClean="0">
                <a:latin typeface="Kokila" panose="020B0604020202020204" pitchFamily="34" charset="0"/>
                <a:cs typeface="Kokila" panose="020B0604020202020204" pitchFamily="34" charset="0"/>
              </a:rPr>
              <a:t>यत्नः</a:t>
            </a:r>
            <a:endParaRPr lang="en-US" sz="26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lvl="1"/>
            <a:r>
              <a:rPr lang="sa-IN" dirty="0" smtClean="0"/>
              <a:t>आस्यम् </a:t>
            </a:r>
            <a:r>
              <a:rPr lang="sa-IN" dirty="0"/>
              <a:t>- ओष्ठात् प्रभृति प्राक् काकलकात्।</a:t>
            </a:r>
            <a:endParaRPr lang="en-US" dirty="0"/>
          </a:p>
          <a:p>
            <a:pPr lvl="1"/>
            <a:r>
              <a:rPr lang="sa-IN" dirty="0"/>
              <a:t>आभ्यन्तर </a:t>
            </a:r>
            <a:r>
              <a:rPr lang="en-US" dirty="0"/>
              <a:t>= </a:t>
            </a:r>
            <a:r>
              <a:rPr lang="sa-IN" dirty="0" smtClean="0"/>
              <a:t>यत्न </a:t>
            </a:r>
            <a:r>
              <a:rPr lang="en-US" dirty="0"/>
              <a:t>that happens inside the </a:t>
            </a:r>
            <a:r>
              <a:rPr lang="sa-IN" dirty="0" smtClean="0"/>
              <a:t>आस्य</a:t>
            </a:r>
            <a:endParaRPr lang="sa-IN" dirty="0"/>
          </a:p>
          <a:p>
            <a:pPr lvl="1"/>
            <a:r>
              <a:rPr lang="sa-IN" dirty="0"/>
              <a:t>बाह्य </a:t>
            </a:r>
            <a:r>
              <a:rPr lang="en-US" dirty="0"/>
              <a:t>= </a:t>
            </a:r>
            <a:r>
              <a:rPr lang="sa-IN" dirty="0" smtClean="0"/>
              <a:t>यत्न </a:t>
            </a:r>
            <a:r>
              <a:rPr lang="en-US" dirty="0"/>
              <a:t>that happens outside the </a:t>
            </a:r>
            <a:r>
              <a:rPr lang="sa-IN" dirty="0" smtClean="0"/>
              <a:t>आस्य</a:t>
            </a:r>
            <a:endParaRPr lang="sa-IN" sz="22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sa-IN" sz="2800" dirty="0">
                <a:latin typeface="Kokila" panose="020B0604020202020204" pitchFamily="34" charset="0"/>
                <a:cs typeface="Kokila" panose="020B0604020202020204" pitchFamily="34" charset="0"/>
              </a:rPr>
              <a:t>आभ्यन्तरः (प्रयत्नः) – </a:t>
            </a:r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स्पृष्ट, ईषत्स्पृष्ट, ईष्द-विवृत, विवृत, संवृत </a:t>
            </a:r>
            <a:endParaRPr lang="sa-IN" sz="28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sa-IN" sz="2800" dirty="0">
                <a:latin typeface="Kokila" panose="020B0604020202020204" pitchFamily="34" charset="0"/>
                <a:cs typeface="Kokila" panose="020B0604020202020204" pitchFamily="34" charset="0"/>
              </a:rPr>
              <a:t>बाह्यः – </a:t>
            </a:r>
          </a:p>
          <a:p>
            <a:pPr lvl="1"/>
            <a:r>
              <a:rPr lang="sa-IN" sz="2800" dirty="0">
                <a:latin typeface="Kokila" panose="020B0604020202020204" pitchFamily="34" charset="0"/>
                <a:cs typeface="Kokila" panose="020B0604020202020204" pitchFamily="34" charset="0"/>
              </a:rPr>
              <a:t>संवारः, नादः, </a:t>
            </a:r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घोषः 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X </a:t>
            </a:r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विवारः</a:t>
            </a:r>
            <a:r>
              <a:rPr lang="sa-IN" sz="2800" dirty="0">
                <a:latin typeface="Kokila" panose="020B0604020202020204" pitchFamily="34" charset="0"/>
                <a:cs typeface="Kokila" panose="020B0604020202020204" pitchFamily="34" charset="0"/>
              </a:rPr>
              <a:t>, श्वासः, </a:t>
            </a:r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अघोषः</a:t>
            </a:r>
            <a:endParaRPr lang="en-IN" sz="28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lvl="1"/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उदात्त, अनुदात्त, स्वरित</a:t>
            </a:r>
            <a:endParaRPr lang="sa-IN" sz="28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lvl="1"/>
            <a:r>
              <a:rPr lang="sa-IN" sz="2800" dirty="0">
                <a:latin typeface="Kokila" panose="020B0604020202020204" pitchFamily="34" charset="0"/>
                <a:cs typeface="Kokila" panose="020B0604020202020204" pitchFamily="34" charset="0"/>
              </a:rPr>
              <a:t>अल्प-प्राणः, </a:t>
            </a:r>
            <a:r>
              <a:rPr lang="sa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महा-प्राणः</a:t>
            </a:r>
            <a:endParaRPr lang="en-US" sz="2800" dirty="0" smtClean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sz="3000" dirty="0" smtClean="0">
                <a:latin typeface="Kokila" panose="020B0604020202020204" pitchFamily="34" charset="0"/>
                <a:cs typeface="Kokila" panose="020B0604020202020204" pitchFamily="34" charset="0"/>
              </a:rPr>
              <a:t>If you understand these categories, you understand sounds</a:t>
            </a:r>
          </a:p>
          <a:p>
            <a:pPr lvl="1"/>
            <a:endParaRPr lang="en-IN" sz="28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99" y="1833326"/>
            <a:ext cx="2189085" cy="21890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92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sa-IN" sz="54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वर्णमाला</a:t>
            </a:r>
            <a:endParaRPr lang="en-IN" sz="54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rational order of Sanskrit alphabet –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वर्णमाला</a:t>
            </a:r>
            <a:r>
              <a:rPr lang="sa-IN" dirty="0" smtClean="0"/>
              <a:t> </a:t>
            </a:r>
            <a:r>
              <a:rPr lang="en-US" dirty="0" smtClean="0"/>
              <a:t>was established earlier than 600 BCE</a:t>
            </a:r>
          </a:p>
          <a:p>
            <a:r>
              <a:rPr lang="sa-IN" dirty="0" smtClean="0"/>
              <a:t>सामवेद प्रातिशाख्य </a:t>
            </a:r>
            <a:r>
              <a:rPr lang="en-US" dirty="0" smtClean="0"/>
              <a:t>organized the </a:t>
            </a:r>
            <a:r>
              <a:rPr lang="sa-IN" dirty="0" smtClean="0"/>
              <a:t>स्पर्श वर्ण </a:t>
            </a:r>
            <a:r>
              <a:rPr lang="en-US" dirty="0" smtClean="0"/>
              <a:t>into 5 x 5 square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5379" y="3462867"/>
          <a:ext cx="2152934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5006">
                  <a:extLst>
                    <a:ext uri="{9D8B030D-6E8A-4147-A177-3AD203B41FA5}">
                      <a16:colId xmlns="" xmlns:a16="http://schemas.microsoft.com/office/drawing/2014/main" val="1706072793"/>
                    </a:ext>
                  </a:extLst>
                </a:gridCol>
                <a:gridCol w="488272">
                  <a:extLst>
                    <a:ext uri="{9D8B030D-6E8A-4147-A177-3AD203B41FA5}">
                      <a16:colId xmlns="" xmlns:a16="http://schemas.microsoft.com/office/drawing/2014/main" val="1462155666"/>
                    </a:ext>
                  </a:extLst>
                </a:gridCol>
                <a:gridCol w="417250">
                  <a:extLst>
                    <a:ext uri="{9D8B030D-6E8A-4147-A177-3AD203B41FA5}">
                      <a16:colId xmlns="" xmlns:a16="http://schemas.microsoft.com/office/drawing/2014/main" val="2106269925"/>
                    </a:ext>
                  </a:extLst>
                </a:gridCol>
                <a:gridCol w="438897">
                  <a:extLst>
                    <a:ext uri="{9D8B030D-6E8A-4147-A177-3AD203B41FA5}">
                      <a16:colId xmlns="" xmlns:a16="http://schemas.microsoft.com/office/drawing/2014/main" val="3152776832"/>
                    </a:ext>
                  </a:extLst>
                </a:gridCol>
                <a:gridCol w="373509">
                  <a:extLst>
                    <a:ext uri="{9D8B030D-6E8A-4147-A177-3AD203B41FA5}">
                      <a16:colId xmlns="" xmlns:a16="http://schemas.microsoft.com/office/drawing/2014/main" val="27923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a-IN" sz="2000" b="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क</a:t>
                      </a:r>
                      <a:endParaRPr lang="en-IN" sz="2000" b="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b="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ख</a:t>
                      </a:r>
                      <a:endParaRPr lang="en-IN" sz="2000" b="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b="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ग</a:t>
                      </a:r>
                      <a:endParaRPr lang="en-IN" sz="2000" b="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b="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घ</a:t>
                      </a:r>
                      <a:endParaRPr lang="en-IN" sz="2000" b="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b="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ङ</a:t>
                      </a:r>
                      <a:endParaRPr lang="en-IN" sz="2000" b="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163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च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छ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ज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झ 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ञ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89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ट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ठ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ड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ढ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ण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47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त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थ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द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ध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न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27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प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फ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ब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भ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a-IN" sz="2000" dirty="0" smtClean="0">
                          <a:latin typeface="Kokila" panose="020B0604020202020204" pitchFamily="34" charset="0"/>
                          <a:cs typeface="Kokila" panose="020B0604020202020204" pitchFamily="34" charset="0"/>
                        </a:rPr>
                        <a:t>म</a:t>
                      </a:r>
                      <a:endParaRPr lang="en-IN" sz="2000" dirty="0">
                        <a:latin typeface="Kokila" panose="020B0604020202020204" pitchFamily="34" charset="0"/>
                        <a:cs typeface="Kokil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327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500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of a rational order of </a:t>
            </a:r>
            <a:r>
              <a:rPr lang="sa-IN" dirty="0" smtClean="0"/>
              <a:t>वर्ण</a:t>
            </a:r>
            <a:r>
              <a:rPr lang="en-US" dirty="0" smtClean="0"/>
              <a:t>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a-IN" u="sng" dirty="0" smtClean="0"/>
          </a:p>
          <a:p>
            <a:pPr marL="0" indent="0">
              <a:buNone/>
            </a:pPr>
            <a:r>
              <a:rPr lang="sa-IN" dirty="0" smtClean="0"/>
              <a:t>	</a:t>
            </a:r>
            <a:endParaRPr lang="en-IN" dirty="0" smtClean="0"/>
          </a:p>
          <a:p>
            <a:pPr marL="0" indent="0">
              <a:buNone/>
            </a:pPr>
            <a:endParaRPr lang="sa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4" y="1534595"/>
            <a:ext cx="7297168" cy="453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30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Helps </a:t>
            </a:r>
            <a:r>
              <a:rPr lang="en-IN" dirty="0"/>
              <a:t>in </a:t>
            </a:r>
            <a:r>
              <a:rPr lang="en-IN" dirty="0" smtClean="0"/>
              <a:t>Two </a:t>
            </a:r>
            <a:r>
              <a:rPr lang="en-IN" dirty="0"/>
              <a:t>W</a:t>
            </a:r>
            <a:r>
              <a:rPr lang="en-IN" dirty="0" smtClean="0"/>
              <a:t>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IN" dirty="0"/>
              <a:t>Using the vocabulary developed based on </a:t>
            </a:r>
            <a:endParaRPr lang="en-IN" dirty="0" smtClean="0"/>
          </a:p>
          <a:p>
            <a:pPr lvl="1"/>
            <a:r>
              <a:rPr lang="en-IN" dirty="0"/>
              <a:t>(a) place of articulation and </a:t>
            </a:r>
          </a:p>
          <a:p>
            <a:pPr lvl="1"/>
            <a:r>
              <a:rPr lang="en-IN" dirty="0"/>
              <a:t>(b) manner of articulation  </a:t>
            </a:r>
          </a:p>
          <a:p>
            <a:pPr marL="0" indent="0">
              <a:buNone/>
            </a:pPr>
            <a:r>
              <a:rPr lang="en-IN" dirty="0"/>
              <a:t>	one can provide a unique description of each sound. </a:t>
            </a:r>
          </a:p>
          <a:p>
            <a:pPr marL="0" indent="0">
              <a:buNone/>
            </a:pPr>
            <a:r>
              <a:rPr lang="en-IN" dirty="0"/>
              <a:t>	Example – </a:t>
            </a:r>
            <a:r>
              <a:rPr lang="en-US" dirty="0"/>
              <a:t>there is one and only one sound  with (a) place of articulation - </a:t>
            </a:r>
            <a:r>
              <a:rPr lang="sa-IN" dirty="0"/>
              <a:t>	दन्त</a:t>
            </a:r>
            <a:r>
              <a:rPr lang="en-US" dirty="0"/>
              <a:t> and (b) manner of articulation – </a:t>
            </a:r>
            <a:r>
              <a:rPr lang="sa-IN" dirty="0"/>
              <a:t>स्पृष्ट, विवार, श्वास, अघोष </a:t>
            </a:r>
            <a:r>
              <a:rPr lang="en-US" dirty="0"/>
              <a:t>and </a:t>
            </a:r>
            <a:r>
              <a:rPr lang="sa-IN" dirty="0"/>
              <a:t>अल्पप्राण</a:t>
            </a:r>
          </a:p>
          <a:p>
            <a:pPr marL="0" indent="0">
              <a:buNone/>
            </a:pPr>
            <a:r>
              <a:rPr lang="sa-IN" dirty="0"/>
              <a:t>	</a:t>
            </a:r>
            <a:r>
              <a:rPr lang="en-US" dirty="0"/>
              <a:t>that sound is ‘</a:t>
            </a:r>
            <a:r>
              <a:rPr lang="sa-IN" dirty="0" smtClean="0"/>
              <a:t>क</a:t>
            </a:r>
            <a:r>
              <a:rPr lang="en-US" dirty="0" smtClean="0"/>
              <a:t>’</a:t>
            </a:r>
            <a:endParaRPr lang="en-IN" dirty="0" smtClean="0"/>
          </a:p>
          <a:p>
            <a:pPr>
              <a:buFont typeface="+mj-lt"/>
              <a:buAutoNum type="arabicPeriod" startAt="2"/>
            </a:pPr>
            <a:r>
              <a:rPr lang="en-IN" dirty="0" smtClean="0"/>
              <a:t>It </a:t>
            </a:r>
            <a:r>
              <a:rPr lang="en-IN" dirty="0"/>
              <a:t>provides a logical reasoning for commonly observed sound </a:t>
            </a:r>
            <a:r>
              <a:rPr lang="en-IN" dirty="0" smtClean="0"/>
              <a:t>shifts …</a:t>
            </a:r>
            <a:endParaRPr lang="en-IN" dirty="0"/>
          </a:p>
          <a:p>
            <a:pPr>
              <a:buFont typeface="+mj-lt"/>
              <a:buAutoNum type="arabicPeriod" startAt="2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8892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सोर-शोर</a:t>
            </a:r>
            <a:r>
              <a:rPr lang="en-US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, </a:t>
            </a:r>
            <a:r>
              <a:rPr lang="sa-IN" sz="2000" dirty="0" smtClean="0">
                <a:latin typeface="Kokila" panose="020B0604020202020204" pitchFamily="34" charset="0"/>
                <a:cs typeface="Kokila" panose="020B0604020202020204" pitchFamily="34" charset="0"/>
              </a:rPr>
              <a:t>वन-बन, लक्ष्मण-लक्ष्मन, ढाबा-धाबा, अर्थ-अर्ध, जीविका-जीविगा, चिन्तितवान्-चिन्दिदवान्</a:t>
            </a:r>
            <a:endParaRPr lang="en-IN" sz="20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a-IN" u="sng" dirty="0" smtClean="0"/>
          </a:p>
          <a:p>
            <a:pPr marL="0" indent="0">
              <a:buNone/>
            </a:pPr>
            <a:r>
              <a:rPr lang="sa-IN" dirty="0" smtClean="0"/>
              <a:t>	</a:t>
            </a:r>
            <a:endParaRPr lang="en-IN" dirty="0" smtClean="0"/>
          </a:p>
          <a:p>
            <a:pPr marL="0" indent="0">
              <a:buNone/>
            </a:pPr>
            <a:endParaRPr lang="sa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4" y="1534595"/>
            <a:ext cx="7297168" cy="453453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341833" y="3542191"/>
            <a:ext cx="266330" cy="795378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3720215">
            <a:off x="5854347" y="3067120"/>
            <a:ext cx="266330" cy="2179124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471469" y="3768436"/>
            <a:ext cx="266330" cy="651664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006768" y="3768435"/>
            <a:ext cx="266330" cy="569133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 rot="5400000">
            <a:off x="4504368" y="2703414"/>
            <a:ext cx="266330" cy="1457587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 rot="5400000">
            <a:off x="5224503" y="3312004"/>
            <a:ext cx="266330" cy="1830859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 rot="5400000">
            <a:off x="4500025" y="3312004"/>
            <a:ext cx="266330" cy="1830859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22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1279</TotalTime>
  <Words>3047</Words>
  <Application>Microsoft Office PowerPoint</Application>
  <PresentationFormat>Custom</PresentationFormat>
  <Paragraphs>370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Wisp</vt:lpstr>
      <vt:lpstr>PGCP</vt:lpstr>
      <vt:lpstr>Common mispronunciations </vt:lpstr>
      <vt:lpstr>रक्षार्थं वेदानाम्..</vt:lpstr>
      <vt:lpstr>How to give the शिक्षा of correct pronunciation? </vt:lpstr>
      <vt:lpstr>Tools for description </vt:lpstr>
      <vt:lpstr>The वर्णमाला</vt:lpstr>
      <vt:lpstr>Formulation of a rational order of वर्णs </vt:lpstr>
      <vt:lpstr>Helps in Two Ways</vt:lpstr>
      <vt:lpstr>सोर-शोर, वन-बन, लक्ष्मण-लक्ष्मन, ढाबा-धाबा, अर्थ-अर्ध, जीविका-जीविगा, चिन्तितवान्-चिन्दिदवान्</vt:lpstr>
      <vt:lpstr>Emergence of IPA</vt:lpstr>
      <vt:lpstr>The IPA chart</vt:lpstr>
      <vt:lpstr>माहेश्वर-सूत्रs</vt:lpstr>
      <vt:lpstr>..</vt:lpstr>
      <vt:lpstr>How to Prepare a प्रत्याहार</vt:lpstr>
      <vt:lpstr>वर्णs Indicated by a प्रत्याहार </vt:lpstr>
      <vt:lpstr>Few examples of प्रत्याहारs and the वर्णs indicated by them - </vt:lpstr>
      <vt:lpstr>Comparison between वर्णमाला and माहेश्वर-सूत्रs</vt:lpstr>
      <vt:lpstr>How are प्रत्याहारs Used in अष्टाध्यायी</vt:lpstr>
      <vt:lpstr>Ellipses : अनुवृत्तिः</vt:lpstr>
      <vt:lpstr>Example of अनुवृत्ति in the rules from 1.3.2 – 1.3.9</vt:lpstr>
      <vt:lpstr>अनुबन्धs</vt:lpstr>
      <vt:lpstr>Example : Compare the following derivations with a same suffix with different अनुबन्धs </vt:lpstr>
      <vt:lpstr>Types of सूत्रs</vt:lpstr>
      <vt:lpstr>संज्ञा-सूत्रs</vt:lpstr>
      <vt:lpstr>परिभाषा-सूत्रs</vt:lpstr>
      <vt:lpstr>…</vt:lpstr>
      <vt:lpstr>विधि-सूत्रs</vt:lpstr>
      <vt:lpstr>नियम-सूत्र</vt:lpstr>
      <vt:lpstr>अतिदेश-सूत्र</vt:lpstr>
      <vt:lpstr>अधिकार-सूत्र</vt:lpstr>
      <vt:lpstr>Ordering Rules and Conflict Resolution</vt:lpstr>
      <vt:lpstr>Slide 32</vt:lpstr>
      <vt:lpstr>Meta-language</vt:lpstr>
      <vt:lpstr>Cases to specify context</vt:lpstr>
      <vt:lpstr>Slide 35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PGCP</dc:title>
  <dc:creator>Admin</dc:creator>
  <cp:lastModifiedBy>AC</cp:lastModifiedBy>
  <cp:revision>100</cp:revision>
  <dcterms:created xsi:type="dcterms:W3CDTF">2023-08-10T12:50:58Z</dcterms:created>
  <dcterms:modified xsi:type="dcterms:W3CDTF">2023-11-20T15:37:05Z</dcterms:modified>
</cp:coreProperties>
</file>