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sldIdLst>
    <p:sldId id="298" r:id="rId5"/>
    <p:sldId id="302" r:id="rId6"/>
    <p:sldId id="311" r:id="rId7"/>
    <p:sldId id="304" r:id="rId8"/>
    <p:sldId id="305" r:id="rId9"/>
    <p:sldId id="313" r:id="rId10"/>
    <p:sldId id="306" r:id="rId11"/>
    <p:sldId id="307" r:id="rId12"/>
    <p:sldId id="314" r:id="rId13"/>
    <p:sldId id="308" r:id="rId14"/>
    <p:sldId id="315" r:id="rId15"/>
    <p:sldId id="309" r:id="rId16"/>
    <p:sldId id="310" r:id="rId17"/>
    <p:sldId id="31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0" d="100"/>
          <a:sy n="40" d="100"/>
        </p:scale>
        <p:origin x="4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11/16/2023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52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29924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94033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11/16/2023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60837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11/16/2023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77327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95884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5984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71005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11/16/2023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21334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93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11/16/2023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87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828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0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050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200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154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760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0437649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780674" y="685963"/>
            <a:ext cx="9025287" cy="1951359"/>
          </a:xfrm>
        </p:spPr>
        <p:txBody>
          <a:bodyPr anchor="b">
            <a:normAutofit/>
          </a:bodyPr>
          <a:lstStyle/>
          <a:p>
            <a:r>
              <a:rPr lang="en-US" sz="4400" u="sng" dirty="0">
                <a:solidFill>
                  <a:schemeClr val="tx1"/>
                </a:solidFill>
                <a:latin typeface="Arial Black" panose="020B0A04020102020204" pitchFamily="34" charset="0"/>
              </a:rPr>
              <a:t>ABP Estimation Pipeline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966018" y="2885654"/>
            <a:ext cx="4259963" cy="774186"/>
          </a:xfrm>
        </p:spPr>
        <p:txBody>
          <a:bodyPr anchor="t">
            <a:noAutofit/>
          </a:bodyPr>
          <a:lstStyle/>
          <a:p>
            <a:pPr>
              <a:lnSpc>
                <a:spcPct val="100000"/>
              </a:lnSpc>
            </a:pPr>
            <a:r>
              <a:rPr lang="en-US" sz="3600" dirty="0"/>
              <a:t>SARANSH GUPTA</a:t>
            </a: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1" y="558265"/>
            <a:ext cx="6487426" cy="529390"/>
          </a:xfrm>
        </p:spPr>
        <p:txBody>
          <a:bodyPr anchor="b">
            <a:normAutofit fontScale="90000"/>
          </a:bodyPr>
          <a:lstStyle/>
          <a:p>
            <a:pPr marL="571500" indent="-571500" algn="l">
              <a:buFont typeface="Wingdings" panose="05000000000000000000" pitchFamily="2" charset="2"/>
              <a:buChar char="Ø"/>
            </a:pPr>
            <a:r>
              <a:rPr lang="en-US" sz="3600" b="1" u="sng" dirty="0" err="1">
                <a:latin typeface="Arial Black" panose="020B0A04020102020204" pitchFamily="34" charset="0"/>
              </a:rPr>
              <a:t>BiConvLSTM</a:t>
            </a:r>
            <a:r>
              <a:rPr lang="en-US" sz="3600" b="1" u="sng" dirty="0">
                <a:latin typeface="Arial Black" panose="020B0A04020102020204" pitchFamily="34" charset="0"/>
              </a:rPr>
              <a:t> Layers</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809549" y="1183907"/>
            <a:ext cx="9394257" cy="1626670"/>
          </a:xfrm>
          <a:effectLst>
            <a:glow rad="139700">
              <a:schemeClr val="accent4">
                <a:satMod val="175000"/>
                <a:alpha val="40000"/>
              </a:schemeClr>
            </a:glow>
          </a:effectLst>
        </p:spPr>
        <p:txBody>
          <a:bodyPr anchor="t">
            <a:noAutofit/>
          </a:bodyPr>
          <a:lstStyle/>
          <a:p>
            <a:pPr marL="0" indent="0" algn="just">
              <a:buNone/>
            </a:pPr>
            <a:r>
              <a:rPr lang="en-US" sz="2400" b="1" i="0" dirty="0">
                <a:solidFill>
                  <a:schemeClr val="accent5">
                    <a:lumMod val="60000"/>
                    <a:lumOff val="40000"/>
                  </a:schemeClr>
                </a:solidFill>
                <a:effectLst/>
                <a:latin typeface="Google Sans"/>
              </a:rPr>
              <a:t>The </a:t>
            </a:r>
            <a:r>
              <a:rPr lang="en-US" sz="2400" b="1" i="0" dirty="0" err="1">
                <a:solidFill>
                  <a:schemeClr val="accent5">
                    <a:lumMod val="60000"/>
                    <a:lumOff val="40000"/>
                  </a:schemeClr>
                </a:solidFill>
                <a:effectLst/>
                <a:latin typeface="Google Sans"/>
              </a:rPr>
              <a:t>BiConvLSTM</a:t>
            </a:r>
            <a:r>
              <a:rPr lang="en-US" sz="2400" b="1" i="0" dirty="0">
                <a:solidFill>
                  <a:schemeClr val="accent5">
                    <a:lumMod val="60000"/>
                    <a:lumOff val="40000"/>
                  </a:schemeClr>
                </a:solidFill>
                <a:effectLst/>
                <a:latin typeface="Google Sans"/>
              </a:rPr>
              <a:t> layers extract features from the segmented PPG signals and combine them with information from the attention mechanisms. The </a:t>
            </a:r>
            <a:r>
              <a:rPr lang="en-US" sz="2400" b="1" i="0" dirty="0" err="1">
                <a:solidFill>
                  <a:schemeClr val="accent5">
                    <a:lumMod val="60000"/>
                    <a:lumOff val="40000"/>
                  </a:schemeClr>
                </a:solidFill>
                <a:effectLst/>
                <a:latin typeface="Google Sans"/>
              </a:rPr>
              <a:t>BiConvLSTM</a:t>
            </a:r>
            <a:r>
              <a:rPr lang="en-US" sz="2400" b="1" i="0" dirty="0">
                <a:solidFill>
                  <a:schemeClr val="accent5">
                    <a:lumMod val="60000"/>
                    <a:lumOff val="40000"/>
                  </a:schemeClr>
                </a:solidFill>
                <a:effectLst/>
                <a:latin typeface="Google Sans"/>
              </a:rPr>
              <a:t> layers are able to capture long-range dependencies in the data, which is important for accurately estimating the ABP waveform.</a:t>
            </a:r>
          </a:p>
        </p:txBody>
      </p:sp>
      <p:sp>
        <p:nvSpPr>
          <p:cNvPr id="6" name="TextBox 5">
            <a:extLst>
              <a:ext uri="{FF2B5EF4-FFF2-40B4-BE49-F238E27FC236}">
                <a16:creationId xmlns:a16="http://schemas.microsoft.com/office/drawing/2014/main" id="{A5B78B48-28AB-A328-D7A1-7101FDFAFA93}"/>
              </a:ext>
            </a:extLst>
          </p:cNvPr>
          <p:cNvSpPr txBox="1"/>
          <p:nvPr/>
        </p:nvSpPr>
        <p:spPr>
          <a:xfrm>
            <a:off x="1097281" y="2940518"/>
            <a:ext cx="6266045"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b="1" u="sng" dirty="0">
                <a:latin typeface="Arial Black" panose="020B0A04020102020204" pitchFamily="34" charset="0"/>
              </a:rPr>
              <a:t>Attention Mechanism</a:t>
            </a:r>
            <a:endParaRPr lang="en-IN" sz="3600" dirty="0"/>
          </a:p>
        </p:txBody>
      </p:sp>
      <p:sp>
        <p:nvSpPr>
          <p:cNvPr id="7" name="TextBox 6">
            <a:extLst>
              <a:ext uri="{FF2B5EF4-FFF2-40B4-BE49-F238E27FC236}">
                <a16:creationId xmlns:a16="http://schemas.microsoft.com/office/drawing/2014/main" id="{FD96DDF0-2E89-8F1C-B54E-A068F29E8C81}"/>
              </a:ext>
            </a:extLst>
          </p:cNvPr>
          <p:cNvSpPr txBox="1"/>
          <p:nvPr/>
        </p:nvSpPr>
        <p:spPr>
          <a:xfrm>
            <a:off x="702646" y="3878985"/>
            <a:ext cx="10684040" cy="1200329"/>
          </a:xfrm>
          <a:prstGeom prst="rect">
            <a:avLst/>
          </a:prstGeom>
          <a:noFill/>
        </p:spPr>
        <p:txBody>
          <a:bodyPr wrap="square" rtlCol="0">
            <a:spAutoFit/>
          </a:bodyPr>
          <a:lstStyle/>
          <a:p>
            <a:pPr lvl="2" algn="just"/>
            <a:r>
              <a:rPr lang="en-US" sz="2400" b="0" i="0" dirty="0">
                <a:solidFill>
                  <a:schemeClr val="accent5">
                    <a:lumMod val="60000"/>
                    <a:lumOff val="40000"/>
                  </a:schemeClr>
                </a:solidFill>
                <a:effectLst/>
                <a:latin typeface="Google Sans"/>
              </a:rPr>
              <a:t>The attention mechanisms focus on the most relevant parts of the segmented PPG signals for each phase of the ABP waveform. This helps to improve the accuracy of the ABP estimation.</a:t>
            </a:r>
            <a:endParaRPr lang="en-IN" sz="2400" dirty="0">
              <a:solidFill>
                <a:schemeClr val="accent5">
                  <a:lumMod val="60000"/>
                  <a:lumOff val="40000"/>
                </a:schemeClr>
              </a:solidFill>
            </a:endParaRPr>
          </a:p>
        </p:txBody>
      </p:sp>
    </p:spTree>
    <p:extLst>
      <p:ext uri="{BB962C8B-B14F-4D97-AF65-F5344CB8AC3E}">
        <p14:creationId xmlns:p14="http://schemas.microsoft.com/office/powerpoint/2010/main" val="7984791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6D2BE0-C9F7-D17B-C4AC-299932497805}"/>
              </a:ext>
            </a:extLst>
          </p:cNvPr>
          <p:cNvPicPr>
            <a:picLocks noGrp="1" noChangeAspect="1"/>
          </p:cNvPicPr>
          <p:nvPr>
            <p:ph idx="1"/>
          </p:nvPr>
        </p:nvPicPr>
        <p:blipFill>
          <a:blip r:embed="rId2"/>
          <a:stretch>
            <a:fillRect/>
          </a:stretch>
        </p:blipFill>
        <p:spPr>
          <a:xfrm>
            <a:off x="751032" y="1395664"/>
            <a:ext cx="10703031" cy="4716378"/>
          </a:xfrm>
        </p:spPr>
      </p:pic>
      <p:sp>
        <p:nvSpPr>
          <p:cNvPr id="6" name="TextBox 5">
            <a:extLst>
              <a:ext uri="{FF2B5EF4-FFF2-40B4-BE49-F238E27FC236}">
                <a16:creationId xmlns:a16="http://schemas.microsoft.com/office/drawing/2014/main" id="{49E51CCC-431F-5272-9A29-5119B56B3F44}"/>
              </a:ext>
            </a:extLst>
          </p:cNvPr>
          <p:cNvSpPr txBox="1"/>
          <p:nvPr/>
        </p:nvSpPr>
        <p:spPr>
          <a:xfrm>
            <a:off x="2962039" y="240631"/>
            <a:ext cx="6326340" cy="646331"/>
          </a:xfrm>
          <a:prstGeom prst="rect">
            <a:avLst/>
          </a:prstGeom>
          <a:noFill/>
        </p:spPr>
        <p:txBody>
          <a:bodyPr wrap="square" rtlCol="0">
            <a:spAutoFit/>
          </a:bodyPr>
          <a:lstStyle/>
          <a:p>
            <a:r>
              <a:rPr lang="en-IN" sz="3600" b="1" u="sng" dirty="0">
                <a:latin typeface="Arial Black" panose="020B0A04020102020204" pitchFamily="34" charset="0"/>
              </a:rPr>
              <a:t>1D Segmentation Result</a:t>
            </a:r>
          </a:p>
        </p:txBody>
      </p:sp>
    </p:spTree>
    <p:extLst>
      <p:ext uri="{BB962C8B-B14F-4D97-AF65-F5344CB8AC3E}">
        <p14:creationId xmlns:p14="http://schemas.microsoft.com/office/powerpoint/2010/main" val="346970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49154" y="375978"/>
            <a:ext cx="7982551" cy="500514"/>
          </a:xfrm>
        </p:spPr>
        <p:txBody>
          <a:bodyPr anchor="b">
            <a:normAutofit fontScale="90000"/>
          </a:bodyPr>
          <a:lstStyle/>
          <a:p>
            <a:pPr marL="571500" indent="-571500" algn="l">
              <a:buFont typeface="Wingdings" panose="05000000000000000000" pitchFamily="2" charset="2"/>
              <a:buChar char="Ø"/>
            </a:pPr>
            <a:r>
              <a:rPr lang="en-US" sz="3600" b="1" u="sng" dirty="0">
                <a:latin typeface="Arial Black" panose="020B0A04020102020204" pitchFamily="34" charset="0"/>
              </a:rPr>
              <a:t>Reconstruction Layer</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665171" y="1087655"/>
            <a:ext cx="8653111" cy="1174282"/>
          </a:xfrm>
          <a:effectLst>
            <a:glow rad="139700">
              <a:schemeClr val="accent4">
                <a:satMod val="175000"/>
                <a:alpha val="40000"/>
              </a:schemeClr>
            </a:glow>
          </a:effectLst>
        </p:spPr>
        <p:txBody>
          <a:bodyPr anchor="t">
            <a:noAutofit/>
          </a:bodyPr>
          <a:lstStyle/>
          <a:p>
            <a:pPr marL="0" indent="0" algn="just">
              <a:buNone/>
            </a:pPr>
            <a:r>
              <a:rPr lang="en-US" sz="2400" b="0" i="0" dirty="0">
                <a:solidFill>
                  <a:schemeClr val="accent5">
                    <a:lumMod val="60000"/>
                    <a:lumOff val="40000"/>
                  </a:schemeClr>
                </a:solidFill>
                <a:effectLst/>
                <a:latin typeface="Google Sans"/>
              </a:rPr>
              <a:t>The reconstruction layer reconstructs the entire ABP waveform from the segmented and attended PPG signals. The reconstruction layer uses a combination of convolutional and </a:t>
            </a:r>
            <a:r>
              <a:rPr lang="en-US" sz="2400" b="0" i="0" dirty="0" err="1">
                <a:solidFill>
                  <a:schemeClr val="accent5">
                    <a:lumMod val="60000"/>
                    <a:lumOff val="40000"/>
                  </a:schemeClr>
                </a:solidFill>
                <a:effectLst/>
                <a:latin typeface="Google Sans"/>
              </a:rPr>
              <a:t>upsampling</a:t>
            </a:r>
            <a:r>
              <a:rPr lang="en-US" sz="2400" b="0" i="0" dirty="0">
                <a:solidFill>
                  <a:schemeClr val="accent5">
                    <a:lumMod val="60000"/>
                    <a:lumOff val="40000"/>
                  </a:schemeClr>
                </a:solidFill>
                <a:effectLst/>
                <a:latin typeface="Google Sans"/>
              </a:rPr>
              <a:t> layers to increase the resolution of the reconstructed signal.</a:t>
            </a:r>
            <a:endParaRPr lang="en-US" sz="2400" b="1" i="0" dirty="0">
              <a:solidFill>
                <a:schemeClr val="accent5">
                  <a:lumMod val="60000"/>
                  <a:lumOff val="40000"/>
                </a:schemeClr>
              </a:solidFill>
              <a:effectLst/>
              <a:latin typeface="Google Sans"/>
            </a:endParaRPr>
          </a:p>
        </p:txBody>
      </p:sp>
      <p:sp>
        <p:nvSpPr>
          <p:cNvPr id="6" name="TextBox 5">
            <a:extLst>
              <a:ext uri="{FF2B5EF4-FFF2-40B4-BE49-F238E27FC236}">
                <a16:creationId xmlns:a16="http://schemas.microsoft.com/office/drawing/2014/main" id="{A5B78B48-28AB-A328-D7A1-7101FDFAFA93}"/>
              </a:ext>
            </a:extLst>
          </p:cNvPr>
          <p:cNvSpPr txBox="1"/>
          <p:nvPr/>
        </p:nvSpPr>
        <p:spPr>
          <a:xfrm>
            <a:off x="1049154" y="2703261"/>
            <a:ext cx="8181474" cy="584775"/>
          </a:xfrm>
          <a:prstGeom prst="rect">
            <a:avLst/>
          </a:prstGeom>
          <a:noFill/>
        </p:spPr>
        <p:txBody>
          <a:bodyPr wrap="square" rtlCol="0">
            <a:spAutoFit/>
          </a:bodyPr>
          <a:lstStyle/>
          <a:p>
            <a:pPr marL="571500" indent="-571500">
              <a:buFont typeface="Wingdings" panose="05000000000000000000" pitchFamily="2" charset="2"/>
              <a:buChar char="Ø"/>
            </a:pPr>
            <a:r>
              <a:rPr lang="en-US" sz="3200" b="1" u="sng" dirty="0">
                <a:latin typeface="Arial Black" panose="020B0A04020102020204" pitchFamily="34" charset="0"/>
              </a:rPr>
              <a:t>Training &amp; Evaluation</a:t>
            </a:r>
          </a:p>
        </p:txBody>
      </p:sp>
      <p:sp>
        <p:nvSpPr>
          <p:cNvPr id="7" name="TextBox 6">
            <a:extLst>
              <a:ext uri="{FF2B5EF4-FFF2-40B4-BE49-F238E27FC236}">
                <a16:creationId xmlns:a16="http://schemas.microsoft.com/office/drawing/2014/main" id="{FD96DDF0-2E89-8F1C-B54E-A068F29E8C81}"/>
              </a:ext>
            </a:extLst>
          </p:cNvPr>
          <p:cNvSpPr txBox="1"/>
          <p:nvPr/>
        </p:nvSpPr>
        <p:spPr>
          <a:xfrm>
            <a:off x="753980" y="3349592"/>
            <a:ext cx="10684040" cy="3046988"/>
          </a:xfrm>
          <a:prstGeom prst="rect">
            <a:avLst/>
          </a:prstGeom>
          <a:noFill/>
        </p:spPr>
        <p:txBody>
          <a:bodyPr wrap="square" rtlCol="0">
            <a:spAutoFit/>
          </a:bodyPr>
          <a:lstStyle/>
          <a:p>
            <a:pPr lvl="2" algn="just"/>
            <a:r>
              <a:rPr lang="en-US" sz="2400" b="0" i="0" dirty="0">
                <a:solidFill>
                  <a:schemeClr val="accent5">
                    <a:lumMod val="60000"/>
                    <a:lumOff val="40000"/>
                  </a:schemeClr>
                </a:solidFill>
                <a:effectLst/>
                <a:latin typeface="Google Sans"/>
              </a:rPr>
              <a:t>The deep learning model is trained on a dataset of PPG and ECG signals paired with corresponding ABP waveforms. The model is trained using a supervised learning algorithm, which aims to minimize the error between the predicted ABP waveform and the true ABP waveform.</a:t>
            </a:r>
          </a:p>
          <a:p>
            <a:pPr lvl="2" algn="just"/>
            <a:endParaRPr lang="en-US" sz="2400" dirty="0">
              <a:solidFill>
                <a:schemeClr val="accent5">
                  <a:lumMod val="60000"/>
                  <a:lumOff val="40000"/>
                </a:schemeClr>
              </a:solidFill>
              <a:latin typeface="Google Sans"/>
            </a:endParaRPr>
          </a:p>
          <a:p>
            <a:pPr lvl="2" algn="just"/>
            <a:r>
              <a:rPr lang="en-US" sz="2400" b="0" i="0" dirty="0">
                <a:solidFill>
                  <a:schemeClr val="accent5">
                    <a:lumMod val="60000"/>
                    <a:lumOff val="40000"/>
                  </a:schemeClr>
                </a:solidFill>
                <a:effectLst/>
                <a:latin typeface="Google Sans"/>
              </a:rPr>
              <a:t>The performance of the deep learning model is evaluated on a held-out test set. The model is evaluated on its ability to accurately predict the SBP, DBP, and mean arterial pressure (MAP).</a:t>
            </a:r>
            <a:endParaRPr lang="en-IN" sz="2400" dirty="0">
              <a:solidFill>
                <a:schemeClr val="accent5">
                  <a:lumMod val="60000"/>
                  <a:lumOff val="40000"/>
                </a:schemeClr>
              </a:solidFill>
            </a:endParaRPr>
          </a:p>
        </p:txBody>
      </p:sp>
    </p:spTree>
    <p:extLst>
      <p:ext uri="{BB962C8B-B14F-4D97-AF65-F5344CB8AC3E}">
        <p14:creationId xmlns:p14="http://schemas.microsoft.com/office/powerpoint/2010/main" val="275951686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1"/>
            <a:ext cx="10058400" cy="1087654"/>
          </a:xfrm>
        </p:spPr>
        <p:txBody>
          <a:bodyPr anchor="b">
            <a:normAutofit/>
          </a:bodyPr>
          <a:lstStyle/>
          <a:p>
            <a:pPr algn="ctr"/>
            <a:r>
              <a:rPr lang="en-US" sz="6600" b="1" u="sng" dirty="0">
                <a:latin typeface="Arial Black" panose="020B0A04020102020204" pitchFamily="34" charset="0"/>
              </a:rPr>
              <a:t>Conclusion</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93532" y="2021304"/>
            <a:ext cx="10058399" cy="2194561"/>
          </a:xfrm>
          <a:effectLst>
            <a:glow rad="139700">
              <a:schemeClr val="accent4">
                <a:satMod val="175000"/>
                <a:alpha val="40000"/>
              </a:schemeClr>
            </a:glow>
          </a:effectLst>
        </p:spPr>
        <p:txBody>
          <a:bodyPr anchor="t">
            <a:noAutofit/>
          </a:bodyPr>
          <a:lstStyle/>
          <a:p>
            <a:pPr marL="0" indent="0" algn="just">
              <a:buNone/>
            </a:pPr>
            <a:r>
              <a:rPr lang="en-US" sz="2400" b="1" i="0" dirty="0">
                <a:solidFill>
                  <a:schemeClr val="accent5">
                    <a:lumMod val="60000"/>
                    <a:lumOff val="40000"/>
                  </a:schemeClr>
                </a:solidFill>
                <a:effectLst/>
                <a:latin typeface="Google Sans"/>
              </a:rPr>
              <a:t>The deep learning model used in the ABP pattern estimation pipeline is an effective way to estimate ABP waveforms from noninvasive PPG and ECG signals. The model is robust to noise and interference in the PPG and ECG signals and can effectively utilize multiple channels of data to provide more accurate ABP estimations.</a:t>
            </a:r>
          </a:p>
        </p:txBody>
      </p:sp>
    </p:spTree>
    <p:extLst>
      <p:ext uri="{BB962C8B-B14F-4D97-AF65-F5344CB8AC3E}">
        <p14:creationId xmlns:p14="http://schemas.microsoft.com/office/powerpoint/2010/main" val="323711519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FB2F-9C0E-8301-1FF7-3597F278FBCC}"/>
              </a:ext>
            </a:extLst>
          </p:cNvPr>
          <p:cNvSpPr>
            <a:spLocks noGrp="1"/>
          </p:cNvSpPr>
          <p:nvPr>
            <p:ph type="title"/>
          </p:nvPr>
        </p:nvSpPr>
        <p:spPr>
          <a:xfrm>
            <a:off x="4138863" y="2602799"/>
            <a:ext cx="3773102" cy="1293028"/>
          </a:xfrm>
        </p:spPr>
        <p:txBody>
          <a:bodyPr/>
          <a:lstStyle/>
          <a:p>
            <a:r>
              <a:rPr lang="en-IN" b="1" dirty="0">
                <a:latin typeface="Arial Black" panose="020B0A04020102020204" pitchFamily="34" charset="0"/>
              </a:rPr>
              <a:t>THANK YOU</a:t>
            </a:r>
          </a:p>
        </p:txBody>
      </p:sp>
      <p:sp>
        <p:nvSpPr>
          <p:cNvPr id="4" name="TextBox 3">
            <a:extLst>
              <a:ext uri="{FF2B5EF4-FFF2-40B4-BE49-F238E27FC236}">
                <a16:creationId xmlns:a16="http://schemas.microsoft.com/office/drawing/2014/main" id="{1DE7EED1-BA72-8AD3-952A-B6C52C2BB06A}"/>
              </a:ext>
            </a:extLst>
          </p:cNvPr>
          <p:cNvSpPr txBox="1"/>
          <p:nvPr/>
        </p:nvSpPr>
        <p:spPr>
          <a:xfrm>
            <a:off x="8527983" y="5861785"/>
            <a:ext cx="3538148" cy="707886"/>
          </a:xfrm>
          <a:prstGeom prst="rect">
            <a:avLst/>
          </a:prstGeom>
          <a:noFill/>
        </p:spPr>
        <p:txBody>
          <a:bodyPr wrap="none" rtlCol="0">
            <a:spAutoFit/>
          </a:bodyPr>
          <a:lstStyle/>
          <a:p>
            <a:r>
              <a:rPr lang="en-IN" sz="2000" b="1" dirty="0">
                <a:latin typeface="Bahnschrift" panose="020B0502040204020203" pitchFamily="34" charset="0"/>
              </a:rPr>
              <a:t>SARANSH GUPTA</a:t>
            </a:r>
            <a:br>
              <a:rPr lang="en-IN" sz="2000" b="1" dirty="0">
                <a:latin typeface="Bahnschrift" panose="020B0502040204020203" pitchFamily="34" charset="0"/>
              </a:rPr>
            </a:br>
            <a:r>
              <a:rPr lang="en-IN" sz="2000" b="1" dirty="0">
                <a:latin typeface="Bahnschrift" panose="020B0502040204020203" pitchFamily="34" charset="0"/>
              </a:rPr>
              <a:t>AIML DEVELOPMENT INTERN</a:t>
            </a:r>
          </a:p>
        </p:txBody>
      </p:sp>
    </p:spTree>
    <p:extLst>
      <p:ext uri="{BB962C8B-B14F-4D97-AF65-F5344CB8AC3E}">
        <p14:creationId xmlns:p14="http://schemas.microsoft.com/office/powerpoint/2010/main" val="249347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1"/>
            <a:ext cx="10058400" cy="1331494"/>
          </a:xfrm>
        </p:spPr>
        <p:txBody>
          <a:bodyPr anchor="b">
            <a:normAutofit/>
          </a:bodyPr>
          <a:lstStyle/>
          <a:p>
            <a:pPr algn="ctr"/>
            <a:r>
              <a:rPr lang="en-US" sz="6600" b="1" u="sng" dirty="0">
                <a:latin typeface="Arial Black" panose="020B0A04020102020204" pitchFamily="34" charset="0"/>
              </a:rPr>
              <a:t>INTRODUCTION</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365760" y="2124244"/>
            <a:ext cx="11665819" cy="4533230"/>
          </a:xfrm>
        </p:spPr>
        <p:txBody>
          <a:bodyPr anchor="t">
            <a:normAutofit/>
          </a:bodyPr>
          <a:lstStyle/>
          <a:p>
            <a:pPr algn="just">
              <a:lnSpc>
                <a:spcPct val="100000"/>
              </a:lnSpc>
              <a:buFont typeface="Wingdings" panose="05000000000000000000" pitchFamily="2" charset="2"/>
              <a:buChar char="Ø"/>
            </a:pPr>
            <a:r>
              <a:rPr lang="en-US" sz="2800" b="1" i="0" dirty="0">
                <a:solidFill>
                  <a:schemeClr val="accent6">
                    <a:lumMod val="60000"/>
                    <a:lumOff val="40000"/>
                  </a:schemeClr>
                </a:solidFill>
                <a:effectLst/>
                <a:latin typeface="Google Sans"/>
              </a:rPr>
              <a:t>Arterial blood pressure (ABP) is the pressure of the blood against the walls of the arteries. It is measured in two numbers: systolic blood pressure (SBP) and diastolic blood pressure (DBP). SBP is the pressure when the heart beats, and DBP is the pressure between heartbeats.</a:t>
            </a:r>
          </a:p>
          <a:p>
            <a:pPr algn="just">
              <a:lnSpc>
                <a:spcPct val="100000"/>
              </a:lnSpc>
              <a:buFont typeface="Wingdings" panose="05000000000000000000" pitchFamily="2" charset="2"/>
              <a:buChar char="Ø"/>
            </a:pPr>
            <a:r>
              <a:rPr lang="en-US" sz="2800" b="1" i="1" dirty="0">
                <a:solidFill>
                  <a:schemeClr val="accent6">
                    <a:lumMod val="60000"/>
                    <a:lumOff val="40000"/>
                  </a:schemeClr>
                </a:solidFill>
                <a:effectLst/>
                <a:latin typeface="Google Sans"/>
              </a:rPr>
              <a:t>The ABP pattern estimation pipeline </a:t>
            </a:r>
            <a:r>
              <a:rPr lang="en-US" sz="2800" b="1" i="0" dirty="0">
                <a:solidFill>
                  <a:schemeClr val="accent6">
                    <a:lumMod val="60000"/>
                    <a:lumOff val="40000"/>
                  </a:schemeClr>
                </a:solidFill>
                <a:effectLst/>
                <a:latin typeface="Google Sans"/>
              </a:rPr>
              <a:t>is a noninvasive method for ABP measurement. It uses photoplethysmography (PPG) and electrocardiogram (ECG) signals to estimate the ABP waveform. PPG is a technique that measures changes in blood volume in the tissue bed. ECG is a technique that measures the electrical activity of the heart.</a:t>
            </a:r>
            <a:endParaRPr lang="en-US" sz="3200" b="1" dirty="0">
              <a:solidFill>
                <a:schemeClr val="accent6">
                  <a:lumMod val="60000"/>
                  <a:lumOff val="40000"/>
                </a:schemeClr>
              </a:solidFill>
            </a:endParaRPr>
          </a:p>
        </p:txBody>
      </p:sp>
    </p:spTree>
    <p:extLst>
      <p:ext uri="{BB962C8B-B14F-4D97-AF65-F5344CB8AC3E}">
        <p14:creationId xmlns:p14="http://schemas.microsoft.com/office/powerpoint/2010/main" val="1437061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97CD1-CF6F-FE39-F893-48FCCAF91AFC}"/>
              </a:ext>
            </a:extLst>
          </p:cNvPr>
          <p:cNvPicPr>
            <a:picLocks noChangeAspect="1"/>
          </p:cNvPicPr>
          <p:nvPr/>
        </p:nvPicPr>
        <p:blipFill>
          <a:blip r:embed="rId2"/>
          <a:stretch>
            <a:fillRect/>
          </a:stretch>
        </p:blipFill>
        <p:spPr>
          <a:xfrm>
            <a:off x="306776" y="404260"/>
            <a:ext cx="11638175" cy="5313145"/>
          </a:xfrm>
          <a:prstGeom prst="rect">
            <a:avLst/>
          </a:prstGeom>
        </p:spPr>
      </p:pic>
      <p:sp>
        <p:nvSpPr>
          <p:cNvPr id="4" name="TextBox 3">
            <a:extLst>
              <a:ext uri="{FF2B5EF4-FFF2-40B4-BE49-F238E27FC236}">
                <a16:creationId xmlns:a16="http://schemas.microsoft.com/office/drawing/2014/main" id="{AC2BEA9F-E3C8-3BF2-FEFE-6009F96EA56F}"/>
              </a:ext>
            </a:extLst>
          </p:cNvPr>
          <p:cNvSpPr txBox="1"/>
          <p:nvPr/>
        </p:nvSpPr>
        <p:spPr>
          <a:xfrm>
            <a:off x="3426594" y="5823284"/>
            <a:ext cx="5890661" cy="523220"/>
          </a:xfrm>
          <a:prstGeom prst="rect">
            <a:avLst/>
          </a:prstGeom>
          <a:noFill/>
        </p:spPr>
        <p:txBody>
          <a:bodyPr wrap="square" rtlCol="0">
            <a:spAutoFit/>
          </a:bodyPr>
          <a:lstStyle/>
          <a:p>
            <a:r>
              <a:rPr lang="en-IN" sz="2800" b="1" i="1" u="sng" dirty="0">
                <a:solidFill>
                  <a:schemeClr val="tx2"/>
                </a:solidFill>
                <a:effectLst>
                  <a:outerShdw blurRad="38100" dist="38100" dir="2700000" algn="tl">
                    <a:srgbClr val="000000">
                      <a:alpha val="43137"/>
                    </a:srgbClr>
                  </a:outerShdw>
                </a:effectLst>
                <a:latin typeface="Arial Black" panose="020B0A04020102020204" pitchFamily="34" charset="0"/>
              </a:rPr>
              <a:t>ABP PREDICTION PIPELINE</a:t>
            </a:r>
          </a:p>
        </p:txBody>
      </p:sp>
    </p:spTree>
    <p:extLst>
      <p:ext uri="{BB962C8B-B14F-4D97-AF65-F5344CB8AC3E}">
        <p14:creationId xmlns:p14="http://schemas.microsoft.com/office/powerpoint/2010/main" val="21857723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1"/>
            <a:ext cx="10058400" cy="1087654"/>
          </a:xfrm>
        </p:spPr>
        <p:txBody>
          <a:bodyPr anchor="b">
            <a:normAutofit fontScale="90000"/>
          </a:bodyPr>
          <a:lstStyle/>
          <a:p>
            <a:pPr algn="ctr"/>
            <a:r>
              <a:rPr lang="en-US" sz="6600" b="1" u="sng" dirty="0">
                <a:latin typeface="Arial Black" panose="020B0A04020102020204" pitchFamily="34" charset="0"/>
              </a:rPr>
              <a:t>Main Pipeline Step’s</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93533" y="2021304"/>
            <a:ext cx="9201751" cy="3147462"/>
          </a:xfrm>
          <a:effectLst>
            <a:glow rad="139700">
              <a:schemeClr val="accent4">
                <a:satMod val="175000"/>
                <a:alpha val="40000"/>
              </a:schemeClr>
            </a:glow>
          </a:effectLst>
        </p:spPr>
        <p:txBody>
          <a:bodyPr anchor="t">
            <a:normAutofit/>
          </a:bodyPr>
          <a:lstStyle/>
          <a:p>
            <a:pPr algn="just">
              <a:lnSpc>
                <a:spcPct val="100000"/>
              </a:lnSpc>
              <a:buFont typeface="Wingdings" panose="05000000000000000000" pitchFamily="2" charset="2"/>
              <a:buChar char="Ø"/>
            </a:pPr>
            <a:r>
              <a:rPr lang="en-US" sz="2800" b="1" dirty="0">
                <a:solidFill>
                  <a:srgbClr val="00B050"/>
                </a:solidFill>
                <a:effectLst>
                  <a:glow>
                    <a:schemeClr val="accent4">
                      <a:satMod val="175000"/>
                      <a:alpha val="40000"/>
                    </a:schemeClr>
                  </a:glow>
                  <a:outerShdw blurRad="38100" dist="38100" dir="2700000" algn="tl">
                    <a:srgbClr val="000000">
                      <a:alpha val="43137"/>
                    </a:srgbClr>
                  </a:outerShdw>
                </a:effectLst>
              </a:rPr>
              <a:t>BP Prediction Pipelines </a:t>
            </a:r>
            <a:r>
              <a:rPr lang="en-US" sz="2800" b="1" dirty="0">
                <a:solidFill>
                  <a:schemeClr val="accent6">
                    <a:lumMod val="60000"/>
                    <a:lumOff val="40000"/>
                  </a:schemeClr>
                </a:solidFill>
              </a:rPr>
              <a:t>: </a:t>
            </a:r>
            <a:r>
              <a:rPr lang="en-US" sz="2800" b="1" i="0" dirty="0">
                <a:solidFill>
                  <a:schemeClr val="accent6">
                    <a:lumMod val="60000"/>
                    <a:lumOff val="40000"/>
                  </a:schemeClr>
                </a:solidFill>
                <a:effectLst/>
                <a:latin typeface="Google Sans"/>
              </a:rPr>
              <a:t>This step predicts the systolic blood pressure (SBP) and diastolic blood pressure (DBP) values from the PPG and ECG signals</a:t>
            </a:r>
            <a:r>
              <a:rPr lang="en-US" sz="2800" b="0" i="0" dirty="0">
                <a:solidFill>
                  <a:schemeClr val="accent6">
                    <a:lumMod val="60000"/>
                    <a:lumOff val="40000"/>
                  </a:schemeClr>
                </a:solidFill>
                <a:effectLst/>
                <a:latin typeface="Google Sans"/>
              </a:rPr>
              <a:t>.</a:t>
            </a:r>
            <a:endParaRPr lang="en-US" sz="2800" b="1" dirty="0">
              <a:solidFill>
                <a:schemeClr val="accent6">
                  <a:lumMod val="60000"/>
                  <a:lumOff val="40000"/>
                </a:schemeClr>
              </a:solidFill>
            </a:endParaRPr>
          </a:p>
          <a:p>
            <a:pPr algn="just">
              <a:lnSpc>
                <a:spcPct val="100000"/>
              </a:lnSpc>
              <a:buFont typeface="Wingdings" panose="05000000000000000000" pitchFamily="2" charset="2"/>
              <a:buChar char="Ø"/>
            </a:pPr>
            <a:r>
              <a:rPr lang="en-US" sz="2800" b="1" dirty="0">
                <a:solidFill>
                  <a:srgbClr val="00B050"/>
                </a:solidFill>
              </a:rPr>
              <a:t> </a:t>
            </a:r>
            <a:r>
              <a:rPr lang="en-US" sz="2800" b="1" dirty="0">
                <a:solidFill>
                  <a:srgbClr val="00B050"/>
                </a:solidFill>
                <a:effectLst>
                  <a:outerShdw blurRad="38100" dist="38100" dir="2700000" algn="tl">
                    <a:srgbClr val="000000">
                      <a:alpha val="43137"/>
                    </a:srgbClr>
                  </a:outerShdw>
                </a:effectLst>
              </a:rPr>
              <a:t>ABP Prediction Estimation Pipelines </a:t>
            </a:r>
            <a:r>
              <a:rPr lang="en-US" sz="2800" b="1" dirty="0">
                <a:solidFill>
                  <a:schemeClr val="accent6">
                    <a:lumMod val="60000"/>
                    <a:lumOff val="40000"/>
                  </a:schemeClr>
                </a:solidFill>
              </a:rPr>
              <a:t>: </a:t>
            </a:r>
            <a:r>
              <a:rPr lang="en-US" sz="2800" b="1" i="0" dirty="0">
                <a:solidFill>
                  <a:schemeClr val="accent6">
                    <a:lumMod val="60000"/>
                    <a:lumOff val="40000"/>
                  </a:schemeClr>
                </a:solidFill>
                <a:effectLst/>
                <a:latin typeface="Google Sans"/>
              </a:rPr>
              <a:t>This step takes the predicted SBP and DBP values and combines them with the PPG signals to estimate the complete ABP waveform.</a:t>
            </a:r>
            <a:endParaRPr lang="en-US" sz="2800" b="1" dirty="0">
              <a:solidFill>
                <a:schemeClr val="accent6">
                  <a:lumMod val="60000"/>
                  <a:lumOff val="40000"/>
                </a:schemeClr>
              </a:solidFill>
            </a:endParaRPr>
          </a:p>
        </p:txBody>
      </p:sp>
    </p:spTree>
    <p:extLst>
      <p:ext uri="{BB962C8B-B14F-4D97-AF65-F5344CB8AC3E}">
        <p14:creationId xmlns:p14="http://schemas.microsoft.com/office/powerpoint/2010/main" val="108903815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33651" y="808523"/>
            <a:ext cx="10058400" cy="1087654"/>
          </a:xfrm>
        </p:spPr>
        <p:txBody>
          <a:bodyPr anchor="b">
            <a:normAutofit fontScale="90000"/>
          </a:bodyPr>
          <a:lstStyle/>
          <a:p>
            <a:pPr algn="ctr"/>
            <a:r>
              <a:rPr lang="en-US" sz="6600" b="1" u="sng" dirty="0">
                <a:latin typeface="Arial Black" panose="020B0A04020102020204" pitchFamily="34" charset="0"/>
              </a:rPr>
              <a:t>BP Prediction Pipeline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93533" y="2021304"/>
            <a:ext cx="9798518" cy="3888608"/>
          </a:xfrm>
          <a:effectLst>
            <a:glow rad="139700">
              <a:schemeClr val="accent4">
                <a:satMod val="175000"/>
                <a:alpha val="40000"/>
              </a:schemeClr>
            </a:glow>
          </a:effectLst>
        </p:spPr>
        <p:txBody>
          <a:bodyPr anchor="t">
            <a:noAutofit/>
          </a:bodyPr>
          <a:lstStyle/>
          <a:p>
            <a:pPr marL="0" indent="0" algn="just">
              <a:buNone/>
            </a:pPr>
            <a:r>
              <a:rPr lang="en-US" sz="2400" b="1" i="1" dirty="0">
                <a:solidFill>
                  <a:schemeClr val="accent5">
                    <a:lumMod val="60000"/>
                    <a:lumOff val="40000"/>
                  </a:schemeClr>
                </a:solidFill>
                <a:effectLst/>
                <a:latin typeface="Google Sans"/>
              </a:rPr>
              <a:t>The BP prediction pipeline uses a 1D segmentation network to predict the SBP and DBP values. The network first normalizes the PPG and ECG signals to a range of 0 to 1. Then, the network decelerates the PPG signal twice to capture different frequency components of the original signal. These three signals (PPG, PPG', and PPG") are then concatenated and fed into an encoder-decoder architecture. The encoder extracts relevant features from the concatenated signal, and the decoder reconstructs the original signal. The reconstructed signal is then passed through a linear transformation to predict the SBP and DBP values.</a:t>
            </a:r>
          </a:p>
        </p:txBody>
      </p:sp>
    </p:spTree>
    <p:extLst>
      <p:ext uri="{BB962C8B-B14F-4D97-AF65-F5344CB8AC3E}">
        <p14:creationId xmlns:p14="http://schemas.microsoft.com/office/powerpoint/2010/main" val="353419710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BD9AD4-677F-0964-1177-6C6782EBC665}"/>
              </a:ext>
            </a:extLst>
          </p:cNvPr>
          <p:cNvPicPr>
            <a:picLocks noGrp="1" noChangeAspect="1"/>
          </p:cNvPicPr>
          <p:nvPr>
            <p:ph idx="1"/>
          </p:nvPr>
        </p:nvPicPr>
        <p:blipFill>
          <a:blip r:embed="rId2"/>
          <a:stretch>
            <a:fillRect/>
          </a:stretch>
        </p:blipFill>
        <p:spPr>
          <a:xfrm>
            <a:off x="1029902" y="1039528"/>
            <a:ext cx="9865896" cy="5024388"/>
          </a:xfrm>
        </p:spPr>
      </p:pic>
      <p:sp>
        <p:nvSpPr>
          <p:cNvPr id="6" name="TextBox 5">
            <a:extLst>
              <a:ext uri="{FF2B5EF4-FFF2-40B4-BE49-F238E27FC236}">
                <a16:creationId xmlns:a16="http://schemas.microsoft.com/office/drawing/2014/main" id="{9E82B125-3DFE-0C2F-00C3-FB201836EF44}"/>
              </a:ext>
            </a:extLst>
          </p:cNvPr>
          <p:cNvSpPr txBox="1"/>
          <p:nvPr/>
        </p:nvSpPr>
        <p:spPr>
          <a:xfrm>
            <a:off x="3234090" y="251498"/>
            <a:ext cx="4591250" cy="646331"/>
          </a:xfrm>
          <a:prstGeom prst="rect">
            <a:avLst/>
          </a:prstGeom>
          <a:noFill/>
        </p:spPr>
        <p:txBody>
          <a:bodyPr wrap="square" rtlCol="0">
            <a:spAutoFit/>
          </a:bodyPr>
          <a:lstStyle/>
          <a:p>
            <a:r>
              <a:rPr lang="en-IN" sz="3600" b="1" u="sng" dirty="0">
                <a:latin typeface="Arial Black" panose="020B0A04020102020204" pitchFamily="34" charset="0"/>
              </a:rPr>
              <a:t>DATASET’S CRUX</a:t>
            </a:r>
          </a:p>
        </p:txBody>
      </p:sp>
    </p:spTree>
    <p:extLst>
      <p:ext uri="{BB962C8B-B14F-4D97-AF65-F5344CB8AC3E}">
        <p14:creationId xmlns:p14="http://schemas.microsoft.com/office/powerpoint/2010/main" val="288918270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62526" y="731521"/>
            <a:ext cx="10058400" cy="1087654"/>
          </a:xfrm>
        </p:spPr>
        <p:txBody>
          <a:bodyPr anchor="b">
            <a:normAutofit fontScale="90000"/>
          </a:bodyPr>
          <a:lstStyle/>
          <a:p>
            <a:pPr algn="ctr"/>
            <a:r>
              <a:rPr lang="en-US" sz="6600" b="1" u="sng" dirty="0">
                <a:latin typeface="Arial Black" panose="020B0A04020102020204" pitchFamily="34" charset="0"/>
              </a:rPr>
              <a:t>ABP Prediction Pipeline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93532" y="2021304"/>
            <a:ext cx="10058399" cy="3888608"/>
          </a:xfrm>
          <a:effectLst>
            <a:glow rad="139700">
              <a:schemeClr val="accent4">
                <a:satMod val="175000"/>
                <a:alpha val="40000"/>
              </a:schemeClr>
            </a:glow>
          </a:effectLst>
        </p:spPr>
        <p:txBody>
          <a:bodyPr anchor="t">
            <a:noAutofit/>
          </a:bodyPr>
          <a:lstStyle/>
          <a:p>
            <a:pPr marL="0" indent="0" algn="just">
              <a:buNone/>
            </a:pPr>
            <a:r>
              <a:rPr lang="en-US" sz="2400" b="1" i="0" dirty="0">
                <a:solidFill>
                  <a:schemeClr val="accent5">
                    <a:lumMod val="60000"/>
                    <a:lumOff val="40000"/>
                  </a:schemeClr>
                </a:solidFill>
                <a:effectLst/>
                <a:latin typeface="Google Sans"/>
              </a:rPr>
              <a:t>The </a:t>
            </a:r>
            <a:r>
              <a:rPr lang="en-US" sz="2400" b="1" i="0" dirty="0" err="1">
                <a:solidFill>
                  <a:schemeClr val="accent5">
                    <a:lumMod val="60000"/>
                    <a:lumOff val="40000"/>
                  </a:schemeClr>
                </a:solidFill>
                <a:effectLst/>
                <a:latin typeface="Google Sans"/>
              </a:rPr>
              <a:t>The</a:t>
            </a:r>
            <a:r>
              <a:rPr lang="en-US" sz="2400" b="1" i="0" dirty="0">
                <a:solidFill>
                  <a:schemeClr val="accent5">
                    <a:lumMod val="60000"/>
                    <a:lumOff val="40000"/>
                  </a:schemeClr>
                </a:solidFill>
                <a:effectLst/>
                <a:latin typeface="Google Sans"/>
              </a:rPr>
              <a:t> ABP pattern estimation pipeline takes the predicted SBP and DBP values and combines them with the PPG signals to estimate the complete ABP waveform. This is achieved by utilizing a nested attention-guided bi-directional convolutional long short-term memory (</a:t>
            </a:r>
            <a:r>
              <a:rPr lang="en-US" sz="2400" b="1" i="0" dirty="0" err="1">
                <a:solidFill>
                  <a:schemeClr val="accent5">
                    <a:lumMod val="60000"/>
                    <a:lumOff val="40000"/>
                  </a:schemeClr>
                </a:solidFill>
                <a:effectLst/>
                <a:latin typeface="Google Sans"/>
              </a:rPr>
              <a:t>BiConvLSTM</a:t>
            </a:r>
            <a:r>
              <a:rPr lang="en-US" sz="2400" b="1" i="0" dirty="0">
                <a:solidFill>
                  <a:schemeClr val="accent5">
                    <a:lumMod val="60000"/>
                    <a:lumOff val="40000"/>
                  </a:schemeClr>
                </a:solidFill>
                <a:effectLst/>
                <a:latin typeface="Google Sans"/>
              </a:rPr>
              <a:t>) network. The network first segments the PPG signals into segments corresponding to the systolic, diastolic, and mean arterial pressure (MAP) phases of the ABP waveform. Then, the network uses attention mechanisms to focus on the most relevant parts of the segmented PPG signals for each phase. Finally, the network reconstructs the entire ABP waveform from the segmented and attended PPG signals.</a:t>
            </a:r>
            <a:endParaRPr lang="en-US" sz="2400" b="1" i="1" dirty="0">
              <a:solidFill>
                <a:schemeClr val="accent5">
                  <a:lumMod val="60000"/>
                  <a:lumOff val="40000"/>
                </a:schemeClr>
              </a:solidFill>
              <a:effectLst/>
              <a:latin typeface="Google Sans"/>
            </a:endParaRPr>
          </a:p>
        </p:txBody>
      </p:sp>
    </p:spTree>
    <p:extLst>
      <p:ext uri="{BB962C8B-B14F-4D97-AF65-F5344CB8AC3E}">
        <p14:creationId xmlns:p14="http://schemas.microsoft.com/office/powerpoint/2010/main" val="353940441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66800" y="654519"/>
            <a:ext cx="10058400" cy="1087654"/>
          </a:xfrm>
        </p:spPr>
        <p:txBody>
          <a:bodyPr anchor="b">
            <a:normAutofit fontScale="90000"/>
          </a:bodyPr>
          <a:lstStyle/>
          <a:p>
            <a:pPr algn="ctr"/>
            <a:r>
              <a:rPr lang="en-US" sz="6600" b="1" u="sng" dirty="0">
                <a:latin typeface="Arial Black" panose="020B0A04020102020204" pitchFamily="34" charset="0"/>
              </a:rPr>
              <a:t>ABP Prediction Pipeline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1193532" y="2021304"/>
            <a:ext cx="10058399" cy="3888608"/>
          </a:xfrm>
          <a:effectLst>
            <a:glow rad="139700">
              <a:schemeClr val="accent4">
                <a:satMod val="175000"/>
                <a:alpha val="40000"/>
              </a:schemeClr>
            </a:glow>
          </a:effectLst>
        </p:spPr>
        <p:txBody>
          <a:bodyPr anchor="t">
            <a:noAutofit/>
          </a:bodyPr>
          <a:lstStyle/>
          <a:p>
            <a:pPr algn="just">
              <a:buFont typeface="Wingdings" panose="05000000000000000000" pitchFamily="2" charset="2"/>
              <a:buChar char="Ø"/>
            </a:pPr>
            <a:r>
              <a:rPr lang="en-US" sz="2400" b="1" i="0" dirty="0">
                <a:solidFill>
                  <a:schemeClr val="accent5">
                    <a:lumMod val="60000"/>
                    <a:lumOff val="40000"/>
                  </a:schemeClr>
                </a:solidFill>
                <a:effectLst/>
                <a:latin typeface="Google Sans"/>
              </a:rPr>
              <a:t>The ABP pattern estimation pipeline is designed to be robust to noise and interference in the PPG and ECG signals. It can effectively utilize multiple channels of data, including PPG, PPG', PPG", and ECG, to provide more accurate ABP estimations.</a:t>
            </a:r>
          </a:p>
          <a:p>
            <a:pPr algn="just">
              <a:buFont typeface="Wingdings" panose="05000000000000000000" pitchFamily="2" charset="2"/>
              <a:buChar char="Ø"/>
            </a:pPr>
            <a:r>
              <a:rPr lang="en-US" sz="2400" b="1" i="0" dirty="0">
                <a:solidFill>
                  <a:schemeClr val="accent5">
                    <a:lumMod val="60000"/>
                    <a:lumOff val="40000"/>
                  </a:schemeClr>
                </a:solidFill>
                <a:effectLst/>
                <a:latin typeface="Google Sans"/>
              </a:rPr>
              <a:t>Overall, the ABP pattern estimation pipeline provides a comprehensive approach to estimating ABP waveforms from noninvasive PPG and ECG signals. It combines advanced machine learning techniques with physiological knowledge to reconstruct the complex ABP waveform and provide insights into the cardiovascular system's functioning.</a:t>
            </a:r>
          </a:p>
        </p:txBody>
      </p:sp>
    </p:spTree>
    <p:extLst>
      <p:ext uri="{BB962C8B-B14F-4D97-AF65-F5344CB8AC3E}">
        <p14:creationId xmlns:p14="http://schemas.microsoft.com/office/powerpoint/2010/main" val="32256119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7E6536-0C3E-0C9A-6583-772C9B144A9E}"/>
              </a:ext>
            </a:extLst>
          </p:cNvPr>
          <p:cNvPicPr>
            <a:picLocks noGrp="1" noChangeAspect="1"/>
          </p:cNvPicPr>
          <p:nvPr>
            <p:ph idx="1"/>
          </p:nvPr>
        </p:nvPicPr>
        <p:blipFill>
          <a:blip r:embed="rId2"/>
          <a:stretch>
            <a:fillRect/>
          </a:stretch>
        </p:blipFill>
        <p:spPr>
          <a:xfrm>
            <a:off x="1780674" y="1306401"/>
            <a:ext cx="8450981" cy="5133135"/>
          </a:xfrm>
        </p:spPr>
      </p:pic>
      <p:sp>
        <p:nvSpPr>
          <p:cNvPr id="6" name="TextBox 5">
            <a:extLst>
              <a:ext uri="{FF2B5EF4-FFF2-40B4-BE49-F238E27FC236}">
                <a16:creationId xmlns:a16="http://schemas.microsoft.com/office/drawing/2014/main" id="{2BF8BC7D-30B8-1628-9B65-116572B43C52}"/>
              </a:ext>
            </a:extLst>
          </p:cNvPr>
          <p:cNvSpPr txBox="1"/>
          <p:nvPr/>
        </p:nvSpPr>
        <p:spPr>
          <a:xfrm>
            <a:off x="3309175" y="418464"/>
            <a:ext cx="5393977" cy="584775"/>
          </a:xfrm>
          <a:prstGeom prst="rect">
            <a:avLst/>
          </a:prstGeom>
          <a:noFill/>
        </p:spPr>
        <p:txBody>
          <a:bodyPr wrap="none" rtlCol="0">
            <a:spAutoFit/>
          </a:bodyPr>
          <a:lstStyle/>
          <a:p>
            <a:r>
              <a:rPr lang="en-IN" sz="3200" b="1" u="sng" dirty="0">
                <a:latin typeface="Arial Black" panose="020B0A04020102020204" pitchFamily="34" charset="0"/>
              </a:rPr>
              <a:t>CORRELATION MATRIX</a:t>
            </a:r>
          </a:p>
        </p:txBody>
      </p:sp>
    </p:spTree>
    <p:extLst>
      <p:ext uri="{BB962C8B-B14F-4D97-AF65-F5344CB8AC3E}">
        <p14:creationId xmlns:p14="http://schemas.microsoft.com/office/powerpoint/2010/main" val="4261047417"/>
      </p:ext>
    </p:extLst>
  </p:cSld>
  <p:clrMapOvr>
    <a:masterClrMapping/>
  </p:clrMapOvr>
  <p:transition spd="slow">
    <p:randomBar dir="vert"/>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82</TotalTime>
  <Words>787</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Bahnschrift</vt:lpstr>
      <vt:lpstr>Century Gothic</vt:lpstr>
      <vt:lpstr>Google Sans</vt:lpstr>
      <vt:lpstr>Wingdings</vt:lpstr>
      <vt:lpstr>Vapor Trail</vt:lpstr>
      <vt:lpstr>ABP Estimation Pipeline</vt:lpstr>
      <vt:lpstr>INTRODUCTION</vt:lpstr>
      <vt:lpstr>PowerPoint Presentation</vt:lpstr>
      <vt:lpstr>Main Pipeline Step’s</vt:lpstr>
      <vt:lpstr>BP Prediction Pipeline</vt:lpstr>
      <vt:lpstr>PowerPoint Presentation</vt:lpstr>
      <vt:lpstr>ABP Prediction Pipeline</vt:lpstr>
      <vt:lpstr>ABP Prediction Pipeline</vt:lpstr>
      <vt:lpstr>PowerPoint Presentation</vt:lpstr>
      <vt:lpstr>BiConvLSTM Layers</vt:lpstr>
      <vt:lpstr>PowerPoint Presentation</vt:lpstr>
      <vt:lpstr>Reconstruction Layer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Estimation Pipeline</dc:title>
  <dc:creator>Saransh Gupta</dc:creator>
  <cp:lastModifiedBy>Saransh Gupta</cp:lastModifiedBy>
  <cp:revision>3</cp:revision>
  <dcterms:created xsi:type="dcterms:W3CDTF">2023-11-11T14:09:46Z</dcterms:created>
  <dcterms:modified xsi:type="dcterms:W3CDTF">2023-11-16T04:21:27Z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