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1" r:id="rId7"/>
    <p:sldId id="410" r:id="rId8"/>
    <p:sldId id="417" r:id="rId9"/>
    <p:sldId id="402" r:id="rId10"/>
    <p:sldId id="412" r:id="rId11"/>
    <p:sldId id="411" r:id="rId12"/>
    <p:sldId id="415" r:id="rId13"/>
    <p:sldId id="416" r:id="rId14"/>
    <p:sldId id="413" r:id="rId15"/>
    <p:sldId id="414" r:id="rId16"/>
    <p:sldId id="407" r:id="rId17"/>
    <p:sldId id="4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9" d="100"/>
          <a:sy n="89" d="100"/>
        </p:scale>
        <p:origin x="691"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mcresnotes.biomedcentral.com/articles/10.1186/1756-0500-4-299" TargetMode="External"/><Relationship Id="rId7" Type="http://schemas.openxmlformats.org/officeDocument/2006/relationships/hyperlink" Target="https://pubmed.ncbi.nlm.nih.gov/31304302/" TargetMode="External"/><Relationship Id="rId2" Type="http://schemas.openxmlformats.org/officeDocument/2006/relationships/hyperlink" Target="https://www.ahajournals.org/doi/full/10.1161/CIRCOUTCOMES.118.005114"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8822225/" TargetMode="External"/><Relationship Id="rId5" Type="http://schemas.openxmlformats.org/officeDocument/2006/relationships/hyperlink" Target="https://www.ncbi.nlm.nih.gov/pmc/articles/PMC5391725/" TargetMode="External"/><Relationship Id="rId4" Type="http://schemas.openxmlformats.org/officeDocument/2006/relationships/hyperlink" Target="https://svn.bmj.com/content/2/4/230"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50429"/>
            <a:ext cx="6829425" cy="2822838"/>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i="1" dirty="0">
                <a:solidFill>
                  <a:srgbClr val="000000"/>
                </a:solidFill>
              </a:rPr>
              <a:t>Submitted in the partial fulfillment for the award of the degree of</a:t>
            </a:r>
          </a:p>
          <a:p>
            <a:pPr algn="ctr">
              <a:lnSpc>
                <a:spcPct val="150000"/>
              </a:lnSpc>
            </a:pPr>
            <a:r>
              <a:rPr lang="en-US" sz="2000" b="1" dirty="0">
                <a:solidFill>
                  <a:srgbClr val="000000"/>
                </a:solidFill>
              </a:rPr>
              <a:t>BACHELOR OF ENGINEERING </a:t>
            </a:r>
          </a:p>
          <a:p>
            <a:pPr algn="ctr">
              <a:lnSpc>
                <a:spcPct val="150000"/>
              </a:lnSpc>
            </a:pPr>
            <a:r>
              <a:rPr lang="en-US" sz="2000" b="1" i="1" dirty="0">
                <a:solidFill>
                  <a:srgbClr val="000000"/>
                </a:solidFill>
              </a:rPr>
              <a:t> IN </a:t>
            </a:r>
          </a:p>
          <a:p>
            <a:pPr algn="ctr">
              <a:lnSpc>
                <a:spcPct val="150000"/>
              </a:lnSpc>
            </a:pPr>
            <a:r>
              <a:rPr lang="en-US" sz="2000" b="1" i="1" dirty="0">
                <a:solidFill>
                  <a:srgbClr val="000000"/>
                </a:solidFill>
              </a:rPr>
              <a:t>COMPUTER SCIENCE ENGINEERING WITH SPECIALIZATION IN</a:t>
            </a:r>
          </a:p>
          <a:p>
            <a:pPr algn="ctr">
              <a:lnSpc>
                <a:spcPct val="150000"/>
              </a:lnSpc>
            </a:pPr>
            <a:r>
              <a:rPr lang="en-US" sz="2000" b="1" dirty="0">
                <a:solidFill>
                  <a:srgbClr val="000000"/>
                </a:solidFill>
              </a:rPr>
              <a:t>Artificial Intelligence and Machine Learning</a:t>
            </a:r>
            <a:endParaRPr lang="en-US" sz="20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86686" y="6042304"/>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995438"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t>Revolutionizing Wellness Prognostication: A Futuristic Health Predictor</a:t>
            </a:r>
            <a:endParaRPr lang="en-US" sz="2800" u="sng" dirty="0">
              <a:effectLst>
                <a:outerShdw blurRad="38100" dist="38100" dir="2700000" algn="tl">
                  <a:srgbClr val="000000">
                    <a:alpha val="43137"/>
                  </a:srgbClr>
                </a:outerShdw>
              </a:effectLst>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74298" y="4403733"/>
            <a:ext cx="4499489" cy="1938992"/>
          </a:xfrm>
          <a:prstGeom prst="rect">
            <a:avLst/>
          </a:prstGeom>
          <a:noFill/>
        </p:spPr>
        <p:txBody>
          <a:bodyPr wrap="square" rtlCol="0">
            <a:spAutoFit/>
          </a:bodyPr>
          <a:lstStyle/>
          <a:p>
            <a:r>
              <a:rPr lang="en-US" sz="2000" b="1" dirty="0"/>
              <a:t>Submitted by: </a:t>
            </a:r>
          </a:p>
          <a:p>
            <a:r>
              <a:rPr lang="en-US" sz="2000" dirty="0"/>
              <a:t>Sarthak Jain       		  20BCS6689</a:t>
            </a:r>
          </a:p>
          <a:p>
            <a:r>
              <a:rPr lang="en-US" sz="2000" dirty="0"/>
              <a:t>Kailash Kumar Dewangan    20BCS6676</a:t>
            </a:r>
          </a:p>
          <a:p>
            <a:r>
              <a:rPr lang="en-US" sz="2000" dirty="0"/>
              <a:t>Aryan Singh    		 20BCS6677</a:t>
            </a:r>
          </a:p>
          <a:p>
            <a:r>
              <a:rPr lang="en-US" sz="2000" dirty="0"/>
              <a:t>Saransh Gupta    		 20BCS6662</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pPr algn="ctr"/>
            <a:r>
              <a:rPr lang="en-US" sz="2000" dirty="0"/>
              <a:t>Dr. Priyanka Kaushik</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518"/>
            <a:ext cx="10515600" cy="1325563"/>
          </a:xfrm>
        </p:spPr>
        <p:txBody>
          <a:bodyPr>
            <a:normAutofit fontScale="90000"/>
          </a:bodyPr>
          <a:lstStyle/>
          <a:p>
            <a:r>
              <a:rPr lang="en-US" b="1" u="sng" dirty="0"/>
              <a:t>Results and Outputs:</a:t>
            </a:r>
            <a:br>
              <a:rPr lang="en-US" b="1" u="sng" dirty="0"/>
            </a:br>
            <a:br>
              <a:rPr lang="en-US" b="1" u="sng" dirty="0"/>
            </a:br>
            <a:r>
              <a:rPr lang="en-US" b="1" u="sng" dirty="0">
                <a:solidFill>
                  <a:srgbClr val="000000"/>
                </a:solidFill>
              </a:rPr>
              <a:t>.</a:t>
            </a:r>
            <a:endParaRPr lang="en-US" b="1" u="sng" dirty="0"/>
          </a:p>
        </p:txBody>
      </p:sp>
      <p:sp>
        <p:nvSpPr>
          <p:cNvPr id="3" name="Content Placeholder 2"/>
          <p:cNvSpPr>
            <a:spLocks noGrp="1"/>
          </p:cNvSpPr>
          <p:nvPr>
            <p:ph idx="1"/>
          </p:nvPr>
        </p:nvSpPr>
        <p:spPr>
          <a:xfrm>
            <a:off x="712076" y="1289598"/>
            <a:ext cx="10515600" cy="4351338"/>
          </a:xfrm>
        </p:spPr>
        <p:txBody>
          <a:bodyPr/>
          <a:lstStyle/>
          <a:p>
            <a:pPr marL="0" indent="0">
              <a:buNone/>
            </a:pPr>
            <a:r>
              <a:rPr lang="en-US" dirty="0">
                <a:solidFill>
                  <a:srgbClr val="000000"/>
                </a:solidFill>
                <a:latin typeface="ff3"/>
              </a:rPr>
              <a:t>Comparing the accuracy between tree and different algorithm.</a:t>
            </a:r>
            <a:endParaRPr lang="en-IN" dirty="0"/>
          </a:p>
          <a:p>
            <a:pPr marL="514350" indent="-514350">
              <a:buAutoNum type="arabicParenR"/>
            </a:pPr>
            <a:r>
              <a:rPr lang="en-IN" dirty="0"/>
              <a:t>Tree Algorithms</a:t>
            </a:r>
          </a:p>
          <a:p>
            <a:pPr marL="514350" indent="-514350">
              <a:buAutoNum type="arabicParenR"/>
            </a:pPr>
            <a:endParaRPr lang="en-IN" dirty="0"/>
          </a:p>
          <a:p>
            <a:pPr marL="514350" indent="-514350">
              <a:buAutoNum type="arabicParenR"/>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Content Placeholder 5">
            <a:extLst>
              <a:ext uri="{FF2B5EF4-FFF2-40B4-BE49-F238E27FC236}">
                <a16:creationId xmlns:a16="http://schemas.microsoft.com/office/drawing/2014/main" id="{B5C08514-D278-94A2-1CB3-9ADB27272C0F}"/>
              </a:ext>
            </a:extLst>
          </p:cNvPr>
          <p:cNvPicPr>
            <a:picLocks noChangeAspect="1"/>
          </p:cNvPicPr>
          <p:nvPr/>
        </p:nvPicPr>
        <p:blipFill>
          <a:blip r:embed="rId2"/>
          <a:stretch>
            <a:fillRect/>
          </a:stretch>
        </p:blipFill>
        <p:spPr>
          <a:xfrm>
            <a:off x="485586" y="2406163"/>
            <a:ext cx="5232729" cy="3759853"/>
          </a:xfrm>
          <a:prstGeom prst="rect">
            <a:avLst/>
          </a:prstGeom>
        </p:spPr>
      </p:pic>
      <p:pic>
        <p:nvPicPr>
          <p:cNvPr id="6" name="Picture 5">
            <a:extLst>
              <a:ext uri="{FF2B5EF4-FFF2-40B4-BE49-F238E27FC236}">
                <a16:creationId xmlns:a16="http://schemas.microsoft.com/office/drawing/2014/main" id="{0CE79961-C8D4-F38A-83F9-2F8AE06AA996}"/>
              </a:ext>
            </a:extLst>
          </p:cNvPr>
          <p:cNvPicPr>
            <a:picLocks noChangeAspect="1"/>
          </p:cNvPicPr>
          <p:nvPr/>
        </p:nvPicPr>
        <p:blipFill>
          <a:blip r:embed="rId3"/>
          <a:stretch>
            <a:fillRect/>
          </a:stretch>
        </p:blipFill>
        <p:spPr>
          <a:xfrm>
            <a:off x="6221437" y="2406163"/>
            <a:ext cx="5232729" cy="3809981"/>
          </a:xfrm>
          <a:prstGeom prst="rect">
            <a:avLst/>
          </a:prstGeom>
        </p:spPr>
      </p:pic>
    </p:spTree>
    <p:extLst>
      <p:ext uri="{BB962C8B-B14F-4D97-AF65-F5344CB8AC3E}">
        <p14:creationId xmlns:p14="http://schemas.microsoft.com/office/powerpoint/2010/main" val="142101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Content Placeholder 4">
            <a:extLst>
              <a:ext uri="{FF2B5EF4-FFF2-40B4-BE49-F238E27FC236}">
                <a16:creationId xmlns:a16="http://schemas.microsoft.com/office/drawing/2014/main" id="{7F5E5CF9-A407-E778-D5DD-EA249483CF60}"/>
              </a:ext>
            </a:extLst>
          </p:cNvPr>
          <p:cNvPicPr>
            <a:picLocks noGrp="1" noChangeAspect="1"/>
          </p:cNvPicPr>
          <p:nvPr>
            <p:ph idx="1"/>
          </p:nvPr>
        </p:nvPicPr>
        <p:blipFill>
          <a:blip r:embed="rId2"/>
          <a:stretch>
            <a:fillRect/>
          </a:stretch>
        </p:blipFill>
        <p:spPr>
          <a:xfrm>
            <a:off x="2584276" y="940038"/>
            <a:ext cx="7023448" cy="4977924"/>
          </a:xfrm>
          <a:prstGeom prst="rect">
            <a:avLst/>
          </a:prstGeom>
        </p:spPr>
      </p:pic>
    </p:spTree>
    <p:extLst>
      <p:ext uri="{BB962C8B-B14F-4D97-AF65-F5344CB8AC3E}">
        <p14:creationId xmlns:p14="http://schemas.microsoft.com/office/powerpoint/2010/main" val="363416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lstStyle/>
          <a:p>
            <a:r>
              <a:rPr lang="en-US" dirty="0"/>
              <a:t>Concluded the</a:t>
            </a:r>
            <a:r>
              <a:rPr lang="en-US" dirty="0">
                <a:solidFill>
                  <a:srgbClr val="3C4043"/>
                </a:solidFill>
                <a:latin typeface="Inter"/>
              </a:rPr>
              <a:t> health status using double Tree </a:t>
            </a:r>
            <a:r>
              <a:rPr lang="en-US" dirty="0" err="1">
                <a:solidFill>
                  <a:srgbClr val="3C4043"/>
                </a:solidFill>
                <a:latin typeface="Inter"/>
              </a:rPr>
              <a:t>Classifiication</a:t>
            </a:r>
            <a:r>
              <a:rPr lang="en-US" dirty="0">
                <a:solidFill>
                  <a:srgbClr val="3C4043"/>
                </a:solidFill>
                <a:latin typeface="Inter"/>
              </a:rPr>
              <a:t> algorithm and Support vector machine</a:t>
            </a:r>
            <a:endParaRPr lang="en-US" dirty="0"/>
          </a:p>
          <a:p>
            <a:r>
              <a:rPr lang="en-US" dirty="0"/>
              <a:t>Predicted the symptoms, </a:t>
            </a:r>
            <a:r>
              <a:rPr lang="en-US" dirty="0">
                <a:solidFill>
                  <a:srgbClr val="3C4043"/>
                </a:solidFill>
                <a:latin typeface="Inter"/>
              </a:rPr>
              <a:t>precautions to be taken, and their weights.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23172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a:t>
            </a:r>
            <a:r>
              <a:rPr lang="en-US" dirty="0"/>
              <a:t> </a:t>
            </a:r>
            <a:r>
              <a:rPr lang="en-US" b="1" dirty="0"/>
              <a:t>Scope</a:t>
            </a:r>
          </a:p>
        </p:txBody>
      </p:sp>
      <p:sp>
        <p:nvSpPr>
          <p:cNvPr id="3" name="Content Placeholder 2"/>
          <p:cNvSpPr>
            <a:spLocks noGrp="1"/>
          </p:cNvSpPr>
          <p:nvPr>
            <p:ph idx="1"/>
          </p:nvPr>
        </p:nvSpPr>
        <p:spPr/>
        <p:txBody>
          <a:bodyPr/>
          <a:lstStyle/>
          <a:p>
            <a:r>
              <a:rPr lang="en-US" dirty="0"/>
              <a:t>To deploy the machine learning project in real life.</a:t>
            </a:r>
          </a:p>
          <a:p>
            <a:r>
              <a:rPr lang="en-US" dirty="0"/>
              <a:t>To </a:t>
            </a:r>
            <a:r>
              <a:rPr lang="en-US" dirty="0">
                <a:solidFill>
                  <a:srgbClr val="000000"/>
                </a:solidFill>
                <a:latin typeface="ff3"/>
              </a:rPr>
              <a:t>approach several hospitals for their datasets and then try our models on their dataset as their dataset would be accurate and real in life.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49658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effectLst>
                  <a:outerShdw blurRad="38100" dist="38100" dir="2700000" algn="tl">
                    <a:srgbClr val="000000">
                      <a:alpha val="43137"/>
                    </a:srgbClr>
                  </a:outerShdw>
                </a:effectLst>
              </a:rPr>
              <a:t>References</a:t>
            </a:r>
          </a:p>
        </p:txBody>
      </p:sp>
      <p:sp>
        <p:nvSpPr>
          <p:cNvPr id="3" name="Content Placeholder 2"/>
          <p:cNvSpPr>
            <a:spLocks noGrp="1"/>
          </p:cNvSpPr>
          <p:nvPr>
            <p:ph idx="1"/>
          </p:nvPr>
        </p:nvSpPr>
        <p:spPr/>
        <p:txBody>
          <a:bodyPr>
            <a:normAutofit/>
          </a:bodyPr>
          <a:lstStyle/>
          <a:p>
            <a:r>
              <a:rPr lang="en-IN" dirty="0"/>
              <a:t>[1]</a:t>
            </a:r>
            <a:r>
              <a:rPr lang="en-IN" u="sng" dirty="0">
                <a:hlinkClick r:id="rId2"/>
              </a:rPr>
              <a:t>https://www.ahajournals.org/doi/full/10.1161/CIRCOUTCOMES.118.005114</a:t>
            </a:r>
            <a:r>
              <a:rPr lang="en-IN" dirty="0"/>
              <a:t> </a:t>
            </a:r>
            <a:endParaRPr lang="en-US" dirty="0"/>
          </a:p>
          <a:p>
            <a:r>
              <a:rPr lang="en-IN" dirty="0"/>
              <a:t>[2]</a:t>
            </a:r>
            <a:r>
              <a:rPr lang="en-IN" u="sng" dirty="0">
                <a:hlinkClick r:id="rId3"/>
              </a:rPr>
              <a:t>https://bmcresnotes.biomedcentral.com/articles/10.1186/1756-0500-4-299</a:t>
            </a:r>
            <a:endParaRPr lang="en-US" dirty="0"/>
          </a:p>
          <a:p>
            <a:r>
              <a:rPr lang="en-IN" dirty="0"/>
              <a:t>[3] </a:t>
            </a:r>
            <a:r>
              <a:rPr lang="en-IN" u="sng" dirty="0">
                <a:hlinkClick r:id="rId4"/>
              </a:rPr>
              <a:t>https://svn.bmj.com/content/2/4/230</a:t>
            </a:r>
            <a:endParaRPr lang="en-US" dirty="0"/>
          </a:p>
          <a:p>
            <a:r>
              <a:rPr lang="en-IN" dirty="0"/>
              <a:t>[4] </a:t>
            </a:r>
            <a:r>
              <a:rPr lang="en-IN" u="sng" dirty="0">
                <a:hlinkClick r:id="rId5"/>
              </a:rPr>
              <a:t>https://www.ncbi.nlm.nih.gov/pmc/articles/PMC5391725/</a:t>
            </a:r>
            <a:endParaRPr lang="en-US" dirty="0"/>
          </a:p>
          <a:p>
            <a:r>
              <a:rPr lang="en-IN" dirty="0"/>
              <a:t>[5] </a:t>
            </a:r>
            <a:r>
              <a:rPr lang="en-IN" u="sng" dirty="0">
                <a:hlinkClick r:id="rId6"/>
              </a:rPr>
              <a:t>https://www.ncbi.nlm.nih.gov/pmc/articles/PMC8822225/</a:t>
            </a:r>
            <a:endParaRPr lang="en-US" dirty="0"/>
          </a:p>
          <a:p>
            <a:r>
              <a:rPr lang="en-IN" dirty="0"/>
              <a:t>[6] </a:t>
            </a:r>
            <a:r>
              <a:rPr lang="en-IN" u="sng" dirty="0">
                <a:hlinkClick r:id="rId7"/>
              </a:rPr>
              <a:t>https://pubmed.ncbi.nlm.nih.gov/31304302/</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DF8D5D-869A-B60E-5D3B-354DEB30D2A6}"/>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3" name="Content Placeholder 4" descr="Text&#10;&#10;Description automatically generated">
            <a:extLst>
              <a:ext uri="{FF2B5EF4-FFF2-40B4-BE49-F238E27FC236}">
                <a16:creationId xmlns:a16="http://schemas.microsoft.com/office/drawing/2014/main" id="{F47A6C38-DDA2-4957-B773-033AB980A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850" y="643466"/>
            <a:ext cx="7874299" cy="5571067"/>
          </a:xfrm>
          <a:prstGeom prst="rect">
            <a:avLst/>
          </a:prstGeom>
        </p:spPr>
      </p:pic>
    </p:spTree>
    <p:extLst>
      <p:ext uri="{BB962C8B-B14F-4D97-AF65-F5344CB8AC3E}">
        <p14:creationId xmlns:p14="http://schemas.microsoft.com/office/powerpoint/2010/main" val="99622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u="sng" dirty="0">
                <a:effectLst>
                  <a:outerShdw blurRad="38100" dist="38100" dir="2700000" algn="tl">
                    <a:srgbClr val="000000">
                      <a:alpha val="43137"/>
                    </a:srgbClr>
                  </a:outerShdw>
                </a:effectLst>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Introduction</a:t>
            </a:r>
            <a:r>
              <a:rPr lang="en-US" u="sng" dirty="0">
                <a:effectLst>
                  <a:outerShdw blurRad="38100" dist="38100" dir="2700000" algn="tl">
                    <a:srgbClr val="000000">
                      <a:alpha val="43137"/>
                    </a:srgbClr>
                  </a:outerShdw>
                </a:effectLst>
              </a:rPr>
              <a:t> to Project</a:t>
            </a:r>
          </a:p>
        </p:txBody>
      </p:sp>
      <p:sp>
        <p:nvSpPr>
          <p:cNvPr id="3" name="Content Placeholder 2"/>
          <p:cNvSpPr>
            <a:spLocks noGrp="1"/>
          </p:cNvSpPr>
          <p:nvPr>
            <p:ph idx="1"/>
          </p:nvPr>
        </p:nvSpPr>
        <p:spPr/>
        <p:txBody>
          <a:bodyPr>
            <a:normAutofit/>
          </a:bodyPr>
          <a:lstStyle/>
          <a:p>
            <a:r>
              <a:rPr lang="en-IN" sz="2400" dirty="0"/>
              <a:t>Health Status Detection using machine learning is a research area that aims to predict the health status of individuals based on their health condition data. The use of machine learning algorithms has the potential to improve the accuracy and speed of diagnosis and treatment, as well as enable personalized healthcare. </a:t>
            </a:r>
          </a:p>
          <a:p>
            <a:r>
              <a:rPr lang="en-IN" sz="2400" dirty="0"/>
              <a:t>In this research paper, we present a synopsis of recent developments in health status detection using machine learning, including data preprocessing techniques, feature selection, and classification models. </a:t>
            </a:r>
          </a:p>
          <a:p>
            <a:r>
              <a:rPr lang="en-US" sz="2400" dirty="0"/>
              <a:t>We also discuss the challenges and limitations of current methods, as well as opportunities for future research in this exciting and rapidly evolving field. Overall, this research paper provides a comprehensive overview of the current state of the art in health status detection using machine learning, and highlights its potential to transform healthcare delivery.</a:t>
            </a: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Problem Formulation</a:t>
            </a:r>
          </a:p>
        </p:txBody>
      </p:sp>
      <p:sp>
        <p:nvSpPr>
          <p:cNvPr id="3" name="Content Placeholder 2"/>
          <p:cNvSpPr>
            <a:spLocks noGrp="1"/>
          </p:cNvSpPr>
          <p:nvPr>
            <p:ph idx="1"/>
          </p:nvPr>
        </p:nvSpPr>
        <p:spPr>
          <a:xfrm>
            <a:off x="838200" y="1418897"/>
            <a:ext cx="10515600" cy="4758066"/>
          </a:xfrm>
        </p:spPr>
        <p:txBody>
          <a:bodyPr>
            <a:normAutofit fontScale="85000" lnSpcReduction="20000"/>
          </a:bodyPr>
          <a:lstStyle/>
          <a:p>
            <a:endParaRPr lang="en-US" dirty="0"/>
          </a:p>
          <a:p>
            <a:r>
              <a:rPr lang="en-IN" dirty="0"/>
              <a:t>The Project is aimed at studying the existing systems that are aimed at predicting Health Status based on dataset and analysing the techniques and methodologies used. This would help develop an insight on the effectiveness of each model as well as shortcomings of each technique. </a:t>
            </a:r>
          </a:p>
          <a:p>
            <a:r>
              <a:rPr lang="en-US" dirty="0">
                <a:solidFill>
                  <a:schemeClr val="tx1">
                    <a:lumMod val="85000"/>
                    <a:lumOff val="15000"/>
                  </a:schemeClr>
                </a:solidFill>
              </a:rPr>
              <a:t>Detecting the health status of individuals using available data sources.</a:t>
            </a:r>
          </a:p>
          <a:p>
            <a:r>
              <a:rPr lang="en-US" dirty="0">
                <a:solidFill>
                  <a:schemeClr val="tx1">
                    <a:lumMod val="85000"/>
                    <a:lumOff val="15000"/>
                  </a:schemeClr>
                </a:solidFill>
              </a:rPr>
              <a:t>Objective: Develop a model that accurately classifies individuals as healthy or unhealthy based on available data sources.</a:t>
            </a:r>
          </a:p>
          <a:p>
            <a:pPr marL="0" indent="0">
              <a:buNone/>
            </a:pPr>
            <a:r>
              <a:rPr lang="en-IN" sz="2400" dirty="0">
                <a:solidFill>
                  <a:schemeClr val="tx1">
                    <a:lumMod val="85000"/>
                    <a:lumOff val="15000"/>
                  </a:schemeClr>
                </a:solidFill>
                <a:latin typeface="Söhne"/>
              </a:rPr>
              <a:t>Inputs:</a:t>
            </a:r>
          </a:p>
          <a:p>
            <a:pPr marL="0" indent="0">
              <a:buNone/>
            </a:pPr>
            <a:r>
              <a:rPr lang="en-IN" sz="2400" dirty="0">
                <a:solidFill>
                  <a:srgbClr val="202124"/>
                </a:solidFill>
                <a:latin typeface="Inter"/>
              </a:rPr>
              <a:t>	Symptom</a:t>
            </a:r>
            <a:endParaRPr lang="en-IN" sz="2400" dirty="0">
              <a:solidFill>
                <a:schemeClr val="tx1">
                  <a:lumMod val="85000"/>
                  <a:lumOff val="15000"/>
                </a:schemeClr>
              </a:solidFill>
              <a:latin typeface="Söhne"/>
            </a:endParaRPr>
          </a:p>
          <a:p>
            <a:pPr marL="0" indent="0">
              <a:buNone/>
            </a:pPr>
            <a:r>
              <a:rPr lang="en-IN" sz="2400" dirty="0">
                <a:solidFill>
                  <a:srgbClr val="202124"/>
                </a:solidFill>
                <a:latin typeface="Inter"/>
              </a:rPr>
              <a:t>	Weight</a:t>
            </a:r>
          </a:p>
          <a:p>
            <a:pPr marL="0" indent="0">
              <a:buNone/>
            </a:pPr>
            <a:r>
              <a:rPr lang="en-IN" sz="2400" dirty="0">
                <a:solidFill>
                  <a:schemeClr val="tx1">
                    <a:lumMod val="85000"/>
                    <a:lumOff val="15000"/>
                  </a:schemeClr>
                </a:solidFill>
                <a:latin typeface="Söhne"/>
              </a:rPr>
              <a:t>Constraints:</a:t>
            </a:r>
          </a:p>
          <a:p>
            <a:pPr marL="0" indent="0">
              <a:buNone/>
            </a:pPr>
            <a:r>
              <a:rPr lang="en-US" sz="2400" dirty="0">
                <a:solidFill>
                  <a:schemeClr val="tx1">
                    <a:lumMod val="85000"/>
                    <a:lumOff val="15000"/>
                  </a:schemeClr>
                </a:solidFill>
              </a:rPr>
              <a:t>	</a:t>
            </a:r>
            <a:r>
              <a:rPr lang="en-IN" sz="2400" dirty="0">
                <a:solidFill>
                  <a:srgbClr val="D1D5DB"/>
                </a:solidFill>
                <a:latin typeface="Söhne"/>
              </a:rPr>
              <a:t> </a:t>
            </a:r>
            <a:r>
              <a:rPr lang="en-IN" sz="2400" dirty="0">
                <a:solidFill>
                  <a:schemeClr val="tx1">
                    <a:lumMod val="85000"/>
                    <a:lumOff val="15000"/>
                  </a:schemeClr>
                </a:solidFill>
                <a:latin typeface="Söhne"/>
              </a:rPr>
              <a:t>interpretable</a:t>
            </a:r>
          </a:p>
          <a:p>
            <a:pPr marL="0" indent="0">
              <a:buNone/>
            </a:pPr>
            <a:r>
              <a:rPr lang="en-IN" sz="2400" dirty="0">
                <a:solidFill>
                  <a:srgbClr val="D1D5DB"/>
                </a:solidFill>
                <a:latin typeface="Söhne"/>
              </a:rPr>
              <a:t>	 </a:t>
            </a:r>
            <a:r>
              <a:rPr lang="en-IN" sz="2400" dirty="0">
                <a:solidFill>
                  <a:schemeClr val="tx1">
                    <a:lumMod val="85000"/>
                    <a:lumOff val="15000"/>
                  </a:schemeClr>
                </a:solidFill>
                <a:latin typeface="Söhne"/>
              </a:rPr>
              <a:t>explainable</a:t>
            </a:r>
            <a:endParaRPr lang="en-US" sz="2400" dirty="0">
              <a:solidFill>
                <a:schemeClr val="tx1">
                  <a:lumMod val="85000"/>
                  <a:lumOff val="15000"/>
                </a:schemeClr>
              </a:solidFill>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Problem Formulation</a:t>
            </a:r>
            <a:endParaRPr lang="en-US" dirty="0"/>
          </a:p>
        </p:txBody>
      </p:sp>
      <p:sp>
        <p:nvSpPr>
          <p:cNvPr id="3" name="Content Placeholder 2"/>
          <p:cNvSpPr>
            <a:spLocks noGrp="1"/>
          </p:cNvSpPr>
          <p:nvPr>
            <p:ph idx="1"/>
          </p:nvPr>
        </p:nvSpPr>
        <p:spPr/>
        <p:txBody>
          <a:bodyPr>
            <a:normAutofit lnSpcReduction="10000"/>
          </a:bodyPr>
          <a:lstStyle/>
          <a:p>
            <a:r>
              <a:rPr lang="en-US" dirty="0"/>
              <a:t>SVM: Diabetes, Breast Cancer, Heart Disease, Hypertension, Parkinson's Disease, Prostate Cancer</a:t>
            </a:r>
          </a:p>
          <a:p>
            <a:r>
              <a:rPr lang="en-US" dirty="0"/>
              <a:t>RF: Breast Cancer, Diabetes, Heart Disease, Hemoglobin variants, Lung Cancer, micro RNA</a:t>
            </a:r>
          </a:p>
          <a:p>
            <a:r>
              <a:rPr lang="en-US" dirty="0"/>
              <a:t>DT: Breast Cancer, Cerebral infarction, Hemoglobin variants, Heart Disease, Kidney Disease</a:t>
            </a:r>
          </a:p>
          <a:p>
            <a:r>
              <a:rPr lang="en-US" dirty="0"/>
              <a:t>NB: Asthma, Heart Disease, Prostate Cancer</a:t>
            </a:r>
          </a:p>
          <a:p>
            <a:r>
              <a:rPr lang="en-US" dirty="0"/>
              <a:t>ANN: Breast Cancer, Heart Disease, Stroke</a:t>
            </a:r>
          </a:p>
          <a:p>
            <a:r>
              <a:rPr lang="en-US" dirty="0"/>
              <a:t>KNN: Heart Disease, Parkinson's Disease.</a:t>
            </a:r>
          </a:p>
          <a:p>
            <a:r>
              <a:rPr lang="en-US" dirty="0"/>
              <a:t>LR: Heart Disease, Liver Disease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3150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The popularity of the various supervised learning techniques in medical applications, which clearly shows that SVM and neural network are the most popular ones.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840" y="1991295"/>
            <a:ext cx="8078360" cy="4493588"/>
          </a:xfrm>
        </p:spPr>
      </p:pic>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88294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Objectives of the Work</a:t>
            </a:r>
          </a:p>
        </p:txBody>
      </p:sp>
      <p:sp>
        <p:nvSpPr>
          <p:cNvPr id="3" name="Content Placeholder 2"/>
          <p:cNvSpPr>
            <a:spLocks noGrp="1"/>
          </p:cNvSpPr>
          <p:nvPr>
            <p:ph idx="1"/>
          </p:nvPr>
        </p:nvSpPr>
        <p:spPr>
          <a:xfrm>
            <a:off x="949960" y="1602104"/>
            <a:ext cx="10713720" cy="4754245"/>
          </a:xfrm>
        </p:spPr>
        <p:txBody>
          <a:bodyPr>
            <a:normAutofit/>
          </a:bodyPr>
          <a:lstStyle/>
          <a:p>
            <a:r>
              <a:rPr lang="en-IN" sz="2400" dirty="0"/>
              <a:t>The objectives of the project can be summarized as follows;</a:t>
            </a:r>
            <a:endParaRPr lang="en-US" sz="2400" dirty="0"/>
          </a:p>
          <a:p>
            <a:pPr lvl="0"/>
            <a:r>
              <a:rPr lang="en-IN" sz="2400" dirty="0"/>
              <a:t>To conduct a study of the research on this field, to view the variability in the findings and understand the current scope in the field of health status detection.</a:t>
            </a:r>
            <a:endParaRPr lang="en-US" sz="2400" dirty="0"/>
          </a:p>
          <a:p>
            <a:pPr lvl="0"/>
            <a:r>
              <a:rPr lang="en-IN" sz="2400" dirty="0"/>
              <a:t>To explore and work on the datasets, suitable for building the model to test techniques to classify the diseases of the patients.</a:t>
            </a:r>
            <a:endParaRPr lang="en-US" sz="2400" dirty="0"/>
          </a:p>
          <a:p>
            <a:pPr lvl="0"/>
            <a:r>
              <a:rPr lang="en-IN" sz="2400" dirty="0"/>
              <a:t>Make use of libraries like </a:t>
            </a:r>
            <a:r>
              <a:rPr lang="en-IN" sz="2400" dirty="0" err="1"/>
              <a:t>Numpy</a:t>
            </a:r>
            <a:r>
              <a:rPr lang="en-IN" sz="2400" dirty="0"/>
              <a:t>, Pandas, </a:t>
            </a:r>
            <a:r>
              <a:rPr lang="en-IN" sz="2400" dirty="0" err="1"/>
              <a:t>Sklearn</a:t>
            </a:r>
            <a:r>
              <a:rPr lang="en-IN" sz="2400" dirty="0"/>
              <a:t>, </a:t>
            </a:r>
            <a:r>
              <a:rPr lang="en-IN" sz="2400" dirty="0" err="1"/>
              <a:t>Matlplotlib</a:t>
            </a:r>
            <a:r>
              <a:rPr lang="en-IN" sz="2400" dirty="0"/>
              <a:t> to extract and customize information to yield valuable insights on the Health Status from the document.</a:t>
            </a:r>
            <a:endParaRPr lang="en-US" sz="2400" dirty="0"/>
          </a:p>
          <a:p>
            <a:pPr lvl="0"/>
            <a:r>
              <a:rPr lang="en-IN" sz="2400" dirty="0"/>
              <a:t>Test various models on the pre-processed text to obtain the results, which are then to be compared to the existing knowledge to test the accuracy of the models.</a:t>
            </a:r>
            <a:endParaRPr lang="en-US" sz="2400" dirty="0"/>
          </a:p>
          <a:p>
            <a:pPr lvl="0"/>
            <a:r>
              <a:rPr lang="en-IN" sz="2400" dirty="0"/>
              <a:t>To write the findings and journal the details in the form of a research.</a:t>
            </a:r>
            <a:endParaRPr lang="en-US" sz="2400" dirty="0"/>
          </a:p>
          <a:p>
            <a:endParaRPr lang="en-IN" b="1" dirty="0">
              <a:effectLst/>
              <a:ea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Methodology used</a:t>
            </a:r>
          </a:p>
        </p:txBody>
      </p:sp>
      <p:sp>
        <p:nvSpPr>
          <p:cNvPr id="3" name="Content Placeholder 2"/>
          <p:cNvSpPr>
            <a:spLocks noGrp="1"/>
          </p:cNvSpPr>
          <p:nvPr>
            <p:ph idx="1"/>
          </p:nvPr>
        </p:nvSpPr>
        <p:spPr/>
        <p:txBody>
          <a:bodyPr>
            <a:normAutofit fontScale="85000" lnSpcReduction="20000"/>
          </a:bodyPr>
          <a:lstStyle/>
          <a:p>
            <a:pPr marL="342900" indent="-342900">
              <a:lnSpc>
                <a:spcPct val="107000"/>
              </a:lnSpc>
              <a:spcAft>
                <a:spcPts val="800"/>
              </a:spcAft>
              <a:buAutoNum type="arabicParenR"/>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Collecting Data: </a:t>
            </a:r>
          </a:p>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	We get data in form of .</a:t>
            </a:r>
            <a:r>
              <a:rPr lang="en-IN" kern="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xlsx</a:t>
            </a: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 files in Microsoft excel or text files. But are gathering the data from various sources for our model for a better prediction and better accuracy of our model. The more the data the higher the accuracy of the model and the accuracy of the model depends on the quality of data.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2) Preparing the data.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	The quality of the data used in any analytical procedure is critical.  It is imperative to allot time and effort to establish data qualities and then prepare a model to address problems of missing data and outlier handling. Exploratory analysis  is one  approach for delving deeper  into the  subtleties of the  data and  so expanding the nutritional content.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1002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3986"/>
            <a:ext cx="10515600" cy="5682977"/>
          </a:xfrm>
        </p:spPr>
        <p:txBody>
          <a:bodyPr>
            <a:normAutofit fontScale="70000" lnSpcReduction="20000"/>
          </a:bodyPr>
          <a:lstStyle/>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3) Training a model,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	This step entails determining the best method and data representation in the form of a model. The cleaned data is divided into two  parts: train and test  (proportions vary  depending on prerequisites), with the  first (training data) being used to create the model. The second section (test data) serves as a guide.</a:t>
            </a:r>
          </a:p>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4) Evaluating the model.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	We  need  to test  our model  based on  algorithms. Working  and using algorithms  and testing  them for  using the maximum efficient algorithm on our data set depending on our use and requirement.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5) Improving the performance.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	Using the algorithms which give maximum efficient, best results and highest accuracy for given dataset. Thus, the developed model would be efficient and adaptive for the data which is going to be stored and processed.</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02019601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6218</TotalTime>
  <Words>1092</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Arial</vt:lpstr>
      <vt:lpstr>Calibri</vt:lpstr>
      <vt:lpstr>Calibri Light</vt:lpstr>
      <vt:lpstr>Casper</vt:lpstr>
      <vt:lpstr>ff3</vt:lpstr>
      <vt:lpstr>Inter</vt:lpstr>
      <vt:lpstr>Raleway ExtraBold</vt:lpstr>
      <vt:lpstr>Söhne</vt:lpstr>
      <vt:lpstr>Times New Roman</vt:lpstr>
      <vt:lpstr>1_Office Theme</vt:lpstr>
      <vt:lpstr>2_Office Theme</vt:lpstr>
      <vt:lpstr>Contents Slide Master</vt:lpstr>
      <vt:lpstr>PowerPoint Presentation</vt:lpstr>
      <vt:lpstr>Outline</vt:lpstr>
      <vt:lpstr>Introduction to Project</vt:lpstr>
      <vt:lpstr>Problem Formulation</vt:lpstr>
      <vt:lpstr>Problem Formulation</vt:lpstr>
      <vt:lpstr>The popularity of the various supervised learning techniques in medical applications, which clearly shows that SVM and neural network are the most popular ones.</vt:lpstr>
      <vt:lpstr>Objectives of the Work</vt:lpstr>
      <vt:lpstr>Methodology used</vt:lpstr>
      <vt:lpstr>PowerPoint Presentation</vt:lpstr>
      <vt:lpstr>Results and Outputs:  .</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Kailash Dewangan</cp:lastModifiedBy>
  <cp:revision>501</cp:revision>
  <dcterms:created xsi:type="dcterms:W3CDTF">2019-01-09T10:33:58Z</dcterms:created>
  <dcterms:modified xsi:type="dcterms:W3CDTF">2024-04-27T05:22:34Z</dcterms:modified>
</cp:coreProperties>
</file>