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2"/>
  </p:notesMasterIdLst>
  <p:sldIdLst>
    <p:sldId id="256" r:id="rId2"/>
    <p:sldId id="257" r:id="rId3"/>
    <p:sldId id="258" r:id="rId4"/>
    <p:sldId id="261" r:id="rId5"/>
    <p:sldId id="267" r:id="rId6"/>
    <p:sldId id="263" r:id="rId7"/>
    <p:sldId id="264" r:id="rId8"/>
    <p:sldId id="268" r:id="rId9"/>
    <p:sldId id="270" r:id="rId10"/>
    <p:sldId id="266" r:id="rId11"/>
  </p:sldIdLst>
  <p:sldSz cx="9144000" cy="6858000" type="screen4x3"/>
  <p:notesSz cx="9144000" cy="6858000"/>
  <p:embeddedFontLst>
    <p:embeddedFont>
      <p:font typeface="Tahoma" panose="020B0604030504040204" pitchFamily="34" charset="0"/>
      <p:regular r:id="rId13"/>
      <p:bold r:id="rId14"/>
    </p:embeddedFont>
    <p:embeddedFont>
      <p:font typeface="Calibri" panose="020F050202020403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08" y="3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054532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848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33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43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377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f46adcbfb_0_5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26f46adcbfb_0_5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0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f46adcbfb_0_4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6f46adcbfb_0_4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1550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f46adcbfb_0_8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6f46adcbfb_0_8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97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408679" y="1772538"/>
            <a:ext cx="2326640"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535940" y="1509941"/>
            <a:ext cx="8072119" cy="334327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32333" y="6217777"/>
            <a:ext cx="8473440" cy="5651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0" i="0">
                <a:solidFill>
                  <a:srgbClr val="FF0000"/>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b="0" i="0" u="none" strike="noStrike" cap="none">
                <a:solidFill>
                  <a:srgbClr val="888888"/>
                </a:solidFill>
                <a:latin typeface="Calibri"/>
                <a:ea typeface="Calibri"/>
                <a:cs typeface="Calibri"/>
                <a:sym typeface="Calibri"/>
              </a:defRPr>
            </a:lvl1pPr>
            <a:lvl2pPr marL="0" lvl="1" indent="0" algn="r">
              <a:spcBef>
                <a:spcPts val="0"/>
              </a:spcBef>
              <a:buNone/>
              <a:defRPr sz="1800" b="0" i="0" u="none" strike="noStrike" cap="none">
                <a:solidFill>
                  <a:srgbClr val="888888"/>
                </a:solidFill>
                <a:latin typeface="Calibri"/>
                <a:ea typeface="Calibri"/>
                <a:cs typeface="Calibri"/>
                <a:sym typeface="Calibri"/>
              </a:defRPr>
            </a:lvl2pPr>
            <a:lvl3pPr marL="0" lvl="2" indent="0" algn="r">
              <a:spcBef>
                <a:spcPts val="0"/>
              </a:spcBef>
              <a:buNone/>
              <a:defRPr sz="1800" b="0" i="0" u="none" strike="noStrike" cap="none">
                <a:solidFill>
                  <a:srgbClr val="888888"/>
                </a:solidFill>
                <a:latin typeface="Calibri"/>
                <a:ea typeface="Calibri"/>
                <a:cs typeface="Calibri"/>
                <a:sym typeface="Calibri"/>
              </a:defRPr>
            </a:lvl3pPr>
            <a:lvl4pPr marL="0" lvl="3" indent="0" algn="r">
              <a:spcBef>
                <a:spcPts val="0"/>
              </a:spcBef>
              <a:buNone/>
              <a:defRPr sz="1800" b="0" i="0" u="none" strike="noStrike" cap="none">
                <a:solidFill>
                  <a:srgbClr val="888888"/>
                </a:solidFill>
                <a:latin typeface="Calibri"/>
                <a:ea typeface="Calibri"/>
                <a:cs typeface="Calibri"/>
                <a:sym typeface="Calibri"/>
              </a:defRPr>
            </a:lvl4pPr>
            <a:lvl5pPr marL="0" lvl="4" indent="0" algn="r">
              <a:spcBef>
                <a:spcPts val="0"/>
              </a:spcBef>
              <a:buNone/>
              <a:defRPr sz="1800" b="0" i="0" u="none" strike="noStrike" cap="none">
                <a:solidFill>
                  <a:srgbClr val="888888"/>
                </a:solidFill>
                <a:latin typeface="Calibri"/>
                <a:ea typeface="Calibri"/>
                <a:cs typeface="Calibri"/>
                <a:sym typeface="Calibri"/>
              </a:defRPr>
            </a:lvl5pPr>
            <a:lvl6pPr marL="0" lvl="5" indent="0" algn="r">
              <a:spcBef>
                <a:spcPts val="0"/>
              </a:spcBef>
              <a:buNone/>
              <a:defRPr sz="1800" b="0" i="0" u="none" strike="noStrike" cap="none">
                <a:solidFill>
                  <a:srgbClr val="888888"/>
                </a:solidFill>
                <a:latin typeface="Calibri"/>
                <a:ea typeface="Calibri"/>
                <a:cs typeface="Calibri"/>
                <a:sym typeface="Calibri"/>
              </a:defRPr>
            </a:lvl6pPr>
            <a:lvl7pPr marL="0" lvl="6" indent="0" algn="r">
              <a:spcBef>
                <a:spcPts val="0"/>
              </a:spcBef>
              <a:buNone/>
              <a:defRPr sz="1800" b="0" i="0" u="none" strike="noStrike" cap="none">
                <a:solidFill>
                  <a:srgbClr val="888888"/>
                </a:solidFill>
                <a:latin typeface="Calibri"/>
                <a:ea typeface="Calibri"/>
                <a:cs typeface="Calibri"/>
                <a:sym typeface="Calibri"/>
              </a:defRPr>
            </a:lvl7pPr>
            <a:lvl8pPr marL="0" lvl="7" indent="0" algn="r">
              <a:spcBef>
                <a:spcPts val="0"/>
              </a:spcBef>
              <a:buNone/>
              <a:defRPr sz="1800" b="0" i="0" u="none" strike="noStrike" cap="none">
                <a:solidFill>
                  <a:srgbClr val="888888"/>
                </a:solidFill>
                <a:latin typeface="Calibri"/>
                <a:ea typeface="Calibri"/>
                <a:cs typeface="Calibri"/>
                <a:sym typeface="Calibri"/>
              </a:defRPr>
            </a:lvl8pPr>
            <a:lvl9pPr marL="0" lvl="8" indent="0" algn="r">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408679" y="1772538"/>
            <a:ext cx="2326640"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32333" y="6217777"/>
            <a:ext cx="8473440" cy="5651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0" i="0">
                <a:solidFill>
                  <a:srgbClr val="FF0000"/>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32333" y="6217777"/>
            <a:ext cx="8473440" cy="5651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0" i="0">
                <a:solidFill>
                  <a:srgbClr val="FF0000"/>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408679" y="1772538"/>
            <a:ext cx="2326640"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32333" y="6217777"/>
            <a:ext cx="8473440" cy="5651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0" i="0">
                <a:solidFill>
                  <a:srgbClr val="FF0000"/>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6"/>
          <p:cNvSpPr txBox="1">
            <a:spLocks noGrp="1"/>
          </p:cNvSpPr>
          <p:nvPr>
            <p:ph type="ftr" idx="11"/>
          </p:nvPr>
        </p:nvSpPr>
        <p:spPr>
          <a:xfrm>
            <a:off x="332333" y="6217777"/>
            <a:ext cx="8473440" cy="5651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0" i="0">
                <a:solidFill>
                  <a:srgbClr val="FF0000"/>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08679" y="1772538"/>
            <a:ext cx="2326640" cy="69659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35940" y="1509941"/>
            <a:ext cx="8072119" cy="334327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32333" y="6217777"/>
            <a:ext cx="8473440" cy="5651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FF0000"/>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785070" y="1475610"/>
            <a:ext cx="7456800" cy="1675449"/>
          </a:xfrm>
          <a:prstGeom prst="rect">
            <a:avLst/>
          </a:prstGeom>
          <a:noFill/>
          <a:ln>
            <a:noFill/>
          </a:ln>
        </p:spPr>
        <p:txBody>
          <a:bodyPr spcFirstLastPara="1" wrap="square" lIns="0" tIns="13325" rIns="0" bIns="0" anchor="t" anchorCtr="0">
            <a:spAutoFit/>
          </a:bodyPr>
          <a:lstStyle/>
          <a:p>
            <a:pPr marL="12700" lvl="0" algn="ctr"/>
            <a:r>
              <a:rPr lang="en-US" sz="3600" dirty="0">
                <a:latin typeface="Times New Roman" panose="02020603050405020304" pitchFamily="18" charset="0"/>
                <a:cs typeface="Times New Roman" panose="02020603050405020304" pitchFamily="18" charset="0"/>
              </a:rPr>
              <a:t>Predicting Used Car Prices using Machine Learning with Flask Integration</a:t>
            </a:r>
            <a:endParaRPr sz="3600" dirty="0"/>
          </a:p>
        </p:txBody>
      </p:sp>
      <p:sp>
        <p:nvSpPr>
          <p:cNvPr id="44" name="Google Shape;44;p7"/>
          <p:cNvSpPr txBox="1"/>
          <p:nvPr/>
        </p:nvSpPr>
        <p:spPr>
          <a:xfrm>
            <a:off x="2073026" y="3797275"/>
            <a:ext cx="6056700" cy="1896027"/>
          </a:xfrm>
          <a:prstGeom prst="rect">
            <a:avLst/>
          </a:prstGeom>
          <a:noFill/>
          <a:ln>
            <a:noFill/>
          </a:ln>
        </p:spPr>
        <p:txBody>
          <a:bodyPr spcFirstLastPara="1" wrap="square" lIns="0" tIns="109850" rIns="0" bIns="0" anchor="t" anchorCtr="0">
            <a:spAutoFit/>
          </a:bodyPr>
          <a:lstStyle/>
          <a:p>
            <a:pPr marL="342900" marR="0" lvl="0" indent="-323850" algn="ctr" rtl="0">
              <a:lnSpc>
                <a:spcPct val="100000"/>
              </a:lnSpc>
              <a:spcBef>
                <a:spcPts val="0"/>
              </a:spcBef>
              <a:spcAft>
                <a:spcPts val="0"/>
              </a:spcAft>
              <a:buClr>
                <a:schemeClr val="dk1"/>
              </a:buClr>
              <a:buSzPts val="2800"/>
              <a:buFont typeface="Calibri"/>
              <a:buAutoNum type="arabicParenR"/>
            </a:pPr>
            <a:r>
              <a:rPr lang="en-US" sz="2900" dirty="0" err="1" smtClean="0">
                <a:solidFill>
                  <a:schemeClr val="dk1"/>
                </a:solidFill>
                <a:latin typeface="Times New Roman" panose="02020603050405020304" pitchFamily="18" charset="0"/>
                <a:ea typeface="Calibri"/>
                <a:cs typeface="Times New Roman" panose="02020603050405020304" pitchFamily="18" charset="0"/>
                <a:sym typeface="Calibri"/>
              </a:rPr>
              <a:t>Saransh</a:t>
            </a:r>
            <a:r>
              <a:rPr lang="en-US" sz="2900" dirty="0" smtClean="0">
                <a:solidFill>
                  <a:schemeClr val="dk1"/>
                </a:solidFill>
                <a:latin typeface="Times New Roman" panose="02020603050405020304" pitchFamily="18" charset="0"/>
                <a:ea typeface="Calibri"/>
                <a:cs typeface="Times New Roman" panose="02020603050405020304" pitchFamily="18" charset="0"/>
                <a:sym typeface="Calibri"/>
              </a:rPr>
              <a:t> Singh</a:t>
            </a:r>
            <a:endParaRPr sz="29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23850" algn="ctr" rtl="0">
              <a:lnSpc>
                <a:spcPct val="100000"/>
              </a:lnSpc>
              <a:spcBef>
                <a:spcPts val="0"/>
              </a:spcBef>
              <a:spcAft>
                <a:spcPts val="0"/>
              </a:spcAft>
              <a:buClr>
                <a:schemeClr val="dk1"/>
              </a:buClr>
              <a:buSzPts val="2800"/>
              <a:buFont typeface="Calibri"/>
              <a:buAutoNum type="arabicParenR"/>
            </a:pPr>
            <a:r>
              <a:rPr lang="en-US" sz="2900" dirty="0" err="1" smtClean="0">
                <a:solidFill>
                  <a:schemeClr val="dk1"/>
                </a:solidFill>
                <a:latin typeface="Times New Roman" panose="02020603050405020304" pitchFamily="18" charset="0"/>
                <a:ea typeface="Calibri"/>
                <a:cs typeface="Times New Roman" panose="02020603050405020304" pitchFamily="18" charset="0"/>
                <a:sym typeface="Calibri"/>
              </a:rPr>
              <a:t>Sambhav</a:t>
            </a:r>
            <a:r>
              <a:rPr lang="en-US" sz="2900" dirty="0" smtClean="0">
                <a:solidFill>
                  <a:schemeClr val="dk1"/>
                </a:solidFill>
                <a:latin typeface="Times New Roman" panose="02020603050405020304" pitchFamily="18" charset="0"/>
                <a:ea typeface="Calibri"/>
                <a:cs typeface="Times New Roman" panose="02020603050405020304" pitchFamily="18" charset="0"/>
                <a:sym typeface="Calibri"/>
              </a:rPr>
              <a:t> Jindal</a:t>
            </a:r>
          </a:p>
          <a:p>
            <a:pPr marL="342900" marR="0" lvl="0" indent="-323850" algn="ctr" rtl="0">
              <a:lnSpc>
                <a:spcPct val="100000"/>
              </a:lnSpc>
              <a:spcBef>
                <a:spcPts val="0"/>
              </a:spcBef>
              <a:spcAft>
                <a:spcPts val="0"/>
              </a:spcAft>
              <a:buClr>
                <a:schemeClr val="dk1"/>
              </a:buClr>
              <a:buSzPts val="2800"/>
              <a:buFont typeface="Calibri"/>
              <a:buAutoNum type="arabicParenR"/>
            </a:pPr>
            <a:r>
              <a:rPr lang="en-US" sz="2900" dirty="0" smtClean="0">
                <a:solidFill>
                  <a:schemeClr val="dk1"/>
                </a:solidFill>
                <a:latin typeface="Times New Roman" panose="02020603050405020304" pitchFamily="18" charset="0"/>
                <a:ea typeface="Calibri"/>
                <a:cs typeface="Times New Roman" panose="02020603050405020304" pitchFamily="18" charset="0"/>
                <a:sym typeface="Calibri"/>
              </a:rPr>
              <a:t>Dr. </a:t>
            </a:r>
            <a:r>
              <a:rPr lang="en-US" sz="2900" dirty="0" err="1" smtClean="0">
                <a:solidFill>
                  <a:schemeClr val="dk1"/>
                </a:solidFill>
                <a:latin typeface="Times New Roman" panose="02020603050405020304" pitchFamily="18" charset="0"/>
                <a:ea typeface="Calibri"/>
                <a:cs typeface="Times New Roman" panose="02020603050405020304" pitchFamily="18" charset="0"/>
                <a:sym typeface="Calibri"/>
              </a:rPr>
              <a:t>Madhumitha</a:t>
            </a:r>
            <a:r>
              <a:rPr lang="en-US" sz="2900" dirty="0" smtClean="0">
                <a:solidFill>
                  <a:schemeClr val="dk1"/>
                </a:solidFill>
                <a:latin typeface="Times New Roman" panose="02020603050405020304" pitchFamily="18" charset="0"/>
                <a:ea typeface="Calibri"/>
                <a:cs typeface="Times New Roman" panose="02020603050405020304" pitchFamily="18" charset="0"/>
                <a:sym typeface="Calibri"/>
              </a:rPr>
              <a:t> K</a:t>
            </a:r>
          </a:p>
          <a:p>
            <a:pPr marL="342900" marR="0" lvl="0" indent="-323850" algn="ctr" rtl="0">
              <a:lnSpc>
                <a:spcPct val="100000"/>
              </a:lnSpc>
              <a:spcBef>
                <a:spcPts val="0"/>
              </a:spcBef>
              <a:spcAft>
                <a:spcPts val="0"/>
              </a:spcAft>
              <a:buClr>
                <a:schemeClr val="dk1"/>
              </a:buClr>
              <a:buSzPts val="2800"/>
              <a:buFont typeface="Calibri"/>
              <a:buAutoNum type="arabicParenR"/>
            </a:pPr>
            <a:endParaRPr sz="29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5" name="Google Shape;45;p7"/>
          <p:cNvSpPr/>
          <p:nvPr/>
        </p:nvSpPr>
        <p:spPr>
          <a:xfrm>
            <a:off x="761" y="6179058"/>
            <a:ext cx="9144000" cy="646430"/>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7"/>
          <p:cNvSpPr txBox="1"/>
          <p:nvPr/>
        </p:nvSpPr>
        <p:spPr>
          <a:xfrm>
            <a:off x="332333" y="6201257"/>
            <a:ext cx="8473440" cy="571500"/>
          </a:xfrm>
          <a:prstGeom prst="rect">
            <a:avLst/>
          </a:prstGeom>
          <a:noFill/>
          <a:ln>
            <a:noFill/>
          </a:ln>
        </p:spPr>
        <p:txBody>
          <a:bodyPr spcFirstLastPara="1" wrap="square" lIns="0" tIns="23475" rIns="0" bIns="0" anchor="t" anchorCtr="0">
            <a:spAutoFit/>
          </a:bodyPr>
          <a:lstStyle/>
          <a:p>
            <a:pPr marL="3617595" marR="5080" lvl="0" indent="-3605529" algn="l" rtl="0">
              <a:lnSpc>
                <a:spcPct val="118888"/>
              </a:lnSpc>
              <a:spcBef>
                <a:spcPts val="0"/>
              </a:spcBef>
              <a:spcAft>
                <a:spcPts val="0"/>
              </a:spcAft>
              <a:buNone/>
            </a:pPr>
            <a:r>
              <a:rPr lang="en-US" sz="1800">
                <a:solidFill>
                  <a:srgbClr val="FF0000"/>
                </a:solidFill>
                <a:latin typeface="Roboto"/>
                <a:ea typeface="Roboto"/>
                <a:cs typeface="Roboto"/>
                <a:sym typeface="Roboto"/>
              </a:rPr>
              <a:t>12th Inteínational Confeíence on Recent Challenges in Engineeíing and ľechnology  (ICRCEľ-24)</a:t>
            </a:r>
            <a:endParaRPr sz="1800">
              <a:solidFill>
                <a:schemeClr val="dk1"/>
              </a:solidFill>
              <a:latin typeface="Roboto"/>
              <a:ea typeface="Roboto"/>
              <a:cs typeface="Roboto"/>
              <a:sym typeface="Roboto"/>
            </a:endParaRPr>
          </a:p>
        </p:txBody>
      </p:sp>
      <p:pic>
        <p:nvPicPr>
          <p:cNvPr id="47" name="Google Shape;47;p7"/>
          <p:cNvPicPr preferRelativeResize="0"/>
          <p:nvPr/>
        </p:nvPicPr>
        <p:blipFill rotWithShape="1">
          <a:blip r:embed="rId3">
            <a:alphaModFix/>
          </a:blip>
          <a:srcRect/>
          <a:stretch/>
        </p:blipFill>
        <p:spPr>
          <a:xfrm>
            <a:off x="6984493" y="0"/>
            <a:ext cx="2159507" cy="801624"/>
          </a:xfrm>
          <a:prstGeom prst="rect">
            <a:avLst/>
          </a:prstGeom>
          <a:noFill/>
          <a:ln>
            <a:noFill/>
          </a:ln>
        </p:spPr>
      </p:pic>
      <p:pic>
        <p:nvPicPr>
          <p:cNvPr id="48" name="Google Shape;48;p7" descr="Site Logo"/>
          <p:cNvPicPr preferRelativeResize="0"/>
          <p:nvPr/>
        </p:nvPicPr>
        <p:blipFill rotWithShape="1">
          <a:blip r:embed="rId4">
            <a:alphaModFix/>
          </a:blip>
          <a:srcRect/>
          <a:stretch/>
        </p:blipFill>
        <p:spPr>
          <a:xfrm>
            <a:off x="0" y="0"/>
            <a:ext cx="2743200" cy="10080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332325" y="2475775"/>
            <a:ext cx="8473500" cy="936900"/>
          </a:xfrm>
          <a:prstGeom prst="rect">
            <a:avLst/>
          </a:prstGeom>
          <a:noFill/>
          <a:ln>
            <a:noFill/>
          </a:ln>
        </p:spPr>
        <p:txBody>
          <a:bodyPr spcFirstLastPara="1" wrap="square" lIns="0" tIns="13325" rIns="0" bIns="0" anchor="t" anchorCtr="0">
            <a:spAutoFit/>
          </a:bodyPr>
          <a:lstStyle/>
          <a:p>
            <a:pPr marL="13970" lvl="0" indent="0" algn="ctr" rtl="0">
              <a:lnSpc>
                <a:spcPct val="100000"/>
              </a:lnSpc>
              <a:spcBef>
                <a:spcPts val="0"/>
              </a:spcBef>
              <a:spcAft>
                <a:spcPts val="0"/>
              </a:spcAft>
              <a:buNone/>
            </a:pPr>
            <a:r>
              <a:rPr lang="en-US" sz="6000" dirty="0">
                <a:latin typeface="Times New Roman" panose="02020603050405020304" pitchFamily="18" charset="0"/>
                <a:cs typeface="Times New Roman" panose="02020603050405020304" pitchFamily="18" charset="0"/>
              </a:rPr>
              <a:t>Thank </a:t>
            </a:r>
            <a:r>
              <a:rPr lang="en-US" sz="6000" dirty="0" smtClean="0">
                <a:latin typeface="Times New Roman" panose="02020603050405020304" pitchFamily="18" charset="0"/>
                <a:cs typeface="Times New Roman" panose="02020603050405020304" pitchFamily="18" charset="0"/>
              </a:rPr>
              <a:t>You</a:t>
            </a:r>
            <a:endParaRPr sz="6000" dirty="0">
              <a:latin typeface="Times New Roman" panose="02020603050405020304" pitchFamily="18" charset="0"/>
              <a:cs typeface="Times New Roman" panose="02020603050405020304" pitchFamily="18" charset="0"/>
            </a:endParaRPr>
          </a:p>
        </p:txBody>
      </p:sp>
      <p:sp>
        <p:nvSpPr>
          <p:cNvPr id="146" name="Google Shape;146;p17"/>
          <p:cNvSpPr/>
          <p:nvPr/>
        </p:nvSpPr>
        <p:spPr>
          <a:xfrm>
            <a:off x="761" y="6179058"/>
            <a:ext cx="9144000" cy="646429"/>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7"/>
          <p:cNvSpPr txBox="1">
            <a:spLocks noGrp="1"/>
          </p:cNvSpPr>
          <p:nvPr>
            <p:ph type="ftr" idx="11"/>
          </p:nvPr>
        </p:nvSpPr>
        <p:spPr>
          <a:xfrm>
            <a:off x="332333" y="6217777"/>
            <a:ext cx="8473500" cy="613500"/>
          </a:xfrm>
          <a:prstGeom prst="rect">
            <a:avLst/>
          </a:prstGeom>
          <a:noFill/>
          <a:ln>
            <a:noFill/>
          </a:ln>
        </p:spPr>
        <p:txBody>
          <a:bodyPr spcFirstLastPara="1" wrap="square" lIns="0" tIns="6975" rIns="0" bIns="0" anchor="t" anchorCtr="0">
            <a:spAutoFit/>
          </a:bodyPr>
          <a:lstStyle/>
          <a:p>
            <a:pPr marL="3617595" marR="5080" lvl="0" indent="-3605528" algn="l" rtl="0">
              <a:lnSpc>
                <a:spcPct val="118888"/>
              </a:lnSpc>
              <a:spcBef>
                <a:spcPts val="0"/>
              </a:spcBef>
              <a:spcAft>
                <a:spcPts val="0"/>
              </a:spcAft>
              <a:buNone/>
            </a:pPr>
            <a:r>
              <a:rPr lang="en-US" dirty="0"/>
              <a:t>12th </a:t>
            </a:r>
            <a:r>
              <a:rPr lang="en-US" dirty="0" err="1"/>
              <a:t>Inteínational</a:t>
            </a:r>
            <a:r>
              <a:rPr lang="en-US" dirty="0"/>
              <a:t> </a:t>
            </a:r>
            <a:r>
              <a:rPr lang="en-US" dirty="0" err="1"/>
              <a:t>Confeíence</a:t>
            </a:r>
            <a:r>
              <a:rPr lang="en-US" dirty="0"/>
              <a:t> on Recent Challenges in </a:t>
            </a:r>
            <a:r>
              <a:rPr lang="en-US" dirty="0" err="1"/>
              <a:t>Engineeíing</a:t>
            </a:r>
            <a:r>
              <a:rPr lang="en-US" dirty="0"/>
              <a:t> and </a:t>
            </a:r>
            <a:r>
              <a:rPr lang="en-US" dirty="0" err="1"/>
              <a:t>ľechnology</a:t>
            </a:r>
            <a:r>
              <a:rPr lang="en-US" dirty="0"/>
              <a:t>  (ICRCEľ-24)</a:t>
            </a:r>
            <a:endParaRPr dirty="0"/>
          </a:p>
        </p:txBody>
      </p:sp>
      <p:pic>
        <p:nvPicPr>
          <p:cNvPr id="148" name="Google Shape;148;p17"/>
          <p:cNvPicPr preferRelativeResize="0"/>
          <p:nvPr/>
        </p:nvPicPr>
        <p:blipFill rotWithShape="1">
          <a:blip r:embed="rId3">
            <a:alphaModFix/>
          </a:blip>
          <a:srcRect/>
          <a:stretch/>
        </p:blipFill>
        <p:spPr>
          <a:xfrm>
            <a:off x="6984493" y="0"/>
            <a:ext cx="2159507" cy="801624"/>
          </a:xfrm>
          <a:prstGeom prst="rect">
            <a:avLst/>
          </a:prstGeom>
          <a:noFill/>
          <a:ln>
            <a:noFill/>
          </a:ln>
        </p:spPr>
      </p:pic>
      <p:pic>
        <p:nvPicPr>
          <p:cNvPr id="149" name="Google Shape;149;p17" descr="Site Logo"/>
          <p:cNvPicPr preferRelativeResize="0"/>
          <p:nvPr/>
        </p:nvPicPr>
        <p:blipFill rotWithShape="1">
          <a:blip r:embed="rId4">
            <a:alphaModFix/>
          </a:blip>
          <a:srcRect/>
          <a:stretch/>
        </p:blipFill>
        <p:spPr>
          <a:xfrm>
            <a:off x="0" y="0"/>
            <a:ext cx="2743199" cy="10080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sp>
        <p:nvSpPr>
          <p:cNvPr id="53" name="Google Shape;53;p8"/>
          <p:cNvSpPr txBox="1">
            <a:spLocks noGrp="1"/>
          </p:cNvSpPr>
          <p:nvPr>
            <p:ph type="ctrTitle"/>
          </p:nvPr>
        </p:nvSpPr>
        <p:spPr>
          <a:xfrm>
            <a:off x="686550" y="1151205"/>
            <a:ext cx="7772400" cy="627900"/>
          </a:xfrm>
          <a:prstGeom prst="rect">
            <a:avLst/>
          </a:prstGeom>
          <a:noFill/>
          <a:ln>
            <a:noFill/>
          </a:ln>
        </p:spPr>
        <p:txBody>
          <a:bodyPr spcFirstLastPara="1" wrap="square" lIns="0" tIns="12050" rIns="0" bIns="0" anchor="t" anchorCtr="0">
            <a:spAutoFit/>
          </a:bodyPr>
          <a:lstStyle/>
          <a:p>
            <a:pPr marL="12700" lvl="0" indent="0" algn="ctr" rtl="0">
              <a:lnSpc>
                <a:spcPct val="100000"/>
              </a:lnSpc>
              <a:spcBef>
                <a:spcPts val="0"/>
              </a:spcBef>
              <a:spcAft>
                <a:spcPts val="0"/>
              </a:spcAft>
              <a:buNone/>
            </a:pPr>
            <a:r>
              <a:rPr lang="en-US" sz="3600" dirty="0">
                <a:latin typeface="Times New Roman" panose="02020603050405020304" pitchFamily="18" charset="0"/>
                <a:cs typeface="Times New Roman" panose="02020603050405020304" pitchFamily="18" charset="0"/>
              </a:rPr>
              <a:t>Abstract</a:t>
            </a:r>
            <a:r>
              <a:rPr lang="en-US" sz="4000" dirty="0">
                <a:latin typeface="Times New Roman" panose="02020603050405020304" pitchFamily="18" charset="0"/>
                <a:cs typeface="Times New Roman" panose="02020603050405020304" pitchFamily="18" charset="0"/>
              </a:rPr>
              <a:t>:-</a:t>
            </a:r>
            <a:endParaRPr sz="4000" dirty="0">
              <a:latin typeface="Times New Roman" panose="02020603050405020304" pitchFamily="18" charset="0"/>
              <a:cs typeface="Times New Roman" panose="02020603050405020304" pitchFamily="18" charset="0"/>
            </a:endParaRPr>
          </a:p>
        </p:txBody>
      </p:sp>
      <p:sp>
        <p:nvSpPr>
          <p:cNvPr id="54" name="Google Shape;54;p8"/>
          <p:cNvSpPr/>
          <p:nvPr/>
        </p:nvSpPr>
        <p:spPr>
          <a:xfrm>
            <a:off x="761" y="6179058"/>
            <a:ext cx="9144000" cy="646430"/>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8"/>
          <p:cNvSpPr txBox="1"/>
          <p:nvPr/>
        </p:nvSpPr>
        <p:spPr>
          <a:xfrm>
            <a:off x="332333" y="6201257"/>
            <a:ext cx="8473440" cy="571500"/>
          </a:xfrm>
          <a:prstGeom prst="rect">
            <a:avLst/>
          </a:prstGeom>
          <a:noFill/>
          <a:ln>
            <a:noFill/>
          </a:ln>
        </p:spPr>
        <p:txBody>
          <a:bodyPr spcFirstLastPara="1" wrap="square" lIns="0" tIns="23475" rIns="0" bIns="0" anchor="t" anchorCtr="0">
            <a:spAutoFit/>
          </a:bodyPr>
          <a:lstStyle/>
          <a:p>
            <a:pPr marL="1400810" marR="5080" lvl="0" indent="-1388745" algn="l" rtl="0">
              <a:lnSpc>
                <a:spcPct val="118888"/>
              </a:lnSpc>
              <a:spcBef>
                <a:spcPts val="0"/>
              </a:spcBef>
              <a:spcAft>
                <a:spcPts val="0"/>
              </a:spcAft>
              <a:buNone/>
            </a:pPr>
            <a:r>
              <a:rPr lang="en-US" sz="1800">
                <a:solidFill>
                  <a:srgbClr val="FF0000"/>
                </a:solidFill>
                <a:latin typeface="Roboto"/>
                <a:ea typeface="Roboto"/>
                <a:cs typeface="Roboto"/>
                <a:sym typeface="Roboto"/>
              </a:rPr>
              <a:t>12th Inteínational Confeíence on Recent Challenges in Engineeíing and ľechnology  (ICRCEľ-24) , 23íd &amp; 24th of Apíil 2024, Bangaloíe, India</a:t>
            </a:r>
            <a:endParaRPr sz="1800">
              <a:solidFill>
                <a:schemeClr val="dk1"/>
              </a:solidFill>
              <a:latin typeface="Roboto"/>
              <a:ea typeface="Roboto"/>
              <a:cs typeface="Roboto"/>
              <a:sym typeface="Roboto"/>
            </a:endParaRPr>
          </a:p>
        </p:txBody>
      </p:sp>
      <p:pic>
        <p:nvPicPr>
          <p:cNvPr id="56" name="Google Shape;56;p8"/>
          <p:cNvPicPr preferRelativeResize="0"/>
          <p:nvPr/>
        </p:nvPicPr>
        <p:blipFill rotWithShape="1">
          <a:blip r:embed="rId3">
            <a:alphaModFix/>
          </a:blip>
          <a:srcRect/>
          <a:stretch/>
        </p:blipFill>
        <p:spPr>
          <a:xfrm>
            <a:off x="6984493" y="0"/>
            <a:ext cx="2159507" cy="801624"/>
          </a:xfrm>
          <a:prstGeom prst="rect">
            <a:avLst/>
          </a:prstGeom>
          <a:noFill/>
          <a:ln>
            <a:noFill/>
          </a:ln>
        </p:spPr>
      </p:pic>
      <p:pic>
        <p:nvPicPr>
          <p:cNvPr id="57" name="Google Shape;57;p8" descr="Site Logo"/>
          <p:cNvPicPr preferRelativeResize="0"/>
          <p:nvPr/>
        </p:nvPicPr>
        <p:blipFill rotWithShape="1">
          <a:blip r:embed="rId4">
            <a:alphaModFix/>
          </a:blip>
          <a:srcRect/>
          <a:stretch/>
        </p:blipFill>
        <p:spPr>
          <a:xfrm>
            <a:off x="0" y="0"/>
            <a:ext cx="2743200" cy="1008025"/>
          </a:xfrm>
          <a:prstGeom prst="rect">
            <a:avLst/>
          </a:prstGeom>
          <a:noFill/>
          <a:ln>
            <a:noFill/>
          </a:ln>
        </p:spPr>
      </p:pic>
      <p:sp>
        <p:nvSpPr>
          <p:cNvPr id="58" name="Google Shape;58;p8"/>
          <p:cNvSpPr txBox="1">
            <a:spLocks noGrp="1"/>
          </p:cNvSpPr>
          <p:nvPr>
            <p:ph type="subTitle" idx="1"/>
          </p:nvPr>
        </p:nvSpPr>
        <p:spPr>
          <a:xfrm>
            <a:off x="535525" y="2125475"/>
            <a:ext cx="8039515" cy="3385542"/>
          </a:xfrm>
          <a:prstGeom prst="rect">
            <a:avLst/>
          </a:prstGeom>
        </p:spPr>
        <p:txBody>
          <a:bodyPr spcFirstLastPara="1" wrap="square" lIns="0" tIns="0" rIns="0" bIns="0" anchor="t" anchorCtr="0">
            <a:spAutoFit/>
          </a:bodyPr>
          <a:lstStyle/>
          <a:p>
            <a:pPr marL="114300" indent="0" algn="just"/>
            <a:r>
              <a:rPr lang="en-US" sz="2000" dirty="0">
                <a:latin typeface="Times New Roman" panose="02020603050405020304" pitchFamily="18" charset="0"/>
                <a:ea typeface="Tahoma" panose="020B0604030504040204" pitchFamily="34" charset="0"/>
                <a:cs typeface="Times New Roman" panose="02020603050405020304" pitchFamily="18" charset="0"/>
              </a:rPr>
              <a:t>This project revolves around the creation of a machine learning-based system designed to forecast the prices of used cars. Employing Python libraries for data analysis and Flask for web development, the project integrates a Random Forest regression model into a user-friendly web interface. Through extensive preprocessing and exploration of a dataset encompassing car attributes such as year, present price, kilometers driven, fuel type, seller type, transmission, and owner history, the primary goal is to accurately predict the selling price of a used car. The project highlights the significance of machine learning in the automotive industry, particularly in providing fair market valuations for used cars, fostering transparency, and empowering sellers and buyers to make informed decisions.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9"/>
          <p:cNvSpPr txBox="1">
            <a:spLocks noGrp="1"/>
          </p:cNvSpPr>
          <p:nvPr>
            <p:ph type="ctrTitle"/>
          </p:nvPr>
        </p:nvSpPr>
        <p:spPr>
          <a:xfrm>
            <a:off x="682875" y="1211505"/>
            <a:ext cx="7772400" cy="567600"/>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US" sz="3600" dirty="0">
                <a:latin typeface="Times New Roman" panose="02020603050405020304" pitchFamily="18" charset="0"/>
                <a:cs typeface="Times New Roman" panose="02020603050405020304" pitchFamily="18" charset="0"/>
              </a:rPr>
              <a:t>Introduction:-</a:t>
            </a:r>
            <a:endParaRPr sz="3600" dirty="0">
              <a:latin typeface="Times New Roman" panose="02020603050405020304" pitchFamily="18" charset="0"/>
              <a:cs typeface="Times New Roman" panose="02020603050405020304" pitchFamily="18" charset="0"/>
            </a:endParaRPr>
          </a:p>
        </p:txBody>
      </p:sp>
      <p:sp>
        <p:nvSpPr>
          <p:cNvPr id="64" name="Google Shape;64;p9"/>
          <p:cNvSpPr/>
          <p:nvPr/>
        </p:nvSpPr>
        <p:spPr>
          <a:xfrm>
            <a:off x="761" y="6179058"/>
            <a:ext cx="9144000" cy="646430"/>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9"/>
          <p:cNvSpPr txBox="1">
            <a:spLocks noGrp="1"/>
          </p:cNvSpPr>
          <p:nvPr>
            <p:ph type="ftr" idx="11"/>
          </p:nvPr>
        </p:nvSpPr>
        <p:spPr>
          <a:xfrm>
            <a:off x="332333" y="6217777"/>
            <a:ext cx="8473500" cy="613500"/>
          </a:xfrm>
          <a:prstGeom prst="rect">
            <a:avLst/>
          </a:prstGeom>
          <a:noFill/>
          <a:ln>
            <a:noFill/>
          </a:ln>
        </p:spPr>
        <p:txBody>
          <a:bodyPr spcFirstLastPara="1" wrap="square" lIns="0" tIns="6975" rIns="0" bIns="0" anchor="t" anchorCtr="0">
            <a:spAutoFit/>
          </a:bodyPr>
          <a:lstStyle/>
          <a:p>
            <a:pPr marL="3617595" marR="5080" lvl="0" indent="-3605529" algn="l" rtl="0">
              <a:lnSpc>
                <a:spcPct val="118888"/>
              </a:lnSpc>
              <a:spcBef>
                <a:spcPts val="0"/>
              </a:spcBef>
              <a:spcAft>
                <a:spcPts val="0"/>
              </a:spcAft>
              <a:buNone/>
            </a:pPr>
            <a:r>
              <a:rPr lang="en-US"/>
              <a:t>12th Inteínational Confeíence on Recent Challenges in Engineeíing and ľechnology  (ICRCEľ-24)</a:t>
            </a:r>
            <a:endParaRPr/>
          </a:p>
        </p:txBody>
      </p:sp>
      <p:pic>
        <p:nvPicPr>
          <p:cNvPr id="66" name="Google Shape;66;p9"/>
          <p:cNvPicPr preferRelativeResize="0"/>
          <p:nvPr/>
        </p:nvPicPr>
        <p:blipFill rotWithShape="1">
          <a:blip r:embed="rId3">
            <a:alphaModFix/>
          </a:blip>
          <a:srcRect/>
          <a:stretch/>
        </p:blipFill>
        <p:spPr>
          <a:xfrm>
            <a:off x="6984493" y="0"/>
            <a:ext cx="2159507" cy="801624"/>
          </a:xfrm>
          <a:prstGeom prst="rect">
            <a:avLst/>
          </a:prstGeom>
          <a:noFill/>
          <a:ln>
            <a:noFill/>
          </a:ln>
        </p:spPr>
      </p:pic>
      <p:pic>
        <p:nvPicPr>
          <p:cNvPr id="67" name="Google Shape;67;p9" descr="Site Logo"/>
          <p:cNvPicPr preferRelativeResize="0"/>
          <p:nvPr/>
        </p:nvPicPr>
        <p:blipFill rotWithShape="1">
          <a:blip r:embed="rId4">
            <a:alphaModFix/>
          </a:blip>
          <a:srcRect/>
          <a:stretch/>
        </p:blipFill>
        <p:spPr>
          <a:xfrm>
            <a:off x="0" y="0"/>
            <a:ext cx="2743200" cy="1008025"/>
          </a:xfrm>
          <a:prstGeom prst="rect">
            <a:avLst/>
          </a:prstGeom>
          <a:noFill/>
          <a:ln>
            <a:noFill/>
          </a:ln>
        </p:spPr>
      </p:pic>
      <p:sp>
        <p:nvSpPr>
          <p:cNvPr id="68" name="Google Shape;68;p9"/>
          <p:cNvSpPr txBox="1">
            <a:spLocks noGrp="1"/>
          </p:cNvSpPr>
          <p:nvPr>
            <p:ph type="subTitle" idx="1"/>
          </p:nvPr>
        </p:nvSpPr>
        <p:spPr>
          <a:xfrm>
            <a:off x="417280" y="2185775"/>
            <a:ext cx="8279680" cy="3693319"/>
          </a:xfrm>
          <a:prstGeom prst="rect">
            <a:avLst/>
          </a:prstGeom>
        </p:spPr>
        <p:txBody>
          <a:bodyPr spcFirstLastPara="1" wrap="square" lIns="0" tIns="0" rIns="0" bIns="0" anchor="t" anchorCtr="0">
            <a:spAutoFit/>
          </a:bodyPr>
          <a:lstStyle/>
          <a:p>
            <a:pPr marL="114300" indent="0" algn="just"/>
            <a:r>
              <a:rPr lang="en-US" sz="2000" dirty="0">
                <a:latin typeface="Times New Roman" panose="02020603050405020304" pitchFamily="18" charset="0"/>
                <a:cs typeface="Times New Roman" panose="02020603050405020304" pitchFamily="18" charset="0"/>
              </a:rPr>
              <a:t>The automotive industry continually witnesses a thriving market for used cars, prompting the need for reliable pricing mechanisms. The objective here is to devise a system capable of accurately predicting the selling prices of used cars based on pertinent attributes. Initial steps involve comprehensive data exploration, cleaning, and feature engineering to prepare a robust dataset. Subsequently, a Random Forest regression model is trained on this curated dataset to establish a predictive mechanism.</a:t>
            </a:r>
          </a:p>
          <a:p>
            <a:pPr marL="114300" indent="0" algn="just"/>
            <a:r>
              <a:rPr lang="en-US" sz="2000" dirty="0">
                <a:latin typeface="Times New Roman" panose="02020603050405020304" pitchFamily="18" charset="0"/>
                <a:cs typeface="Times New Roman" panose="02020603050405020304" pitchFamily="18" charset="0"/>
              </a:rPr>
              <a:t>Through this project, we aim to shed light on the fusion of data science methodologies and web development, illustrating how machine learning models can be seamlessly integrated into user-facing applications. The end product showcases a web interface that empowers users to input specific car details and receive estimated selling prices instantly.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2"/>
          <p:cNvSpPr txBox="1">
            <a:spLocks noGrp="1"/>
          </p:cNvSpPr>
          <p:nvPr>
            <p:ph type="ctrTitle"/>
          </p:nvPr>
        </p:nvSpPr>
        <p:spPr>
          <a:xfrm>
            <a:off x="686550" y="1172780"/>
            <a:ext cx="7772400" cy="567600"/>
          </a:xfrm>
          <a:prstGeom prst="rect">
            <a:avLst/>
          </a:prstGeom>
          <a:noFill/>
          <a:ln>
            <a:noFill/>
          </a:ln>
        </p:spPr>
        <p:txBody>
          <a:bodyPr spcFirstLastPara="1" wrap="square" lIns="0" tIns="13325" rIns="0" bIns="0" anchor="t" anchorCtr="0">
            <a:spAutoFit/>
          </a:bodyPr>
          <a:lstStyle/>
          <a:p>
            <a:pPr marL="13970" lvl="0" indent="0" algn="ctr" rtl="0">
              <a:lnSpc>
                <a:spcPct val="100000"/>
              </a:lnSpc>
              <a:spcBef>
                <a:spcPts val="0"/>
              </a:spcBef>
              <a:spcAft>
                <a:spcPts val="0"/>
              </a:spcAft>
              <a:buNone/>
            </a:pPr>
            <a:r>
              <a:rPr lang="en-US" sz="3600" dirty="0">
                <a:latin typeface="Times New Roman" panose="02020603050405020304" pitchFamily="18" charset="0"/>
                <a:cs typeface="Times New Roman" panose="02020603050405020304" pitchFamily="18" charset="0"/>
              </a:rPr>
              <a:t>Objective:-</a:t>
            </a:r>
            <a:endParaRPr sz="3600" dirty="0">
              <a:latin typeface="Times New Roman" panose="02020603050405020304" pitchFamily="18" charset="0"/>
              <a:cs typeface="Times New Roman" panose="02020603050405020304" pitchFamily="18" charset="0"/>
            </a:endParaRPr>
          </a:p>
        </p:txBody>
      </p:sp>
      <p:sp>
        <p:nvSpPr>
          <p:cNvPr id="95" name="Google Shape;95;p12"/>
          <p:cNvSpPr/>
          <p:nvPr/>
        </p:nvSpPr>
        <p:spPr>
          <a:xfrm>
            <a:off x="761" y="6179058"/>
            <a:ext cx="9144000" cy="646430"/>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2"/>
          <p:cNvSpPr txBox="1">
            <a:spLocks noGrp="1"/>
          </p:cNvSpPr>
          <p:nvPr>
            <p:ph type="ftr" idx="11"/>
          </p:nvPr>
        </p:nvSpPr>
        <p:spPr>
          <a:xfrm>
            <a:off x="332333" y="6217777"/>
            <a:ext cx="8473500" cy="613500"/>
          </a:xfrm>
          <a:prstGeom prst="rect">
            <a:avLst/>
          </a:prstGeom>
          <a:noFill/>
          <a:ln>
            <a:noFill/>
          </a:ln>
        </p:spPr>
        <p:txBody>
          <a:bodyPr spcFirstLastPara="1" wrap="square" lIns="0" tIns="6975" rIns="0" bIns="0" anchor="t" anchorCtr="0">
            <a:spAutoFit/>
          </a:bodyPr>
          <a:lstStyle/>
          <a:p>
            <a:pPr marL="3617595" marR="5080" lvl="0" indent="-3605529" algn="l" rtl="0">
              <a:lnSpc>
                <a:spcPct val="118888"/>
              </a:lnSpc>
              <a:spcBef>
                <a:spcPts val="0"/>
              </a:spcBef>
              <a:spcAft>
                <a:spcPts val="0"/>
              </a:spcAft>
              <a:buNone/>
            </a:pPr>
            <a:r>
              <a:rPr lang="en-US"/>
              <a:t>12th Inteínational Confeíence on Recent Challenges in Engineeíing and ľechnology  (ICRCEľ-24)</a:t>
            </a:r>
            <a:endParaRPr/>
          </a:p>
        </p:txBody>
      </p:sp>
      <p:pic>
        <p:nvPicPr>
          <p:cNvPr id="97" name="Google Shape;97;p12"/>
          <p:cNvPicPr preferRelativeResize="0"/>
          <p:nvPr/>
        </p:nvPicPr>
        <p:blipFill rotWithShape="1">
          <a:blip r:embed="rId3">
            <a:alphaModFix/>
          </a:blip>
          <a:srcRect/>
          <a:stretch/>
        </p:blipFill>
        <p:spPr>
          <a:xfrm>
            <a:off x="6984493" y="0"/>
            <a:ext cx="2159507" cy="801624"/>
          </a:xfrm>
          <a:prstGeom prst="rect">
            <a:avLst/>
          </a:prstGeom>
          <a:noFill/>
          <a:ln>
            <a:noFill/>
          </a:ln>
        </p:spPr>
      </p:pic>
      <p:pic>
        <p:nvPicPr>
          <p:cNvPr id="98" name="Google Shape;98;p12" descr="Site Logo"/>
          <p:cNvPicPr preferRelativeResize="0"/>
          <p:nvPr/>
        </p:nvPicPr>
        <p:blipFill rotWithShape="1">
          <a:blip r:embed="rId4">
            <a:alphaModFix/>
          </a:blip>
          <a:srcRect/>
          <a:stretch/>
        </p:blipFill>
        <p:spPr>
          <a:xfrm>
            <a:off x="0" y="0"/>
            <a:ext cx="2743200" cy="1008025"/>
          </a:xfrm>
          <a:prstGeom prst="rect">
            <a:avLst/>
          </a:prstGeom>
          <a:noFill/>
          <a:ln>
            <a:noFill/>
          </a:ln>
        </p:spPr>
      </p:pic>
      <p:sp>
        <p:nvSpPr>
          <p:cNvPr id="99" name="Google Shape;99;p12"/>
          <p:cNvSpPr txBox="1">
            <a:spLocks noGrp="1"/>
          </p:cNvSpPr>
          <p:nvPr>
            <p:ph type="subTitle" idx="1"/>
          </p:nvPr>
        </p:nvSpPr>
        <p:spPr>
          <a:xfrm>
            <a:off x="352645" y="2195235"/>
            <a:ext cx="8473500" cy="4308872"/>
          </a:xfrm>
          <a:prstGeom prst="rect">
            <a:avLst/>
          </a:prstGeom>
        </p:spPr>
        <p:txBody>
          <a:bodyPr spcFirstLastPara="1" wrap="square" lIns="0" tIns="0" rIns="0" bIns="0" anchor="t" anchorCtr="0">
            <a:spAutoFit/>
          </a:bodyPr>
          <a:lstStyle/>
          <a:p>
            <a:pPr marL="114300" indent="0"/>
            <a:r>
              <a:rPr lang="en-US" sz="2000" dirty="0">
                <a:latin typeface="Times New Roman" panose="02020603050405020304" pitchFamily="18" charset="0"/>
                <a:cs typeface="Times New Roman" panose="02020603050405020304" pitchFamily="18" charset="0"/>
              </a:rPr>
              <a:t>The primary objective of this project is to develop a robust and accurate system for predicting the selling prices of used cars using machine learning techniques. The project aims to achieve the following specific goals:</a:t>
            </a:r>
          </a:p>
          <a:p>
            <a:pPr marL="114300" indent="0"/>
            <a:endParaRPr lang="en-US" sz="2000" dirty="0">
              <a:latin typeface="Times New Roman" panose="02020603050405020304" pitchFamily="18" charset="0"/>
              <a:cs typeface="Times New Roman" panose="02020603050405020304" pitchFamily="18" charset="0"/>
            </a:endParaRPr>
          </a:p>
          <a:p>
            <a:pPr marL="5715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Exploration and Processing:</a:t>
            </a:r>
            <a:r>
              <a:rPr lang="en-US" sz="2000" dirty="0">
                <a:latin typeface="Times New Roman" panose="02020603050405020304" pitchFamily="18" charset="0"/>
                <a:cs typeface="Times New Roman" panose="02020603050405020304" pitchFamily="18" charset="0"/>
              </a:rPr>
              <a:t> Conduct a comprehensive analysis of the dataset, perform data cleaning, handle missing values, and engineer relevant features to prepare a refined dataset suitable for model training.</a:t>
            </a:r>
          </a:p>
          <a:p>
            <a:pPr marL="114300" indent="0"/>
            <a:endParaRPr lang="en-US" sz="2000" dirty="0">
              <a:latin typeface="Times New Roman" panose="02020603050405020304" pitchFamily="18" charset="0"/>
              <a:cs typeface="Times New Roman" panose="02020603050405020304" pitchFamily="18" charset="0"/>
            </a:endParaRPr>
          </a:p>
          <a:p>
            <a:pPr marL="5715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Implement a Random Forest regression model, leveraging its capability to effectively predict car prices based on attributes such as year, present price, kilometers driven, fuel type, seller type, transmission, and owner history</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8800" y="1280160"/>
            <a:ext cx="7894320" cy="4805680"/>
          </a:xfrm>
        </p:spPr>
        <p:txBody>
          <a:bodyPr/>
          <a:lstStyle/>
          <a:p>
            <a:pPr marL="5715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Flask Integration:</a:t>
            </a:r>
            <a:r>
              <a:rPr lang="en-US" sz="2000" dirty="0">
                <a:latin typeface="Times New Roman" panose="02020603050405020304" pitchFamily="18" charset="0"/>
                <a:cs typeface="Times New Roman" panose="02020603050405020304" pitchFamily="18" charset="0"/>
              </a:rPr>
              <a:t> Integrate the trained machine learning model into a user-friendly web interface using Flask. Allow users to input specific car details through a form and receive predicted selling prices instantly.</a:t>
            </a:r>
          </a:p>
          <a:p>
            <a:pPr marL="114300" indent="0"/>
            <a:endParaRPr lang="en-US" sz="2000" dirty="0">
              <a:latin typeface="Times New Roman" panose="02020603050405020304" pitchFamily="18" charset="0"/>
              <a:cs typeface="Times New Roman" panose="02020603050405020304" pitchFamily="18" charset="0"/>
            </a:endParaRPr>
          </a:p>
          <a:p>
            <a:pPr marL="5715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Evaluation and Validation:</a:t>
            </a:r>
            <a:r>
              <a:rPr lang="en-US" sz="2000" dirty="0">
                <a:latin typeface="Times New Roman" panose="02020603050405020304" pitchFamily="18" charset="0"/>
                <a:cs typeface="Times New Roman" panose="02020603050405020304" pitchFamily="18" charset="0"/>
              </a:rPr>
              <a:t> Assess the model's performance using appropriate evaluation metrics such as Mean Absolute Error (MAE), Mean Squared Error (MSE), and Root Mean Squared Error (RMSE) to ensure the accuracy and reliability of the predictions.</a:t>
            </a:r>
          </a:p>
          <a:p>
            <a:pPr marL="114300" indent="0"/>
            <a:endParaRPr lang="en-US" sz="2000" dirty="0">
              <a:latin typeface="Times New Roman" panose="02020603050405020304" pitchFamily="18" charset="0"/>
              <a:cs typeface="Times New Roman" panose="02020603050405020304" pitchFamily="18" charset="0"/>
            </a:endParaRPr>
          </a:p>
          <a:p>
            <a:pPr marL="5715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Demonstration and Deployment:</a:t>
            </a:r>
            <a:r>
              <a:rPr lang="en-US" sz="2000" dirty="0">
                <a:latin typeface="Times New Roman" panose="02020603050405020304" pitchFamily="18" charset="0"/>
                <a:cs typeface="Times New Roman" panose="02020603050405020304" pitchFamily="18" charset="0"/>
              </a:rPr>
              <a:t> Showcase the functionality of the web interface, emphasizing its ease of use and practicality. </a:t>
            </a:r>
          </a:p>
          <a:p>
            <a:endParaRPr lang="en-US" sz="2000" dirty="0"/>
          </a:p>
          <a:p>
            <a:endParaRPr lang="en-US" sz="2000" dirty="0"/>
          </a:p>
        </p:txBody>
      </p:sp>
      <p:sp>
        <p:nvSpPr>
          <p:cNvPr id="4" name="Google Shape;54;p8"/>
          <p:cNvSpPr/>
          <p:nvPr/>
        </p:nvSpPr>
        <p:spPr>
          <a:xfrm>
            <a:off x="761" y="6179058"/>
            <a:ext cx="9144000" cy="646430"/>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 name="Google Shape;56;p8"/>
          <p:cNvPicPr preferRelativeResize="0"/>
          <p:nvPr/>
        </p:nvPicPr>
        <p:blipFill rotWithShape="1">
          <a:blip r:embed="rId2">
            <a:alphaModFix/>
          </a:blip>
          <a:srcRect/>
          <a:stretch/>
        </p:blipFill>
        <p:spPr>
          <a:xfrm>
            <a:off x="6984493" y="0"/>
            <a:ext cx="2159507" cy="801624"/>
          </a:xfrm>
          <a:prstGeom prst="rect">
            <a:avLst/>
          </a:prstGeom>
          <a:noFill/>
          <a:ln>
            <a:noFill/>
          </a:ln>
        </p:spPr>
      </p:pic>
      <p:pic>
        <p:nvPicPr>
          <p:cNvPr id="6" name="Google Shape;57;p8" descr="Site Logo"/>
          <p:cNvPicPr preferRelativeResize="0"/>
          <p:nvPr/>
        </p:nvPicPr>
        <p:blipFill rotWithShape="1">
          <a:blip r:embed="rId3">
            <a:alphaModFix/>
          </a:blip>
          <a:srcRect/>
          <a:stretch/>
        </p:blipFill>
        <p:spPr>
          <a:xfrm>
            <a:off x="0" y="0"/>
            <a:ext cx="2743200" cy="1008025"/>
          </a:xfrm>
          <a:prstGeom prst="rect">
            <a:avLst/>
          </a:prstGeom>
          <a:noFill/>
          <a:ln>
            <a:noFill/>
          </a:ln>
        </p:spPr>
      </p:pic>
      <p:sp>
        <p:nvSpPr>
          <p:cNvPr id="7" name="Google Shape;147;p17"/>
          <p:cNvSpPr txBox="1">
            <a:spLocks noGrp="1"/>
          </p:cNvSpPr>
          <p:nvPr>
            <p:ph type="ftr" idx="11"/>
          </p:nvPr>
        </p:nvSpPr>
        <p:spPr>
          <a:xfrm>
            <a:off x="332333" y="6217777"/>
            <a:ext cx="8473500" cy="613500"/>
          </a:xfrm>
          <a:prstGeom prst="rect">
            <a:avLst/>
          </a:prstGeom>
          <a:noFill/>
          <a:ln>
            <a:noFill/>
          </a:ln>
        </p:spPr>
        <p:txBody>
          <a:bodyPr spcFirstLastPara="1" wrap="square" lIns="0" tIns="6975" rIns="0" bIns="0" anchor="t" anchorCtr="0">
            <a:spAutoFit/>
          </a:bodyPr>
          <a:lstStyle/>
          <a:p>
            <a:pPr marL="3617595" marR="5080" lvl="0" indent="-3605528" algn="l" rtl="0">
              <a:lnSpc>
                <a:spcPct val="118888"/>
              </a:lnSpc>
              <a:spcBef>
                <a:spcPts val="0"/>
              </a:spcBef>
              <a:spcAft>
                <a:spcPts val="0"/>
              </a:spcAft>
              <a:buNone/>
            </a:pPr>
            <a:r>
              <a:rPr lang="en-US" dirty="0"/>
              <a:t>12th </a:t>
            </a:r>
            <a:r>
              <a:rPr lang="en-US" dirty="0" err="1"/>
              <a:t>Inteínational</a:t>
            </a:r>
            <a:r>
              <a:rPr lang="en-US" dirty="0"/>
              <a:t> </a:t>
            </a:r>
            <a:r>
              <a:rPr lang="en-US" dirty="0" err="1"/>
              <a:t>Confeíence</a:t>
            </a:r>
            <a:r>
              <a:rPr lang="en-US" dirty="0"/>
              <a:t> on Recent Challenges in </a:t>
            </a:r>
            <a:r>
              <a:rPr lang="en-US" dirty="0" err="1"/>
              <a:t>Engineeíing</a:t>
            </a:r>
            <a:r>
              <a:rPr lang="en-US" dirty="0"/>
              <a:t> and </a:t>
            </a:r>
            <a:r>
              <a:rPr lang="en-US" dirty="0" err="1"/>
              <a:t>ľechnology</a:t>
            </a:r>
            <a:r>
              <a:rPr lang="en-US" dirty="0"/>
              <a:t>  (ICRCEľ-24)</a:t>
            </a:r>
            <a:endParaRPr dirty="0"/>
          </a:p>
        </p:txBody>
      </p:sp>
    </p:spTree>
    <p:extLst>
      <p:ext uri="{BB962C8B-B14F-4D97-AF65-F5344CB8AC3E}">
        <p14:creationId xmlns:p14="http://schemas.microsoft.com/office/powerpoint/2010/main" val="2191490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4"/>
          <p:cNvSpPr txBox="1">
            <a:spLocks noGrp="1"/>
          </p:cNvSpPr>
          <p:nvPr>
            <p:ph type="ctrTitle"/>
          </p:nvPr>
        </p:nvSpPr>
        <p:spPr>
          <a:xfrm>
            <a:off x="645910" y="898460"/>
            <a:ext cx="7772400" cy="567600"/>
          </a:xfrm>
          <a:prstGeom prst="rect">
            <a:avLst/>
          </a:prstGeom>
          <a:noFill/>
          <a:ln>
            <a:noFill/>
          </a:ln>
        </p:spPr>
        <p:txBody>
          <a:bodyPr spcFirstLastPara="1" wrap="square" lIns="0" tIns="13325" rIns="0" bIns="0" anchor="t" anchorCtr="0">
            <a:spAutoFit/>
          </a:bodyPr>
          <a:lstStyle/>
          <a:p>
            <a:pPr marL="13970" lvl="0" indent="0" algn="ctr" rtl="0">
              <a:lnSpc>
                <a:spcPct val="100000"/>
              </a:lnSpc>
              <a:spcBef>
                <a:spcPts val="0"/>
              </a:spcBef>
              <a:spcAft>
                <a:spcPts val="0"/>
              </a:spcAft>
              <a:buNone/>
            </a:pPr>
            <a:r>
              <a:rPr lang="en-US" sz="3600" dirty="0">
                <a:latin typeface="Times New Roman" panose="02020603050405020304" pitchFamily="18" charset="0"/>
                <a:cs typeface="Times New Roman" panose="02020603050405020304" pitchFamily="18" charset="0"/>
              </a:rPr>
              <a:t>Architecture diagram:-</a:t>
            </a:r>
            <a:endParaRPr sz="3600" dirty="0">
              <a:latin typeface="Times New Roman" panose="02020603050405020304" pitchFamily="18" charset="0"/>
              <a:cs typeface="Times New Roman" panose="02020603050405020304" pitchFamily="18" charset="0"/>
            </a:endParaRPr>
          </a:p>
        </p:txBody>
      </p:sp>
      <p:sp>
        <p:nvSpPr>
          <p:cNvPr id="115" name="Google Shape;115;p14"/>
          <p:cNvSpPr/>
          <p:nvPr/>
        </p:nvSpPr>
        <p:spPr>
          <a:xfrm>
            <a:off x="761" y="6179058"/>
            <a:ext cx="9144000" cy="646429"/>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4"/>
          <p:cNvSpPr txBox="1">
            <a:spLocks noGrp="1"/>
          </p:cNvSpPr>
          <p:nvPr>
            <p:ph type="ftr" idx="11"/>
          </p:nvPr>
        </p:nvSpPr>
        <p:spPr>
          <a:xfrm>
            <a:off x="332333" y="6217777"/>
            <a:ext cx="8473500" cy="613500"/>
          </a:xfrm>
          <a:prstGeom prst="rect">
            <a:avLst/>
          </a:prstGeom>
          <a:noFill/>
          <a:ln>
            <a:noFill/>
          </a:ln>
        </p:spPr>
        <p:txBody>
          <a:bodyPr spcFirstLastPara="1" wrap="square" lIns="0" tIns="6975" rIns="0" bIns="0" anchor="t" anchorCtr="0">
            <a:spAutoFit/>
          </a:bodyPr>
          <a:lstStyle/>
          <a:p>
            <a:pPr marL="3617595" marR="5080" lvl="0" indent="-3605528" algn="l" rtl="0">
              <a:lnSpc>
                <a:spcPct val="118888"/>
              </a:lnSpc>
              <a:spcBef>
                <a:spcPts val="0"/>
              </a:spcBef>
              <a:spcAft>
                <a:spcPts val="0"/>
              </a:spcAft>
              <a:buNone/>
            </a:pPr>
            <a:r>
              <a:rPr lang="en-US"/>
              <a:t>12th Inteínational Confeíence on Recent Challenges in Engineeíing and ľechnology  (ICRCEľ-24)</a:t>
            </a:r>
            <a:endParaRPr/>
          </a:p>
        </p:txBody>
      </p:sp>
      <p:pic>
        <p:nvPicPr>
          <p:cNvPr id="117" name="Google Shape;117;p14"/>
          <p:cNvPicPr preferRelativeResize="0"/>
          <p:nvPr/>
        </p:nvPicPr>
        <p:blipFill rotWithShape="1">
          <a:blip r:embed="rId3">
            <a:alphaModFix/>
          </a:blip>
          <a:srcRect/>
          <a:stretch/>
        </p:blipFill>
        <p:spPr>
          <a:xfrm>
            <a:off x="6984493" y="0"/>
            <a:ext cx="2159507" cy="801624"/>
          </a:xfrm>
          <a:prstGeom prst="rect">
            <a:avLst/>
          </a:prstGeom>
          <a:noFill/>
          <a:ln>
            <a:noFill/>
          </a:ln>
        </p:spPr>
      </p:pic>
      <p:pic>
        <p:nvPicPr>
          <p:cNvPr id="118" name="Google Shape;118;p14" descr="Site Logo"/>
          <p:cNvPicPr preferRelativeResize="0"/>
          <p:nvPr/>
        </p:nvPicPr>
        <p:blipFill rotWithShape="1">
          <a:blip r:embed="rId4">
            <a:alphaModFix/>
          </a:blip>
          <a:srcRect/>
          <a:stretch/>
        </p:blipFill>
        <p:spPr>
          <a:xfrm>
            <a:off x="0" y="0"/>
            <a:ext cx="2743199" cy="1008025"/>
          </a:xfrm>
          <a:prstGeom prst="rect">
            <a:avLst/>
          </a:prstGeom>
          <a:noFill/>
          <a:ln>
            <a:noFill/>
          </a:ln>
        </p:spPr>
      </p:pic>
      <p:sp>
        <p:nvSpPr>
          <p:cNvPr id="119" name="Google Shape;119;p14"/>
          <p:cNvSpPr txBox="1">
            <a:spLocks noGrp="1"/>
          </p:cNvSpPr>
          <p:nvPr>
            <p:ph type="subTitle" idx="1"/>
          </p:nvPr>
        </p:nvSpPr>
        <p:spPr>
          <a:xfrm>
            <a:off x="332250" y="2111525"/>
            <a:ext cx="84735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9" name="Picture 8"/>
          <p:cNvPicPr>
            <a:picLocks noChangeAspect="1"/>
          </p:cNvPicPr>
          <p:nvPr/>
        </p:nvPicPr>
        <p:blipFill rotWithShape="1">
          <a:blip r:embed="rId5"/>
          <a:srcRect l="23907" t="20694" r="31953" b="8194"/>
          <a:stretch/>
        </p:blipFill>
        <p:spPr>
          <a:xfrm>
            <a:off x="2009141" y="1559560"/>
            <a:ext cx="5041900" cy="45689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5"/>
          <p:cNvSpPr txBox="1">
            <a:spLocks noGrp="1"/>
          </p:cNvSpPr>
          <p:nvPr>
            <p:ph type="ctrTitle"/>
          </p:nvPr>
        </p:nvSpPr>
        <p:spPr>
          <a:xfrm>
            <a:off x="676390" y="959420"/>
            <a:ext cx="7772400" cy="475120"/>
          </a:xfrm>
          <a:prstGeom prst="rect">
            <a:avLst/>
          </a:prstGeom>
          <a:noFill/>
          <a:ln>
            <a:noFill/>
          </a:ln>
        </p:spPr>
        <p:txBody>
          <a:bodyPr spcFirstLastPara="1" wrap="square" lIns="0" tIns="13325" rIns="0" bIns="0" anchor="t" anchorCtr="0">
            <a:spAutoFit/>
          </a:bodyPr>
          <a:lstStyle/>
          <a:p>
            <a:pPr marL="114300" algn="ctr"/>
            <a:r>
              <a:rPr lang="en-US" sz="3000" dirty="0">
                <a:latin typeface="Times New Roman" panose="02020603050405020304" pitchFamily="18" charset="0"/>
                <a:cs typeface="Times New Roman" panose="02020603050405020304" pitchFamily="18" charset="0"/>
              </a:rPr>
              <a:t>Proposed Modules</a:t>
            </a:r>
          </a:p>
        </p:txBody>
      </p:sp>
      <p:sp>
        <p:nvSpPr>
          <p:cNvPr id="126" name="Google Shape;126;p15"/>
          <p:cNvSpPr/>
          <p:nvPr/>
        </p:nvSpPr>
        <p:spPr>
          <a:xfrm>
            <a:off x="761" y="6179058"/>
            <a:ext cx="9144000" cy="646429"/>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5"/>
          <p:cNvSpPr txBox="1">
            <a:spLocks noGrp="1"/>
          </p:cNvSpPr>
          <p:nvPr>
            <p:ph type="ftr" idx="11"/>
          </p:nvPr>
        </p:nvSpPr>
        <p:spPr>
          <a:xfrm>
            <a:off x="332333" y="6217777"/>
            <a:ext cx="8473500" cy="613500"/>
          </a:xfrm>
          <a:prstGeom prst="rect">
            <a:avLst/>
          </a:prstGeom>
          <a:noFill/>
          <a:ln>
            <a:noFill/>
          </a:ln>
        </p:spPr>
        <p:txBody>
          <a:bodyPr spcFirstLastPara="1" wrap="square" lIns="0" tIns="6975" rIns="0" bIns="0" anchor="t" anchorCtr="0">
            <a:spAutoFit/>
          </a:bodyPr>
          <a:lstStyle/>
          <a:p>
            <a:pPr marL="3617595" marR="5080" lvl="0" indent="-3605528" algn="l" rtl="0">
              <a:lnSpc>
                <a:spcPct val="118888"/>
              </a:lnSpc>
              <a:spcBef>
                <a:spcPts val="0"/>
              </a:spcBef>
              <a:spcAft>
                <a:spcPts val="0"/>
              </a:spcAft>
              <a:buNone/>
            </a:pPr>
            <a:r>
              <a:rPr lang="en-US" dirty="0"/>
              <a:t>12th </a:t>
            </a:r>
            <a:r>
              <a:rPr lang="en-US" dirty="0" err="1"/>
              <a:t>Inteínational</a:t>
            </a:r>
            <a:r>
              <a:rPr lang="en-US" dirty="0"/>
              <a:t> </a:t>
            </a:r>
            <a:r>
              <a:rPr lang="en-US" dirty="0" err="1"/>
              <a:t>Confeíence</a:t>
            </a:r>
            <a:r>
              <a:rPr lang="en-US" dirty="0"/>
              <a:t> on Recent Challenges in </a:t>
            </a:r>
            <a:r>
              <a:rPr lang="en-US" dirty="0" err="1"/>
              <a:t>Engineeíing</a:t>
            </a:r>
            <a:r>
              <a:rPr lang="en-US" dirty="0"/>
              <a:t> and </a:t>
            </a:r>
            <a:r>
              <a:rPr lang="en-US" dirty="0" err="1"/>
              <a:t>ľechnology</a:t>
            </a:r>
            <a:r>
              <a:rPr lang="en-US" dirty="0"/>
              <a:t>  (ICRCEľ-24)</a:t>
            </a:r>
            <a:endParaRPr dirty="0"/>
          </a:p>
        </p:txBody>
      </p:sp>
      <p:pic>
        <p:nvPicPr>
          <p:cNvPr id="128" name="Google Shape;128;p15"/>
          <p:cNvPicPr preferRelativeResize="0"/>
          <p:nvPr/>
        </p:nvPicPr>
        <p:blipFill rotWithShape="1">
          <a:blip r:embed="rId3">
            <a:alphaModFix/>
          </a:blip>
          <a:srcRect/>
          <a:stretch/>
        </p:blipFill>
        <p:spPr>
          <a:xfrm>
            <a:off x="6984493" y="0"/>
            <a:ext cx="2159507" cy="801624"/>
          </a:xfrm>
          <a:prstGeom prst="rect">
            <a:avLst/>
          </a:prstGeom>
          <a:noFill/>
          <a:ln>
            <a:noFill/>
          </a:ln>
        </p:spPr>
      </p:pic>
      <p:pic>
        <p:nvPicPr>
          <p:cNvPr id="129" name="Google Shape;129;p15" descr="Site Logo"/>
          <p:cNvPicPr preferRelativeResize="0"/>
          <p:nvPr/>
        </p:nvPicPr>
        <p:blipFill rotWithShape="1">
          <a:blip r:embed="rId4">
            <a:alphaModFix/>
          </a:blip>
          <a:srcRect/>
          <a:stretch/>
        </p:blipFill>
        <p:spPr>
          <a:xfrm>
            <a:off x="0" y="0"/>
            <a:ext cx="2743199" cy="1008025"/>
          </a:xfrm>
          <a:prstGeom prst="rect">
            <a:avLst/>
          </a:prstGeom>
          <a:noFill/>
          <a:ln>
            <a:noFill/>
          </a:ln>
        </p:spPr>
      </p:pic>
      <p:sp>
        <p:nvSpPr>
          <p:cNvPr id="130" name="Google Shape;130;p15"/>
          <p:cNvSpPr txBox="1">
            <a:spLocks noGrp="1"/>
          </p:cNvSpPr>
          <p:nvPr>
            <p:ph type="subTitle" idx="1"/>
          </p:nvPr>
        </p:nvSpPr>
        <p:spPr>
          <a:xfrm>
            <a:off x="833120" y="1554479"/>
            <a:ext cx="7671580" cy="4616648"/>
          </a:xfrm>
          <a:prstGeom prst="rect">
            <a:avLst/>
          </a:prstGeom>
        </p:spPr>
        <p:txBody>
          <a:bodyPr spcFirstLastPara="1" wrap="square" lIns="0" tIns="0" rIns="0" bIns="0" anchor="t" anchorCtr="0">
            <a:spAutoFit/>
          </a:bodyPr>
          <a:lstStyle/>
          <a:p>
            <a:pPr marL="114300" indent="0" algn="just"/>
            <a:r>
              <a:rPr lang="en-US" sz="2000" b="1" dirty="0">
                <a:latin typeface="Times New Roman" panose="02020603050405020304" pitchFamily="18" charset="0"/>
                <a:cs typeface="Times New Roman" panose="02020603050405020304" pitchFamily="18" charset="0"/>
              </a:rPr>
              <a:t>Data Module:</a:t>
            </a:r>
            <a:endParaRPr lang="en-US" sz="2000" dirty="0">
              <a:latin typeface="Times New Roman" panose="02020603050405020304" pitchFamily="18" charset="0"/>
              <a:cs typeface="Times New Roman" panose="02020603050405020304" pitchFamily="18" charset="0"/>
            </a:endParaRPr>
          </a:p>
          <a:p>
            <a:pPr marL="114300" indent="0" algn="just"/>
            <a:r>
              <a:rPr lang="en-US" sz="2000" dirty="0">
                <a:latin typeface="Times New Roman" panose="02020603050405020304" pitchFamily="18" charset="0"/>
                <a:cs typeface="Times New Roman" panose="02020603050405020304" pitchFamily="18" charset="0"/>
              </a:rPr>
              <a:t>Data Collection: Responsible for gathering used car data from various sources or databases.</a:t>
            </a:r>
          </a:p>
          <a:p>
            <a:pPr marL="114300" indent="0" algn="just"/>
            <a:r>
              <a:rPr lang="en-US" sz="2000" dirty="0">
                <a:latin typeface="Times New Roman" panose="02020603050405020304" pitchFamily="18" charset="0"/>
                <a:cs typeface="Times New Roman" panose="02020603050405020304" pitchFamily="18" charset="0"/>
              </a:rPr>
              <a:t>Data Preprocessing: Handles data cleaning, missing value treatment, and feature engineering.</a:t>
            </a:r>
          </a:p>
          <a:p>
            <a:pPr lvl="1" algn="just"/>
            <a:endParaRPr lang="en-US" sz="2000" dirty="0">
              <a:latin typeface="Times New Roman" panose="02020603050405020304" pitchFamily="18" charset="0"/>
              <a:cs typeface="Times New Roman" panose="02020603050405020304" pitchFamily="18" charset="0"/>
            </a:endParaRPr>
          </a:p>
          <a:p>
            <a:pPr marL="114300" indent="0" algn="just"/>
            <a:r>
              <a:rPr lang="en-US" sz="2000" b="1" dirty="0">
                <a:latin typeface="Times New Roman" panose="02020603050405020304" pitchFamily="18" charset="0"/>
                <a:cs typeface="Times New Roman" panose="02020603050405020304" pitchFamily="18" charset="0"/>
              </a:rPr>
              <a:t>Model Development Module:</a:t>
            </a:r>
            <a:endParaRPr lang="en-US" sz="2000" dirty="0">
              <a:latin typeface="Times New Roman" panose="02020603050405020304" pitchFamily="18" charset="0"/>
              <a:cs typeface="Times New Roman" panose="02020603050405020304" pitchFamily="18" charset="0"/>
            </a:endParaRPr>
          </a:p>
          <a:p>
            <a:pPr marL="114300" indent="0" algn="just"/>
            <a:r>
              <a:rPr lang="en-US" sz="2000" dirty="0">
                <a:latin typeface="Times New Roman" panose="02020603050405020304" pitchFamily="18" charset="0"/>
                <a:cs typeface="Times New Roman" panose="02020603050405020304" pitchFamily="18" charset="0"/>
              </a:rPr>
              <a:t>Random Forest Regression Model: Develops and trains the Random Forest regression model using the preprocessed dataset.</a:t>
            </a:r>
          </a:p>
          <a:p>
            <a:pPr marL="571500" lvl="1" indent="0" algn="just"/>
            <a:endParaRPr lang="en-US" sz="2000" dirty="0">
              <a:latin typeface="Times New Roman" panose="02020603050405020304" pitchFamily="18" charset="0"/>
              <a:cs typeface="Times New Roman" panose="02020603050405020304" pitchFamily="18" charset="0"/>
            </a:endParaRPr>
          </a:p>
          <a:p>
            <a:pPr marL="114300" indent="0" algn="just"/>
            <a:r>
              <a:rPr lang="en-US" sz="2000" b="1" dirty="0">
                <a:latin typeface="Times New Roman" panose="02020603050405020304" pitchFamily="18" charset="0"/>
                <a:cs typeface="Times New Roman" panose="02020603050405020304" pitchFamily="18" charset="0"/>
              </a:rPr>
              <a:t>Flask Integration Module:</a:t>
            </a:r>
            <a:endParaRPr lang="en-US" sz="2000" dirty="0">
              <a:latin typeface="Times New Roman" panose="02020603050405020304" pitchFamily="18" charset="0"/>
              <a:cs typeface="Times New Roman" panose="02020603050405020304" pitchFamily="18" charset="0"/>
            </a:endParaRPr>
          </a:p>
          <a:p>
            <a:pPr marL="114300" indent="0" algn="just"/>
            <a:r>
              <a:rPr lang="en-US" sz="2000" dirty="0">
                <a:latin typeface="Times New Roman" panose="02020603050405020304" pitchFamily="18" charset="0"/>
                <a:cs typeface="Times New Roman" panose="02020603050405020304" pitchFamily="18" charset="0"/>
              </a:rPr>
              <a:t>Web Interface Development: Involves creating the user interface using HTML, CSS, and JavaScript within the Flask framework.</a:t>
            </a:r>
          </a:p>
          <a:p>
            <a:pPr marL="114300" indent="0" algn="just"/>
            <a:r>
              <a:rPr lang="en-US" sz="2000" dirty="0">
                <a:latin typeface="Times New Roman" panose="02020603050405020304" pitchFamily="18" charset="0"/>
                <a:cs typeface="Times New Roman" panose="02020603050405020304" pitchFamily="18" charset="0"/>
              </a:rPr>
              <a:t>User Input Handling: Manages user interactions, form submissions, and input validation.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2320" y="1686560"/>
            <a:ext cx="7711440" cy="3785652"/>
          </a:xfrm>
          <a:prstGeom prst="rect">
            <a:avLst/>
          </a:prstGeom>
        </p:spPr>
        <p:txBody>
          <a:bodyPr wrap="square">
            <a:spAutoFit/>
          </a:bodyPr>
          <a:lstStyle/>
          <a:p>
            <a:pPr algn="just"/>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Model </a:t>
            </a:r>
            <a:r>
              <a:rPr lang="en-US" sz="2000" b="1" dirty="0">
                <a:latin typeface="Times New Roman" panose="02020603050405020304" pitchFamily="18" charset="0"/>
                <a:cs typeface="Times New Roman" panose="02020603050405020304" pitchFamily="18" charset="0"/>
              </a:rPr>
              <a:t>Deployment Module</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Model Serialization: Serializes the trained model using serialization libraries like Pickle or </a:t>
            </a:r>
            <a:r>
              <a:rPr lang="en-US" sz="2000" dirty="0" err="1">
                <a:latin typeface="Times New Roman" panose="02020603050405020304" pitchFamily="18" charset="0"/>
                <a:cs typeface="Times New Roman" panose="02020603050405020304" pitchFamily="18" charset="0"/>
              </a:rPr>
              <a:t>Joblib</a:t>
            </a:r>
            <a:r>
              <a:rPr lang="en-US" sz="2000" dirty="0">
                <a:latin typeface="Times New Roman" panose="02020603050405020304" pitchFamily="18" charset="0"/>
                <a:cs typeface="Times New Roman" panose="02020603050405020304" pitchFamily="18" charset="0"/>
              </a:rPr>
              <a:t> for easy deployment.</a:t>
            </a:r>
          </a:p>
          <a:p>
            <a:pPr lvl="1" algn="just"/>
            <a:r>
              <a:rPr lang="en-US" sz="2000" dirty="0">
                <a:latin typeface="Times New Roman" panose="02020603050405020304" pitchFamily="18" charset="0"/>
                <a:cs typeface="Times New Roman" panose="02020603050405020304" pitchFamily="18" charset="0"/>
              </a:rPr>
              <a:t>Integration with Flask: Incorporates the serialized model within the Flask application to enable real-time predictions</a:t>
            </a:r>
            <a:r>
              <a:rPr lang="en-US" sz="2000" dirty="0" smtClean="0">
                <a:latin typeface="Times New Roman" panose="02020603050405020304" pitchFamily="18" charset="0"/>
                <a:cs typeface="Times New Roman" panose="02020603050405020304" pitchFamily="18" charset="0"/>
              </a:rPr>
              <a:t>.</a:t>
            </a:r>
          </a:p>
          <a:p>
            <a:pPr lvl="1"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User Interaction Module</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Prediction Mechanism: Utilizes the trained model to predict selling prices based on user-provided car details.</a:t>
            </a:r>
          </a:p>
          <a:p>
            <a:pPr lvl="1" algn="just"/>
            <a:r>
              <a:rPr lang="en-US" sz="2000" dirty="0">
                <a:latin typeface="Times New Roman" panose="02020603050405020304" pitchFamily="18" charset="0"/>
                <a:cs typeface="Times New Roman" panose="02020603050405020304" pitchFamily="18" charset="0"/>
              </a:rPr>
              <a:t>Display Predictions: Presents the predicted prices to users via the web interface.</a:t>
            </a:r>
          </a:p>
        </p:txBody>
      </p:sp>
      <p:sp>
        <p:nvSpPr>
          <p:cNvPr id="5" name="Google Shape;54;p8"/>
          <p:cNvSpPr/>
          <p:nvPr/>
        </p:nvSpPr>
        <p:spPr>
          <a:xfrm>
            <a:off x="761" y="6179058"/>
            <a:ext cx="9144000" cy="646430"/>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 name="Google Shape;56;p8"/>
          <p:cNvPicPr preferRelativeResize="0"/>
          <p:nvPr/>
        </p:nvPicPr>
        <p:blipFill rotWithShape="1">
          <a:blip r:embed="rId2">
            <a:alphaModFix/>
          </a:blip>
          <a:srcRect/>
          <a:stretch/>
        </p:blipFill>
        <p:spPr>
          <a:xfrm>
            <a:off x="6984493" y="0"/>
            <a:ext cx="2159507" cy="801624"/>
          </a:xfrm>
          <a:prstGeom prst="rect">
            <a:avLst/>
          </a:prstGeom>
          <a:noFill/>
          <a:ln>
            <a:noFill/>
          </a:ln>
        </p:spPr>
      </p:pic>
      <p:pic>
        <p:nvPicPr>
          <p:cNvPr id="7" name="Google Shape;57;p8" descr="Site Logo"/>
          <p:cNvPicPr preferRelativeResize="0"/>
          <p:nvPr/>
        </p:nvPicPr>
        <p:blipFill rotWithShape="1">
          <a:blip r:embed="rId3">
            <a:alphaModFix/>
          </a:blip>
          <a:srcRect/>
          <a:stretch/>
        </p:blipFill>
        <p:spPr>
          <a:xfrm>
            <a:off x="0" y="0"/>
            <a:ext cx="2743200" cy="1008025"/>
          </a:xfrm>
          <a:prstGeom prst="rect">
            <a:avLst/>
          </a:prstGeom>
          <a:noFill/>
          <a:ln>
            <a:noFill/>
          </a:ln>
        </p:spPr>
      </p:pic>
      <p:sp>
        <p:nvSpPr>
          <p:cNvPr id="8" name="Google Shape;147;p17"/>
          <p:cNvSpPr txBox="1">
            <a:spLocks noGrp="1"/>
          </p:cNvSpPr>
          <p:nvPr>
            <p:ph type="ftr" idx="11"/>
          </p:nvPr>
        </p:nvSpPr>
        <p:spPr>
          <a:xfrm>
            <a:off x="332333" y="6217777"/>
            <a:ext cx="8473500" cy="613500"/>
          </a:xfrm>
          <a:prstGeom prst="rect">
            <a:avLst/>
          </a:prstGeom>
          <a:noFill/>
          <a:ln>
            <a:noFill/>
          </a:ln>
        </p:spPr>
        <p:txBody>
          <a:bodyPr spcFirstLastPara="1" wrap="square" lIns="0" tIns="6975" rIns="0" bIns="0" anchor="t" anchorCtr="0">
            <a:spAutoFit/>
          </a:bodyPr>
          <a:lstStyle/>
          <a:p>
            <a:pPr marL="3617595" marR="5080" lvl="0" indent="-3605528" algn="l" rtl="0">
              <a:lnSpc>
                <a:spcPct val="118888"/>
              </a:lnSpc>
              <a:spcBef>
                <a:spcPts val="0"/>
              </a:spcBef>
              <a:spcAft>
                <a:spcPts val="0"/>
              </a:spcAft>
              <a:buNone/>
            </a:pPr>
            <a:r>
              <a:rPr lang="en-US" dirty="0"/>
              <a:t>12th </a:t>
            </a:r>
            <a:r>
              <a:rPr lang="en-US" dirty="0" err="1"/>
              <a:t>Inteínational</a:t>
            </a:r>
            <a:r>
              <a:rPr lang="en-US" dirty="0"/>
              <a:t> </a:t>
            </a:r>
            <a:r>
              <a:rPr lang="en-US" dirty="0" err="1"/>
              <a:t>Confeíence</a:t>
            </a:r>
            <a:r>
              <a:rPr lang="en-US" dirty="0"/>
              <a:t> on Recent Challenges in </a:t>
            </a:r>
            <a:r>
              <a:rPr lang="en-US" dirty="0" err="1"/>
              <a:t>Engineeíing</a:t>
            </a:r>
            <a:r>
              <a:rPr lang="en-US" dirty="0"/>
              <a:t> and </a:t>
            </a:r>
            <a:r>
              <a:rPr lang="en-US" dirty="0" err="1"/>
              <a:t>ľechnology</a:t>
            </a:r>
            <a:r>
              <a:rPr lang="en-US" dirty="0"/>
              <a:t>  (ICRCEľ-24)</a:t>
            </a:r>
            <a:endParaRPr dirty="0"/>
          </a:p>
        </p:txBody>
      </p:sp>
    </p:spTree>
    <p:extLst>
      <p:ext uri="{BB962C8B-B14F-4D97-AF65-F5344CB8AC3E}">
        <p14:creationId xmlns:p14="http://schemas.microsoft.com/office/powerpoint/2010/main" val="1040742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txBox="1">
            <a:spLocks/>
          </p:cNvSpPr>
          <p:nvPr/>
        </p:nvSpPr>
        <p:spPr>
          <a:xfrm>
            <a:off x="264160" y="1295400"/>
            <a:ext cx="8229600" cy="45259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5715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model underwent rigorous evaluation, revealing promising </a:t>
            </a:r>
            <a:r>
              <a:rPr lang="en-US" sz="2000" dirty="0" smtClean="0">
                <a:latin typeface="Times New Roman" panose="02020603050405020304" pitchFamily="18" charset="0"/>
                <a:cs typeface="Times New Roman" panose="02020603050405020304" pitchFamily="18" charset="0"/>
              </a:rPr>
              <a:t>performance metrics</a:t>
            </a:r>
            <a:r>
              <a:rPr lang="en-US" sz="2000" dirty="0">
                <a:latin typeface="Times New Roman" panose="02020603050405020304" pitchFamily="18" charset="0"/>
                <a:cs typeface="Times New Roman" panose="02020603050405020304" pitchFamily="18" charset="0"/>
              </a:rPr>
              <a:t>: a (MAE) of 0.929, (MSE) of 2.762, (R2) value of 0.904. These metrics collectively offer valuable insights into the accuracy and precision of our predictive model</a:t>
            </a:r>
            <a:r>
              <a:rPr lang="en-US" sz="2000" dirty="0" smtClean="0">
                <a:latin typeface="Times New Roman" panose="02020603050405020304" pitchFamily="18" charset="0"/>
                <a:cs typeface="Times New Roman" panose="02020603050405020304" pitchFamily="18" charset="0"/>
              </a:rPr>
              <a:t>.</a:t>
            </a:r>
          </a:p>
          <a:p>
            <a:pPr marL="5715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715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analysis of feature importance revealed key contributors to predicting used car prices, with Car Age leading at 41.13%. This underscores the intuitive understanding that older cars generally command lower prices due to depreciation. Seller_Type_Individual follows closely, indicating the impact of private sellers versus dealerships on pricing dynamics, accounting for 25.64% of the model's predictive power</a:t>
            </a:r>
            <a:r>
              <a:rPr lang="en-US" sz="2000" dirty="0" smtClean="0">
                <a:latin typeface="Times New Roman" panose="02020603050405020304" pitchFamily="18" charset="0"/>
                <a:cs typeface="Times New Roman" panose="02020603050405020304" pitchFamily="18" charset="0"/>
              </a:rPr>
              <a:t>.</a:t>
            </a:r>
          </a:p>
          <a:p>
            <a:pPr marL="5715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essence, this research not only presents a successful implementation of machine learning for predicting used car prices but also establishes a foundation for ongoing innovation in the field of applied data science and predictive analytics.</a:t>
            </a:r>
          </a:p>
          <a:p>
            <a:pPr algn="just"/>
            <a:endParaRPr lang="en-US" sz="2000" dirty="0">
              <a:latin typeface="Times New Roman" panose="02020603050405020304" pitchFamily="18" charset="0"/>
              <a:cs typeface="Times New Roman" panose="02020603050405020304" pitchFamily="18" charset="0"/>
            </a:endParaRPr>
          </a:p>
        </p:txBody>
      </p:sp>
      <p:sp>
        <p:nvSpPr>
          <p:cNvPr id="10" name="Google Shape;54;p8"/>
          <p:cNvSpPr/>
          <p:nvPr/>
        </p:nvSpPr>
        <p:spPr>
          <a:xfrm>
            <a:off x="761" y="6179058"/>
            <a:ext cx="9144000" cy="646430"/>
          </a:xfrm>
          <a:custGeom>
            <a:avLst/>
            <a:gdLst/>
            <a:ahLst/>
            <a:cxnLst/>
            <a:rect l="l" t="t" r="r" b="b"/>
            <a:pathLst>
              <a:path w="9144000" h="646429" extrusionOk="0">
                <a:moveTo>
                  <a:pt x="0" y="646175"/>
                </a:moveTo>
                <a:lnTo>
                  <a:pt x="9144000" y="646175"/>
                </a:lnTo>
                <a:lnTo>
                  <a:pt x="9144000" y="0"/>
                </a:lnTo>
                <a:lnTo>
                  <a:pt x="0" y="0"/>
                </a:lnTo>
                <a:lnTo>
                  <a:pt x="0" y="646175"/>
                </a:lnTo>
                <a:close/>
              </a:path>
            </a:pathLst>
          </a:custGeom>
          <a:noFill/>
          <a:ln w="25400" cap="flat" cmpd="sng">
            <a:solidFill>
              <a:srgbClr val="D995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 name="Google Shape;56;p8"/>
          <p:cNvPicPr preferRelativeResize="0"/>
          <p:nvPr/>
        </p:nvPicPr>
        <p:blipFill rotWithShape="1">
          <a:blip r:embed="rId2">
            <a:alphaModFix/>
          </a:blip>
          <a:srcRect/>
          <a:stretch/>
        </p:blipFill>
        <p:spPr>
          <a:xfrm>
            <a:off x="6984493" y="0"/>
            <a:ext cx="2159507" cy="801624"/>
          </a:xfrm>
          <a:prstGeom prst="rect">
            <a:avLst/>
          </a:prstGeom>
          <a:noFill/>
          <a:ln>
            <a:noFill/>
          </a:ln>
        </p:spPr>
      </p:pic>
      <p:pic>
        <p:nvPicPr>
          <p:cNvPr id="12" name="Google Shape;57;p8" descr="Site Logo"/>
          <p:cNvPicPr preferRelativeResize="0"/>
          <p:nvPr/>
        </p:nvPicPr>
        <p:blipFill rotWithShape="1">
          <a:blip r:embed="rId3">
            <a:alphaModFix/>
          </a:blip>
          <a:srcRect/>
          <a:stretch/>
        </p:blipFill>
        <p:spPr>
          <a:xfrm>
            <a:off x="0" y="0"/>
            <a:ext cx="2743200" cy="1008025"/>
          </a:xfrm>
          <a:prstGeom prst="rect">
            <a:avLst/>
          </a:prstGeom>
          <a:noFill/>
          <a:ln>
            <a:noFill/>
          </a:ln>
        </p:spPr>
      </p:pic>
      <p:sp>
        <p:nvSpPr>
          <p:cNvPr id="13" name="Google Shape;147;p17"/>
          <p:cNvSpPr txBox="1">
            <a:spLocks noGrp="1"/>
          </p:cNvSpPr>
          <p:nvPr>
            <p:ph type="ftr" idx="11"/>
          </p:nvPr>
        </p:nvSpPr>
        <p:spPr>
          <a:xfrm>
            <a:off x="332333" y="6217777"/>
            <a:ext cx="8473500" cy="613500"/>
          </a:xfrm>
          <a:prstGeom prst="rect">
            <a:avLst/>
          </a:prstGeom>
          <a:noFill/>
          <a:ln>
            <a:noFill/>
          </a:ln>
        </p:spPr>
        <p:txBody>
          <a:bodyPr spcFirstLastPara="1" wrap="square" lIns="0" tIns="6975" rIns="0" bIns="0" anchor="t" anchorCtr="0">
            <a:spAutoFit/>
          </a:bodyPr>
          <a:lstStyle/>
          <a:p>
            <a:pPr marL="3617595" marR="5080" lvl="0" indent="-3605528" algn="l" rtl="0">
              <a:lnSpc>
                <a:spcPct val="118888"/>
              </a:lnSpc>
              <a:spcBef>
                <a:spcPts val="0"/>
              </a:spcBef>
              <a:spcAft>
                <a:spcPts val="0"/>
              </a:spcAft>
              <a:buNone/>
            </a:pPr>
            <a:r>
              <a:rPr lang="en-US" dirty="0"/>
              <a:t>12th </a:t>
            </a:r>
            <a:r>
              <a:rPr lang="en-US" dirty="0" err="1"/>
              <a:t>Inteínational</a:t>
            </a:r>
            <a:r>
              <a:rPr lang="en-US" dirty="0"/>
              <a:t> </a:t>
            </a:r>
            <a:r>
              <a:rPr lang="en-US" dirty="0" err="1"/>
              <a:t>Confeíence</a:t>
            </a:r>
            <a:r>
              <a:rPr lang="en-US" dirty="0"/>
              <a:t> on Recent Challenges in </a:t>
            </a:r>
            <a:r>
              <a:rPr lang="en-US" dirty="0" err="1"/>
              <a:t>Engineeíing</a:t>
            </a:r>
            <a:r>
              <a:rPr lang="en-US" dirty="0"/>
              <a:t> and </a:t>
            </a:r>
            <a:r>
              <a:rPr lang="en-US" dirty="0" err="1"/>
              <a:t>ľechnology</a:t>
            </a:r>
            <a:r>
              <a:rPr lang="en-US" dirty="0"/>
              <a:t>  (ICRCEľ-24)</a:t>
            </a:r>
            <a:endParaRPr dirty="0"/>
          </a:p>
        </p:txBody>
      </p:sp>
      <p:sp>
        <p:nvSpPr>
          <p:cNvPr id="14" name="Title 1"/>
          <p:cNvSpPr>
            <a:spLocks noGrp="1"/>
          </p:cNvSpPr>
          <p:nvPr>
            <p:ph type="ctrTitle"/>
          </p:nvPr>
        </p:nvSpPr>
        <p:spPr>
          <a:xfrm>
            <a:off x="1214120" y="764541"/>
            <a:ext cx="6466840" cy="492443"/>
          </a:xfrm>
        </p:spPr>
        <p:txBody>
          <a:bodyPr/>
          <a:lstStyle/>
          <a:p>
            <a:pPr algn="ctr"/>
            <a:r>
              <a:rPr lang="en-US" sz="3200" dirty="0" smtClean="0">
                <a:latin typeface="Times New Roman" panose="02020603050405020304" pitchFamily="18" charset="0"/>
                <a:cs typeface="Times New Roman" panose="02020603050405020304" pitchFamily="18" charset="0"/>
              </a:rPr>
              <a:t>Results and Discussions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2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970</Words>
  <Application>Microsoft Office PowerPoint</Application>
  <PresentationFormat>On-screen Show (4:3)</PresentationFormat>
  <Paragraphs>57</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Tahoma</vt:lpstr>
      <vt:lpstr>Calibri</vt:lpstr>
      <vt:lpstr>Roboto</vt:lpstr>
      <vt:lpstr>Times New Roman</vt:lpstr>
      <vt:lpstr>Arial</vt:lpstr>
      <vt:lpstr>Office Theme</vt:lpstr>
      <vt:lpstr>Predicting Used Car Prices using Machine Learning with Flask Integration</vt:lpstr>
      <vt:lpstr>Abstract:-</vt:lpstr>
      <vt:lpstr>Introduction:-</vt:lpstr>
      <vt:lpstr>Objective:-</vt:lpstr>
      <vt:lpstr>PowerPoint Presentation</vt:lpstr>
      <vt:lpstr>Architecture diagram:-</vt:lpstr>
      <vt:lpstr>Proposed Modules</vt:lpstr>
      <vt:lpstr>PowerPoint Presentation</vt:lpstr>
      <vt:lpstr>Results and Discussions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Used Car Prices using Machine Learning with Flask Integration</dc:title>
  <dc:creator>RCS</dc:creator>
  <cp:lastModifiedBy>Windows User</cp:lastModifiedBy>
  <cp:revision>8</cp:revision>
  <dcterms:modified xsi:type="dcterms:W3CDTF">2024-04-24T04:52:05Z</dcterms:modified>
</cp:coreProperties>
</file>