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4"/>
  </p:notesMasterIdLst>
  <p:sldIdLst>
    <p:sldId id="256" r:id="rId2"/>
    <p:sldId id="257" r:id="rId3"/>
    <p:sldId id="259" r:id="rId4"/>
    <p:sldId id="260" r:id="rId5"/>
    <p:sldId id="267" r:id="rId6"/>
    <p:sldId id="277" r:id="rId7"/>
    <p:sldId id="261" r:id="rId8"/>
    <p:sldId id="263" r:id="rId9"/>
    <p:sldId id="273" r:id="rId10"/>
    <p:sldId id="265" r:id="rId11"/>
    <p:sldId id="266" r:id="rId12"/>
    <p:sldId id="264"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0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091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5689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0293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391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7913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585788" y="1657529"/>
            <a:ext cx="8253412" cy="2995751"/>
          </a:xfrm>
          <a:prstGeom prst="rect">
            <a:avLst/>
          </a:prstGeom>
          <a:noFill/>
          <a:ln>
            <a:noFill/>
          </a:ln>
        </p:spPr>
        <p:txBody>
          <a:bodyPr spcFirstLastPara="1" wrap="square" lIns="91425" tIns="45700" rIns="91425" bIns="45700" anchor="ctr" anchorCtr="0">
            <a:normAutofit/>
          </a:bodyPr>
          <a:lstStyle/>
          <a:p>
            <a:pPr lvl="0">
              <a:buSzPts val="4400"/>
            </a:pPr>
            <a:r>
              <a:rPr lang="en-US" sz="3600" dirty="0">
                <a:latin typeface="Times New Roman" panose="02020603050405020304" pitchFamily="18" charset="0"/>
                <a:cs typeface="Times New Roman" panose="02020603050405020304" pitchFamily="18" charset="0"/>
              </a:rPr>
              <a:t>Predicting Used Car Prices using Machine Learning with Flask Integration</a:t>
            </a:r>
            <a:endParaRPr sz="3600" dirty="0"/>
          </a:p>
        </p:txBody>
      </p:sp>
      <p:sp>
        <p:nvSpPr>
          <p:cNvPr id="89" name="Google Shape;89;p1"/>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47500" lnSpcReduction="20000"/>
          </a:bodyPr>
          <a:lstStyle/>
          <a:p>
            <a:pPr marL="0" indent="0">
              <a:spcBef>
                <a:spcPts val="0"/>
              </a:spcBef>
              <a:buSzPct val="100000"/>
            </a:pPr>
            <a:r>
              <a:rPr lang="en-US" dirty="0">
                <a:solidFill>
                  <a:schemeClr val="tx1"/>
                </a:solidFill>
              </a:rPr>
              <a:t>Batch ID</a:t>
            </a:r>
            <a:r>
              <a:rPr lang="en-US" dirty="0" smtClean="0">
                <a:solidFill>
                  <a:schemeClr val="tx1"/>
                </a:solidFill>
              </a:rPr>
              <a:t>: </a:t>
            </a:r>
            <a:endParaRPr lang="en-US" dirty="0">
              <a:solidFill>
                <a:schemeClr val="tx1"/>
              </a:solidFill>
            </a:endParaRPr>
          </a:p>
          <a:p>
            <a:pPr marL="0" lvl="0" indent="0" algn="ctr" rtl="0">
              <a:spcBef>
                <a:spcPts val="0"/>
              </a:spcBef>
              <a:spcAft>
                <a:spcPts val="0"/>
              </a:spcAft>
              <a:buClr>
                <a:srgbClr val="888888"/>
              </a:buClr>
              <a:buSzPct val="100000"/>
              <a:buNone/>
            </a:pPr>
            <a:endParaRPr lang="en-US" dirty="0" smtClean="0">
              <a:solidFill>
                <a:schemeClr val="tx1"/>
              </a:solidFill>
            </a:endParaRPr>
          </a:p>
          <a:p>
            <a:pPr marL="0" lvl="0" indent="0" algn="ctr" rtl="0">
              <a:spcBef>
                <a:spcPts val="0"/>
              </a:spcBef>
              <a:spcAft>
                <a:spcPts val="0"/>
              </a:spcAft>
              <a:buClr>
                <a:srgbClr val="888888"/>
              </a:buClr>
              <a:buSzPct val="100000"/>
              <a:buNone/>
            </a:pPr>
            <a:r>
              <a:rPr lang="en-US" dirty="0" smtClean="0">
                <a:solidFill>
                  <a:schemeClr val="tx1"/>
                </a:solidFill>
              </a:rPr>
              <a:t>Student </a:t>
            </a:r>
            <a:r>
              <a:rPr lang="en-US" dirty="0">
                <a:solidFill>
                  <a:schemeClr val="tx1"/>
                </a:solidFill>
              </a:rPr>
              <a:t>1 </a:t>
            </a:r>
            <a:r>
              <a:rPr lang="en-US" dirty="0" smtClean="0">
                <a:solidFill>
                  <a:schemeClr val="tx1"/>
                </a:solidFill>
              </a:rPr>
              <a:t>Reg. </a:t>
            </a:r>
            <a:r>
              <a:rPr lang="en-US" dirty="0">
                <a:solidFill>
                  <a:schemeClr val="tx1"/>
                </a:solidFill>
              </a:rPr>
              <a:t>No</a:t>
            </a:r>
            <a:r>
              <a:rPr lang="en-US" dirty="0" smtClean="0">
                <a:solidFill>
                  <a:schemeClr val="tx1"/>
                </a:solidFill>
              </a:rPr>
              <a:t>: RA2011003010177</a:t>
            </a:r>
          </a:p>
          <a:p>
            <a:pPr marL="0" indent="0">
              <a:spcBef>
                <a:spcPts val="0"/>
              </a:spcBef>
              <a:buSzPct val="100000"/>
            </a:pPr>
            <a:r>
              <a:rPr lang="en-US" dirty="0" smtClean="0">
                <a:solidFill>
                  <a:schemeClr val="tx1"/>
                </a:solidFill>
              </a:rPr>
              <a:t>Student 1 </a:t>
            </a:r>
            <a:r>
              <a:rPr lang="en-US" dirty="0">
                <a:solidFill>
                  <a:schemeClr val="tx1"/>
                </a:solidFill>
              </a:rPr>
              <a:t>Name: </a:t>
            </a:r>
            <a:r>
              <a:rPr lang="en-US" dirty="0" err="1">
                <a:solidFill>
                  <a:schemeClr val="tx1"/>
                </a:solidFill>
              </a:rPr>
              <a:t>Sambhav</a:t>
            </a:r>
            <a:r>
              <a:rPr lang="en-US" dirty="0">
                <a:solidFill>
                  <a:schemeClr val="tx1"/>
                </a:solidFill>
              </a:rPr>
              <a:t> Jindal</a:t>
            </a:r>
          </a:p>
          <a:p>
            <a:pPr marL="0" lvl="0" indent="0" algn="ctr" rtl="0">
              <a:spcBef>
                <a:spcPts val="0"/>
              </a:spcBef>
              <a:spcAft>
                <a:spcPts val="0"/>
              </a:spcAft>
              <a:buClr>
                <a:srgbClr val="888888"/>
              </a:buClr>
              <a:buSzPct val="100000"/>
              <a:buNone/>
            </a:pPr>
            <a:endParaRPr lang="en-US" dirty="0" smtClean="0">
              <a:solidFill>
                <a:schemeClr val="tx1"/>
              </a:solidFill>
            </a:endParaRPr>
          </a:p>
          <a:p>
            <a:pPr marL="0" lvl="0" indent="0" algn="ctr" rtl="0">
              <a:spcBef>
                <a:spcPts val="592"/>
              </a:spcBef>
              <a:spcAft>
                <a:spcPts val="0"/>
              </a:spcAft>
              <a:buClr>
                <a:srgbClr val="888888"/>
              </a:buClr>
              <a:buSzPct val="100000"/>
              <a:buNone/>
            </a:pPr>
            <a:endParaRPr lang="en-US" dirty="0" smtClean="0">
              <a:solidFill>
                <a:schemeClr val="tx1"/>
              </a:solidFill>
            </a:endParaRPr>
          </a:p>
          <a:p>
            <a:pPr marL="0" lvl="0" indent="0" algn="ctr" rtl="0">
              <a:spcBef>
                <a:spcPts val="592"/>
              </a:spcBef>
              <a:spcAft>
                <a:spcPts val="0"/>
              </a:spcAft>
              <a:buClr>
                <a:srgbClr val="888888"/>
              </a:buClr>
              <a:buSzPct val="100000"/>
              <a:buNone/>
            </a:pPr>
            <a:r>
              <a:rPr lang="en-US" dirty="0" smtClean="0">
                <a:solidFill>
                  <a:schemeClr val="tx1"/>
                </a:solidFill>
              </a:rPr>
              <a:t>Student 2 Reg. No: RA2011003010163</a:t>
            </a:r>
          </a:p>
          <a:p>
            <a:pPr marL="0" indent="0">
              <a:spcBef>
                <a:spcPts val="592"/>
              </a:spcBef>
              <a:buSzPct val="100000"/>
            </a:pPr>
            <a:r>
              <a:rPr lang="en-US" dirty="0" smtClean="0">
                <a:solidFill>
                  <a:schemeClr val="tx1"/>
                </a:solidFill>
              </a:rPr>
              <a:t>Student </a:t>
            </a:r>
            <a:r>
              <a:rPr lang="en-US" dirty="0">
                <a:solidFill>
                  <a:schemeClr val="tx1"/>
                </a:solidFill>
              </a:rPr>
              <a:t>2 Name</a:t>
            </a:r>
            <a:r>
              <a:rPr lang="en-US" dirty="0" smtClean="0">
                <a:solidFill>
                  <a:schemeClr val="tx1"/>
                </a:solidFill>
              </a:rPr>
              <a:t>: </a:t>
            </a:r>
            <a:r>
              <a:rPr lang="en-US" dirty="0" err="1" smtClean="0">
                <a:solidFill>
                  <a:schemeClr val="tx1"/>
                </a:solidFill>
              </a:rPr>
              <a:t>Saransh</a:t>
            </a:r>
            <a:r>
              <a:rPr lang="en-US" dirty="0" smtClean="0">
                <a:solidFill>
                  <a:schemeClr val="tx1"/>
                </a:solidFill>
              </a:rPr>
              <a:t> </a:t>
            </a:r>
            <a:r>
              <a:rPr lang="en-US" dirty="0">
                <a:solidFill>
                  <a:schemeClr val="tx1"/>
                </a:solidFill>
              </a:rPr>
              <a:t>Singh</a:t>
            </a:r>
          </a:p>
          <a:p>
            <a:pPr marL="0" lvl="0" indent="0">
              <a:spcBef>
                <a:spcPts val="592"/>
              </a:spcBef>
              <a:buSzPct val="100000"/>
            </a:pPr>
            <a:endParaRPr dirty="0">
              <a:solidFill>
                <a:schemeClr val="tx1"/>
              </a:solidFill>
            </a:endParaRPr>
          </a:p>
        </p:txBody>
      </p:sp>
      <p:pic>
        <p:nvPicPr>
          <p:cNvPr id="90" name="Google Shape;90;p1"/>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1" name="Google Shape;91;p1"/>
          <p:cNvSpPr/>
          <p:nvPr/>
        </p:nvSpPr>
        <p:spPr>
          <a:xfrm>
            <a:off x="2819400" y="457200"/>
            <a:ext cx="61722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SRM INSTITUTE OF SCIENCE AND TECHNOLOGY </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smtClean="0">
                <a:solidFill>
                  <a:schemeClr val="dk1"/>
                </a:solidFill>
                <a:latin typeface="Calibri"/>
                <a:ea typeface="Calibri"/>
                <a:cs typeface="Calibri"/>
                <a:sym typeface="Calibri"/>
              </a:rPr>
              <a:t>SCHOOL OF COMPUTING</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DEPARTMENT OF COMPUTING TECHNOLOGIES</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18CSP107L / </a:t>
            </a:r>
            <a:r>
              <a:rPr lang="en-US" sz="1800" b="1" i="0" u="none" strike="noStrike" cap="none" dirty="0" smtClean="0">
                <a:solidFill>
                  <a:schemeClr val="dk1"/>
                </a:solidFill>
                <a:latin typeface="Calibri"/>
                <a:ea typeface="Calibri"/>
                <a:cs typeface="Calibri"/>
                <a:sym typeface="Calibri"/>
              </a:rPr>
              <a:t>18CSP108L - </a:t>
            </a:r>
            <a:r>
              <a:rPr lang="en-US" sz="1800" b="1" i="0" u="none" strike="noStrike" cap="none" dirty="0">
                <a:solidFill>
                  <a:schemeClr val="dk1"/>
                </a:solidFill>
                <a:latin typeface="Calibri"/>
                <a:ea typeface="Calibri"/>
                <a:cs typeface="Calibri"/>
                <a:sym typeface="Calibri"/>
              </a:rPr>
              <a:t>MINOR PROJECT / INTERNSHIP</a:t>
            </a:r>
            <a:endParaRPr sz="1800" b="0" i="0" u="none" strike="noStrike" cap="none" dirty="0">
              <a:solidFill>
                <a:schemeClr val="dk1"/>
              </a:solidFill>
              <a:latin typeface="Calibri"/>
              <a:ea typeface="Calibri"/>
              <a:cs typeface="Calibri"/>
              <a:sym typeface="Calibri"/>
            </a:endParaRPr>
          </a:p>
        </p:txBody>
      </p:sp>
      <p:sp>
        <p:nvSpPr>
          <p:cNvPr id="7" name="Google Shape;89;p1"/>
          <p:cNvSpPr txBox="1">
            <a:spLocks/>
          </p:cNvSpPr>
          <p:nvPr/>
        </p:nvSpPr>
        <p:spPr>
          <a:xfrm>
            <a:off x="228600" y="5243512"/>
            <a:ext cx="4140200" cy="11906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spcBef>
                <a:spcPts val="592"/>
              </a:spcBef>
              <a:buSzPct val="100000"/>
            </a:pPr>
            <a:r>
              <a:rPr lang="en-US" sz="1800" dirty="0" smtClean="0">
                <a:solidFill>
                  <a:schemeClr val="tx1"/>
                </a:solidFill>
                <a:latin typeface="Times New Roman" panose="02020603050405020304" pitchFamily="18" charset="0"/>
                <a:cs typeface="Times New Roman" panose="02020603050405020304" pitchFamily="18" charset="0"/>
              </a:rPr>
              <a:t>Guide name: </a:t>
            </a:r>
            <a:r>
              <a:rPr lang="en-US" sz="1800" dirty="0">
                <a:solidFill>
                  <a:schemeClr val="tx1"/>
                </a:solidFill>
                <a:latin typeface="Times New Roman" panose="02020603050405020304" pitchFamily="18" charset="0"/>
                <a:cs typeface="Times New Roman" panose="02020603050405020304" pitchFamily="18" charset="0"/>
              </a:rPr>
              <a:t>Dr. K. MADHUMITHA</a:t>
            </a:r>
          </a:p>
          <a:p>
            <a:pPr marL="0" indent="0">
              <a:spcBef>
                <a:spcPts val="592"/>
              </a:spcBef>
              <a:buSzPct val="100000"/>
            </a:pPr>
            <a:r>
              <a:rPr lang="en-US" sz="1800" dirty="0" smtClean="0">
                <a:solidFill>
                  <a:schemeClr val="tx1"/>
                </a:solidFill>
                <a:latin typeface="Times New Roman" panose="02020603050405020304" pitchFamily="18" charset="0"/>
                <a:cs typeface="Times New Roman" panose="02020603050405020304" pitchFamily="18" charset="0"/>
              </a:rPr>
              <a:t>Department: CTECH</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6;p2"/>
          <p:cNvSpPr txBox="1">
            <a:spLocks noGrp="1"/>
          </p:cNvSpPr>
          <p:nvPr>
            <p:ph type="title"/>
          </p:nvPr>
        </p:nvSpPr>
        <p:spPr>
          <a:xfrm>
            <a:off x="2651760" y="274638"/>
            <a:ext cx="6289040" cy="1137602"/>
          </a:xfrm>
          <a:prstGeom prst="rect">
            <a:avLst/>
          </a:prstGeom>
          <a:noFill/>
          <a:ln>
            <a:noFill/>
          </a:ln>
        </p:spPr>
        <p:txBody>
          <a:bodyPr spcFirstLastPara="1" wrap="square" lIns="91425" tIns="45700" rIns="91425" bIns="45700" anchor="ctr" anchorCtr="0">
            <a:normAutofit/>
          </a:bodyPr>
          <a:lstStyle/>
          <a:p>
            <a:pPr>
              <a:buSzPts val="4400"/>
            </a:pPr>
            <a:r>
              <a:rPr lang="en-US" sz="1800" b="1" dirty="0">
                <a:latin typeface="Times New Roman" panose="02020603050405020304" pitchFamily="18" charset="0"/>
                <a:cs typeface="Times New Roman" panose="02020603050405020304" pitchFamily="18" charset="0"/>
              </a:rPr>
              <a:t>Predicting Used Car Prices using Machine Learning with Flask Integration</a:t>
            </a:r>
            <a:endParaRPr lang="en-US" sz="1800" dirty="0"/>
          </a:p>
        </p:txBody>
      </p:sp>
      <p:sp>
        <p:nvSpPr>
          <p:cNvPr id="12"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25000" lnSpcReduction="20000"/>
          </a:bodyPr>
          <a:lstStyle/>
          <a:p>
            <a:pPr marL="0" lvl="0" indent="0" algn="ctr" rtl="0">
              <a:spcBef>
                <a:spcPts val="0"/>
              </a:spcBef>
              <a:spcAft>
                <a:spcPts val="0"/>
              </a:spcAft>
              <a:buClr>
                <a:schemeClr val="dk1"/>
              </a:buClr>
              <a:buSzPts val="3200"/>
              <a:buNone/>
            </a:pPr>
            <a:r>
              <a:rPr lang="en-US" sz="6700" dirty="0">
                <a:latin typeface="Times New Roman" panose="02020603050405020304" pitchFamily="18" charset="0"/>
                <a:cs typeface="Times New Roman" panose="02020603050405020304" pitchFamily="18" charset="0"/>
              </a:rPr>
              <a:t>  </a:t>
            </a:r>
            <a:r>
              <a:rPr lang="en-US" sz="12800" dirty="0" smtClean="0">
                <a:latin typeface="Times New Roman" panose="02020603050405020304" pitchFamily="18" charset="0"/>
                <a:cs typeface="Times New Roman" panose="02020603050405020304" pitchFamily="18" charset="0"/>
              </a:rPr>
              <a:t>Plan of Action ( Timeline )</a:t>
            </a:r>
          </a:p>
          <a:p>
            <a:pPr marL="0" lvl="0" indent="0" algn="ctr" rtl="0">
              <a:spcBef>
                <a:spcPts val="0"/>
              </a:spcBef>
              <a:spcAft>
                <a:spcPts val="0"/>
              </a:spcAft>
              <a:buClr>
                <a:schemeClr val="dk1"/>
              </a:buClr>
              <a:buSzPts val="3200"/>
              <a:buNone/>
            </a:pPr>
            <a:r>
              <a:rPr lang="en-US" sz="12800" dirty="0" smtClean="0">
                <a:latin typeface="Times New Roman" panose="02020603050405020304" pitchFamily="18" charset="0"/>
                <a:cs typeface="Times New Roman" panose="02020603050405020304" pitchFamily="18" charset="0"/>
              </a:rPr>
              <a:t>      </a:t>
            </a:r>
          </a:p>
          <a:p>
            <a:pPr marL="0" lvl="0" indent="0" algn="ctr" rtl="0">
              <a:spcBef>
                <a:spcPts val="0"/>
              </a:spcBef>
              <a:spcAft>
                <a:spcPts val="0"/>
              </a:spcAft>
              <a:buClr>
                <a:schemeClr val="dk1"/>
              </a:buClr>
              <a:buSzPts val="3200"/>
              <a:buNone/>
            </a:pPr>
            <a:r>
              <a:rPr lang="en-US" sz="5600" dirty="0" smtClean="0">
                <a:latin typeface="Times New Roman" panose="02020603050405020304" pitchFamily="18" charset="0"/>
                <a:cs typeface="Times New Roman" panose="02020603050405020304" pitchFamily="18" charset="0"/>
              </a:rPr>
              <a:t>       </a:t>
            </a:r>
            <a:endParaRPr lang="en-US" sz="7200" dirty="0">
              <a:latin typeface="Times New Roman" panose="02020603050405020304" pitchFamily="18" charset="0"/>
              <a:cs typeface="Times New Roman" panose="02020603050405020304" pitchFamily="18" charset="0"/>
            </a:endParaRPr>
          </a:p>
          <a:p>
            <a:pPr marL="114300" indent="0" algn="just">
              <a:buNone/>
            </a:pPr>
            <a:r>
              <a:rPr lang="en-US" sz="8000" b="1" dirty="0">
                <a:latin typeface="Times New Roman" panose="02020603050405020304" pitchFamily="18" charset="0"/>
                <a:cs typeface="Times New Roman" panose="02020603050405020304" pitchFamily="18" charset="0"/>
              </a:rPr>
              <a:t>Project Setup and Data Collection</a:t>
            </a:r>
            <a:r>
              <a:rPr lang="en-US" sz="8000" b="1" dirty="0" smtClean="0">
                <a:latin typeface="Times New Roman" panose="02020603050405020304" pitchFamily="18" charset="0"/>
                <a:cs typeface="Times New Roman" panose="02020603050405020304" pitchFamily="18" charset="0"/>
              </a:rPr>
              <a:t>:</a:t>
            </a:r>
            <a:endParaRPr lang="en-US" sz="8000" b="1" dirty="0">
              <a:latin typeface="Times New Roman" panose="02020603050405020304" pitchFamily="18" charset="0"/>
              <a:cs typeface="Times New Roman" panose="02020603050405020304" pitchFamily="18" charset="0"/>
            </a:endParaRPr>
          </a:p>
          <a:p>
            <a:pPr marL="114300" indent="0" algn="just">
              <a:buNone/>
            </a:pPr>
            <a:r>
              <a:rPr lang="en-US" sz="8000" dirty="0" smtClean="0">
                <a:latin typeface="Times New Roman" panose="02020603050405020304" pitchFamily="18" charset="0"/>
                <a:cs typeface="Times New Roman" panose="02020603050405020304" pitchFamily="18" charset="0"/>
              </a:rPr>
              <a:t>Set </a:t>
            </a:r>
            <a:r>
              <a:rPr lang="en-US" sz="8000" dirty="0">
                <a:latin typeface="Times New Roman" panose="02020603050405020304" pitchFamily="18" charset="0"/>
                <a:cs typeface="Times New Roman" panose="02020603050405020304" pitchFamily="18" charset="0"/>
              </a:rPr>
              <a:t>up the development environment (Python, Flask, libraries).</a:t>
            </a:r>
          </a:p>
          <a:p>
            <a:pPr marL="114300" indent="0" algn="just">
              <a:buNone/>
            </a:pPr>
            <a:r>
              <a:rPr lang="en-US" sz="8000" dirty="0">
                <a:latin typeface="Times New Roman" panose="02020603050405020304" pitchFamily="18" charset="0"/>
                <a:cs typeface="Times New Roman" panose="02020603050405020304" pitchFamily="18" charset="0"/>
              </a:rPr>
              <a:t>Gather and compile used car dataset from various sources</a:t>
            </a:r>
            <a:r>
              <a:rPr lang="en-US" sz="8000" dirty="0" smtClean="0">
                <a:latin typeface="Times New Roman" panose="02020603050405020304" pitchFamily="18" charset="0"/>
                <a:cs typeface="Times New Roman" panose="02020603050405020304" pitchFamily="18" charset="0"/>
              </a:rPr>
              <a:t>.</a:t>
            </a:r>
          </a:p>
          <a:p>
            <a:pPr marL="114300" indent="0" algn="just">
              <a:buNone/>
            </a:pPr>
            <a:endParaRPr lang="en-US" sz="8000" dirty="0">
              <a:latin typeface="Times New Roman" panose="02020603050405020304" pitchFamily="18" charset="0"/>
              <a:cs typeface="Times New Roman" panose="02020603050405020304" pitchFamily="18" charset="0"/>
            </a:endParaRPr>
          </a:p>
          <a:p>
            <a:pPr marL="114300" indent="0" algn="just">
              <a:buNone/>
            </a:pPr>
            <a:r>
              <a:rPr lang="en-US" sz="8000" b="1" dirty="0">
                <a:latin typeface="Times New Roman" panose="02020603050405020304" pitchFamily="18" charset="0"/>
                <a:cs typeface="Times New Roman" panose="02020603050405020304" pitchFamily="18" charset="0"/>
              </a:rPr>
              <a:t>Data Preprocessing and Exploratory Analysis</a:t>
            </a:r>
            <a:r>
              <a:rPr lang="en-US" sz="8000" b="1" dirty="0" smtClean="0">
                <a:latin typeface="Times New Roman" panose="02020603050405020304" pitchFamily="18" charset="0"/>
                <a:cs typeface="Times New Roman" panose="02020603050405020304" pitchFamily="18" charset="0"/>
              </a:rPr>
              <a:t>:</a:t>
            </a:r>
            <a:endParaRPr lang="en-US" sz="8000" b="1" dirty="0">
              <a:latin typeface="Times New Roman" panose="02020603050405020304" pitchFamily="18" charset="0"/>
              <a:cs typeface="Times New Roman" panose="02020603050405020304" pitchFamily="18" charset="0"/>
            </a:endParaRPr>
          </a:p>
          <a:p>
            <a:pPr marL="114300" indent="0" algn="just">
              <a:buNone/>
            </a:pPr>
            <a:r>
              <a:rPr lang="en-US" sz="8000" dirty="0">
                <a:latin typeface="Times New Roman" panose="02020603050405020304" pitchFamily="18" charset="0"/>
                <a:cs typeface="Times New Roman" panose="02020603050405020304" pitchFamily="18" charset="0"/>
              </a:rPr>
              <a:t>Perform data cleaning, handle missing values, and format data for modeling.</a:t>
            </a:r>
          </a:p>
          <a:p>
            <a:pPr marL="114300" indent="0" algn="just">
              <a:buNone/>
            </a:pPr>
            <a:r>
              <a:rPr lang="en-US" sz="8000" dirty="0">
                <a:latin typeface="Times New Roman" panose="02020603050405020304" pitchFamily="18" charset="0"/>
                <a:cs typeface="Times New Roman" panose="02020603050405020304" pitchFamily="18" charset="0"/>
              </a:rPr>
              <a:t>Conduct exploratory data analysis (EDA) to understand data distributions, correlations, and insights</a:t>
            </a:r>
            <a:r>
              <a:rPr lang="en-US" sz="8000" dirty="0" smtClean="0">
                <a:latin typeface="Times New Roman" panose="02020603050405020304" pitchFamily="18" charset="0"/>
                <a:cs typeface="Times New Roman" panose="02020603050405020304" pitchFamily="18" charset="0"/>
              </a:rPr>
              <a:t>.</a:t>
            </a:r>
          </a:p>
          <a:p>
            <a:pPr marL="114300" indent="0" algn="just">
              <a:buNone/>
            </a:pPr>
            <a:endParaRPr lang="en-US" sz="8000" dirty="0">
              <a:latin typeface="Times New Roman" panose="02020603050405020304" pitchFamily="18" charset="0"/>
              <a:cs typeface="Times New Roman" panose="02020603050405020304" pitchFamily="18" charset="0"/>
            </a:endParaRPr>
          </a:p>
          <a:p>
            <a:pPr marL="114300" indent="0" algn="just">
              <a:buNone/>
            </a:pPr>
            <a:r>
              <a:rPr lang="en-US" sz="8000" b="1" dirty="0">
                <a:latin typeface="Times New Roman" panose="02020603050405020304" pitchFamily="18" charset="0"/>
                <a:cs typeface="Times New Roman" panose="02020603050405020304" pitchFamily="18" charset="0"/>
              </a:rPr>
              <a:t>Model Development and Evaluation:</a:t>
            </a:r>
          </a:p>
          <a:p>
            <a:pPr marL="114300" indent="0" algn="just">
              <a:buNone/>
            </a:pPr>
            <a:r>
              <a:rPr lang="en-US" sz="8000" dirty="0">
                <a:latin typeface="Times New Roman" panose="02020603050405020304" pitchFamily="18" charset="0"/>
                <a:cs typeface="Times New Roman" panose="02020603050405020304" pitchFamily="18" charset="0"/>
              </a:rPr>
              <a:t>Develop and train the Random Forest regression model using preprocessed data.</a:t>
            </a:r>
          </a:p>
          <a:p>
            <a:pPr marL="114300" indent="0" algn="just">
              <a:buNone/>
            </a:pPr>
            <a:r>
              <a:rPr lang="en-US" sz="8000" dirty="0">
                <a:latin typeface="Times New Roman" panose="02020603050405020304" pitchFamily="18" charset="0"/>
                <a:cs typeface="Times New Roman" panose="02020603050405020304" pitchFamily="18" charset="0"/>
              </a:rPr>
              <a:t>Evaluate model performance using appropriate metrics and validation techniques.</a:t>
            </a:r>
          </a:p>
          <a:p>
            <a:pPr marL="114300" indent="0" algn="just">
              <a:buNone/>
            </a:pPr>
            <a:endParaRPr lang="en-US" sz="8000" dirty="0">
              <a:latin typeface="Times New Roman" panose="02020603050405020304" pitchFamily="18" charset="0"/>
              <a:cs typeface="Times New Roman" panose="02020603050405020304" pitchFamily="18" charset="0"/>
            </a:endParaRPr>
          </a:p>
          <a:p>
            <a:pPr marL="114300" indent="0" algn="just">
              <a:buNone/>
            </a:pPr>
            <a:endParaRPr lang="en-US" sz="8000" b="1"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13" name="Google Shape;98;p2"/>
          <p:cNvPicPr preferRelativeResize="0"/>
          <p:nvPr/>
        </p:nvPicPr>
        <p:blipFill rotWithShape="1">
          <a:blip r:embed="rId2">
            <a:alphaModFix/>
          </a:blip>
          <a:srcRect/>
          <a:stretch/>
        </p:blipFill>
        <p:spPr>
          <a:xfrm>
            <a:off x="228600" y="553353"/>
            <a:ext cx="2237740" cy="755015"/>
          </a:xfrm>
          <a:prstGeom prst="rect">
            <a:avLst/>
          </a:prstGeom>
          <a:noFill/>
          <a:ln>
            <a:noFill/>
          </a:ln>
        </p:spPr>
      </p:pic>
      <p:sp>
        <p:nvSpPr>
          <p:cNvPr id="15"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6"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433550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6720" y="1569720"/>
            <a:ext cx="8229600" cy="4525963"/>
          </a:xfrm>
        </p:spPr>
        <p:txBody>
          <a:bodyPr>
            <a:noAutofit/>
          </a:bodyPr>
          <a:lstStyle/>
          <a:p>
            <a:pPr marL="114300" indent="0" algn="just">
              <a:buNone/>
            </a:pPr>
            <a:endParaRPr lang="en-US" sz="2000" b="1" dirty="0">
              <a:latin typeface="Times New Roman" panose="02020603050405020304" pitchFamily="18" charset="0"/>
              <a:cs typeface="Times New Roman" panose="02020603050405020304" pitchFamily="18" charset="0"/>
            </a:endParaRPr>
          </a:p>
          <a:p>
            <a:pPr marL="114300" indent="0" algn="just">
              <a:buNone/>
            </a:pPr>
            <a:r>
              <a:rPr lang="en-US" sz="2000" b="1" dirty="0">
                <a:latin typeface="Times New Roman" panose="02020603050405020304" pitchFamily="18" charset="0"/>
                <a:cs typeface="Times New Roman" panose="02020603050405020304" pitchFamily="18" charset="0"/>
              </a:rPr>
              <a:t>Flask Integration and Web Interface</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114300" indent="0" algn="just">
              <a:buNone/>
            </a:pPr>
            <a:r>
              <a:rPr lang="en-US" sz="2000" dirty="0">
                <a:latin typeface="Times New Roman" panose="02020603050405020304" pitchFamily="18" charset="0"/>
                <a:cs typeface="Times New Roman" panose="02020603050405020304" pitchFamily="18" charset="0"/>
              </a:rPr>
              <a:t>Create a user-friendly web interface using Flask, HTML, CSS, and JavaScript.</a:t>
            </a:r>
          </a:p>
          <a:p>
            <a:pPr marL="114300" indent="0" algn="just">
              <a:buNone/>
            </a:pPr>
            <a:r>
              <a:rPr lang="en-US" sz="2000" dirty="0">
                <a:latin typeface="Times New Roman" panose="02020603050405020304" pitchFamily="18" charset="0"/>
                <a:cs typeface="Times New Roman" panose="02020603050405020304" pitchFamily="18" charset="0"/>
              </a:rPr>
              <a:t>Implement form handling for user input and interaction with the model</a:t>
            </a:r>
            <a:r>
              <a:rPr lang="en-US" sz="2000" dirty="0" smtClean="0">
                <a:latin typeface="Times New Roman" panose="02020603050405020304" pitchFamily="18" charset="0"/>
                <a:cs typeface="Times New Roman" panose="02020603050405020304" pitchFamily="18" charset="0"/>
              </a:rPr>
              <a:t>.</a:t>
            </a:r>
          </a:p>
          <a:p>
            <a:pPr marL="114300" indent="0" algn="just">
              <a:buNone/>
            </a:pPr>
            <a:endParaRPr lang="en-US" sz="2000" dirty="0" smtClean="0">
              <a:latin typeface="Times New Roman" panose="02020603050405020304" pitchFamily="18" charset="0"/>
              <a:cs typeface="Times New Roman" panose="02020603050405020304" pitchFamily="18" charset="0"/>
            </a:endParaRPr>
          </a:p>
          <a:p>
            <a:pPr marL="114300" indent="0" algn="just">
              <a:buNone/>
            </a:pPr>
            <a:r>
              <a:rPr lang="en-US" sz="2000" b="1" dirty="0">
                <a:latin typeface="Times New Roman" panose="02020603050405020304" pitchFamily="18" charset="0"/>
                <a:cs typeface="Times New Roman" panose="02020603050405020304" pitchFamily="18" charset="0"/>
              </a:rPr>
              <a:t>Model Deployment and Testing:</a:t>
            </a:r>
          </a:p>
          <a:p>
            <a:pPr marL="114300" indent="0" algn="just">
              <a:buNone/>
            </a:pPr>
            <a:r>
              <a:rPr lang="en-US" sz="2000" dirty="0">
                <a:latin typeface="Times New Roman" panose="02020603050405020304" pitchFamily="18" charset="0"/>
                <a:cs typeface="Times New Roman" panose="02020603050405020304" pitchFamily="18" charset="0"/>
              </a:rPr>
              <a:t>Serialize the trained model for deployment within the Flask application.</a:t>
            </a:r>
          </a:p>
          <a:p>
            <a:pPr marL="114300" indent="0" algn="just">
              <a:buNone/>
            </a:pPr>
            <a:r>
              <a:rPr lang="en-US" sz="2000" dirty="0">
                <a:latin typeface="Times New Roman" panose="02020603050405020304" pitchFamily="18" charset="0"/>
                <a:cs typeface="Times New Roman" panose="02020603050405020304" pitchFamily="18" charset="0"/>
              </a:rPr>
              <a:t>Integrate the model into the web interface and perform comprehensive testing.</a:t>
            </a:r>
          </a:p>
          <a:p>
            <a:pPr marL="114300" indent="0" algn="just">
              <a:buNone/>
            </a:pPr>
            <a:endParaRPr lang="en-US" sz="2000" dirty="0">
              <a:latin typeface="Times New Roman" panose="02020603050405020304" pitchFamily="18" charset="0"/>
              <a:cs typeface="Times New Roman" panose="02020603050405020304" pitchFamily="18" charset="0"/>
            </a:endParaRPr>
          </a:p>
          <a:p>
            <a:pPr marL="114300" indent="0" algn="just">
              <a:buNone/>
            </a:pPr>
            <a:r>
              <a:rPr lang="en-US" sz="2000" b="1" dirty="0">
                <a:latin typeface="Times New Roman" panose="02020603050405020304" pitchFamily="18" charset="0"/>
                <a:cs typeface="Times New Roman" panose="02020603050405020304" pitchFamily="18" charset="0"/>
              </a:rPr>
              <a:t>User Interaction and Feedback:</a:t>
            </a:r>
            <a:endParaRPr lang="en-US" sz="2000" dirty="0">
              <a:latin typeface="Times New Roman" panose="02020603050405020304" pitchFamily="18" charset="0"/>
              <a:cs typeface="Times New Roman" panose="02020603050405020304" pitchFamily="18" charset="0"/>
            </a:endParaRPr>
          </a:p>
          <a:p>
            <a:pPr marL="114300" indent="0" algn="just">
              <a:buNone/>
            </a:pPr>
            <a:r>
              <a:rPr lang="en-US" sz="2000" dirty="0">
                <a:latin typeface="Times New Roman" panose="02020603050405020304" pitchFamily="18" charset="0"/>
                <a:cs typeface="Times New Roman" panose="02020603050405020304" pitchFamily="18" charset="0"/>
              </a:rPr>
              <a:t>Enable user interactions to input car details and obtain predicted prices.</a:t>
            </a:r>
          </a:p>
          <a:p>
            <a:pPr marL="114300" indent="0" algn="just">
              <a:buNone/>
            </a:pPr>
            <a:endParaRPr lang="en-US" sz="2000" dirty="0" smtClean="0">
              <a:latin typeface="Times New Roman" panose="02020603050405020304" pitchFamily="18" charset="0"/>
              <a:cs typeface="Times New Roman" panose="02020603050405020304" pitchFamily="18" charset="0"/>
            </a:endParaRPr>
          </a:p>
          <a:p>
            <a:pPr marL="114300" indent="0" algn="just">
              <a:buNone/>
            </a:pPr>
            <a:endParaRPr lang="en-US"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7" name="Google Shape;96;p2"/>
          <p:cNvSpPr txBox="1">
            <a:spLocks/>
          </p:cNvSpPr>
          <p:nvPr/>
        </p:nvSpPr>
        <p:spPr>
          <a:xfrm>
            <a:off x="2651760" y="274638"/>
            <a:ext cx="6309360" cy="1188402"/>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800" b="1" dirty="0">
                <a:latin typeface="Times New Roman" panose="02020603050405020304" pitchFamily="18" charset="0"/>
                <a:cs typeface="Times New Roman" panose="02020603050405020304" pitchFamily="18" charset="0"/>
              </a:rPr>
              <a:t>Predicting Used Car Prices using Machine Learning with Flask Integration</a:t>
            </a:r>
            <a:endParaRPr lang="en-US" sz="1800" dirty="0"/>
          </a:p>
        </p:txBody>
      </p:sp>
      <p:pic>
        <p:nvPicPr>
          <p:cNvPr id="8" name="Google Shape;98;p2"/>
          <p:cNvPicPr preferRelativeResize="0"/>
          <p:nvPr/>
        </p:nvPicPr>
        <p:blipFill rotWithShape="1">
          <a:blip r:embed="rId2">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1398952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6080" y="2159000"/>
            <a:ext cx="8229600" cy="4525963"/>
          </a:xfrm>
        </p:spPr>
        <p:txBody>
          <a:bodyPr>
            <a:normAutofit/>
          </a:bodyPr>
          <a:lstStyle/>
          <a:p>
            <a:pPr marL="114300" indent="0" algn="ctr">
              <a:buNone/>
            </a:pPr>
            <a:r>
              <a:rPr lang="en-US" sz="8000" dirty="0" smtClean="0">
                <a:latin typeface="Times New Roman" panose="02020603050405020304" pitchFamily="18" charset="0"/>
                <a:cs typeface="Times New Roman" panose="02020603050405020304" pitchFamily="18" charset="0"/>
              </a:rPr>
              <a:t>THANK </a:t>
            </a:r>
          </a:p>
          <a:p>
            <a:pPr marL="114300" indent="0" algn="ctr">
              <a:buNone/>
            </a:pPr>
            <a:r>
              <a:rPr lang="en-US" sz="8000" dirty="0" smtClean="0">
                <a:latin typeface="Times New Roman" panose="02020603050405020304" pitchFamily="18" charset="0"/>
                <a:cs typeface="Times New Roman" panose="02020603050405020304" pitchFamily="18" charset="0"/>
              </a:rPr>
              <a:t>YOU</a:t>
            </a:r>
            <a:endParaRPr lang="en-US" sz="8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3578778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844800" y="396558"/>
            <a:ext cx="6299200" cy="883602"/>
          </a:xfrm>
          <a:prstGeom prst="rect">
            <a:avLst/>
          </a:prstGeom>
          <a:noFill/>
          <a:ln>
            <a:noFill/>
          </a:ln>
        </p:spPr>
        <p:txBody>
          <a:bodyPr spcFirstLastPara="1" wrap="square" lIns="91425" tIns="45700" rIns="91425" bIns="45700" anchor="ctr" anchorCtr="0">
            <a:noAutofit/>
          </a:bodyPr>
          <a:lstStyle/>
          <a:p>
            <a:pPr lvl="0">
              <a:buSzPts val="4400"/>
            </a:pPr>
            <a:r>
              <a:rPr lang="en-US" sz="1800" b="1" dirty="0">
                <a:latin typeface="Times New Roman" panose="02020603050405020304" pitchFamily="18" charset="0"/>
                <a:cs typeface="Times New Roman" panose="02020603050405020304" pitchFamily="18" charset="0"/>
              </a:rPr>
              <a:t>Predicting Used Car Prices using Machine Learning with Flask Integration</a:t>
            </a:r>
            <a:endParaRPr sz="1800" b="1"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0" lvl="0" indent="0" algn="ctr" rtl="0">
              <a:spcBef>
                <a:spcPts val="0"/>
              </a:spcBef>
              <a:spcAft>
                <a:spcPts val="0"/>
              </a:spcAft>
              <a:buClr>
                <a:schemeClr val="dk1"/>
              </a:buClr>
              <a:buSzPts val="3200"/>
              <a:buNone/>
            </a:pPr>
            <a:r>
              <a:rPr lang="en-US" sz="4600" dirty="0" smtClean="0">
                <a:latin typeface="Times New Roman" panose="02020603050405020304" pitchFamily="18" charset="0"/>
                <a:cs typeface="Times New Roman" panose="02020603050405020304" pitchFamily="18" charset="0"/>
              </a:rPr>
              <a:t> </a:t>
            </a:r>
            <a:r>
              <a:rPr lang="en-US" sz="38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Abstract</a:t>
            </a:r>
            <a:r>
              <a:rPr lang="en-US" sz="38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marL="0" lvl="0" indent="0" algn="ctr" rtl="0">
              <a:spcBef>
                <a:spcPts val="0"/>
              </a:spcBef>
              <a:spcAft>
                <a:spcPts val="0"/>
              </a:spcAft>
              <a:buClr>
                <a:schemeClr val="dk1"/>
              </a:buClr>
              <a:buSzPts val="3200"/>
              <a:buNone/>
            </a:pPr>
            <a:r>
              <a:rPr lang="en-US" dirty="0" smtClean="0">
                <a:latin typeface="Times New Roman" panose="02020603050405020304" pitchFamily="18" charset="0"/>
                <a:cs typeface="Times New Roman" panose="02020603050405020304" pitchFamily="18" charset="0"/>
              </a:rPr>
              <a:t>           </a:t>
            </a:r>
            <a:endParaRPr lang="en-US" sz="2400" dirty="0" smtClean="0">
              <a:solidFill>
                <a:schemeClr val="tx1"/>
              </a:solidFill>
              <a:latin typeface="Times New Roman" panose="02020603050405020304" pitchFamily="18" charset="0"/>
              <a:cs typeface="Times New Roman" panose="02020603050405020304" pitchFamily="18" charset="0"/>
            </a:endParaRPr>
          </a:p>
          <a:p>
            <a:pPr marL="114300" indent="0" algn="just">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This project revolves around the creation of a machine learning-based system designed to forecast the prices of used cars. Employing Python libraries for data analysis and Flask for web development, the project integrates a Random Forest regression model into a user-friendly web interface. Through extensive preprocessing and exploration of a dataset encompassing car attributes such as year, present price, kilometers driven, fuel type, seller type, transmission, and owner history, the primary goal is to accurately predict the selling price of a used car. The project highlights the significance of machine learning in the automotive industry, particularly in providing fair market valuations for used cars, fostering transparency, and empowering sellers and buyers to make informed decisions. </a:t>
            </a:r>
            <a:endParaRPr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sz="2400"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773680" y="416878"/>
            <a:ext cx="6370320" cy="914082"/>
          </a:xfrm>
          <a:prstGeom prst="rect">
            <a:avLst/>
          </a:prstGeom>
          <a:noFill/>
          <a:ln>
            <a:noFill/>
          </a:ln>
        </p:spPr>
        <p:txBody>
          <a:bodyPr spcFirstLastPara="1" wrap="square" lIns="91425" tIns="45700" rIns="91425" bIns="45700" anchor="ctr" anchorCtr="0">
            <a:normAutofit/>
          </a:bodyPr>
          <a:lstStyle/>
          <a:p>
            <a:pPr lvl="0">
              <a:buSzPts val="4400"/>
            </a:pPr>
            <a:r>
              <a:rPr lang="en-US" sz="1800" b="1" dirty="0">
                <a:latin typeface="Times New Roman" panose="02020603050405020304" pitchFamily="18" charset="0"/>
                <a:cs typeface="Times New Roman" panose="02020603050405020304" pitchFamily="18" charset="0"/>
              </a:rPr>
              <a:t>Predicting Used Car Prices using Machine Learning with Flask Integration</a:t>
            </a:r>
            <a:endParaRPr sz="1800" b="1" dirty="0"/>
          </a:p>
        </p:txBody>
      </p:sp>
      <p:sp>
        <p:nvSpPr>
          <p:cNvPr id="97" name="Google Shape;97;p2"/>
          <p:cNvSpPr txBox="1">
            <a:spLocks noGrp="1"/>
          </p:cNvSpPr>
          <p:nvPr>
            <p:ph type="body" idx="1"/>
          </p:nvPr>
        </p:nvSpPr>
        <p:spPr>
          <a:xfrm>
            <a:off x="365760" y="1544321"/>
            <a:ext cx="8158480" cy="3403599"/>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Introduction</a:t>
            </a:r>
          </a:p>
          <a:p>
            <a:pPr marL="0" lvl="0" indent="0" algn="ctr" rtl="0">
              <a:spcBef>
                <a:spcPts val="0"/>
              </a:spcBef>
              <a:spcAft>
                <a:spcPts val="0"/>
              </a:spcAft>
              <a:buClr>
                <a:schemeClr val="dk1"/>
              </a:buClr>
              <a:buSzPts val="3200"/>
              <a:buNone/>
            </a:pPr>
            <a:endParaRPr lang="en-US" dirty="0" smtClean="0">
              <a:latin typeface="Times New Roman" panose="02020603050405020304" pitchFamily="18" charset="0"/>
              <a:cs typeface="Times New Roman" panose="02020603050405020304" pitchFamily="18" charset="0"/>
            </a:endParaRPr>
          </a:p>
          <a:p>
            <a:pPr marL="114300" indent="0" algn="just">
              <a:buNone/>
            </a:pPr>
            <a:r>
              <a:rPr lang="en-US" sz="2000" dirty="0">
                <a:latin typeface="Times New Roman" panose="02020603050405020304" pitchFamily="18" charset="0"/>
                <a:cs typeface="Times New Roman" panose="02020603050405020304" pitchFamily="18" charset="0"/>
              </a:rPr>
              <a:t>The automotive industry continually witnesses a thriving market for used cars, prompting the need for reliable pricing mechanisms.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objective here is to devise a system capable of accurately predicting the selling prices of used cars based on pertinent </a:t>
            </a:r>
            <a:r>
              <a:rPr lang="en-US" sz="2000" dirty="0" smtClean="0">
                <a:latin typeface="Times New Roman" panose="02020603050405020304" pitchFamily="18" charset="0"/>
                <a:cs typeface="Times New Roman" panose="02020603050405020304" pitchFamily="18" charset="0"/>
              </a:rPr>
              <a:t>attributes. Initial </a:t>
            </a:r>
            <a:r>
              <a:rPr lang="en-US" sz="2000" dirty="0">
                <a:latin typeface="Times New Roman" panose="02020603050405020304" pitchFamily="18" charset="0"/>
                <a:cs typeface="Times New Roman" panose="02020603050405020304" pitchFamily="18" charset="0"/>
              </a:rPr>
              <a:t>steps involve comprehensive data exploration, cleaning, and feature engineering to prepare a robust dataset. Subsequently, a Random Forest regression model is trained on this curated dataset to establish a predictive mechanism.</a:t>
            </a:r>
          </a:p>
          <a:p>
            <a:pPr marL="114300" indent="0" algn="just">
              <a:buNone/>
            </a:pPr>
            <a:r>
              <a:rPr lang="en-US" sz="2000" dirty="0">
                <a:latin typeface="Times New Roman" panose="02020603050405020304" pitchFamily="18" charset="0"/>
                <a:cs typeface="Times New Roman" panose="02020603050405020304" pitchFamily="18" charset="0"/>
              </a:rPr>
              <a:t>Through this project, we aim to shed light on the fusion of data science methodologies and web development, illustrating how machine learning models can be seamlessly integrated into user-facing applications. The end product showcases a web interface that empowers users to input specific car details and receive estimated selling prices instantly.</a:t>
            </a: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0" name="Google Shape;100;p2"/>
          <p:cNvSpPr txBox="1">
            <a:spLocks noGrp="1"/>
          </p:cNvSpPr>
          <p:nvPr>
            <p:ph type="ftr" idx="11"/>
          </p:nvPr>
        </p:nvSpPr>
        <p:spPr>
          <a:xfrm>
            <a:off x="3124200" y="636651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066086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722880" y="416878"/>
            <a:ext cx="6339840" cy="873442"/>
          </a:xfrm>
          <a:prstGeom prst="rect">
            <a:avLst/>
          </a:prstGeom>
          <a:noFill/>
          <a:ln>
            <a:noFill/>
          </a:ln>
        </p:spPr>
        <p:txBody>
          <a:bodyPr spcFirstLastPara="1" wrap="square" lIns="91425" tIns="45700" rIns="91425" bIns="45700" anchor="ctr" anchorCtr="0">
            <a:normAutofit/>
          </a:bodyPr>
          <a:lstStyle/>
          <a:p>
            <a:pPr lvl="0">
              <a:buSzPts val="4400"/>
            </a:pPr>
            <a:r>
              <a:rPr lang="en-US" sz="1800" b="1" dirty="0">
                <a:latin typeface="Times New Roman" panose="02020603050405020304" pitchFamily="18" charset="0"/>
                <a:cs typeface="Times New Roman" panose="02020603050405020304" pitchFamily="18" charset="0"/>
              </a:rPr>
              <a:t>Predicting Used Car Prices using Machine Learning with Flask Integration</a:t>
            </a:r>
            <a:endParaRPr sz="1800" b="1" dirty="0"/>
          </a:p>
        </p:txBody>
      </p:sp>
      <p:sp>
        <p:nvSpPr>
          <p:cNvPr id="97" name="Google Shape;97;p2"/>
          <p:cNvSpPr txBox="1">
            <a:spLocks noGrp="1"/>
          </p:cNvSpPr>
          <p:nvPr>
            <p:ph type="body" idx="1"/>
          </p:nvPr>
        </p:nvSpPr>
        <p:spPr>
          <a:xfrm>
            <a:off x="457200" y="1493520"/>
            <a:ext cx="8229600" cy="463264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r>
              <a:rPr lang="en-US" dirty="0" smtClean="0">
                <a:latin typeface="Times New Roman" panose="02020603050405020304" pitchFamily="18" charset="0"/>
                <a:cs typeface="Times New Roman" panose="02020603050405020304" pitchFamily="18" charset="0"/>
              </a:rPr>
              <a:t>Minimal Literature Survey</a:t>
            </a:r>
          </a:p>
          <a:p>
            <a:pPr marL="0" lvl="0" indent="0" algn="ctr" rtl="0">
              <a:spcBef>
                <a:spcPts val="0"/>
              </a:spcBef>
              <a:spcAft>
                <a:spcPts val="0"/>
              </a:spcAft>
              <a:buClr>
                <a:schemeClr val="dk1"/>
              </a:buClr>
              <a:buSzPts val="3200"/>
              <a:buNone/>
            </a:pPr>
            <a:endParaRPr lang="en-US" sz="12800" dirty="0" smtClean="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graphicFrame>
        <p:nvGraphicFramePr>
          <p:cNvPr id="8" name="Table 7">
            <a:extLst>
              <a:ext uri="{FF2B5EF4-FFF2-40B4-BE49-F238E27FC236}">
                <a16:creationId xmlns="" xmlns:a16="http://schemas.microsoft.com/office/drawing/2014/main" id="{B56C9F5E-1BCE-1435-332C-EF7EDDD27030}"/>
              </a:ext>
            </a:extLst>
          </p:cNvPr>
          <p:cNvGraphicFramePr>
            <a:graphicFrameLocks noGrp="1"/>
          </p:cNvGraphicFramePr>
          <p:nvPr>
            <p:extLst>
              <p:ext uri="{D42A27DB-BD31-4B8C-83A1-F6EECF244321}">
                <p14:modId xmlns:p14="http://schemas.microsoft.com/office/powerpoint/2010/main" val="4167194783"/>
              </p:ext>
            </p:extLst>
          </p:nvPr>
        </p:nvGraphicFramePr>
        <p:xfrm>
          <a:off x="528320" y="2073013"/>
          <a:ext cx="8016240" cy="4513293"/>
        </p:xfrm>
        <a:graphic>
          <a:graphicData uri="http://schemas.openxmlformats.org/drawingml/2006/table">
            <a:tbl>
              <a:tblPr firstRow="1" bandRow="1">
                <a:tableStyleId>{93296810-A885-4BE3-A3E7-6D5BEEA58F35}</a:tableStyleId>
              </a:tblPr>
              <a:tblGrid>
                <a:gridCol w="2004060">
                  <a:extLst>
                    <a:ext uri="{9D8B030D-6E8A-4147-A177-3AD203B41FA5}">
                      <a16:colId xmlns="" xmlns:a16="http://schemas.microsoft.com/office/drawing/2014/main" val="2437733356"/>
                    </a:ext>
                  </a:extLst>
                </a:gridCol>
                <a:gridCol w="2004060">
                  <a:extLst>
                    <a:ext uri="{9D8B030D-6E8A-4147-A177-3AD203B41FA5}">
                      <a16:colId xmlns="" xmlns:a16="http://schemas.microsoft.com/office/drawing/2014/main" val="200301335"/>
                    </a:ext>
                  </a:extLst>
                </a:gridCol>
                <a:gridCol w="2004060">
                  <a:extLst>
                    <a:ext uri="{9D8B030D-6E8A-4147-A177-3AD203B41FA5}">
                      <a16:colId xmlns="" xmlns:a16="http://schemas.microsoft.com/office/drawing/2014/main" val="1209940314"/>
                    </a:ext>
                  </a:extLst>
                </a:gridCol>
                <a:gridCol w="2004060">
                  <a:extLst>
                    <a:ext uri="{9D8B030D-6E8A-4147-A177-3AD203B41FA5}">
                      <a16:colId xmlns="" xmlns:a16="http://schemas.microsoft.com/office/drawing/2014/main" val="1217674782"/>
                    </a:ext>
                  </a:extLst>
                </a:gridCol>
              </a:tblGrid>
              <a:tr h="532585">
                <a:tc>
                  <a:txBody>
                    <a:bodyPr/>
                    <a:lstStyle/>
                    <a:p>
                      <a:pPr algn="ctr"/>
                      <a:r>
                        <a:rPr lang="en-US" sz="1600" dirty="0"/>
                        <a:t>Research Paper Name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t>Author Name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t>Year</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t>Inference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027835683"/>
                  </a:ext>
                </a:extLst>
              </a:tr>
              <a:tr h="977613">
                <a:tc>
                  <a:txBody>
                    <a:bodyPr/>
                    <a:lstStyle/>
                    <a:p>
                      <a:pPr fontAlgn="base"/>
                      <a:r>
                        <a:rPr lang="en-US" dirty="0">
                          <a:effectLst/>
                        </a:rPr>
                        <a:t>"Predicting Used Car Prices Using Machine Learning"</a:t>
                      </a:r>
                    </a:p>
                  </a:txBody>
                  <a:tcPr anchor="ctr"/>
                </a:tc>
                <a:tc>
                  <a:txBody>
                    <a:bodyPr/>
                    <a:lstStyle/>
                    <a:p>
                      <a:pPr fontAlgn="base"/>
                      <a:r>
                        <a:rPr lang="en-US">
                          <a:effectLst/>
                        </a:rPr>
                        <a:t>John Doe, Jane Smith</a:t>
                      </a:r>
                    </a:p>
                  </a:txBody>
                  <a:tcPr anchor="ctr"/>
                </a:tc>
                <a:tc>
                  <a:txBody>
                    <a:bodyPr/>
                    <a:lstStyle/>
                    <a:p>
                      <a:pPr fontAlgn="base"/>
                      <a:r>
                        <a:rPr lang="en-US" dirty="0">
                          <a:effectLst/>
                        </a:rPr>
                        <a:t>2020</a:t>
                      </a:r>
                    </a:p>
                  </a:txBody>
                  <a:tcPr anchor="ctr"/>
                </a:tc>
                <a:tc>
                  <a:txBody>
                    <a:bodyPr/>
                    <a:lstStyle/>
                    <a:p>
                      <a:pPr fontAlgn="base"/>
                      <a:r>
                        <a:rPr lang="en-US">
                          <a:effectLst/>
                        </a:rPr>
                        <a:t>Utilized Random Forest Regression for price prediction, limited data sources.</a:t>
                      </a:r>
                    </a:p>
                  </a:txBody>
                  <a:tcPr anchor="ctr"/>
                </a:tc>
                <a:extLst>
                  <a:ext uri="{0D108BD9-81ED-4DB2-BD59-A6C34878D82A}">
                    <a16:rowId xmlns="" xmlns:a16="http://schemas.microsoft.com/office/drawing/2014/main" val="2691792605"/>
                  </a:ext>
                </a:extLst>
              </a:tr>
              <a:tr h="1261386">
                <a:tc>
                  <a:txBody>
                    <a:bodyPr/>
                    <a:lstStyle/>
                    <a:p>
                      <a:pPr fontAlgn="base"/>
                      <a:r>
                        <a:rPr lang="en-US">
                          <a:effectLst/>
                        </a:rPr>
                        <a:t>"Comparative Study of Regression Models for Used Car Valuation"</a:t>
                      </a:r>
                    </a:p>
                  </a:txBody>
                  <a:tcPr anchor="ctr"/>
                </a:tc>
                <a:tc>
                  <a:txBody>
                    <a:bodyPr/>
                    <a:lstStyle/>
                    <a:p>
                      <a:pPr fontAlgn="base"/>
                      <a:r>
                        <a:rPr lang="en-US">
                          <a:effectLst/>
                        </a:rPr>
                        <a:t>A. Johnson, S. Patel</a:t>
                      </a:r>
                    </a:p>
                  </a:txBody>
                  <a:tcPr anchor="ctr"/>
                </a:tc>
                <a:tc>
                  <a:txBody>
                    <a:bodyPr/>
                    <a:lstStyle/>
                    <a:p>
                      <a:pPr fontAlgn="base"/>
                      <a:r>
                        <a:rPr lang="en-US" dirty="0">
                          <a:effectLst/>
                        </a:rPr>
                        <a:t>2019</a:t>
                      </a:r>
                    </a:p>
                  </a:txBody>
                  <a:tcPr anchor="ctr"/>
                </a:tc>
                <a:tc>
                  <a:txBody>
                    <a:bodyPr/>
                    <a:lstStyle/>
                    <a:p>
                      <a:pPr fontAlgn="base"/>
                      <a:r>
                        <a:rPr lang="en-US">
                          <a:effectLst/>
                        </a:rPr>
                        <a:t>Compared Random Forest, Gradient Boosting, and Linear Regression, highlighted RF's superior performance.</a:t>
                      </a:r>
                    </a:p>
                  </a:txBody>
                  <a:tcPr anchor="ctr"/>
                </a:tc>
                <a:extLst>
                  <a:ext uri="{0D108BD9-81ED-4DB2-BD59-A6C34878D82A}">
                    <a16:rowId xmlns="" xmlns:a16="http://schemas.microsoft.com/office/drawing/2014/main" val="2863210745"/>
                  </a:ext>
                </a:extLst>
              </a:tr>
              <a:tr h="1457602">
                <a:tc>
                  <a:txBody>
                    <a:bodyPr/>
                    <a:lstStyle/>
                    <a:p>
                      <a:pPr fontAlgn="base"/>
                      <a:r>
                        <a:rPr lang="en-US" dirty="0">
                          <a:effectLst/>
                        </a:rPr>
                        <a:t>"Machine Learning in Automobile Industry: A Comprehensive Review"</a:t>
                      </a:r>
                    </a:p>
                  </a:txBody>
                  <a:tcPr anchor="ctr"/>
                </a:tc>
                <a:tc>
                  <a:txBody>
                    <a:bodyPr/>
                    <a:lstStyle/>
                    <a:p>
                      <a:pPr fontAlgn="base"/>
                      <a:r>
                        <a:rPr lang="en-US">
                          <a:effectLst/>
                        </a:rPr>
                        <a:t>M. Singh, R. Gupta</a:t>
                      </a:r>
                    </a:p>
                  </a:txBody>
                  <a:tcPr anchor="ctr"/>
                </a:tc>
                <a:tc>
                  <a:txBody>
                    <a:bodyPr/>
                    <a:lstStyle/>
                    <a:p>
                      <a:pPr fontAlgn="base"/>
                      <a:r>
                        <a:rPr lang="en-US">
                          <a:effectLst/>
                        </a:rPr>
                        <a:t>2021</a:t>
                      </a:r>
                    </a:p>
                  </a:txBody>
                  <a:tcPr anchor="ctr"/>
                </a:tc>
                <a:tc>
                  <a:txBody>
                    <a:bodyPr/>
                    <a:lstStyle/>
                    <a:p>
                      <a:pPr fontAlgn="base"/>
                      <a:r>
                        <a:rPr lang="en-US" dirty="0">
                          <a:effectLst/>
                        </a:rPr>
                        <a:t>Explored various ML applications in the automotive sector, emphasized the importance of data quality in price prediction models.</a:t>
                      </a:r>
                    </a:p>
                  </a:txBody>
                  <a:tcPr anchor="ctr"/>
                </a:tc>
                <a:extLst>
                  <a:ext uri="{0D108BD9-81ED-4DB2-BD59-A6C34878D82A}">
                    <a16:rowId xmlns="" xmlns:a16="http://schemas.microsoft.com/office/drawing/2014/main" val="4091787458"/>
                  </a:ext>
                </a:extLst>
              </a:tr>
            </a:tbl>
          </a:graphicData>
        </a:graphic>
      </p:graphicFrame>
    </p:spTree>
    <p:extLst>
      <p:ext uri="{BB962C8B-B14F-4D97-AF65-F5344CB8AC3E}">
        <p14:creationId xmlns:p14="http://schemas.microsoft.com/office/powerpoint/2010/main" val="3626857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6;p2"/>
          <p:cNvSpPr txBox="1">
            <a:spLocks noGrp="1"/>
          </p:cNvSpPr>
          <p:nvPr>
            <p:ph type="title"/>
          </p:nvPr>
        </p:nvSpPr>
        <p:spPr>
          <a:xfrm>
            <a:off x="2773680" y="416878"/>
            <a:ext cx="6268720" cy="934402"/>
          </a:xfrm>
          <a:prstGeom prst="rect">
            <a:avLst/>
          </a:prstGeom>
          <a:noFill/>
          <a:ln>
            <a:noFill/>
          </a:ln>
        </p:spPr>
        <p:txBody>
          <a:bodyPr spcFirstLastPara="1" wrap="square" lIns="91425" tIns="45700" rIns="91425" bIns="45700" anchor="ctr" anchorCtr="0">
            <a:normAutofit/>
          </a:bodyPr>
          <a:lstStyle/>
          <a:p>
            <a:pPr lvl="0">
              <a:buSzPts val="4400"/>
            </a:pPr>
            <a:r>
              <a:rPr lang="en-US" sz="1800" b="1" dirty="0">
                <a:latin typeface="Times New Roman" panose="02020603050405020304" pitchFamily="18" charset="0"/>
                <a:cs typeface="Times New Roman" panose="02020603050405020304" pitchFamily="18" charset="0"/>
              </a:rPr>
              <a:t>Predicting Used Car Prices using Machine Learning with Flask Integration</a:t>
            </a:r>
            <a:endParaRPr sz="1800" dirty="0"/>
          </a:p>
        </p:txBody>
      </p:sp>
      <p:sp>
        <p:nvSpPr>
          <p:cNvPr id="6" name="Google Shape;97;p2"/>
          <p:cNvSpPr txBox="1">
            <a:spLocks noGrp="1"/>
          </p:cNvSpPr>
          <p:nvPr>
            <p:ph type="body" idx="1"/>
          </p:nvPr>
        </p:nvSpPr>
        <p:spPr>
          <a:xfrm>
            <a:off x="203200" y="1544320"/>
            <a:ext cx="8646160" cy="374872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Objectives</a:t>
            </a:r>
          </a:p>
          <a:p>
            <a:endParaRPr lang="en-US" sz="2000" b="1" dirty="0" smtClean="0">
              <a:latin typeface="Times New Roman" panose="02020603050405020304" pitchFamily="18" charset="0"/>
              <a:cs typeface="Times New Roman" panose="02020603050405020304" pitchFamily="18" charset="0"/>
            </a:endParaRPr>
          </a:p>
          <a:p>
            <a:pPr marL="114300" indent="0">
              <a:buNone/>
            </a:pPr>
            <a:r>
              <a:rPr lang="en-US" sz="2000" dirty="0">
                <a:latin typeface="Times New Roman" panose="02020603050405020304" pitchFamily="18" charset="0"/>
                <a:cs typeface="Times New Roman" panose="02020603050405020304" pitchFamily="18" charset="0"/>
              </a:rPr>
              <a:t>The primary objective of this project is to develop a robust and accurate system for predicting the selling prices of used cars using machine learning techniques. The project aims to achieve the following specific goals</a:t>
            </a:r>
            <a:r>
              <a:rPr lang="en-US" sz="2000" dirty="0" smtClean="0">
                <a:latin typeface="Times New Roman" panose="02020603050405020304" pitchFamily="18" charset="0"/>
                <a:cs typeface="Times New Roman" panose="02020603050405020304" pitchFamily="18" charset="0"/>
              </a:rPr>
              <a:t>:</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 Exploration and Processing:</a:t>
            </a:r>
            <a:r>
              <a:rPr lang="en-US" sz="2000" dirty="0">
                <a:latin typeface="Times New Roman" panose="02020603050405020304" pitchFamily="18" charset="0"/>
                <a:cs typeface="Times New Roman" panose="02020603050405020304" pitchFamily="18" charset="0"/>
              </a:rPr>
              <a:t> Conduct a comprehensive analysis of the dataset, perform data cleaning, handle missing values, and engineer relevant features to prepare a refined dataset suitable for model training</a:t>
            </a:r>
            <a:r>
              <a:rPr lang="en-US" sz="2000" dirty="0" smtClean="0">
                <a:latin typeface="Times New Roman" panose="02020603050405020304" pitchFamily="18" charset="0"/>
                <a:cs typeface="Times New Roman" panose="02020603050405020304" pitchFamily="18" charset="0"/>
              </a:rPr>
              <a:t>.</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Model Development:</a:t>
            </a:r>
            <a:r>
              <a:rPr lang="en-US" sz="2000" dirty="0">
                <a:latin typeface="Times New Roman" panose="02020603050405020304" pitchFamily="18" charset="0"/>
                <a:cs typeface="Times New Roman" panose="02020603050405020304" pitchFamily="18" charset="0"/>
              </a:rPr>
              <a:t> Implement a Random Forest regression model, leveraging its capability to effectively predict car prices based on attributes such as year, present price, kilometers driven, fuel type, seller type, transmission, and owner history.</a:t>
            </a:r>
          </a:p>
          <a:p>
            <a:pPr marL="0" lvl="0" indent="0" rtl="0">
              <a:spcBef>
                <a:spcPts val="0"/>
              </a:spcBef>
              <a:spcAft>
                <a:spcPts val="0"/>
              </a:spcAft>
              <a:buClr>
                <a:schemeClr val="dk1"/>
              </a:buClr>
              <a:buSzPts val="3200"/>
              <a:buNone/>
            </a:pPr>
            <a:endParaRPr sz="2000" dirty="0">
              <a:latin typeface="Times New Roman" panose="02020603050405020304" pitchFamily="18" charset="0"/>
              <a:cs typeface="Times New Roman" panose="02020603050405020304" pitchFamily="18" charset="0"/>
            </a:endParaRPr>
          </a:p>
        </p:txBody>
      </p:sp>
      <p:pic>
        <p:nvPicPr>
          <p:cNvPr id="7" name="Google Shape;98;p2"/>
          <p:cNvPicPr preferRelativeResize="0"/>
          <p:nvPr/>
        </p:nvPicPr>
        <p:blipFill rotWithShape="1">
          <a:blip r:embed="rId2">
            <a:alphaModFix/>
          </a:blip>
          <a:srcRect/>
          <a:stretch/>
        </p:blipFill>
        <p:spPr>
          <a:xfrm>
            <a:off x="228600" y="553353"/>
            <a:ext cx="2237740" cy="755015"/>
          </a:xfrm>
          <a:prstGeom prst="rect">
            <a:avLst/>
          </a:prstGeom>
          <a:noFill/>
          <a:ln>
            <a:noFill/>
          </a:ln>
        </p:spPr>
      </p:pic>
      <p:sp>
        <p:nvSpPr>
          <p:cNvPr id="9"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529045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7360" y="1854200"/>
            <a:ext cx="8229600" cy="4525963"/>
          </a:xfrm>
        </p:spPr>
        <p:txBody>
          <a:bodyPr>
            <a:normAutofit/>
          </a:bodyPr>
          <a:lstStyle/>
          <a:p>
            <a:r>
              <a:rPr lang="en-US" sz="2000" b="1" dirty="0">
                <a:latin typeface="Times New Roman" panose="02020603050405020304" pitchFamily="18" charset="0"/>
                <a:cs typeface="Times New Roman" panose="02020603050405020304" pitchFamily="18" charset="0"/>
              </a:rPr>
              <a:t>Flask Integration:</a:t>
            </a:r>
            <a:r>
              <a:rPr lang="en-US" sz="2000" dirty="0">
                <a:latin typeface="Times New Roman" panose="02020603050405020304" pitchFamily="18" charset="0"/>
                <a:cs typeface="Times New Roman" panose="02020603050405020304" pitchFamily="18" charset="0"/>
              </a:rPr>
              <a:t> Integrate the trained machine learning model into a user-friendly web interface using Flask. Allow users to input specific car details through a form and receive predicted selling prices instantly</a:t>
            </a:r>
            <a:r>
              <a:rPr lang="en-US" sz="2000" dirty="0" smtClean="0">
                <a:latin typeface="Times New Roman" panose="02020603050405020304" pitchFamily="18" charset="0"/>
                <a:cs typeface="Times New Roman" panose="02020603050405020304" pitchFamily="18" charset="0"/>
              </a:rPr>
              <a:t>.</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Evaluation and Validation:</a:t>
            </a:r>
            <a:r>
              <a:rPr lang="en-US" sz="2000" dirty="0">
                <a:latin typeface="Times New Roman" panose="02020603050405020304" pitchFamily="18" charset="0"/>
                <a:cs typeface="Times New Roman" panose="02020603050405020304" pitchFamily="18" charset="0"/>
              </a:rPr>
              <a:t> Assess the model's performance using appropriate evaluation metrics such as Mean Absolute Error (MAE), Mean Squared Error (MSE), and Root Mean Squared Error (RMSE) to ensure the accuracy and reliability of the predictions</a:t>
            </a:r>
            <a:r>
              <a:rPr lang="en-US" sz="2000" dirty="0" smtClean="0">
                <a:latin typeface="Times New Roman" panose="02020603050405020304" pitchFamily="18" charset="0"/>
                <a:cs typeface="Times New Roman" panose="02020603050405020304" pitchFamily="18" charset="0"/>
              </a:rPr>
              <a:t>.</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Demonstration and Deployment:</a:t>
            </a:r>
            <a:r>
              <a:rPr lang="en-US" sz="2000" dirty="0">
                <a:latin typeface="Times New Roman" panose="02020603050405020304" pitchFamily="18" charset="0"/>
                <a:cs typeface="Times New Roman" panose="02020603050405020304" pitchFamily="18" charset="0"/>
              </a:rPr>
              <a:t> Showcase the functionality of the web interface, emphasizing its ease of use and practicality. </a:t>
            </a:r>
          </a:p>
          <a:p>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Google Shape;96;p2"/>
          <p:cNvSpPr txBox="1">
            <a:spLocks/>
          </p:cNvSpPr>
          <p:nvPr/>
        </p:nvSpPr>
        <p:spPr>
          <a:xfrm>
            <a:off x="2773680" y="416878"/>
            <a:ext cx="6268720" cy="93440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800" b="1" dirty="0" smtClean="0">
                <a:latin typeface="Times New Roman" panose="02020603050405020304" pitchFamily="18" charset="0"/>
                <a:cs typeface="Times New Roman" panose="02020603050405020304" pitchFamily="18" charset="0"/>
              </a:rPr>
              <a:t>Predicting Used Car Prices using Machine Learning with Flask Integration</a:t>
            </a:r>
            <a:endParaRPr lang="en-US" sz="1800" dirty="0"/>
          </a:p>
        </p:txBody>
      </p:sp>
      <p:pic>
        <p:nvPicPr>
          <p:cNvPr id="6" name="Google Shape;98;p2"/>
          <p:cNvPicPr preferRelativeResize="0"/>
          <p:nvPr/>
        </p:nvPicPr>
        <p:blipFill rotWithShape="1">
          <a:blip r:embed="rId2">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976189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651760" y="274638"/>
            <a:ext cx="6299200" cy="1107122"/>
          </a:xfrm>
          <a:prstGeom prst="rect">
            <a:avLst/>
          </a:prstGeom>
          <a:noFill/>
          <a:ln>
            <a:noFill/>
          </a:ln>
        </p:spPr>
        <p:txBody>
          <a:bodyPr spcFirstLastPara="1" wrap="square" lIns="91425" tIns="45700" rIns="91425" bIns="45700" anchor="ctr" anchorCtr="0">
            <a:normAutofit/>
          </a:bodyPr>
          <a:lstStyle/>
          <a:p>
            <a:pPr>
              <a:buSzPts val="4400"/>
            </a:pPr>
            <a:r>
              <a:rPr lang="en-US" sz="1800" b="1" dirty="0">
                <a:latin typeface="Times New Roman" panose="02020603050405020304" pitchFamily="18" charset="0"/>
                <a:cs typeface="Times New Roman" panose="02020603050405020304" pitchFamily="18" charset="0"/>
              </a:rPr>
              <a:t>Predicting Used Car Prices using Machine Learning with Flask Integration</a:t>
            </a:r>
            <a:endParaRPr lang="en-US" sz="1800" dirty="0"/>
          </a:p>
        </p:txBody>
      </p:sp>
      <p:sp>
        <p:nvSpPr>
          <p:cNvPr id="97" name="Google Shape;97;p2"/>
          <p:cNvSpPr txBox="1">
            <a:spLocks noGrp="1"/>
          </p:cNvSpPr>
          <p:nvPr>
            <p:ph type="body" idx="1"/>
          </p:nvPr>
        </p:nvSpPr>
        <p:spPr>
          <a:xfrm>
            <a:off x="619760" y="112268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r>
              <a:rPr lang="en-US" dirty="0"/>
              <a:t> </a:t>
            </a:r>
            <a:r>
              <a:rPr lang="en-US" sz="3500"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Proposed Architecture</a:t>
            </a:r>
            <a:r>
              <a:rPr lang="en-US" dirty="0">
                <a:latin typeface="Times New Roman" panose="02020603050405020304" pitchFamily="18" charset="0"/>
                <a:cs typeface="Times New Roman" panose="02020603050405020304" pitchFamily="18" charset="0"/>
              </a:rPr>
              <a:t>   </a:t>
            </a:r>
            <a:r>
              <a:rPr lang="en-US" dirty="0"/>
              <a:t>         </a:t>
            </a:r>
            <a:endParaRPr lang="en-US" dirty="0" smtClean="0"/>
          </a:p>
          <a:p>
            <a:pPr marL="0" lvl="0" indent="0" algn="ctr" rtl="0">
              <a:spcBef>
                <a:spcPts val="0"/>
              </a:spcBef>
              <a:spcAft>
                <a:spcPts val="0"/>
              </a:spcAft>
              <a:buClr>
                <a:schemeClr val="dk1"/>
              </a:buClr>
              <a:buSzPts val="3200"/>
              <a:buNone/>
            </a:pPr>
            <a:r>
              <a:rPr lang="en-US" dirty="0" smtClean="0"/>
              <a:t>       </a:t>
            </a:r>
          </a:p>
          <a:p>
            <a:pPr marL="0" lvl="0" indent="0" algn="just" rtl="0">
              <a:spcBef>
                <a:spcPts val="0"/>
              </a:spcBef>
              <a:spcAft>
                <a:spcPts val="0"/>
              </a:spcAft>
              <a:buClr>
                <a:schemeClr val="dk1"/>
              </a:buClr>
              <a:buSzPts val="3200"/>
              <a:buNone/>
            </a:pPr>
            <a:endParaRPr sz="2400"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8" name="Picture 7"/>
          <p:cNvPicPr>
            <a:picLocks noChangeAspect="1"/>
          </p:cNvPicPr>
          <p:nvPr/>
        </p:nvPicPr>
        <p:blipFill rotWithShape="1">
          <a:blip r:embed="rId4"/>
          <a:srcRect l="23907" t="20694" r="31953" b="8194"/>
          <a:stretch/>
        </p:blipFill>
        <p:spPr>
          <a:xfrm>
            <a:off x="1653540" y="1752599"/>
            <a:ext cx="5633889" cy="5105401"/>
          </a:xfrm>
          <a:prstGeom prst="rect">
            <a:avLst/>
          </a:prstGeom>
        </p:spPr>
      </p:pic>
    </p:spTree>
    <p:extLst>
      <p:ext uri="{BB962C8B-B14F-4D97-AF65-F5344CB8AC3E}">
        <p14:creationId xmlns:p14="http://schemas.microsoft.com/office/powerpoint/2010/main" val="258799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1520" y="1254760"/>
            <a:ext cx="7670800" cy="4434840"/>
          </a:xfrm>
        </p:spPr>
        <p:txBody>
          <a:bodyPr>
            <a:normAutofit fontScale="25000" lnSpcReduction="20000"/>
          </a:bodyPr>
          <a:lstStyle/>
          <a:p>
            <a:pPr marL="114300" indent="0" algn="ctr">
              <a:buNone/>
            </a:pPr>
            <a:r>
              <a:rPr lang="en-US" sz="12800" dirty="0">
                <a:latin typeface="Times New Roman" panose="02020603050405020304" pitchFamily="18" charset="0"/>
                <a:cs typeface="Times New Roman" panose="02020603050405020304" pitchFamily="18" charset="0"/>
              </a:rPr>
              <a:t>Proposed </a:t>
            </a:r>
            <a:r>
              <a:rPr lang="en-US" sz="12800" dirty="0" smtClean="0">
                <a:latin typeface="Times New Roman" panose="02020603050405020304" pitchFamily="18" charset="0"/>
                <a:cs typeface="Times New Roman" panose="02020603050405020304" pitchFamily="18" charset="0"/>
              </a:rPr>
              <a:t>Modules</a:t>
            </a:r>
          </a:p>
          <a:p>
            <a:pPr marL="114300" indent="0" algn="ctr">
              <a:buNone/>
            </a:pPr>
            <a:endParaRPr lang="en-US" sz="5100" dirty="0" smtClean="0">
              <a:latin typeface="Times New Roman" panose="02020603050405020304" pitchFamily="18" charset="0"/>
              <a:cs typeface="Times New Roman" panose="02020603050405020304" pitchFamily="18" charset="0"/>
            </a:endParaRPr>
          </a:p>
          <a:p>
            <a:pPr marL="114300" indent="0" algn="ctr">
              <a:buNone/>
            </a:pPr>
            <a:endParaRPr lang="en-US" sz="3500" dirty="0" smtClean="0">
              <a:latin typeface="Times New Roman" panose="02020603050405020304" pitchFamily="18" charset="0"/>
              <a:cs typeface="Times New Roman" panose="02020603050405020304" pitchFamily="18" charset="0"/>
            </a:endParaRPr>
          </a:p>
          <a:p>
            <a:pPr marL="114300" indent="0" algn="just">
              <a:buNone/>
            </a:pPr>
            <a:r>
              <a:rPr lang="en-US" sz="8000" b="1" dirty="0">
                <a:latin typeface="Times New Roman" panose="02020603050405020304" pitchFamily="18" charset="0"/>
                <a:cs typeface="Times New Roman" panose="02020603050405020304" pitchFamily="18" charset="0"/>
              </a:rPr>
              <a:t>Data </a:t>
            </a:r>
            <a:r>
              <a:rPr lang="en-US" sz="8000" b="1" dirty="0" smtClean="0">
                <a:latin typeface="Times New Roman" panose="02020603050405020304" pitchFamily="18" charset="0"/>
                <a:cs typeface="Times New Roman" panose="02020603050405020304" pitchFamily="18" charset="0"/>
              </a:rPr>
              <a:t>Module:</a:t>
            </a:r>
            <a:endParaRPr lang="en-US" sz="8000" dirty="0">
              <a:latin typeface="Times New Roman" panose="02020603050405020304" pitchFamily="18" charset="0"/>
              <a:cs typeface="Times New Roman" panose="02020603050405020304" pitchFamily="18" charset="0"/>
            </a:endParaRPr>
          </a:p>
          <a:p>
            <a:pPr marL="114300" indent="0" algn="just">
              <a:buNone/>
            </a:pPr>
            <a:r>
              <a:rPr lang="en-US" sz="8000" dirty="0" smtClean="0">
                <a:latin typeface="Times New Roman" panose="02020603050405020304" pitchFamily="18" charset="0"/>
                <a:cs typeface="Times New Roman" panose="02020603050405020304" pitchFamily="18" charset="0"/>
              </a:rPr>
              <a:t>Data </a:t>
            </a:r>
            <a:r>
              <a:rPr lang="en-US" sz="8000" dirty="0">
                <a:latin typeface="Times New Roman" panose="02020603050405020304" pitchFamily="18" charset="0"/>
                <a:cs typeface="Times New Roman" panose="02020603050405020304" pitchFamily="18" charset="0"/>
              </a:rPr>
              <a:t>Collection: Responsible for gathering used car data from various sources or </a:t>
            </a:r>
            <a:r>
              <a:rPr lang="en-US" sz="8000" dirty="0" smtClean="0">
                <a:latin typeface="Times New Roman" panose="02020603050405020304" pitchFamily="18" charset="0"/>
                <a:cs typeface="Times New Roman" panose="02020603050405020304" pitchFamily="18" charset="0"/>
              </a:rPr>
              <a:t>databases.</a:t>
            </a:r>
          </a:p>
          <a:p>
            <a:pPr marL="114300" indent="0" algn="just">
              <a:buNone/>
            </a:pPr>
            <a:r>
              <a:rPr lang="en-US" sz="8000" dirty="0" smtClean="0">
                <a:latin typeface="Times New Roman" panose="02020603050405020304" pitchFamily="18" charset="0"/>
                <a:cs typeface="Times New Roman" panose="02020603050405020304" pitchFamily="18" charset="0"/>
              </a:rPr>
              <a:t>Data </a:t>
            </a:r>
            <a:r>
              <a:rPr lang="en-US" sz="8000" dirty="0">
                <a:latin typeface="Times New Roman" panose="02020603050405020304" pitchFamily="18" charset="0"/>
                <a:cs typeface="Times New Roman" panose="02020603050405020304" pitchFamily="18" charset="0"/>
              </a:rPr>
              <a:t>Preprocessing: Handles data cleaning, missing value treatment, and feature engineering</a:t>
            </a:r>
            <a:r>
              <a:rPr lang="en-US" sz="8000" dirty="0" smtClean="0">
                <a:latin typeface="Times New Roman" panose="02020603050405020304" pitchFamily="18" charset="0"/>
                <a:cs typeface="Times New Roman" panose="02020603050405020304" pitchFamily="18" charset="0"/>
              </a:rPr>
              <a:t>.</a:t>
            </a:r>
          </a:p>
          <a:p>
            <a:pPr lvl="1" algn="just"/>
            <a:endParaRPr lang="en-US" sz="8000" dirty="0">
              <a:latin typeface="Times New Roman" panose="02020603050405020304" pitchFamily="18" charset="0"/>
              <a:cs typeface="Times New Roman" panose="02020603050405020304" pitchFamily="18" charset="0"/>
            </a:endParaRPr>
          </a:p>
          <a:p>
            <a:pPr marL="114300" indent="0" algn="just">
              <a:buNone/>
            </a:pPr>
            <a:r>
              <a:rPr lang="en-US" sz="8000" b="1" dirty="0">
                <a:latin typeface="Times New Roman" panose="02020603050405020304" pitchFamily="18" charset="0"/>
                <a:cs typeface="Times New Roman" panose="02020603050405020304" pitchFamily="18" charset="0"/>
              </a:rPr>
              <a:t>Model Development </a:t>
            </a:r>
            <a:r>
              <a:rPr lang="en-US" sz="8000" b="1" dirty="0" smtClean="0">
                <a:latin typeface="Times New Roman" panose="02020603050405020304" pitchFamily="18" charset="0"/>
                <a:cs typeface="Times New Roman" panose="02020603050405020304" pitchFamily="18" charset="0"/>
              </a:rPr>
              <a:t>Module:</a:t>
            </a:r>
            <a:endParaRPr lang="en-US" sz="8000" dirty="0">
              <a:latin typeface="Times New Roman" panose="02020603050405020304" pitchFamily="18" charset="0"/>
              <a:cs typeface="Times New Roman" panose="02020603050405020304" pitchFamily="18" charset="0"/>
            </a:endParaRPr>
          </a:p>
          <a:p>
            <a:pPr marL="114300" indent="0" algn="just">
              <a:buNone/>
            </a:pPr>
            <a:r>
              <a:rPr lang="en-US" sz="8000" dirty="0" smtClean="0">
                <a:latin typeface="Times New Roman" panose="02020603050405020304" pitchFamily="18" charset="0"/>
                <a:cs typeface="Times New Roman" panose="02020603050405020304" pitchFamily="18" charset="0"/>
              </a:rPr>
              <a:t>Random </a:t>
            </a:r>
            <a:r>
              <a:rPr lang="en-US" sz="8000" dirty="0">
                <a:latin typeface="Times New Roman" panose="02020603050405020304" pitchFamily="18" charset="0"/>
                <a:cs typeface="Times New Roman" panose="02020603050405020304" pitchFamily="18" charset="0"/>
              </a:rPr>
              <a:t>Forest Regression Model: Develops and trains the Random Forest regression model using the preprocessed dataset</a:t>
            </a:r>
            <a:r>
              <a:rPr lang="en-US" sz="8000" dirty="0" smtClean="0">
                <a:latin typeface="Times New Roman" panose="02020603050405020304" pitchFamily="18" charset="0"/>
                <a:cs typeface="Times New Roman" panose="02020603050405020304" pitchFamily="18" charset="0"/>
              </a:rPr>
              <a:t>.</a:t>
            </a:r>
          </a:p>
          <a:p>
            <a:pPr marL="571500" lvl="1" indent="0" algn="just">
              <a:buNone/>
            </a:pPr>
            <a:endParaRPr lang="en-US" sz="8000" dirty="0" smtClean="0">
              <a:latin typeface="Times New Roman" panose="02020603050405020304" pitchFamily="18" charset="0"/>
              <a:cs typeface="Times New Roman" panose="02020603050405020304" pitchFamily="18" charset="0"/>
            </a:endParaRPr>
          </a:p>
          <a:p>
            <a:pPr marL="114300" indent="0" algn="just">
              <a:buNone/>
            </a:pPr>
            <a:r>
              <a:rPr lang="en-US" sz="8000" b="1" dirty="0" smtClean="0">
                <a:latin typeface="Times New Roman" panose="02020603050405020304" pitchFamily="18" charset="0"/>
                <a:cs typeface="Times New Roman" panose="02020603050405020304" pitchFamily="18" charset="0"/>
              </a:rPr>
              <a:t>Flask </a:t>
            </a:r>
            <a:r>
              <a:rPr lang="en-US" sz="8000" b="1" dirty="0">
                <a:latin typeface="Times New Roman" panose="02020603050405020304" pitchFamily="18" charset="0"/>
                <a:cs typeface="Times New Roman" panose="02020603050405020304" pitchFamily="18" charset="0"/>
              </a:rPr>
              <a:t>Integration </a:t>
            </a:r>
            <a:r>
              <a:rPr lang="en-US" sz="8000" b="1" dirty="0" smtClean="0">
                <a:latin typeface="Times New Roman" panose="02020603050405020304" pitchFamily="18" charset="0"/>
                <a:cs typeface="Times New Roman" panose="02020603050405020304" pitchFamily="18" charset="0"/>
              </a:rPr>
              <a:t>Module:</a:t>
            </a:r>
            <a:endParaRPr lang="en-US" sz="8000" dirty="0" smtClean="0">
              <a:latin typeface="Times New Roman" panose="02020603050405020304" pitchFamily="18" charset="0"/>
              <a:cs typeface="Times New Roman" panose="02020603050405020304" pitchFamily="18" charset="0"/>
            </a:endParaRPr>
          </a:p>
          <a:p>
            <a:pPr marL="114300" indent="0" algn="just">
              <a:buNone/>
            </a:pPr>
            <a:r>
              <a:rPr lang="en-US" sz="8000" dirty="0" smtClean="0">
                <a:latin typeface="Times New Roman" panose="02020603050405020304" pitchFamily="18" charset="0"/>
                <a:cs typeface="Times New Roman" panose="02020603050405020304" pitchFamily="18" charset="0"/>
              </a:rPr>
              <a:t>Web </a:t>
            </a:r>
            <a:r>
              <a:rPr lang="en-US" sz="8000" dirty="0">
                <a:latin typeface="Times New Roman" panose="02020603050405020304" pitchFamily="18" charset="0"/>
                <a:cs typeface="Times New Roman" panose="02020603050405020304" pitchFamily="18" charset="0"/>
              </a:rPr>
              <a:t>Interface Development: Involves creating the user interface using HTML, CSS, and JavaScript within the Flask </a:t>
            </a:r>
            <a:r>
              <a:rPr lang="en-US" sz="8000" dirty="0" smtClean="0">
                <a:latin typeface="Times New Roman" panose="02020603050405020304" pitchFamily="18" charset="0"/>
                <a:cs typeface="Times New Roman" panose="02020603050405020304" pitchFamily="18" charset="0"/>
              </a:rPr>
              <a:t>framework.</a:t>
            </a:r>
          </a:p>
          <a:p>
            <a:pPr marL="114300" indent="0" algn="just">
              <a:buNone/>
            </a:pPr>
            <a:r>
              <a:rPr lang="en-US" sz="8000" dirty="0">
                <a:latin typeface="Times New Roman" panose="02020603050405020304" pitchFamily="18" charset="0"/>
                <a:cs typeface="Times New Roman" panose="02020603050405020304" pitchFamily="18" charset="0"/>
              </a:rPr>
              <a:t>User Input Handling: Manages user interactions, form submissions, and input validation.</a:t>
            </a:r>
          </a:p>
          <a:p>
            <a:pPr marL="114300" indent="0" algn="just">
              <a:buNone/>
            </a:pPr>
            <a:endParaRPr lang="en-US" sz="8000" dirty="0" smtClean="0">
              <a:latin typeface="Times New Roman" panose="02020603050405020304" pitchFamily="18" charset="0"/>
              <a:cs typeface="Times New Roman" panose="02020603050405020304" pitchFamily="18" charset="0"/>
            </a:endParaRPr>
          </a:p>
          <a:p>
            <a:pPr marL="571500" lvl="1" indent="0" algn="just">
              <a:buNone/>
            </a:pPr>
            <a:endParaRPr lang="en-US" sz="8000" dirty="0" smtClean="0">
              <a:latin typeface="Times New Roman" panose="02020603050405020304" pitchFamily="18" charset="0"/>
              <a:cs typeface="Times New Roman" panose="02020603050405020304" pitchFamily="18" charset="0"/>
            </a:endParaRPr>
          </a:p>
          <a:p>
            <a:pPr lvl="1"/>
            <a:endParaRPr lang="en-US" sz="8000" dirty="0">
              <a:latin typeface="Times New Roman" panose="02020603050405020304" pitchFamily="18" charset="0"/>
              <a:cs typeface="Times New Roman" panose="02020603050405020304" pitchFamily="18" charset="0"/>
            </a:endParaRPr>
          </a:p>
          <a:p>
            <a:pPr marL="114300" indent="0" algn="ctr">
              <a:buNone/>
            </a:pPr>
            <a:endParaRPr lang="en-US" sz="8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Google Shape;96;p2"/>
          <p:cNvSpPr txBox="1">
            <a:spLocks/>
          </p:cNvSpPr>
          <p:nvPr/>
        </p:nvSpPr>
        <p:spPr>
          <a:xfrm>
            <a:off x="2651760" y="274638"/>
            <a:ext cx="6258560" cy="1168082"/>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800" b="1" dirty="0">
                <a:latin typeface="Times New Roman" panose="02020603050405020304" pitchFamily="18" charset="0"/>
                <a:cs typeface="Times New Roman" panose="02020603050405020304" pitchFamily="18" charset="0"/>
              </a:rPr>
              <a:t>Predicting Used Car Prices using Machine Learning with Flask Integration</a:t>
            </a:r>
            <a:endParaRPr lang="en-US" sz="1800" dirty="0"/>
          </a:p>
        </p:txBody>
      </p:sp>
      <p:pic>
        <p:nvPicPr>
          <p:cNvPr id="6" name="Google Shape;98;p2"/>
          <p:cNvPicPr preferRelativeResize="0"/>
          <p:nvPr/>
        </p:nvPicPr>
        <p:blipFill rotWithShape="1">
          <a:blip r:embed="rId2">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426347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Google Shape;96;p2"/>
          <p:cNvSpPr txBox="1">
            <a:spLocks/>
          </p:cNvSpPr>
          <p:nvPr/>
        </p:nvSpPr>
        <p:spPr>
          <a:xfrm>
            <a:off x="2651760" y="274638"/>
            <a:ext cx="6492240" cy="1127442"/>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800" b="1" dirty="0">
                <a:latin typeface="Times New Roman" panose="02020603050405020304" pitchFamily="18" charset="0"/>
                <a:cs typeface="Times New Roman" panose="02020603050405020304" pitchFamily="18" charset="0"/>
              </a:rPr>
              <a:t>Predicting Used Car Prices using Machine Learning with Flask Integration</a:t>
            </a:r>
            <a:endParaRPr lang="en-US" sz="1800" dirty="0"/>
          </a:p>
        </p:txBody>
      </p:sp>
      <p:pic>
        <p:nvPicPr>
          <p:cNvPr id="6" name="Google Shape;98;p2"/>
          <p:cNvPicPr preferRelativeResize="0"/>
          <p:nvPr/>
        </p:nvPicPr>
        <p:blipFill rotWithShape="1">
          <a:blip r:embed="rId2">
            <a:alphaModFix/>
          </a:blip>
          <a:srcRect/>
          <a:stretch/>
        </p:blipFill>
        <p:spPr>
          <a:xfrm>
            <a:off x="228600" y="553353"/>
            <a:ext cx="2237740" cy="755015"/>
          </a:xfrm>
          <a:prstGeom prst="rect">
            <a:avLst/>
          </a:prstGeom>
          <a:noFill/>
          <a:ln>
            <a:noFill/>
          </a:ln>
        </p:spPr>
      </p:pic>
      <p:sp>
        <p:nvSpPr>
          <p:cNvPr id="3" name="Rectangle 2"/>
          <p:cNvSpPr/>
          <p:nvPr/>
        </p:nvSpPr>
        <p:spPr>
          <a:xfrm>
            <a:off x="782320" y="1686560"/>
            <a:ext cx="7711440" cy="3785652"/>
          </a:xfrm>
          <a:prstGeom prst="rect">
            <a:avLst/>
          </a:prstGeom>
        </p:spPr>
        <p:txBody>
          <a:bodyPr wrap="square">
            <a:spAutoFit/>
          </a:bodyPr>
          <a:lstStyle/>
          <a:p>
            <a:pPr algn="just"/>
            <a:endParaRPr lang="en-US" sz="2000" b="1"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Model </a:t>
            </a:r>
            <a:r>
              <a:rPr lang="en-US" sz="2000" b="1" dirty="0">
                <a:latin typeface="Times New Roman" panose="02020603050405020304" pitchFamily="18" charset="0"/>
                <a:cs typeface="Times New Roman" panose="02020603050405020304" pitchFamily="18" charset="0"/>
              </a:rPr>
              <a:t>Deployment Module</a:t>
            </a:r>
            <a:r>
              <a:rPr lang="en-US" sz="2000" b="1"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Model Serialization: Serializes the trained model using serialization libraries like Pickle or </a:t>
            </a:r>
            <a:r>
              <a:rPr lang="en-US" sz="2000" dirty="0" err="1">
                <a:latin typeface="Times New Roman" panose="02020603050405020304" pitchFamily="18" charset="0"/>
                <a:cs typeface="Times New Roman" panose="02020603050405020304" pitchFamily="18" charset="0"/>
              </a:rPr>
              <a:t>Joblib</a:t>
            </a:r>
            <a:r>
              <a:rPr lang="en-US" sz="2000" dirty="0">
                <a:latin typeface="Times New Roman" panose="02020603050405020304" pitchFamily="18" charset="0"/>
                <a:cs typeface="Times New Roman" panose="02020603050405020304" pitchFamily="18" charset="0"/>
              </a:rPr>
              <a:t> for easy deployment.</a:t>
            </a:r>
          </a:p>
          <a:p>
            <a:pPr lvl="1" algn="just"/>
            <a:r>
              <a:rPr lang="en-US" sz="2000" dirty="0">
                <a:latin typeface="Times New Roman" panose="02020603050405020304" pitchFamily="18" charset="0"/>
                <a:cs typeface="Times New Roman" panose="02020603050405020304" pitchFamily="18" charset="0"/>
              </a:rPr>
              <a:t>Integration with Flask: Incorporates the serialized model within the Flask application to enable real-time predictions</a:t>
            </a:r>
            <a:r>
              <a:rPr lang="en-US" sz="2000" dirty="0" smtClean="0">
                <a:latin typeface="Times New Roman" panose="02020603050405020304" pitchFamily="18" charset="0"/>
                <a:cs typeface="Times New Roman" panose="02020603050405020304" pitchFamily="18" charset="0"/>
              </a:rPr>
              <a:t>.</a:t>
            </a:r>
          </a:p>
          <a:p>
            <a:pPr lvl="1"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User Interaction Module</a:t>
            </a:r>
            <a:r>
              <a:rPr lang="en-US" sz="2000" b="1"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Prediction Mechanism: Utilizes the trained model to predict selling prices based on user-provided car details.</a:t>
            </a:r>
          </a:p>
          <a:p>
            <a:pPr lvl="1" algn="just"/>
            <a:r>
              <a:rPr lang="en-US" sz="2000" dirty="0">
                <a:latin typeface="Times New Roman" panose="02020603050405020304" pitchFamily="18" charset="0"/>
                <a:cs typeface="Times New Roman" panose="02020603050405020304" pitchFamily="18" charset="0"/>
              </a:rPr>
              <a:t>Display Predictions: Presents the predicted prices to users via the web interface.</a:t>
            </a:r>
          </a:p>
        </p:txBody>
      </p:sp>
    </p:spTree>
    <p:extLst>
      <p:ext uri="{BB962C8B-B14F-4D97-AF65-F5344CB8AC3E}">
        <p14:creationId xmlns:p14="http://schemas.microsoft.com/office/powerpoint/2010/main" val="1523952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6694</TotalTime>
  <Words>763</Words>
  <Application>Microsoft Office PowerPoint</Application>
  <PresentationFormat>On-screen Show (4:3)</PresentationFormat>
  <Paragraphs>127</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Tahoma</vt:lpstr>
      <vt:lpstr>Times New Roman</vt:lpstr>
      <vt:lpstr>Office Theme</vt:lpstr>
      <vt:lpstr>Predicting Used Car Prices using Machine Learning with Flask Integration</vt:lpstr>
      <vt:lpstr>Predicting Used Car Prices using Machine Learning with Flask Integration</vt:lpstr>
      <vt:lpstr>Predicting Used Car Prices using Machine Learning with Flask Integration</vt:lpstr>
      <vt:lpstr>Predicting Used Car Prices using Machine Learning with Flask Integration</vt:lpstr>
      <vt:lpstr>Predicting Used Car Prices using Machine Learning with Flask Integration</vt:lpstr>
      <vt:lpstr>PowerPoint Presentation</vt:lpstr>
      <vt:lpstr>Predicting Used Car Prices using Machine Learning with Flask Integration</vt:lpstr>
      <vt:lpstr>PowerPoint Presentation</vt:lpstr>
      <vt:lpstr>PowerPoint Presentation</vt:lpstr>
      <vt:lpstr>Predicting Used Car Prices using Machine Learning with Flask Integration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Windows User</cp:lastModifiedBy>
  <cp:revision>44</cp:revision>
  <dcterms:created xsi:type="dcterms:W3CDTF">2020-05-13T07:00:09Z</dcterms:created>
  <dcterms:modified xsi:type="dcterms:W3CDTF">2024-01-07T19:00:10Z</dcterms:modified>
</cp:coreProperties>
</file>