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69" r:id="rId6"/>
    <p:sldId id="271" r:id="rId7"/>
    <p:sldId id="276" r:id="rId8"/>
    <p:sldId id="272" r:id="rId9"/>
    <p:sldId id="278" r:id="rId10"/>
    <p:sldId id="279" r:id="rId11"/>
    <p:sldId id="290" r:id="rId12"/>
    <p:sldId id="280" r:id="rId13"/>
    <p:sldId id="273" r:id="rId14"/>
    <p:sldId id="286" r:id="rId15"/>
    <p:sldId id="283" r:id="rId16"/>
    <p:sldId id="287" r:id="rId17"/>
    <p:sldId id="282" r:id="rId18"/>
    <p:sldId id="288" r:id="rId19"/>
    <p:sldId id="291" r:id="rId20"/>
    <p:sldId id="289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75" d="100"/>
          <a:sy n="75" d="100"/>
        </p:scale>
        <p:origin x="45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ps.uibk.ac.at/~klaus/Klaus_Kofler_-_Institute_for_Computer_Science_files/GPUCNN.pdf" TargetMode="External"/><Relationship Id="rId2" Type="http://schemas.openxmlformats.org/officeDocument/2006/relationships/hyperlink" Target="https://www.researchgate.net/publication/224626495_Using_GPUs_for_machine_learning_algorithm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aranshagarwal202/Cats_versus_Dogs" TargetMode="External"/><Relationship Id="rId4" Type="http://schemas.openxmlformats.org/officeDocument/2006/relationships/hyperlink" Target="https://www.tensorflow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Graphical Processing Units For Deep Learning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11005864" cy="856456"/>
          </a:xfrm>
        </p:spPr>
        <p:txBody>
          <a:bodyPr>
            <a:normAutofit/>
          </a:bodyPr>
          <a:lstStyle/>
          <a:p>
            <a:r>
              <a:rPr lang="en-IN" sz="2100" dirty="0"/>
              <a:t>The key that gave rise to the era of Artificial Intelligence.</a:t>
            </a:r>
          </a:p>
          <a:p>
            <a:pPr algn="r"/>
            <a:r>
              <a:rPr lang="en-IN" sz="1600" dirty="0"/>
              <a:t> Saransh Agrawal</a:t>
            </a:r>
          </a:p>
          <a:p>
            <a:pPr algn="r"/>
            <a:r>
              <a:rPr lang="en-IN" sz="1600" dirty="0"/>
              <a:t>-170921060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0EB2-FD67-4A8B-98DF-DE369FA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84" y="481804"/>
            <a:ext cx="10221900" cy="666328"/>
          </a:xfrm>
        </p:spPr>
        <p:txBody>
          <a:bodyPr>
            <a:normAutofit fontScale="90000"/>
          </a:bodyPr>
          <a:lstStyle/>
          <a:p>
            <a:r>
              <a:rPr lang="en-IN" dirty="0"/>
              <a:t>Why does having more cores make a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B135-5A7B-4528-8F83-D1D7247DCEAB}"/>
              </a:ext>
            </a:extLst>
          </p:cNvPr>
          <p:cNvSpPr txBox="1">
            <a:spLocks/>
          </p:cNvSpPr>
          <p:nvPr/>
        </p:nvSpPr>
        <p:spPr>
          <a:xfrm>
            <a:off x="1106253" y="3189588"/>
            <a:ext cx="4968552" cy="2098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/>
              <a:t>For CPU:</a:t>
            </a:r>
          </a:p>
          <a:p>
            <a:pPr marL="0" indent="0">
              <a:buNone/>
            </a:pPr>
            <a:r>
              <a:rPr lang="en-IN" dirty="0"/>
              <a:t>	with 4 available ALU, it will take </a:t>
            </a:r>
          </a:p>
          <a:p>
            <a:pPr marL="0" indent="0">
              <a:buNone/>
            </a:pPr>
            <a:r>
              <a:rPr lang="en-IN" dirty="0"/>
              <a:t>	= 81/4 </a:t>
            </a:r>
          </a:p>
          <a:p>
            <a:pPr marL="0" indent="0">
              <a:buNone/>
            </a:pPr>
            <a:r>
              <a:rPr lang="en-IN" dirty="0"/>
              <a:t>	= 21 total runs.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5ADA29-7A76-42D7-836B-71BBCF95EC21}"/>
              </a:ext>
            </a:extLst>
          </p:cNvPr>
          <p:cNvSpPr txBox="1">
            <a:spLocks/>
          </p:cNvSpPr>
          <p:nvPr/>
        </p:nvSpPr>
        <p:spPr>
          <a:xfrm>
            <a:off x="1106253" y="1412776"/>
            <a:ext cx="640080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Given an input of size [9,9], if we want to divide it by number 255, say one ALU is capable of completing one division.</a:t>
            </a:r>
          </a:p>
          <a:p>
            <a:r>
              <a:rPr lang="en-IN" dirty="0"/>
              <a:t>Here, a total of 81 computations need to be 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641EE-75BC-4FA8-8A2E-2B4754A91744}"/>
              </a:ext>
            </a:extLst>
          </p:cNvPr>
          <p:cNvSpPr txBox="1">
            <a:spLocks/>
          </p:cNvSpPr>
          <p:nvPr/>
        </p:nvSpPr>
        <p:spPr>
          <a:xfrm>
            <a:off x="6186053" y="3217640"/>
            <a:ext cx="5616624" cy="1874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/>
              <a:t>For GPU:</a:t>
            </a:r>
          </a:p>
          <a:p>
            <a:pPr marL="0" indent="0">
              <a:buNone/>
            </a:pPr>
            <a:r>
              <a:rPr lang="en-IN" dirty="0"/>
              <a:t>	with 36 available ALU, it will take </a:t>
            </a:r>
          </a:p>
          <a:p>
            <a:pPr marL="0" indent="0">
              <a:buNone/>
            </a:pPr>
            <a:r>
              <a:rPr lang="en-IN" dirty="0"/>
              <a:t>	= 81/36 </a:t>
            </a:r>
          </a:p>
          <a:p>
            <a:pPr marL="0" indent="0">
              <a:buNone/>
            </a:pPr>
            <a:r>
              <a:rPr lang="en-IN" dirty="0"/>
              <a:t>	= 3 total runs.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DD54B-D16B-4DFD-9608-07B8B49DD1A8}"/>
              </a:ext>
            </a:extLst>
          </p:cNvPr>
          <p:cNvSpPr txBox="1"/>
          <p:nvPr/>
        </p:nvSpPr>
        <p:spPr>
          <a:xfrm>
            <a:off x="1126469" y="6381328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* Just for visualization, not actual figures.</a:t>
            </a:r>
          </a:p>
        </p:txBody>
      </p:sp>
    </p:spTree>
    <p:extLst>
      <p:ext uri="{BB962C8B-B14F-4D97-AF65-F5344CB8AC3E}">
        <p14:creationId xmlns:p14="http://schemas.microsoft.com/office/powerpoint/2010/main" val="289588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EC89-6766-4F96-B6CA-16460116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6660232" cy="691480"/>
          </a:xfrm>
        </p:spPr>
        <p:txBody>
          <a:bodyPr/>
          <a:lstStyle/>
          <a:p>
            <a:r>
              <a:rPr lang="en-IN" dirty="0"/>
              <a:t>CPU vs GPU vs High end GPU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59290-4B09-45A1-AF3F-0AEDF34BD813}"/>
              </a:ext>
            </a:extLst>
          </p:cNvPr>
          <p:cNvSpPr/>
          <p:nvPr/>
        </p:nvSpPr>
        <p:spPr>
          <a:xfrm>
            <a:off x="393701" y="1247580"/>
            <a:ext cx="3176872" cy="69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IN" b="1">
                <a:solidFill>
                  <a:srgbClr val="92D050"/>
                </a:solidFill>
              </a:rPr>
              <a:t>Intel core i5-8250U</a:t>
            </a:r>
            <a:endParaRPr lang="en-IN" b="1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55C93-8EAA-449B-9C0A-9DA44D38C22B}"/>
              </a:ext>
            </a:extLst>
          </p:cNvPr>
          <p:cNvSpPr/>
          <p:nvPr/>
        </p:nvSpPr>
        <p:spPr>
          <a:xfrm>
            <a:off x="393701" y="2176547"/>
            <a:ext cx="3176872" cy="69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Cores: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Threads: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107E-5BD0-40D3-8B64-F8783C06C91D}"/>
              </a:ext>
            </a:extLst>
          </p:cNvPr>
          <p:cNvSpPr/>
          <p:nvPr/>
        </p:nvSpPr>
        <p:spPr>
          <a:xfrm>
            <a:off x="393701" y="3020822"/>
            <a:ext cx="3176872" cy="69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Base Frequency: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1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.6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0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 GHz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MAX Turbo Freq: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3.4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 GHz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64E65-88E0-4D00-ACE2-E0AA19DF12E8}"/>
              </a:ext>
            </a:extLst>
          </p:cNvPr>
          <p:cNvSpPr/>
          <p:nvPr/>
        </p:nvSpPr>
        <p:spPr>
          <a:xfrm>
            <a:off x="393701" y="3865097"/>
            <a:ext cx="3176872" cy="1000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prstClr val="white"/>
                </a:solidFill>
              </a:rPr>
              <a:t>RAM: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8GB (MAX 32GB)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MAX Bandwidth: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37.5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 Gb/s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548C9-484E-4044-A4BF-B194BE998830}"/>
              </a:ext>
            </a:extLst>
          </p:cNvPr>
          <p:cNvSpPr/>
          <p:nvPr/>
        </p:nvSpPr>
        <p:spPr>
          <a:xfrm>
            <a:off x="393702" y="5018489"/>
            <a:ext cx="3176871" cy="1551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IN" dirty="0">
                <a:solidFill>
                  <a:prstClr val="white"/>
                </a:solidFill>
              </a:rPr>
              <a:t>https://ark.intel.com/content/www/us/en/ark/products/124967/intel-core-i5-8250u-processor-6m-cache-up-to-3-40-ghz.html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1F4CB-15EE-4801-B6F3-A8ECACFDE5B0}"/>
              </a:ext>
            </a:extLst>
          </p:cNvPr>
          <p:cNvSpPr/>
          <p:nvPr/>
        </p:nvSpPr>
        <p:spPr>
          <a:xfrm>
            <a:off x="3818719" y="1247580"/>
            <a:ext cx="3718800" cy="69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92D050"/>
                </a:solidFill>
              </a:rPr>
              <a:t>Nvidia GeForce GT-1030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B1A4C-1E21-4F0A-A521-F9D0E2712E72}"/>
              </a:ext>
            </a:extLst>
          </p:cNvPr>
          <p:cNvSpPr/>
          <p:nvPr/>
        </p:nvSpPr>
        <p:spPr>
          <a:xfrm>
            <a:off x="7871983" y="1247580"/>
            <a:ext cx="3718800" cy="69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92D050"/>
                </a:solidFill>
              </a:rPr>
              <a:t>Nvidia T4 Tensor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7405D-5B38-49CC-9742-0FF178E9F698}"/>
              </a:ext>
            </a:extLst>
          </p:cNvPr>
          <p:cNvSpPr/>
          <p:nvPr/>
        </p:nvSpPr>
        <p:spPr>
          <a:xfrm>
            <a:off x="3829498" y="2170685"/>
            <a:ext cx="3718800" cy="69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CUDA cores: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3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8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4</a:t>
            </a:r>
            <a:endParaRPr lang="en-IN" dirty="0">
              <a:solidFill>
                <a:prstClr val="white"/>
              </a:solidFill>
              <a:highlight>
                <a:srgbClr val="008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F30BB0-4B44-4A8F-B190-2C246545EC16}"/>
              </a:ext>
            </a:extLst>
          </p:cNvPr>
          <p:cNvSpPr/>
          <p:nvPr/>
        </p:nvSpPr>
        <p:spPr>
          <a:xfrm>
            <a:off x="3814594" y="3021132"/>
            <a:ext cx="3718800" cy="6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Base clock frequency: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122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8 MHz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Boost: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14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68 MHz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69C47-A6F7-4693-97D4-9A81596EE1BF}"/>
              </a:ext>
            </a:extLst>
          </p:cNvPr>
          <p:cNvSpPr/>
          <p:nvPr/>
        </p:nvSpPr>
        <p:spPr>
          <a:xfrm>
            <a:off x="3829170" y="3870960"/>
            <a:ext cx="3718800" cy="6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RAM: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2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GB DDR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MAX Bandwidth: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4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8GB/s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8CFEC5-C2CF-41C7-B840-A9E8285B11D4}"/>
              </a:ext>
            </a:extLst>
          </p:cNvPr>
          <p:cNvSpPr/>
          <p:nvPr/>
        </p:nvSpPr>
        <p:spPr>
          <a:xfrm>
            <a:off x="3829170" y="4717420"/>
            <a:ext cx="3718800" cy="542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CUDA compute compatibility: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6.1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22ACAA-AEA6-42EF-9140-18EB25D0C2AC}"/>
              </a:ext>
            </a:extLst>
          </p:cNvPr>
          <p:cNvSpPr/>
          <p:nvPr/>
        </p:nvSpPr>
        <p:spPr>
          <a:xfrm>
            <a:off x="7867859" y="2170685"/>
            <a:ext cx="3718800" cy="69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CUDA cores: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25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6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Turing Tensor cores: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320</a:t>
            </a:r>
            <a:endParaRPr lang="en-IN" dirty="0">
              <a:solidFill>
                <a:prstClr val="white"/>
              </a:solidFill>
              <a:highlight>
                <a:srgbClr val="0080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FDA84-20F1-4B72-AC1F-4860BAEEEBD8}"/>
              </a:ext>
            </a:extLst>
          </p:cNvPr>
          <p:cNvSpPr/>
          <p:nvPr/>
        </p:nvSpPr>
        <p:spPr>
          <a:xfrm>
            <a:off x="7867859" y="3020962"/>
            <a:ext cx="3718800" cy="6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Base clock frequency: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5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8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5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MHz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Boost: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1590 MHz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7CAB02-8D87-446F-B8FC-45C5E49B02E5}"/>
              </a:ext>
            </a:extLst>
          </p:cNvPr>
          <p:cNvSpPr/>
          <p:nvPr/>
        </p:nvSpPr>
        <p:spPr>
          <a:xfrm>
            <a:off x="7867859" y="3870960"/>
            <a:ext cx="3718800" cy="6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RAM: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16GB GDDR6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MAX Bandwidth: </a:t>
            </a:r>
            <a:r>
              <a:rPr lang="en-IN" sz="2000" dirty="0">
                <a:solidFill>
                  <a:prstClr val="white"/>
                </a:solidFill>
                <a:highlight>
                  <a:srgbClr val="008000"/>
                </a:highlight>
              </a:rPr>
              <a:t>300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Gb/s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D6A9A-02CB-41AE-82B3-9EC0DA42B203}"/>
              </a:ext>
            </a:extLst>
          </p:cNvPr>
          <p:cNvSpPr/>
          <p:nvPr/>
        </p:nvSpPr>
        <p:spPr>
          <a:xfrm>
            <a:off x="7867859" y="4720958"/>
            <a:ext cx="3718800" cy="5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CUDA compute compatibility: </a:t>
            </a:r>
            <a:r>
              <a:rPr lang="en-IN" dirty="0">
                <a:solidFill>
                  <a:prstClr val="white"/>
                </a:solidFill>
                <a:highlight>
                  <a:srgbClr val="008000"/>
                </a:highlight>
              </a:rPr>
              <a:t>7.5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F39B36-64B0-4AEE-8AE6-CA1B8DDFFD5E}"/>
              </a:ext>
            </a:extLst>
          </p:cNvPr>
          <p:cNvSpPr/>
          <p:nvPr/>
        </p:nvSpPr>
        <p:spPr>
          <a:xfrm>
            <a:off x="3829170" y="5423356"/>
            <a:ext cx="3718800" cy="1146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IN" dirty="0">
                <a:solidFill>
                  <a:prstClr val="white"/>
                </a:solidFill>
              </a:rPr>
              <a:t>https://www.nvidia.com/en-us/geforce/graphics-cards/gt-1030/specifications/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0EB3B8-0D2F-4ADD-BF47-1D4C2CFB1692}"/>
              </a:ext>
            </a:extLst>
          </p:cNvPr>
          <p:cNvSpPr/>
          <p:nvPr/>
        </p:nvSpPr>
        <p:spPr>
          <a:xfrm>
            <a:off x="7870186" y="5423356"/>
            <a:ext cx="3718800" cy="1146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IN" dirty="0">
                <a:solidFill>
                  <a:prstClr val="white"/>
                </a:solidFill>
              </a:rPr>
              <a:t>https://www.nvidia.com/content/dam/en-zz/Solutions/Data-Center/tesla-t4/t4-tensor-core-product-brief.pdf</a:t>
            </a:r>
          </a:p>
        </p:txBody>
      </p:sp>
    </p:spTree>
    <p:extLst>
      <p:ext uri="{BB962C8B-B14F-4D97-AF65-F5344CB8AC3E}">
        <p14:creationId xmlns:p14="http://schemas.microsoft.com/office/powerpoint/2010/main" val="1415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9873-8132-468B-9E76-4FC987F8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664"/>
            <a:ext cx="9144000" cy="710952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Visualization using a CAT vs DOG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C1749-20CE-474B-BFAC-F0ACBED60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" r="83734" b="-7701"/>
          <a:stretch/>
        </p:blipFill>
        <p:spPr>
          <a:xfrm>
            <a:off x="2063552" y="1355109"/>
            <a:ext cx="9998464" cy="79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770C3-120D-4492-8322-20972AF6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-7701" r="75985"/>
          <a:stretch/>
        </p:blipFill>
        <p:spPr>
          <a:xfrm>
            <a:off x="860106" y="2216897"/>
            <a:ext cx="10080000" cy="80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117C93-4751-46BB-88C2-D92B43179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1" t="-10140" r="60360" b="2439"/>
          <a:stretch/>
        </p:blipFill>
        <p:spPr>
          <a:xfrm>
            <a:off x="860106" y="3127447"/>
            <a:ext cx="10080000" cy="84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96EC6-E4FD-48E5-9924-4C59AE82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0" t="-18580" r="44607" b="-3411"/>
          <a:stretch/>
        </p:blipFill>
        <p:spPr>
          <a:xfrm>
            <a:off x="873798" y="3927789"/>
            <a:ext cx="10080000" cy="93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3902F-54F2-4499-B7EC-FBDD6DF1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-18685" r="29117" b="-3307"/>
          <a:stretch/>
        </p:blipFill>
        <p:spPr>
          <a:xfrm>
            <a:off x="873798" y="4806199"/>
            <a:ext cx="10080000" cy="93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AF4B9-7CBF-4138-9A42-C4B0864E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2" t="833" r="22160" b="3306"/>
          <a:stretch/>
        </p:blipFill>
        <p:spPr>
          <a:xfrm>
            <a:off x="3245525" y="5773112"/>
            <a:ext cx="5309161" cy="86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D6D7-DCEB-4EEB-AEA2-F10C2780E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6" y="1338487"/>
            <a:ext cx="1091480" cy="82182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55B0C3-B97B-420E-AA31-E1461C085CC0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1405846" y="1749397"/>
            <a:ext cx="657706" cy="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545B4E-86C7-41BD-8270-7FC7BCB5B942}"/>
              </a:ext>
            </a:extLst>
          </p:cNvPr>
          <p:cNvCxnSpPr>
            <a:cxnSpLocks/>
          </p:cNvCxnSpPr>
          <p:nvPr/>
        </p:nvCxnSpPr>
        <p:spPr>
          <a:xfrm>
            <a:off x="191344" y="2620802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AE79F9-4613-40CB-AA25-94B8FD2955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49366" y="2618501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0A2488-4B8E-457E-BD38-7DE2D97B2415}"/>
              </a:ext>
            </a:extLst>
          </p:cNvPr>
          <p:cNvCxnSpPr>
            <a:cxnSpLocks/>
          </p:cNvCxnSpPr>
          <p:nvPr/>
        </p:nvCxnSpPr>
        <p:spPr>
          <a:xfrm>
            <a:off x="10953798" y="2635803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99F9D-9044-4BAD-8003-8EC2C3A857C0}"/>
              </a:ext>
            </a:extLst>
          </p:cNvPr>
          <p:cNvCxnSpPr>
            <a:cxnSpLocks/>
          </p:cNvCxnSpPr>
          <p:nvPr/>
        </p:nvCxnSpPr>
        <p:spPr>
          <a:xfrm>
            <a:off x="11411820" y="2633502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D3CEEB-13A9-4F2D-8413-4219A0BD3B65}"/>
              </a:ext>
            </a:extLst>
          </p:cNvPr>
          <p:cNvCxnSpPr>
            <a:cxnSpLocks/>
          </p:cNvCxnSpPr>
          <p:nvPr/>
        </p:nvCxnSpPr>
        <p:spPr>
          <a:xfrm>
            <a:off x="191344" y="3549152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F8B765-8E3E-421A-BC8A-CE11C9CD3A59}"/>
              </a:ext>
            </a:extLst>
          </p:cNvPr>
          <p:cNvCxnSpPr>
            <a:cxnSpLocks/>
          </p:cNvCxnSpPr>
          <p:nvPr/>
        </p:nvCxnSpPr>
        <p:spPr>
          <a:xfrm>
            <a:off x="649366" y="3546851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44209-612E-4114-827A-7DFD89D72898}"/>
              </a:ext>
            </a:extLst>
          </p:cNvPr>
          <p:cNvCxnSpPr>
            <a:cxnSpLocks/>
          </p:cNvCxnSpPr>
          <p:nvPr/>
        </p:nvCxnSpPr>
        <p:spPr>
          <a:xfrm>
            <a:off x="10940106" y="3546851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624C25-AA09-4B43-921C-9E068950B3F1}"/>
              </a:ext>
            </a:extLst>
          </p:cNvPr>
          <p:cNvCxnSpPr>
            <a:cxnSpLocks/>
          </p:cNvCxnSpPr>
          <p:nvPr/>
        </p:nvCxnSpPr>
        <p:spPr>
          <a:xfrm>
            <a:off x="11398128" y="3544550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03F2CF-6CFD-491F-A176-E1D0DC0ECA5F}"/>
              </a:ext>
            </a:extLst>
          </p:cNvPr>
          <p:cNvCxnSpPr>
            <a:cxnSpLocks/>
          </p:cNvCxnSpPr>
          <p:nvPr/>
        </p:nvCxnSpPr>
        <p:spPr>
          <a:xfrm>
            <a:off x="167199" y="4436303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0EF5B-3751-4367-9B0E-FF4BE8CB7D7D}"/>
              </a:ext>
            </a:extLst>
          </p:cNvPr>
          <p:cNvCxnSpPr>
            <a:cxnSpLocks/>
          </p:cNvCxnSpPr>
          <p:nvPr/>
        </p:nvCxnSpPr>
        <p:spPr>
          <a:xfrm>
            <a:off x="625221" y="4434002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657A31-A992-44A5-815E-8DAE2AC5E00D}"/>
              </a:ext>
            </a:extLst>
          </p:cNvPr>
          <p:cNvCxnSpPr>
            <a:cxnSpLocks/>
          </p:cNvCxnSpPr>
          <p:nvPr/>
        </p:nvCxnSpPr>
        <p:spPr>
          <a:xfrm>
            <a:off x="192599" y="5314713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1CA1C-507A-4A82-AD8F-3C0596F6766C}"/>
              </a:ext>
            </a:extLst>
          </p:cNvPr>
          <p:cNvCxnSpPr>
            <a:cxnSpLocks/>
          </p:cNvCxnSpPr>
          <p:nvPr/>
        </p:nvCxnSpPr>
        <p:spPr>
          <a:xfrm>
            <a:off x="650621" y="5312412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BA2C06-45B7-4364-8127-13FDA2DFD1CF}"/>
              </a:ext>
            </a:extLst>
          </p:cNvPr>
          <p:cNvCxnSpPr>
            <a:cxnSpLocks/>
          </p:cNvCxnSpPr>
          <p:nvPr/>
        </p:nvCxnSpPr>
        <p:spPr>
          <a:xfrm>
            <a:off x="10953798" y="5312412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44C6A8-5D7F-465F-ABFB-3A302F5C8785}"/>
              </a:ext>
            </a:extLst>
          </p:cNvPr>
          <p:cNvCxnSpPr>
            <a:cxnSpLocks/>
          </p:cNvCxnSpPr>
          <p:nvPr/>
        </p:nvCxnSpPr>
        <p:spPr>
          <a:xfrm>
            <a:off x="11411820" y="5319003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865B3F-4504-438E-9995-52B75DDBC298}"/>
              </a:ext>
            </a:extLst>
          </p:cNvPr>
          <p:cNvCxnSpPr>
            <a:cxnSpLocks/>
          </p:cNvCxnSpPr>
          <p:nvPr/>
        </p:nvCxnSpPr>
        <p:spPr>
          <a:xfrm>
            <a:off x="2567608" y="6200510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17590-BC5E-41C5-AA0A-C6861C0D5013}"/>
              </a:ext>
            </a:extLst>
          </p:cNvPr>
          <p:cNvCxnSpPr>
            <a:cxnSpLocks/>
          </p:cNvCxnSpPr>
          <p:nvPr/>
        </p:nvCxnSpPr>
        <p:spPr>
          <a:xfrm>
            <a:off x="3025630" y="6202811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E130CC-62A2-4E38-80F8-203E10A2BA96}"/>
              </a:ext>
            </a:extLst>
          </p:cNvPr>
          <p:cNvCxnSpPr>
            <a:cxnSpLocks/>
          </p:cNvCxnSpPr>
          <p:nvPr/>
        </p:nvCxnSpPr>
        <p:spPr>
          <a:xfrm>
            <a:off x="8554686" y="6202811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D757D7-C977-40FE-B18A-5539B27149C9}"/>
              </a:ext>
            </a:extLst>
          </p:cNvPr>
          <p:cNvCxnSpPr>
            <a:cxnSpLocks/>
          </p:cNvCxnSpPr>
          <p:nvPr/>
        </p:nvCxnSpPr>
        <p:spPr>
          <a:xfrm>
            <a:off x="9012708" y="6200510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6BB66-A404-43EB-8364-6D8B5F00DA7A}"/>
              </a:ext>
            </a:extLst>
          </p:cNvPr>
          <p:cNvSpPr/>
          <p:nvPr/>
        </p:nvSpPr>
        <p:spPr>
          <a:xfrm>
            <a:off x="9236657" y="5880048"/>
            <a:ext cx="1932460" cy="640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B0C8C0-BDFF-4479-92E9-56B2522C8E22}"/>
              </a:ext>
            </a:extLst>
          </p:cNvPr>
          <p:cNvCxnSpPr>
            <a:cxnSpLocks/>
          </p:cNvCxnSpPr>
          <p:nvPr/>
        </p:nvCxnSpPr>
        <p:spPr>
          <a:xfrm>
            <a:off x="10953798" y="4440549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70978B-6900-48A1-88D1-3750EDBF6E3C}"/>
              </a:ext>
            </a:extLst>
          </p:cNvPr>
          <p:cNvCxnSpPr>
            <a:cxnSpLocks/>
          </p:cNvCxnSpPr>
          <p:nvPr/>
        </p:nvCxnSpPr>
        <p:spPr>
          <a:xfrm>
            <a:off x="11411820" y="4447140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3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F42AA-1D45-4384-9B18-34F504695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0" t="-1" r="9537" b="-3849"/>
          <a:stretch/>
        </p:blipFill>
        <p:spPr>
          <a:xfrm>
            <a:off x="1127448" y="692696"/>
            <a:ext cx="9433048" cy="936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9A249-4214-4596-89BA-62750CADA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5" r="-2838" b="-3849"/>
          <a:stretch/>
        </p:blipFill>
        <p:spPr>
          <a:xfrm>
            <a:off x="1847528" y="1844824"/>
            <a:ext cx="9433048" cy="9360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404C6-0105-41C6-949F-EAE0850BED5D}"/>
              </a:ext>
            </a:extLst>
          </p:cNvPr>
          <p:cNvCxnSpPr>
            <a:cxnSpLocks/>
          </p:cNvCxnSpPr>
          <p:nvPr/>
        </p:nvCxnSpPr>
        <p:spPr>
          <a:xfrm>
            <a:off x="479376" y="1124744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AE274-55AC-42FC-A7B7-2163BBE68444}"/>
              </a:ext>
            </a:extLst>
          </p:cNvPr>
          <p:cNvCxnSpPr>
            <a:cxnSpLocks/>
          </p:cNvCxnSpPr>
          <p:nvPr/>
        </p:nvCxnSpPr>
        <p:spPr>
          <a:xfrm>
            <a:off x="937398" y="1122443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94D623-66FB-4624-8049-762CC77B17D6}"/>
              </a:ext>
            </a:extLst>
          </p:cNvPr>
          <p:cNvCxnSpPr>
            <a:cxnSpLocks/>
          </p:cNvCxnSpPr>
          <p:nvPr/>
        </p:nvCxnSpPr>
        <p:spPr>
          <a:xfrm>
            <a:off x="10560496" y="1127045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18C118-3EA1-431A-82B6-022FCF174862}"/>
              </a:ext>
            </a:extLst>
          </p:cNvPr>
          <p:cNvCxnSpPr>
            <a:cxnSpLocks/>
          </p:cNvCxnSpPr>
          <p:nvPr/>
        </p:nvCxnSpPr>
        <p:spPr>
          <a:xfrm>
            <a:off x="11018518" y="1124744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00296-C45D-4A18-B768-3B1D614FF0D8}"/>
              </a:ext>
            </a:extLst>
          </p:cNvPr>
          <p:cNvCxnSpPr>
            <a:cxnSpLocks/>
          </p:cNvCxnSpPr>
          <p:nvPr/>
        </p:nvCxnSpPr>
        <p:spPr>
          <a:xfrm>
            <a:off x="1148138" y="2276872"/>
            <a:ext cx="4580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E2A46D-A4EC-46D5-991D-E2E242EABD7B}"/>
              </a:ext>
            </a:extLst>
          </p:cNvPr>
          <p:cNvCxnSpPr>
            <a:cxnSpLocks/>
          </p:cNvCxnSpPr>
          <p:nvPr/>
        </p:nvCxnSpPr>
        <p:spPr>
          <a:xfrm>
            <a:off x="1606160" y="2274571"/>
            <a:ext cx="2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18446-008A-40E2-B135-E038315AD0E8}"/>
              </a:ext>
            </a:extLst>
          </p:cNvPr>
          <p:cNvSpPr/>
          <p:nvPr/>
        </p:nvSpPr>
        <p:spPr>
          <a:xfrm>
            <a:off x="9912424" y="2060800"/>
            <a:ext cx="12961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15202-191D-470E-A4FD-DAA1DC2DE32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120336" y="231282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F8C5E7-F79E-4E64-A476-0F63EECB3AE2}"/>
              </a:ext>
            </a:extLst>
          </p:cNvPr>
          <p:cNvSpPr txBox="1">
            <a:spLocks/>
          </p:cNvSpPr>
          <p:nvPr/>
        </p:nvSpPr>
        <p:spPr>
          <a:xfrm>
            <a:off x="760412" y="3356992"/>
            <a:ext cx="4831532" cy="27390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</a:rPr>
              <a:t>Summary</a:t>
            </a:r>
          </a:p>
          <a:p>
            <a:r>
              <a:rPr lang="en-IN" dirty="0"/>
              <a:t>15 Conv2D layers</a:t>
            </a:r>
          </a:p>
          <a:p>
            <a:r>
              <a:rPr lang="en-IN" dirty="0"/>
              <a:t>6 Max pooling 2D layers</a:t>
            </a:r>
          </a:p>
          <a:p>
            <a:r>
              <a:rPr lang="en-IN" dirty="0"/>
              <a:t>3 Dense layers</a:t>
            </a:r>
          </a:p>
          <a:p>
            <a:r>
              <a:rPr lang="en-IN" dirty="0"/>
              <a:t>Biggest matrix size = [m, 256, 256, 32]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86EBF4-251B-41C2-89AF-B3B94D4B4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20" y="4723215"/>
            <a:ext cx="4134698" cy="10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161-592E-4B4F-A242-F2F9ED16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00" y="422887"/>
            <a:ext cx="4860032" cy="763488"/>
          </a:xfrm>
        </p:spPr>
        <p:txBody>
          <a:bodyPr/>
          <a:lstStyle/>
          <a:p>
            <a:r>
              <a:rPr lang="en-IN" dirty="0"/>
              <a:t>Performance on CPU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DAE48-920E-4CB5-98D4-802051F2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0" y="3642089"/>
            <a:ext cx="10297990" cy="25362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BCE209-E6D7-4EB6-889B-51986F8E05CA}"/>
              </a:ext>
            </a:extLst>
          </p:cNvPr>
          <p:cNvSpPr txBox="1">
            <a:spLocks/>
          </p:cNvSpPr>
          <p:nvPr/>
        </p:nvSpPr>
        <p:spPr>
          <a:xfrm>
            <a:off x="1487488" y="1278518"/>
            <a:ext cx="7704856" cy="1862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Training Conditions:</a:t>
            </a:r>
          </a:p>
          <a:p>
            <a:r>
              <a:rPr lang="en-IN" dirty="0"/>
              <a:t>Pre-Processing step: Normalization, divide each pixel by 255.</a:t>
            </a:r>
          </a:p>
          <a:p>
            <a:r>
              <a:rPr lang="en-IN" dirty="0"/>
              <a:t>Batch size: 16</a:t>
            </a:r>
          </a:p>
          <a:p>
            <a:r>
              <a:rPr lang="en-IN" dirty="0"/>
              <a:t>20,000 training images, 5000 test images</a:t>
            </a: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00B7D-C3AC-4CAC-94B0-2F9AC3D63242}"/>
              </a:ext>
            </a:extLst>
          </p:cNvPr>
          <p:cNvSpPr/>
          <p:nvPr/>
        </p:nvSpPr>
        <p:spPr>
          <a:xfrm>
            <a:off x="5041179" y="5949838"/>
            <a:ext cx="1084684" cy="195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2A3A9-877D-47BB-90CC-E0B08F27BB94}"/>
              </a:ext>
            </a:extLst>
          </p:cNvPr>
          <p:cNvSpPr txBox="1"/>
          <p:nvPr/>
        </p:nvSpPr>
        <p:spPr>
          <a:xfrm>
            <a:off x="1201300" y="6250447"/>
            <a:ext cx="30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7: CPU Training snapshot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79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FA99C-2E8A-4AD0-8317-3BB0B8DC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8" y="1089756"/>
            <a:ext cx="5231436" cy="5257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C0FFF-3E59-406D-AED2-1C46FD1C51C3}"/>
              </a:ext>
            </a:extLst>
          </p:cNvPr>
          <p:cNvSpPr txBox="1"/>
          <p:nvPr/>
        </p:nvSpPr>
        <p:spPr>
          <a:xfrm>
            <a:off x="576532" y="47667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</a:rPr>
              <a:t>Base CPU utilization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57AE3-E366-4CCE-A5AB-8660A040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92" y="1089756"/>
            <a:ext cx="5390076" cy="5255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1F856-E3A3-41C9-A401-5E4E5BF13209}"/>
              </a:ext>
            </a:extLst>
          </p:cNvPr>
          <p:cNvSpPr txBox="1"/>
          <p:nvPr/>
        </p:nvSpPr>
        <p:spPr>
          <a:xfrm>
            <a:off x="6384032" y="47667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</a:rPr>
              <a:t>CPU utilization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C5ABC-1081-4146-9C05-43C80A09660B}"/>
              </a:ext>
            </a:extLst>
          </p:cNvPr>
          <p:cNvSpPr txBox="1"/>
          <p:nvPr/>
        </p:nvSpPr>
        <p:spPr>
          <a:xfrm>
            <a:off x="521020" y="6403370"/>
            <a:ext cx="586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8: CPU utilization graph (% utilization over 60sec)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3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8730-6A66-4032-BE63-29896A21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260648"/>
            <a:ext cx="8712968" cy="782960"/>
          </a:xfrm>
        </p:spPr>
        <p:txBody>
          <a:bodyPr/>
          <a:lstStyle/>
          <a:p>
            <a:r>
              <a:rPr lang="en-IN" dirty="0"/>
              <a:t>Performance on NVIDIA GeForce MX150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5CCB5-D9C2-4EDD-AB2F-2157DAB0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8" y="3792760"/>
            <a:ext cx="10370182" cy="9323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836027-F3FA-4530-91A0-2003C6267CAB}"/>
              </a:ext>
            </a:extLst>
          </p:cNvPr>
          <p:cNvSpPr txBox="1">
            <a:spLocks/>
          </p:cNvSpPr>
          <p:nvPr/>
        </p:nvSpPr>
        <p:spPr>
          <a:xfrm>
            <a:off x="194048" y="1407368"/>
            <a:ext cx="7488832" cy="202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Training Conditions:</a:t>
            </a:r>
          </a:p>
          <a:p>
            <a:r>
              <a:rPr lang="en-IN" dirty="0"/>
              <a:t>Pre-Processing step: Normalization, divide each pixel by 255.</a:t>
            </a:r>
          </a:p>
          <a:p>
            <a:r>
              <a:rPr lang="en-IN" dirty="0"/>
              <a:t>Batch size: 16</a:t>
            </a:r>
          </a:p>
          <a:p>
            <a:r>
              <a:rPr lang="en-IN" dirty="0"/>
              <a:t>20,000 training images, 5000 test images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6020A-3DD2-4966-813D-3AE4CD81D3D3}"/>
              </a:ext>
            </a:extLst>
          </p:cNvPr>
          <p:cNvSpPr txBox="1"/>
          <p:nvPr/>
        </p:nvSpPr>
        <p:spPr>
          <a:xfrm>
            <a:off x="269255" y="6146004"/>
            <a:ext cx="939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NOTE</a:t>
            </a:r>
            <a:r>
              <a:rPr lang="en-IN" dirty="0"/>
              <a:t>: MX150 and GT-1030 are both based on same chipset (GP-108), the latter is desktop   	version, while MX-150 is modified for laptops.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381EC-BB54-4C65-A38B-D18238BDB2B2}"/>
              </a:ext>
            </a:extLst>
          </p:cNvPr>
          <p:cNvSpPr txBox="1"/>
          <p:nvPr/>
        </p:nvSpPr>
        <p:spPr>
          <a:xfrm>
            <a:off x="269255" y="493496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ighlight>
                  <a:srgbClr val="008000"/>
                </a:highlight>
              </a:rPr>
              <a:t>11 min/epoch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CC025-B35E-4D75-8F58-117543D8EC84}"/>
              </a:ext>
            </a:extLst>
          </p:cNvPr>
          <p:cNvSpPr txBox="1"/>
          <p:nvPr/>
        </p:nvSpPr>
        <p:spPr>
          <a:xfrm>
            <a:off x="3036582" y="5450632"/>
            <a:ext cx="363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9: GPU MX150 Training snapshot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00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28C9F-D7DD-42D4-A89B-3D6674B2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93589"/>
            <a:ext cx="4501080" cy="447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9D06A-DB20-435D-BB2F-19F2C1168E5A}"/>
              </a:ext>
            </a:extLst>
          </p:cNvPr>
          <p:cNvSpPr txBox="1"/>
          <p:nvPr/>
        </p:nvSpPr>
        <p:spPr>
          <a:xfrm>
            <a:off x="551384" y="47667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</a:rPr>
              <a:t>GPU utilization during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F6AC3-9D91-430C-9248-B676717EE182}"/>
              </a:ext>
            </a:extLst>
          </p:cNvPr>
          <p:cNvSpPr txBox="1"/>
          <p:nvPr/>
        </p:nvSpPr>
        <p:spPr>
          <a:xfrm>
            <a:off x="6096000" y="47667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</a:rPr>
              <a:t>Increasing Batch size to 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17784-7F79-4114-B7C6-8A169BBB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4784"/>
            <a:ext cx="5752425" cy="1408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3F6B2-195B-4840-B5C4-00C211763032}"/>
              </a:ext>
            </a:extLst>
          </p:cNvPr>
          <p:cNvSpPr txBox="1"/>
          <p:nvPr/>
        </p:nvSpPr>
        <p:spPr>
          <a:xfrm>
            <a:off x="6095999" y="3464486"/>
            <a:ext cx="57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/>
              <a:t>OOM error</a:t>
            </a:r>
            <a:r>
              <a:rPr lang="en-IN" sz="2000" dirty="0"/>
              <a:t>: Out of memory, since tensor of shape [32,128,64,64] could not fit in RAM.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D3255-A6D0-4990-9EA5-2B7FBC74EE42}"/>
              </a:ext>
            </a:extLst>
          </p:cNvPr>
          <p:cNvSpPr txBox="1"/>
          <p:nvPr/>
        </p:nvSpPr>
        <p:spPr>
          <a:xfrm>
            <a:off x="407368" y="578556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10: GPU MX150 utilization graph (% utilization over 60sec)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53094-1876-4A7F-AC85-D7BD3B33FCD5}"/>
              </a:ext>
            </a:extLst>
          </p:cNvPr>
          <p:cNvSpPr txBox="1"/>
          <p:nvPr/>
        </p:nvSpPr>
        <p:spPr>
          <a:xfrm>
            <a:off x="6095999" y="3034579"/>
            <a:ext cx="586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11: OOM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40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F681-B09D-493A-A851-DD40E9254336}"/>
              </a:ext>
            </a:extLst>
          </p:cNvPr>
          <p:cNvSpPr txBox="1">
            <a:spLocks/>
          </p:cNvSpPr>
          <p:nvPr/>
        </p:nvSpPr>
        <p:spPr>
          <a:xfrm>
            <a:off x="1231244" y="614043"/>
            <a:ext cx="8712968" cy="78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Performance on NVIDIA 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B4C9-A3E4-43B4-AD2B-CD09B3760987}"/>
              </a:ext>
            </a:extLst>
          </p:cNvPr>
          <p:cNvSpPr txBox="1">
            <a:spLocks/>
          </p:cNvSpPr>
          <p:nvPr/>
        </p:nvSpPr>
        <p:spPr>
          <a:xfrm>
            <a:off x="1231244" y="1844824"/>
            <a:ext cx="7488832" cy="202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Training Conditions:</a:t>
            </a:r>
          </a:p>
          <a:p>
            <a:r>
              <a:rPr lang="en-IN" dirty="0"/>
              <a:t>Pre-Processing step: Normalization, divide each pixel by 255.</a:t>
            </a:r>
          </a:p>
          <a:p>
            <a:r>
              <a:rPr lang="en-IN" dirty="0"/>
              <a:t>Batch size: 128</a:t>
            </a:r>
          </a:p>
          <a:p>
            <a:r>
              <a:rPr lang="en-IN" dirty="0"/>
              <a:t>20,000 training images, 5000 test images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7C26-3D5A-4DD5-AE21-E5394497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44" y="4077072"/>
            <a:ext cx="10012542" cy="107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FB6B5-006E-4592-8168-4FFFF398D783}"/>
              </a:ext>
            </a:extLst>
          </p:cNvPr>
          <p:cNvSpPr txBox="1"/>
          <p:nvPr/>
        </p:nvSpPr>
        <p:spPr>
          <a:xfrm>
            <a:off x="1228515" y="566124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ighlight>
                  <a:srgbClr val="008000"/>
                </a:highlight>
              </a:rPr>
              <a:t>6.3 min/epoch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51B2-94AC-44CB-A4AF-561DEDC33AAA}"/>
              </a:ext>
            </a:extLst>
          </p:cNvPr>
          <p:cNvSpPr txBox="1"/>
          <p:nvPr/>
        </p:nvSpPr>
        <p:spPr>
          <a:xfrm>
            <a:off x="1222632" y="5285696"/>
            <a:ext cx="586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12: GPU T4 Training snapshot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75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EB111-4E6E-4FC7-8AFB-FF68D4BAE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81175"/>
            <a:ext cx="6667500" cy="32956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9BC424-E3DC-459D-BFC5-5614C1B9C931}"/>
              </a:ext>
            </a:extLst>
          </p:cNvPr>
          <p:cNvSpPr txBox="1">
            <a:spLocks/>
          </p:cNvSpPr>
          <p:nvPr/>
        </p:nvSpPr>
        <p:spPr>
          <a:xfrm>
            <a:off x="1231244" y="614043"/>
            <a:ext cx="9833308" cy="78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Stochastic VS Batch gradient descent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7D00-FA4A-47F0-9D09-5A9ACCBB6691}"/>
              </a:ext>
            </a:extLst>
          </p:cNvPr>
          <p:cNvSpPr txBox="1"/>
          <p:nvPr/>
        </p:nvSpPr>
        <p:spPr>
          <a:xfrm>
            <a:off x="1231244" y="6165686"/>
            <a:ext cx="738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https://towardsdatascience.com/an-introduction-to-gradient-descent-c9cca5739307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DC6CA-F556-4D9C-8EDE-334F87CB9B53}"/>
              </a:ext>
            </a:extLst>
          </p:cNvPr>
          <p:cNvSpPr txBox="1"/>
          <p:nvPr/>
        </p:nvSpPr>
        <p:spPr>
          <a:xfrm>
            <a:off x="8472264" y="1988840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A large batch size is better.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High speed, large capacity RAM accessible to GPU.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430B3-7E74-4A61-8937-5647FFFDB9DA}"/>
              </a:ext>
            </a:extLst>
          </p:cNvPr>
          <p:cNvSpPr txBox="1"/>
          <p:nvPr/>
        </p:nvSpPr>
        <p:spPr>
          <a:xfrm>
            <a:off x="1231244" y="5276331"/>
            <a:ext cx="63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13: Contour plot for decreasing cost by gradient descent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65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66823" y="412344"/>
            <a:ext cx="4283968" cy="714268"/>
          </a:xfrm>
        </p:spPr>
        <p:txBody>
          <a:bodyPr/>
          <a:lstStyle/>
          <a:p>
            <a:r>
              <a:rPr lang="en-IN" dirty="0"/>
              <a:t>Machine Learning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Conventional Programming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Machine Learning Approach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8DF9F-51BC-4E74-9D4D-7FD2D2EC9564}"/>
              </a:ext>
            </a:extLst>
          </p:cNvPr>
          <p:cNvSpPr/>
          <p:nvPr/>
        </p:nvSpPr>
        <p:spPr>
          <a:xfrm>
            <a:off x="4223792" y="2564904"/>
            <a:ext cx="230425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Conventional Programming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309C0CE-C734-4C8E-B65B-FCCB8C796FC6}"/>
              </a:ext>
            </a:extLst>
          </p:cNvPr>
          <p:cNvSpPr/>
          <p:nvPr/>
        </p:nvSpPr>
        <p:spPr>
          <a:xfrm>
            <a:off x="2965671" y="2638616"/>
            <a:ext cx="1258121" cy="328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Rules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D27086-B626-40AF-9953-3BE12889891B}"/>
              </a:ext>
            </a:extLst>
          </p:cNvPr>
          <p:cNvSpPr/>
          <p:nvPr/>
        </p:nvSpPr>
        <p:spPr>
          <a:xfrm>
            <a:off x="2965670" y="3244976"/>
            <a:ext cx="1258121" cy="328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93A516-1CCE-43F3-8E34-55A5D0CAB134}"/>
              </a:ext>
            </a:extLst>
          </p:cNvPr>
          <p:cNvSpPr/>
          <p:nvPr/>
        </p:nvSpPr>
        <p:spPr>
          <a:xfrm>
            <a:off x="6528048" y="2837788"/>
            <a:ext cx="1311494" cy="4623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C8157-77A8-477D-A90E-8FAAF1DB9C2F}"/>
              </a:ext>
            </a:extLst>
          </p:cNvPr>
          <p:cNvSpPr/>
          <p:nvPr/>
        </p:nvSpPr>
        <p:spPr>
          <a:xfrm>
            <a:off x="4223792" y="4558800"/>
            <a:ext cx="230425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066FD5-8E26-466E-99FF-6C5A971F8AA3}"/>
              </a:ext>
            </a:extLst>
          </p:cNvPr>
          <p:cNvSpPr/>
          <p:nvPr/>
        </p:nvSpPr>
        <p:spPr>
          <a:xfrm>
            <a:off x="2965670" y="4645628"/>
            <a:ext cx="1258121" cy="328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3CD8AA6-1589-4058-A36E-80E9130DF332}"/>
              </a:ext>
            </a:extLst>
          </p:cNvPr>
          <p:cNvSpPr/>
          <p:nvPr/>
        </p:nvSpPr>
        <p:spPr>
          <a:xfrm>
            <a:off x="2965669" y="5128972"/>
            <a:ext cx="1258121" cy="328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Answers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D308C1-56F2-4938-9D30-748103E97168}"/>
              </a:ext>
            </a:extLst>
          </p:cNvPr>
          <p:cNvSpPr/>
          <p:nvPr/>
        </p:nvSpPr>
        <p:spPr>
          <a:xfrm>
            <a:off x="6528048" y="4831684"/>
            <a:ext cx="1311494" cy="4623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CC926-797C-4CFD-931C-2502AF11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700294"/>
            <a:ext cx="4867200" cy="3128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289B5-3DEB-48C9-92B5-E3E58479D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700808"/>
            <a:ext cx="4704632" cy="312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8A7AF-46C4-464A-A5B9-F253FCAE8489}"/>
              </a:ext>
            </a:extLst>
          </p:cNvPr>
          <p:cNvSpPr txBox="1"/>
          <p:nvPr/>
        </p:nvSpPr>
        <p:spPr>
          <a:xfrm>
            <a:off x="479376" y="76470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92D050"/>
                </a:solidFill>
              </a:rPr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F67A7-52BE-4434-8846-1BD04B9029C1}"/>
              </a:ext>
            </a:extLst>
          </p:cNvPr>
          <p:cNvSpPr txBox="1"/>
          <p:nvPr/>
        </p:nvSpPr>
        <p:spPr>
          <a:xfrm>
            <a:off x="6456040" y="76470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92D050"/>
                </a:solidFill>
              </a:rPr>
              <a:t>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8570D-C354-4E8B-B34A-E7B157FE949D}"/>
              </a:ext>
            </a:extLst>
          </p:cNvPr>
          <p:cNvSpPr txBox="1"/>
          <p:nvPr/>
        </p:nvSpPr>
        <p:spPr>
          <a:xfrm>
            <a:off x="563773" y="5393620"/>
            <a:ext cx="30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14(a): Accuracy vs epoch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123CD-D0C8-4D39-979D-AEAD29C6E858}"/>
              </a:ext>
            </a:extLst>
          </p:cNvPr>
          <p:cNvSpPr txBox="1"/>
          <p:nvPr/>
        </p:nvSpPr>
        <p:spPr>
          <a:xfrm>
            <a:off x="6456040" y="5393620"/>
            <a:ext cx="30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14(b): </a:t>
            </a:r>
            <a:r>
              <a:rPr lang="en-US" dirty="0"/>
              <a:t>Loss vs epoch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13E0-DA25-44BD-B9DB-A496C4F93405}"/>
              </a:ext>
            </a:extLst>
          </p:cNvPr>
          <p:cNvSpPr txBox="1"/>
          <p:nvPr/>
        </p:nvSpPr>
        <p:spPr>
          <a:xfrm rot="16200000">
            <a:off x="5699956" y="28482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485BA-1C4D-4546-AC67-72D07846AA43}"/>
              </a:ext>
            </a:extLst>
          </p:cNvPr>
          <p:cNvSpPr txBox="1"/>
          <p:nvPr/>
        </p:nvSpPr>
        <p:spPr>
          <a:xfrm rot="16200000">
            <a:off x="-428738" y="2848289"/>
            <a:ext cx="12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8BAB4-CD6E-4161-9610-FBADED47F6DE}"/>
              </a:ext>
            </a:extLst>
          </p:cNvPr>
          <p:cNvSpPr txBox="1"/>
          <p:nvPr/>
        </p:nvSpPr>
        <p:spPr>
          <a:xfrm>
            <a:off x="2588940" y="5024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E768C-7CEB-47A0-AF95-4AB7979B0579}"/>
              </a:ext>
            </a:extLst>
          </p:cNvPr>
          <p:cNvSpPr txBox="1"/>
          <p:nvPr/>
        </p:nvSpPr>
        <p:spPr>
          <a:xfrm>
            <a:off x="8412312" y="5024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5BC78-B1D8-4C9B-81AB-1E6CA053FE89}"/>
              </a:ext>
            </a:extLst>
          </p:cNvPr>
          <p:cNvCxnSpPr/>
          <p:nvPr/>
        </p:nvCxnSpPr>
        <p:spPr>
          <a:xfrm>
            <a:off x="2351584" y="502428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F8A71-427E-41AE-A009-F159008620E5}"/>
              </a:ext>
            </a:extLst>
          </p:cNvPr>
          <p:cNvCxnSpPr/>
          <p:nvPr/>
        </p:nvCxnSpPr>
        <p:spPr>
          <a:xfrm>
            <a:off x="8117045" y="499287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5D5969-8C23-426A-813A-362217F9F83B}"/>
              </a:ext>
            </a:extLst>
          </p:cNvPr>
          <p:cNvCxnSpPr>
            <a:cxnSpLocks/>
          </p:cNvCxnSpPr>
          <p:nvPr/>
        </p:nvCxnSpPr>
        <p:spPr>
          <a:xfrm flipV="1">
            <a:off x="376011" y="2412872"/>
            <a:ext cx="0" cy="13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66A0F5-747A-420A-846D-EA6CF93DDE90}"/>
              </a:ext>
            </a:extLst>
          </p:cNvPr>
          <p:cNvCxnSpPr>
            <a:cxnSpLocks/>
          </p:cNvCxnSpPr>
          <p:nvPr/>
        </p:nvCxnSpPr>
        <p:spPr>
          <a:xfrm flipV="1">
            <a:off x="6280666" y="2345782"/>
            <a:ext cx="0" cy="13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5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AA6C-B2A4-40C3-89DB-48B6A06ED401}"/>
              </a:ext>
            </a:extLst>
          </p:cNvPr>
          <p:cNvSpPr txBox="1">
            <a:spLocks/>
          </p:cNvSpPr>
          <p:nvPr/>
        </p:nvSpPr>
        <p:spPr>
          <a:xfrm>
            <a:off x="1231244" y="614043"/>
            <a:ext cx="3496604" cy="78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Bibliography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5D44B-5E50-4EE8-ABEC-214B352BF7BD}"/>
              </a:ext>
            </a:extLst>
          </p:cNvPr>
          <p:cNvSpPr txBox="1"/>
          <p:nvPr/>
        </p:nvSpPr>
        <p:spPr>
          <a:xfrm>
            <a:off x="1343472" y="1772816"/>
            <a:ext cx="10441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2D050"/>
              </a:buClr>
              <a:buFont typeface="+mj-lt"/>
              <a:buAutoNum type="arabicPeriod"/>
            </a:pPr>
            <a:r>
              <a:rPr lang="en-IN" dirty="0"/>
              <a:t>Deep Learning: Ian Goodfellow, </a:t>
            </a:r>
            <a:r>
              <a:rPr lang="en-IN" dirty="0" err="1"/>
              <a:t>Yoshua</a:t>
            </a:r>
            <a:r>
              <a:rPr lang="en-IN" dirty="0"/>
              <a:t> </a:t>
            </a:r>
            <a:r>
              <a:rPr lang="en-IN" dirty="0" err="1"/>
              <a:t>Bengio</a:t>
            </a:r>
            <a:r>
              <a:rPr lang="en-IN" dirty="0"/>
              <a:t> and Aaron Courville</a:t>
            </a:r>
          </a:p>
          <a:p>
            <a:pPr marL="342900" indent="-342900">
              <a:buClr>
                <a:srgbClr val="92D050"/>
              </a:buClr>
              <a:buFont typeface="+mj-lt"/>
              <a:buAutoNum type="arabicPeriod"/>
            </a:pPr>
            <a:r>
              <a:rPr lang="en-IN" dirty="0"/>
              <a:t>Performance on CPU vs GPU for deep learning workloads: Amr </a:t>
            </a:r>
            <a:r>
              <a:rPr lang="en-IN" dirty="0" err="1"/>
              <a:t>Kayid</a:t>
            </a:r>
            <a:r>
              <a:rPr lang="en-IN" dirty="0"/>
              <a:t> and Yasmeen Khaled: </a:t>
            </a:r>
            <a:r>
              <a:rPr lang="en-IN" dirty="0">
                <a:hlinkClick r:id="rId2"/>
              </a:rPr>
              <a:t>https://www.researchgate.net/publication/224626495_Using_GPUs_for_machine_learning_algorithms</a:t>
            </a:r>
            <a:endParaRPr lang="en-IN" dirty="0"/>
          </a:p>
          <a:p>
            <a:pPr marL="342900" indent="-342900">
              <a:buClr>
                <a:srgbClr val="92D050"/>
              </a:buClr>
              <a:buFont typeface="+mj-lt"/>
              <a:buAutoNum type="arabicPeriod"/>
            </a:pPr>
            <a:r>
              <a:rPr lang="en-US" dirty="0"/>
              <a:t>Performance and Scalability of GPU-based Convolutional Neural Networks: </a:t>
            </a:r>
            <a:r>
              <a:rPr lang="en-IN" dirty="0"/>
              <a:t>Daniel </a:t>
            </a:r>
            <a:r>
              <a:rPr lang="en-IN" dirty="0" err="1"/>
              <a:t>Strigl</a:t>
            </a:r>
            <a:r>
              <a:rPr lang="en-IN" dirty="0"/>
              <a:t>, Klaus </a:t>
            </a:r>
            <a:r>
              <a:rPr lang="en-IN" dirty="0" err="1"/>
              <a:t>Kofler</a:t>
            </a:r>
            <a:r>
              <a:rPr lang="en-IN" dirty="0"/>
              <a:t> and Stefan </a:t>
            </a:r>
            <a:r>
              <a:rPr lang="en-IN" dirty="0" err="1"/>
              <a:t>Podlipnig</a:t>
            </a:r>
            <a:r>
              <a:rPr lang="en-IN" dirty="0"/>
              <a:t>, </a:t>
            </a:r>
            <a:r>
              <a:rPr lang="en-IN" dirty="0">
                <a:hlinkClick r:id="rId3"/>
              </a:rPr>
              <a:t>http://www.dps.uibk.ac.at/~klaus/Klaus_Kofler_-_Institute_for_Computer_Science_files/GPUCNN.pdf</a:t>
            </a:r>
            <a:r>
              <a:rPr lang="en-IN" dirty="0"/>
              <a:t> </a:t>
            </a:r>
          </a:p>
          <a:p>
            <a:pPr marL="342900" indent="-342900">
              <a:buClr>
                <a:srgbClr val="92D050"/>
              </a:buClr>
              <a:buFont typeface="+mj-lt"/>
              <a:buAutoNum type="arabicPeriod"/>
            </a:pPr>
            <a:r>
              <a:rPr lang="en-IN" dirty="0" err="1"/>
              <a:t>Tensorflow</a:t>
            </a:r>
            <a:r>
              <a:rPr lang="en-IN" dirty="0"/>
              <a:t>: </a:t>
            </a:r>
            <a:r>
              <a:rPr lang="en-IN" dirty="0">
                <a:hlinkClick r:id="rId4"/>
              </a:rPr>
              <a:t>https://www.tensorflow.org</a:t>
            </a:r>
            <a:r>
              <a:rPr lang="en-IN" dirty="0"/>
              <a:t> </a:t>
            </a:r>
          </a:p>
          <a:p>
            <a:pPr marL="342900" indent="-342900">
              <a:buClr>
                <a:srgbClr val="92D050"/>
              </a:buClr>
              <a:buFont typeface="+mj-lt"/>
              <a:buAutoNum type="arabicPeriod"/>
            </a:pPr>
            <a:r>
              <a:rPr lang="en-IN" dirty="0"/>
              <a:t>Original Code: </a:t>
            </a:r>
            <a:r>
              <a:rPr lang="en-IN" dirty="0">
                <a:hlinkClick r:id="rId5"/>
              </a:rPr>
              <a:t>https://github.com/saranshagarwal202/Cats_versus_Dogs</a:t>
            </a:r>
            <a:r>
              <a:rPr lang="en-IN" dirty="0"/>
              <a:t> </a:t>
            </a:r>
          </a:p>
          <a:p>
            <a:pPr marL="342900" indent="-342900">
              <a:buClr>
                <a:srgbClr val="92D050"/>
              </a:buCl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8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76672"/>
            <a:ext cx="7344816" cy="691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Steps in Machine Learning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33798-5947-4282-A365-4B186CF1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3432"/>
            <a:ext cx="91440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Collection and Division of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Pre-Processing of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Model formation and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Model Evaluation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040" y="279804"/>
            <a:ext cx="5115000" cy="810527"/>
          </a:xfrm>
        </p:spPr>
        <p:txBody>
          <a:bodyPr/>
          <a:lstStyle/>
          <a:p>
            <a:r>
              <a:rPr lang="en-IN" dirty="0"/>
              <a:t>Training a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067" y="1276513"/>
            <a:ext cx="4343400" cy="4270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Forward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Calculate Cost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Backward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Update Parameters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CDDAF-C6C5-41F7-8B70-DA98621205F2}"/>
              </a:ext>
            </a:extLst>
          </p:cNvPr>
          <p:cNvSpPr/>
          <p:nvPr/>
        </p:nvSpPr>
        <p:spPr>
          <a:xfrm>
            <a:off x="620360" y="4064845"/>
            <a:ext cx="1584176" cy="582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Features (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BFA96-755C-414E-886A-CF7C2F05CA39}"/>
              </a:ext>
            </a:extLst>
          </p:cNvPr>
          <p:cNvSpPr/>
          <p:nvPr/>
        </p:nvSpPr>
        <p:spPr>
          <a:xfrm>
            <a:off x="3007780" y="3756435"/>
            <a:ext cx="2316174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(Parameters </a:t>
            </a:r>
            <a:r>
              <a:rPr lang="en-IN" dirty="0" err="1"/>
              <a:t>W</a:t>
            </a:r>
            <a:r>
              <a:rPr lang="en-IN" baseline="-25000" dirty="0" err="1"/>
              <a:t>n</a:t>
            </a:r>
            <a:r>
              <a:rPr lang="en-IN" baseline="-25000" dirty="0"/>
              <a:t> </a:t>
            </a:r>
            <a:r>
              <a:rPr lang="en-IN" dirty="0"/>
              <a:t>, b)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BBC9FB-0743-47D4-AB5C-21F9F2E196F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5323954" y="4327935"/>
            <a:ext cx="1927578" cy="1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16EDEE-EDD9-4AF7-ADFC-BDD3BA1E0042}"/>
              </a:ext>
            </a:extLst>
          </p:cNvPr>
          <p:cNvSpPr txBox="1"/>
          <p:nvPr/>
        </p:nvSpPr>
        <p:spPr>
          <a:xfrm>
            <a:off x="5453360" y="399391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Forward Propagation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0E9DE-4657-4BBE-871F-3814F6F9CD8E}"/>
              </a:ext>
            </a:extLst>
          </p:cNvPr>
          <p:cNvSpPr/>
          <p:nvPr/>
        </p:nvSpPr>
        <p:spPr>
          <a:xfrm>
            <a:off x="7251532" y="4044593"/>
            <a:ext cx="1608212" cy="60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(ŷ)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A1763-CEBF-4F7A-AD9B-66A7A7021DB2}"/>
              </a:ext>
            </a:extLst>
          </p:cNvPr>
          <p:cNvSpPr/>
          <p:nvPr/>
        </p:nvSpPr>
        <p:spPr>
          <a:xfrm>
            <a:off x="9665468" y="2582186"/>
            <a:ext cx="1608212" cy="60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Actual Output (y)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BB77D-F7EE-4CE2-9CE9-3C66D529D02C}"/>
              </a:ext>
            </a:extLst>
          </p:cNvPr>
          <p:cNvSpPr/>
          <p:nvPr/>
        </p:nvSpPr>
        <p:spPr>
          <a:xfrm>
            <a:off x="9665468" y="4049449"/>
            <a:ext cx="1608212" cy="60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Loss Function (l)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C8DD85-C39B-4B24-B090-0A0B572A86DD}"/>
              </a:ext>
            </a:extLst>
          </p:cNvPr>
          <p:cNvCxnSpPr>
            <a:cxnSpLocks/>
          </p:cNvCxnSpPr>
          <p:nvPr/>
        </p:nvCxnSpPr>
        <p:spPr>
          <a:xfrm flipV="1">
            <a:off x="2232267" y="4327935"/>
            <a:ext cx="792088" cy="13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86D78-3ACB-4626-B489-37A5715FA41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8859744" y="4345777"/>
            <a:ext cx="805724" cy="48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90E89F-3EB2-4F54-B0BE-0616C4E2E8D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469574" y="3184554"/>
            <a:ext cx="0" cy="8648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AB33B-3726-403A-984B-D9FF56975B3B}"/>
              </a:ext>
            </a:extLst>
          </p:cNvPr>
          <p:cNvSpPr/>
          <p:nvPr/>
        </p:nvSpPr>
        <p:spPr>
          <a:xfrm>
            <a:off x="3229763" y="5397061"/>
            <a:ext cx="1872208" cy="900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(hyperparameter (α) )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816BAE-7DBC-408C-BCEF-6723B3A5BD54}"/>
              </a:ext>
            </a:extLst>
          </p:cNvPr>
          <p:cNvCxnSpPr>
            <a:cxnSpLocks/>
          </p:cNvCxnSpPr>
          <p:nvPr/>
        </p:nvCxnSpPr>
        <p:spPr>
          <a:xfrm flipH="1">
            <a:off x="4788334" y="4896750"/>
            <a:ext cx="1" cy="5003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B60F5D-0BD5-45C2-A0A7-8E8D217E3B94}"/>
              </a:ext>
            </a:extLst>
          </p:cNvPr>
          <p:cNvSpPr txBox="1"/>
          <p:nvPr/>
        </p:nvSpPr>
        <p:spPr>
          <a:xfrm>
            <a:off x="7013964" y="4929053"/>
            <a:ext cx="32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Backward Propagation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C05C2DE-97D6-4513-8B9E-3FC9AB98583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931863" y="5163057"/>
            <a:ext cx="468008" cy="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D5A34F5-86C3-403E-9E55-5B89D987283B}"/>
              </a:ext>
            </a:extLst>
          </p:cNvPr>
          <p:cNvCxnSpPr>
            <a:stCxn id="10" idx="2"/>
          </p:cNvCxnSpPr>
          <p:nvPr/>
        </p:nvCxnSpPr>
        <p:spPr>
          <a:xfrm rot="5400000">
            <a:off x="7787173" y="2203096"/>
            <a:ext cx="233680" cy="513112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8B79D16-274C-40E9-95B6-1ACC9B126536}"/>
              </a:ext>
            </a:extLst>
          </p:cNvPr>
          <p:cNvCxnSpPr>
            <a:cxnSpLocks/>
          </p:cNvCxnSpPr>
          <p:nvPr/>
        </p:nvCxnSpPr>
        <p:spPr>
          <a:xfrm>
            <a:off x="4655840" y="1484784"/>
            <a:ext cx="5296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91F2760-9C7F-4287-874D-2C6709D96BD4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52966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187A74-164A-4AFC-8C0D-48A1C5B669CE}"/>
              </a:ext>
            </a:extLst>
          </p:cNvPr>
          <p:cNvCxnSpPr>
            <a:cxnSpLocks/>
          </p:cNvCxnSpPr>
          <p:nvPr/>
        </p:nvCxnSpPr>
        <p:spPr>
          <a:xfrm>
            <a:off x="4655840" y="2492896"/>
            <a:ext cx="52966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AEC509-B13A-4894-8D4E-8E866063AB5D}"/>
              </a:ext>
            </a:extLst>
          </p:cNvPr>
          <p:cNvCxnSpPr>
            <a:cxnSpLocks/>
          </p:cNvCxnSpPr>
          <p:nvPr/>
        </p:nvCxnSpPr>
        <p:spPr>
          <a:xfrm>
            <a:off x="4655840" y="2996952"/>
            <a:ext cx="52966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C00E7D-5210-4BFC-8711-425C98EE98A6}"/>
              </a:ext>
            </a:extLst>
          </p:cNvPr>
          <p:cNvSpPr txBox="1"/>
          <p:nvPr/>
        </p:nvSpPr>
        <p:spPr>
          <a:xfrm>
            <a:off x="242359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Block diagram of training a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11" y="441966"/>
            <a:ext cx="9144000" cy="666328"/>
          </a:xfrm>
        </p:spPr>
        <p:txBody>
          <a:bodyPr/>
          <a:lstStyle/>
          <a:p>
            <a:r>
              <a:rPr lang="en-IN" dirty="0"/>
              <a:t>Logistic Regression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4AF2-0E6D-4590-AE1E-1EB40991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072" y="1530151"/>
            <a:ext cx="3333508" cy="468416"/>
          </a:xfrm>
        </p:spPr>
        <p:txBody>
          <a:bodyPr>
            <a:normAutofit/>
          </a:bodyPr>
          <a:lstStyle/>
          <a:p>
            <a:r>
              <a:rPr lang="en-IN" dirty="0"/>
              <a:t>Loss (Cross Entropy)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4C199-92F4-4A07-91ED-7FA6BC8BA858}"/>
              </a:ext>
            </a:extLst>
          </p:cNvPr>
          <p:cNvSpPr/>
          <p:nvPr/>
        </p:nvSpPr>
        <p:spPr>
          <a:xfrm>
            <a:off x="2531604" y="3264605"/>
            <a:ext cx="201622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 = W</a:t>
            </a:r>
            <a:r>
              <a:rPr lang="en-IN" baseline="30000" dirty="0"/>
              <a:t>T</a:t>
            </a:r>
            <a:r>
              <a:rPr lang="en-IN" dirty="0"/>
              <a:t>X +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C7066-5DD5-48C0-894C-65C082D38CAB}"/>
              </a:ext>
            </a:extLst>
          </p:cNvPr>
          <p:cNvSpPr/>
          <p:nvPr/>
        </p:nvSpPr>
        <p:spPr>
          <a:xfrm>
            <a:off x="373835" y="3300609"/>
            <a:ext cx="136815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X  [</a:t>
            </a:r>
            <a:r>
              <a:rPr lang="en-IN" dirty="0" err="1"/>
              <a:t>n</a:t>
            </a:r>
            <a:r>
              <a:rPr lang="en-IN" baseline="-25000" dirty="0" err="1"/>
              <a:t>x</a:t>
            </a:r>
            <a:r>
              <a:rPr lang="en-IN" dirty="0"/>
              <a:t> , m]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38763-4230-4C2D-84E3-5AD487D21BAA}"/>
              </a:ext>
            </a:extLst>
          </p:cNvPr>
          <p:cNvSpPr/>
          <p:nvPr/>
        </p:nvSpPr>
        <p:spPr>
          <a:xfrm>
            <a:off x="3786925" y="2172684"/>
            <a:ext cx="136815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W  [</a:t>
            </a:r>
            <a:r>
              <a:rPr lang="en-IN" dirty="0" err="1"/>
              <a:t>n</a:t>
            </a:r>
            <a:r>
              <a:rPr lang="en-IN" baseline="-25000" dirty="0" err="1"/>
              <a:t>x</a:t>
            </a:r>
            <a:r>
              <a:rPr lang="en-IN" dirty="0"/>
              <a:t> 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0C8E35-8420-4EA6-9D9E-AE6AFBC7DBD3}"/>
                  </a:ext>
                </a:extLst>
              </p:cNvPr>
              <p:cNvSpPr/>
              <p:nvPr/>
            </p:nvSpPr>
            <p:spPr>
              <a:xfrm>
                <a:off x="5598643" y="2996952"/>
                <a:ext cx="1127647" cy="12037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  a = σ(Z)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0C8E35-8420-4EA6-9D9E-AE6AFBC7D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43" y="2996952"/>
                <a:ext cx="1127647" cy="1203755"/>
              </a:xfrm>
              <a:prstGeom prst="rect">
                <a:avLst/>
              </a:prstGeom>
              <a:blipFill>
                <a:blip r:embed="rId2"/>
                <a:stretch>
                  <a:fillRect t="-503" r="-6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E50DCD0-E612-46A4-87A0-59EF78B55C60}"/>
              </a:ext>
            </a:extLst>
          </p:cNvPr>
          <p:cNvSpPr/>
          <p:nvPr/>
        </p:nvSpPr>
        <p:spPr>
          <a:xfrm>
            <a:off x="7539070" y="3300609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Ŷ [1,m]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3029F-4A16-43E8-863C-7781BFE05691}"/>
              </a:ext>
            </a:extLst>
          </p:cNvPr>
          <p:cNvSpPr txBox="1"/>
          <p:nvPr/>
        </p:nvSpPr>
        <p:spPr>
          <a:xfrm>
            <a:off x="4673623" y="3255313"/>
            <a:ext cx="8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 [1,m]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B4B5C-A689-4D2E-A76A-0B68D3D0B331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741987" y="3588641"/>
            <a:ext cx="7896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2C182-F20A-4700-8BA9-30EDF649147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547828" y="3588641"/>
            <a:ext cx="1050815" cy="10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9D24E6-C110-44FA-BC05-FCFC0C7C89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6290" y="3588641"/>
            <a:ext cx="812780" cy="10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EFA447-AD53-4F62-8D0B-6B46B587F1E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71001" y="2748748"/>
            <a:ext cx="0" cy="51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68783F-1CBC-4DC4-98A7-FC8EB0FB687D}"/>
                  </a:ext>
                </a:extLst>
              </p:cNvPr>
              <p:cNvSpPr/>
              <p:nvPr/>
            </p:nvSpPr>
            <p:spPr>
              <a:xfrm>
                <a:off x="3902188" y="4756392"/>
                <a:ext cx="3624879" cy="64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dZ = A-Y; </a:t>
                </a:r>
                <a:r>
                  <a:rPr lang="en-IN" dirty="0" err="1"/>
                  <a:t>dW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𝑑𝑍𝑇</m:t>
                    </m:r>
                  </m:oMath>
                </a14:m>
                <a:r>
                  <a:rPr lang="en-IN" dirty="0"/>
                  <a:t> ; </a:t>
                </a:r>
                <a:r>
                  <a:rPr lang="en-IN" dirty="0" err="1"/>
                  <a:t>db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𝑑𝑍𝑇</m:t>
                    </m:r>
                  </m:oMath>
                </a14:m>
                <a:endParaRPr lang="en-IN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68783F-1CBC-4DC4-98A7-FC8EB0FB6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88" y="4756392"/>
                <a:ext cx="3624879" cy="648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B44565-B71A-4601-B071-69F0D1E46F43}"/>
                  </a:ext>
                </a:extLst>
              </p:cNvPr>
              <p:cNvSpPr/>
              <p:nvPr/>
            </p:nvSpPr>
            <p:spPr>
              <a:xfrm>
                <a:off x="9027855" y="3187062"/>
                <a:ext cx="2844316" cy="803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B44565-B71A-4601-B071-69F0D1E46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5" y="3187062"/>
                <a:ext cx="2844316" cy="80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3C84CF-B502-4D07-874E-95FFB8F4FA62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8475174" y="3588641"/>
            <a:ext cx="55268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E20FD1-0029-4BFB-A1E6-AD785F9E7891}"/>
                  </a:ext>
                </a:extLst>
              </p:cNvPr>
              <p:cNvSpPr/>
              <p:nvPr/>
            </p:nvSpPr>
            <p:spPr>
              <a:xfrm>
                <a:off x="8781365" y="2031975"/>
                <a:ext cx="3337295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-(y log(a) +(1-y)log(1-a))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E20FD1-0029-4BFB-A1E6-AD785F9E7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365" y="2031975"/>
                <a:ext cx="3337295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DBB4C4-E2B8-4B96-8B99-6B86562C2835}"/>
              </a:ext>
            </a:extLst>
          </p:cNvPr>
          <p:cNvCxnSpPr>
            <a:cxnSpLocks/>
            <a:stCxn id="52" idx="2"/>
            <a:endCxn id="31" idx="0"/>
          </p:cNvCxnSpPr>
          <p:nvPr/>
        </p:nvCxnSpPr>
        <p:spPr>
          <a:xfrm>
            <a:off x="10450013" y="2608039"/>
            <a:ext cx="0" cy="5790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107DC6A-46A8-40D6-A864-C51076BCE630}"/>
              </a:ext>
            </a:extLst>
          </p:cNvPr>
          <p:cNvSpPr txBox="1">
            <a:spLocks/>
          </p:cNvSpPr>
          <p:nvPr/>
        </p:nvSpPr>
        <p:spPr>
          <a:xfrm>
            <a:off x="8652285" y="2820254"/>
            <a:ext cx="1835696" cy="3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Function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2C85952A-2337-4079-962D-798D4365F823}"/>
              </a:ext>
            </a:extLst>
          </p:cNvPr>
          <p:cNvSpPr txBox="1">
            <a:spLocks/>
          </p:cNvSpPr>
          <p:nvPr/>
        </p:nvSpPr>
        <p:spPr>
          <a:xfrm>
            <a:off x="5163517" y="2665595"/>
            <a:ext cx="2363550" cy="442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Activation (Sigmoid)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938D10-3CD8-420E-BBD2-B6D561CE684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8500908" y="2215602"/>
            <a:ext cx="174488" cy="3723723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71CB4BC-C868-4D21-AFF7-4F6D4C5D3F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7831" y="3876673"/>
            <a:ext cx="1050813" cy="1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1DE15F-B038-4DF0-8F55-649545B79386}"/>
              </a:ext>
            </a:extLst>
          </p:cNvPr>
          <p:cNvCxnSpPr>
            <a:cxnSpLocks/>
          </p:cNvCxnSpPr>
          <p:nvPr/>
        </p:nvCxnSpPr>
        <p:spPr>
          <a:xfrm>
            <a:off x="4471001" y="3932158"/>
            <a:ext cx="0" cy="824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2978FC5-0CD6-4F7E-B592-15F2A85473A2}"/>
              </a:ext>
            </a:extLst>
          </p:cNvPr>
          <p:cNvSpPr/>
          <p:nvPr/>
        </p:nvSpPr>
        <p:spPr>
          <a:xfrm>
            <a:off x="359027" y="4756393"/>
            <a:ext cx="292459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 = W- α.</a:t>
            </a:r>
            <a:r>
              <a:rPr lang="en-IN" dirty="0" err="1"/>
              <a:t>dW</a:t>
            </a:r>
            <a:r>
              <a:rPr lang="en-IN" dirty="0"/>
              <a:t>; b = b- α.</a:t>
            </a:r>
            <a:r>
              <a:rPr lang="en-IN" dirty="0" err="1"/>
              <a:t>db</a:t>
            </a:r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BF3493-324E-45AB-9386-E46AB505520A}"/>
              </a:ext>
            </a:extLst>
          </p:cNvPr>
          <p:cNvCxnSpPr>
            <a:cxnSpLocks/>
          </p:cNvCxnSpPr>
          <p:nvPr/>
        </p:nvCxnSpPr>
        <p:spPr>
          <a:xfrm flipV="1">
            <a:off x="2792802" y="3932158"/>
            <a:ext cx="0" cy="8242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E644EF-239A-4770-9699-CD84981309E9}"/>
              </a:ext>
            </a:extLst>
          </p:cNvPr>
          <p:cNvCxnSpPr>
            <a:stCxn id="30" idx="1"/>
            <a:endCxn id="84" idx="3"/>
          </p:cNvCxnSpPr>
          <p:nvPr/>
        </p:nvCxnSpPr>
        <p:spPr>
          <a:xfrm flipH="1">
            <a:off x="3283625" y="5080429"/>
            <a:ext cx="61856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3">
            <a:extLst>
              <a:ext uri="{FF2B5EF4-FFF2-40B4-BE49-F238E27FC236}">
                <a16:creationId xmlns:a16="http://schemas.microsoft.com/office/drawing/2014/main" id="{248C561E-7CBE-4677-B18F-8C3FDF369F2F}"/>
              </a:ext>
            </a:extLst>
          </p:cNvPr>
          <p:cNvSpPr txBox="1">
            <a:spLocks/>
          </p:cNvSpPr>
          <p:nvPr/>
        </p:nvSpPr>
        <p:spPr>
          <a:xfrm>
            <a:off x="4547828" y="4401512"/>
            <a:ext cx="3333508" cy="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Gradient Descent</a:t>
            </a:r>
          </a:p>
        </p:txBody>
      </p:sp>
      <p:sp>
        <p:nvSpPr>
          <p:cNvPr id="97" name="Content Placeholder 3">
            <a:extLst>
              <a:ext uri="{FF2B5EF4-FFF2-40B4-BE49-F238E27FC236}">
                <a16:creationId xmlns:a16="http://schemas.microsoft.com/office/drawing/2014/main" id="{24541066-0AF9-4EA2-89F2-2B8B43B0CD7E}"/>
              </a:ext>
            </a:extLst>
          </p:cNvPr>
          <p:cNvSpPr txBox="1">
            <a:spLocks/>
          </p:cNvSpPr>
          <p:nvPr/>
        </p:nvSpPr>
        <p:spPr>
          <a:xfrm>
            <a:off x="568680" y="4377805"/>
            <a:ext cx="3333508" cy="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Update</a:t>
            </a:r>
          </a:p>
        </p:txBody>
      </p:sp>
      <p:sp>
        <p:nvSpPr>
          <p:cNvPr id="98" name="Content Placeholder 3">
            <a:extLst>
              <a:ext uri="{FF2B5EF4-FFF2-40B4-BE49-F238E27FC236}">
                <a16:creationId xmlns:a16="http://schemas.microsoft.com/office/drawing/2014/main" id="{7BCD7127-A7A7-429D-8457-8A3EFCE5EA34}"/>
              </a:ext>
            </a:extLst>
          </p:cNvPr>
          <p:cNvSpPr txBox="1">
            <a:spLocks/>
          </p:cNvSpPr>
          <p:nvPr/>
        </p:nvSpPr>
        <p:spPr>
          <a:xfrm>
            <a:off x="2126417" y="2876053"/>
            <a:ext cx="3333508" cy="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Linear function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5618D4C0-D506-41A0-A9BB-103A4D41DD4C}"/>
              </a:ext>
            </a:extLst>
          </p:cNvPr>
          <p:cNvSpPr txBox="1">
            <a:spLocks/>
          </p:cNvSpPr>
          <p:nvPr/>
        </p:nvSpPr>
        <p:spPr>
          <a:xfrm>
            <a:off x="3699254" y="1664440"/>
            <a:ext cx="3333508" cy="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Random Initialization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F94304-B8FB-44A5-8F66-8471C6ADD193}"/>
              </a:ext>
            </a:extLst>
          </p:cNvPr>
          <p:cNvSpPr txBox="1"/>
          <p:nvPr/>
        </p:nvSpPr>
        <p:spPr>
          <a:xfrm>
            <a:off x="2162180" y="5894511"/>
            <a:ext cx="63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Block diagram including equations for training a ML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016" y="260648"/>
            <a:ext cx="9144000" cy="849694"/>
          </a:xfrm>
        </p:spPr>
        <p:txBody>
          <a:bodyPr/>
          <a:lstStyle/>
          <a:p>
            <a:r>
              <a:rPr lang="en-US" dirty="0"/>
              <a:t>Deep Neural Network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24" y="6409419"/>
            <a:ext cx="10729192" cy="576064"/>
          </a:xfrm>
        </p:spPr>
        <p:txBody>
          <a:bodyPr>
            <a:normAutofit/>
          </a:bodyPr>
          <a:lstStyle/>
          <a:p>
            <a:r>
              <a:rPr lang="en-IN" sz="1600" dirty="0"/>
              <a:t>https://www.researchgate.net/figure/Artificial-neural-network-architecture-ANN-i-h-1-h-2-h-n-o_fig1_321259051</a:t>
            </a:r>
            <a:endParaRPr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C833-10FF-4E23-9814-6A1F6A6D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96" y="1268760"/>
            <a:ext cx="6984776" cy="4092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BDC05-B0D3-4384-80C3-1AE7FC420069}"/>
              </a:ext>
            </a:extLst>
          </p:cNvPr>
          <p:cNvSpPr txBox="1"/>
          <p:nvPr/>
        </p:nvSpPr>
        <p:spPr>
          <a:xfrm>
            <a:off x="2596536" y="5519435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Architecture of Deep Neural Network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C8FA0-FF46-4429-9124-3FE24533DD3D}"/>
              </a:ext>
            </a:extLst>
          </p:cNvPr>
          <p:cNvSpPr txBox="1"/>
          <p:nvPr/>
        </p:nvSpPr>
        <p:spPr>
          <a:xfrm>
            <a:off x="8688288" y="148478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IN" dirty="0"/>
              <a:t>W [number of neurons in current layer, number of neurons in previous layer]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9C10E-303B-44A2-A0E8-4964EF5A55A9}"/>
              </a:ext>
            </a:extLst>
          </p:cNvPr>
          <p:cNvSpPr/>
          <p:nvPr/>
        </p:nvSpPr>
        <p:spPr>
          <a:xfrm>
            <a:off x="1404866" y="1671648"/>
            <a:ext cx="6847836" cy="20882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FF171C1-8303-4FF1-A3D6-D9BBFECBE5D9}"/>
              </a:ext>
            </a:extLst>
          </p:cNvPr>
          <p:cNvSpPr/>
          <p:nvPr/>
        </p:nvSpPr>
        <p:spPr>
          <a:xfrm>
            <a:off x="115798" y="3438939"/>
            <a:ext cx="1152128" cy="330880"/>
          </a:xfrm>
          <a:prstGeom prst="wedgeRectCallout">
            <a:avLst>
              <a:gd name="adj1" fmla="val 124224"/>
              <a:gd name="adj2" fmla="val -86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B9529-6036-42D6-B447-E292CD21CE10}"/>
              </a:ext>
            </a:extLst>
          </p:cNvPr>
          <p:cNvSpPr/>
          <p:nvPr/>
        </p:nvSpPr>
        <p:spPr>
          <a:xfrm>
            <a:off x="2423592" y="1483993"/>
            <a:ext cx="216024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[3,2][2,1] = [3,1]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BF850-CC32-4A85-B1A0-24BA0D619DF4}"/>
              </a:ext>
            </a:extLst>
          </p:cNvPr>
          <p:cNvSpPr/>
          <p:nvPr/>
        </p:nvSpPr>
        <p:spPr>
          <a:xfrm>
            <a:off x="3572182" y="1483993"/>
            <a:ext cx="216024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[3,3][3,1] = [3,1]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42B0F-37AC-4F31-8FA0-F81EF24FC1C3}"/>
              </a:ext>
            </a:extLst>
          </p:cNvPr>
          <p:cNvSpPr/>
          <p:nvPr/>
        </p:nvSpPr>
        <p:spPr>
          <a:xfrm>
            <a:off x="4522438" y="1490106"/>
            <a:ext cx="216024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[3,3][3,1] = [3,1]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821BC-0D35-4D36-B5B8-4C7BCDE836C9}"/>
              </a:ext>
            </a:extLst>
          </p:cNvPr>
          <p:cNvSpPr/>
          <p:nvPr/>
        </p:nvSpPr>
        <p:spPr>
          <a:xfrm>
            <a:off x="6126697" y="2224588"/>
            <a:ext cx="216024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[1,3][3,1] = [1,1]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181B-6506-44C8-B157-90FD6609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99" y="671904"/>
            <a:ext cx="6264696" cy="528966"/>
          </a:xfrm>
        </p:spPr>
        <p:txBody>
          <a:bodyPr>
            <a:normAutofit fontScale="90000"/>
          </a:bodyPr>
          <a:lstStyle/>
          <a:p>
            <a:r>
              <a:rPr lang="en-IN" dirty="0"/>
              <a:t>Convolution 2D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15AF6D-950E-4B4E-B435-71703EC28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49023"/>
              </p:ext>
            </p:extLst>
          </p:nvPr>
        </p:nvGraphicFramePr>
        <p:xfrm>
          <a:off x="1425228" y="2291681"/>
          <a:ext cx="3240360" cy="252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1655345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71299657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8509334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49181994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16038173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427926846"/>
                    </a:ext>
                  </a:extLst>
                </a:gridCol>
              </a:tblGrid>
              <a:tr h="415241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34730"/>
                  </a:ext>
                </a:extLst>
              </a:tr>
              <a:tr h="42100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9836"/>
                  </a:ext>
                </a:extLst>
              </a:tr>
              <a:tr h="42100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90068"/>
                  </a:ext>
                </a:extLst>
              </a:tr>
              <a:tr h="42100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68087"/>
                  </a:ext>
                </a:extLst>
              </a:tr>
              <a:tr h="42100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029"/>
                  </a:ext>
                </a:extLst>
              </a:tr>
              <a:tr h="42100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22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58BC0D-E3C0-4F6D-B9F8-45645F589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8806"/>
              </p:ext>
            </p:extLst>
          </p:nvPr>
        </p:nvGraphicFramePr>
        <p:xfrm>
          <a:off x="5604261" y="2773355"/>
          <a:ext cx="1512168" cy="126186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53819014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16483895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48577922"/>
                    </a:ext>
                  </a:extLst>
                </a:gridCol>
              </a:tblGrid>
              <a:tr h="41676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25250"/>
                  </a:ext>
                </a:extLst>
              </a:tr>
              <a:tr h="42255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3008"/>
                  </a:ext>
                </a:extLst>
              </a:tr>
              <a:tr h="42255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957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839A73-B78C-4F83-8207-87407B7C57BE}"/>
              </a:ext>
            </a:extLst>
          </p:cNvPr>
          <p:cNvSpPr txBox="1"/>
          <p:nvPr/>
        </p:nvSpPr>
        <p:spPr>
          <a:xfrm>
            <a:off x="4953620" y="3050344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*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615D88-EAAF-46C3-A745-404D373F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84841"/>
              </p:ext>
            </p:extLst>
          </p:nvPr>
        </p:nvGraphicFramePr>
        <p:xfrm>
          <a:off x="8410004" y="2614867"/>
          <a:ext cx="1851984" cy="167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96">
                  <a:extLst>
                    <a:ext uri="{9D8B030D-6E8A-4147-A177-3AD203B41FA5}">
                      <a16:colId xmlns:a16="http://schemas.microsoft.com/office/drawing/2014/main" val="1819246627"/>
                    </a:ext>
                  </a:extLst>
                </a:gridCol>
                <a:gridCol w="462996">
                  <a:extLst>
                    <a:ext uri="{9D8B030D-6E8A-4147-A177-3AD203B41FA5}">
                      <a16:colId xmlns:a16="http://schemas.microsoft.com/office/drawing/2014/main" val="863855250"/>
                    </a:ext>
                  </a:extLst>
                </a:gridCol>
                <a:gridCol w="462996">
                  <a:extLst>
                    <a:ext uri="{9D8B030D-6E8A-4147-A177-3AD203B41FA5}">
                      <a16:colId xmlns:a16="http://schemas.microsoft.com/office/drawing/2014/main" val="3133196587"/>
                    </a:ext>
                  </a:extLst>
                </a:gridCol>
                <a:gridCol w="462996">
                  <a:extLst>
                    <a:ext uri="{9D8B030D-6E8A-4147-A177-3AD203B41FA5}">
                      <a16:colId xmlns:a16="http://schemas.microsoft.com/office/drawing/2014/main" val="3012833741"/>
                    </a:ext>
                  </a:extLst>
                </a:gridCol>
              </a:tblGrid>
              <a:tr h="41964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86066"/>
                  </a:ext>
                </a:extLst>
              </a:tr>
              <a:tr h="41964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33232"/>
                  </a:ext>
                </a:extLst>
              </a:tr>
              <a:tr h="41964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5851"/>
                  </a:ext>
                </a:extLst>
              </a:tr>
              <a:tr h="41964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642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510631-CD1B-47D2-84D5-C99F8A4965AC}"/>
              </a:ext>
            </a:extLst>
          </p:cNvPr>
          <p:cNvSpPr txBox="1"/>
          <p:nvPr/>
        </p:nvSpPr>
        <p:spPr>
          <a:xfrm>
            <a:off x="7617916" y="305034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184E9-74A1-4F55-A5BA-29695AD27B3E}"/>
              </a:ext>
            </a:extLst>
          </p:cNvPr>
          <p:cNvSpPr txBox="1"/>
          <p:nvPr/>
        </p:nvSpPr>
        <p:spPr>
          <a:xfrm>
            <a:off x="2685368" y="51470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[9, 9]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CDB93-FAEB-4887-A61A-D0EF6399DD13}"/>
              </a:ext>
            </a:extLst>
          </p:cNvPr>
          <p:cNvSpPr txBox="1"/>
          <p:nvPr/>
        </p:nvSpPr>
        <p:spPr>
          <a:xfrm>
            <a:off x="6000440" y="4293435"/>
            <a:ext cx="71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[3, 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9141D-E5D1-4E8A-BDCA-675466370E21}"/>
              </a:ext>
            </a:extLst>
          </p:cNvPr>
          <p:cNvSpPr txBox="1"/>
          <p:nvPr/>
        </p:nvSpPr>
        <p:spPr>
          <a:xfrm>
            <a:off x="8975956" y="4442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[4, 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F64C0-9F17-4D58-AF48-B4262348593D}"/>
              </a:ext>
            </a:extLst>
          </p:cNvPr>
          <p:cNvSpPr txBox="1"/>
          <p:nvPr/>
        </p:nvSpPr>
        <p:spPr>
          <a:xfrm>
            <a:off x="2574186" y="1662451"/>
            <a:ext cx="94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B7051-52A0-4AD2-A364-CCBEA638D9F8}"/>
              </a:ext>
            </a:extLst>
          </p:cNvPr>
          <p:cNvSpPr txBox="1"/>
          <p:nvPr/>
        </p:nvSpPr>
        <p:spPr>
          <a:xfrm>
            <a:off x="5878326" y="2242240"/>
            <a:ext cx="94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D37A9-229D-4DD2-AD40-42784C4F2C4B}"/>
              </a:ext>
            </a:extLst>
          </p:cNvPr>
          <p:cNvSpPr txBox="1"/>
          <p:nvPr/>
        </p:nvSpPr>
        <p:spPr>
          <a:xfrm>
            <a:off x="8739378" y="2060848"/>
            <a:ext cx="139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3EC99-7F1C-4F84-9CED-4C3605082298}"/>
              </a:ext>
            </a:extLst>
          </p:cNvPr>
          <p:cNvSpPr/>
          <p:nvPr/>
        </p:nvSpPr>
        <p:spPr>
          <a:xfrm>
            <a:off x="1472812" y="2316154"/>
            <a:ext cx="1454836" cy="1184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CCCE3-039B-448D-B514-C035808B752C}"/>
              </a:ext>
            </a:extLst>
          </p:cNvPr>
          <p:cNvSpPr/>
          <p:nvPr/>
        </p:nvSpPr>
        <p:spPr>
          <a:xfrm>
            <a:off x="2055407" y="2297598"/>
            <a:ext cx="1454836" cy="1184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F5434-187D-464A-A299-F7A05FA3A973}"/>
              </a:ext>
            </a:extLst>
          </p:cNvPr>
          <p:cNvSpPr/>
          <p:nvPr/>
        </p:nvSpPr>
        <p:spPr>
          <a:xfrm>
            <a:off x="2574186" y="2334710"/>
            <a:ext cx="1454836" cy="1184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08CB7-2178-4D76-9FBE-5AEB526C12FF}"/>
              </a:ext>
            </a:extLst>
          </p:cNvPr>
          <p:cNvSpPr/>
          <p:nvPr/>
        </p:nvSpPr>
        <p:spPr>
          <a:xfrm>
            <a:off x="3061007" y="2316154"/>
            <a:ext cx="1454836" cy="1184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079BF-F1CC-4C3A-BA81-E9FFB51AD53D}"/>
              </a:ext>
            </a:extLst>
          </p:cNvPr>
          <p:cNvSpPr/>
          <p:nvPr/>
        </p:nvSpPr>
        <p:spPr>
          <a:xfrm>
            <a:off x="1488381" y="2730502"/>
            <a:ext cx="1454836" cy="1184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3" grpId="0"/>
      <p:bldP spid="16" grpId="0"/>
      <p:bldP spid="17" grpId="0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620337"/>
            <a:ext cx="7056784" cy="691480"/>
          </a:xfrm>
        </p:spPr>
        <p:txBody>
          <a:bodyPr>
            <a:normAutofit/>
          </a:bodyPr>
          <a:lstStyle/>
          <a:p>
            <a:r>
              <a:rPr lang="en-IN" dirty="0"/>
              <a:t>Convolutional Neural Network</a:t>
            </a:r>
            <a:endParaRPr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80D8CC-30E2-47AF-9A40-40D8FA53600A}"/>
              </a:ext>
            </a:extLst>
          </p:cNvPr>
          <p:cNvSpPr txBox="1">
            <a:spLocks/>
          </p:cNvSpPr>
          <p:nvPr/>
        </p:nvSpPr>
        <p:spPr>
          <a:xfrm>
            <a:off x="1055440" y="12954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8BD61-508F-40F7-B817-72358A8651C3}"/>
              </a:ext>
            </a:extLst>
          </p:cNvPr>
          <p:cNvSpPr txBox="1"/>
          <p:nvPr/>
        </p:nvSpPr>
        <p:spPr>
          <a:xfrm>
            <a:off x="1055440" y="6237663"/>
            <a:ext cx="97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IN" dirty="0"/>
              <a:t>https://engmrk.com/convolutional-neural-network-3/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B5B11-D33A-4E20-A0A7-95550950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484369" cy="3544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55C5D-78E8-47B5-A47C-AB5C0691AB2B}"/>
              </a:ext>
            </a:extLst>
          </p:cNvPr>
          <p:cNvSpPr txBox="1"/>
          <p:nvPr/>
        </p:nvSpPr>
        <p:spPr>
          <a:xfrm>
            <a:off x="3359188" y="538808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Architecture of Convolutional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84CB-6AED-4BEB-9CCB-2F5FC4C6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620688"/>
            <a:ext cx="3707904" cy="619472"/>
          </a:xfrm>
        </p:spPr>
        <p:txBody>
          <a:bodyPr/>
          <a:lstStyle/>
          <a:p>
            <a:r>
              <a:rPr lang="en-IN" dirty="0"/>
              <a:t>CPU versus GPU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9F2E0-06CE-4131-B7DD-E5DF7F9EA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5"/>
          <a:stretch/>
        </p:blipFill>
        <p:spPr>
          <a:xfrm>
            <a:off x="1847528" y="1990725"/>
            <a:ext cx="2305050" cy="251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6BEE9-EFEB-4CA5-BD0E-7C289B265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6"/>
          <a:stretch/>
        </p:blipFill>
        <p:spPr>
          <a:xfrm>
            <a:off x="6621784" y="1990725"/>
            <a:ext cx="3707904" cy="2174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B30E0-ED49-4266-852D-AB0EB835DC58}"/>
              </a:ext>
            </a:extLst>
          </p:cNvPr>
          <p:cNvSpPr txBox="1"/>
          <p:nvPr/>
        </p:nvSpPr>
        <p:spPr>
          <a:xfrm>
            <a:off x="6621784" y="6520880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https://www.geeksforgeeks.org/difference-between-cpu-and-gpu/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A41319-F0E0-421E-BA57-1F5A693346F7}"/>
              </a:ext>
            </a:extLst>
          </p:cNvPr>
          <p:cNvSpPr txBox="1">
            <a:spLocks/>
          </p:cNvSpPr>
          <p:nvPr/>
        </p:nvSpPr>
        <p:spPr>
          <a:xfrm>
            <a:off x="1664036" y="5294437"/>
            <a:ext cx="3707904" cy="1215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Strong individual cores (more versatile ALU)</a:t>
            </a:r>
          </a:p>
          <a:p>
            <a:r>
              <a:rPr lang="en-IN" dirty="0"/>
              <a:t>Less number of cores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22B4E-73B1-42E6-813B-D324D5D16B29}"/>
              </a:ext>
            </a:extLst>
          </p:cNvPr>
          <p:cNvSpPr txBox="1">
            <a:spLocks/>
          </p:cNvSpPr>
          <p:nvPr/>
        </p:nvSpPr>
        <p:spPr>
          <a:xfrm>
            <a:off x="6621784" y="5294437"/>
            <a:ext cx="3707904" cy="1215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Weak individual cores </a:t>
            </a:r>
          </a:p>
          <a:p>
            <a:r>
              <a:rPr lang="en-IN" dirty="0"/>
              <a:t>More number of 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F9CF-6648-4B43-9BCA-06DDF52BE89E}"/>
              </a:ext>
            </a:extLst>
          </p:cNvPr>
          <p:cNvSpPr txBox="1"/>
          <p:nvPr/>
        </p:nvSpPr>
        <p:spPr>
          <a:xfrm>
            <a:off x="1862312" y="1556792"/>
            <a:ext cx="214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361AD-847A-4DD3-B85F-1ACB3694FCB1}"/>
              </a:ext>
            </a:extLst>
          </p:cNvPr>
          <p:cNvSpPr txBox="1"/>
          <p:nvPr/>
        </p:nvSpPr>
        <p:spPr>
          <a:xfrm>
            <a:off x="7403008" y="1553302"/>
            <a:ext cx="214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GPU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41C68-596A-42C9-AA57-266FF2DEE3E9}"/>
              </a:ext>
            </a:extLst>
          </p:cNvPr>
          <p:cNvSpPr txBox="1"/>
          <p:nvPr/>
        </p:nvSpPr>
        <p:spPr>
          <a:xfrm>
            <a:off x="1664036" y="4717203"/>
            <a:ext cx="27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Architecture of CPU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88E8B-58E9-478A-B783-52C940462C10}"/>
              </a:ext>
            </a:extLst>
          </p:cNvPr>
          <p:cNvSpPr txBox="1"/>
          <p:nvPr/>
        </p:nvSpPr>
        <p:spPr>
          <a:xfrm>
            <a:off x="6621784" y="4696754"/>
            <a:ext cx="27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Architecture of GPU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073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2717</TotalTime>
  <Words>1127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Candara</vt:lpstr>
      <vt:lpstr>Consolas</vt:lpstr>
      <vt:lpstr>Tech Computer 16x9</vt:lpstr>
      <vt:lpstr>Graphical Processing Units For Deep Learning</vt:lpstr>
      <vt:lpstr>Machine Learning</vt:lpstr>
      <vt:lpstr>Steps in Machine Learning</vt:lpstr>
      <vt:lpstr>Training a Model</vt:lpstr>
      <vt:lpstr>Logistic Regression</vt:lpstr>
      <vt:lpstr>Deep Neural Network</vt:lpstr>
      <vt:lpstr>Convolution 2D</vt:lpstr>
      <vt:lpstr>Convolutional Neural Network</vt:lpstr>
      <vt:lpstr>CPU versus GPU</vt:lpstr>
      <vt:lpstr>Why does having more cores make a difference?</vt:lpstr>
      <vt:lpstr>CPU vs GPU vs High end GPU</vt:lpstr>
      <vt:lpstr>Visualization using a CAT vs DOG Model </vt:lpstr>
      <vt:lpstr>PowerPoint Presentation</vt:lpstr>
      <vt:lpstr>Performance on CPU</vt:lpstr>
      <vt:lpstr>PowerPoint Presentation</vt:lpstr>
      <vt:lpstr>Performance on NVIDIA GeForce MX150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Processing Unit’s For Deep Learning</dc:title>
  <dc:creator>SARANSH AGRAWAL-170921060</dc:creator>
  <cp:lastModifiedBy>SARANSH AGRAWAL-170921060</cp:lastModifiedBy>
  <cp:revision>85</cp:revision>
  <dcterms:created xsi:type="dcterms:W3CDTF">2020-11-03T13:10:11Z</dcterms:created>
  <dcterms:modified xsi:type="dcterms:W3CDTF">2020-11-17T03:22:08Z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