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4" r:id="rId8"/>
    <p:sldId id="272" r:id="rId9"/>
    <p:sldId id="262" r:id="rId10"/>
    <p:sldId id="263" r:id="rId11"/>
    <p:sldId id="264" r:id="rId12"/>
    <p:sldId id="265" r:id="rId13"/>
    <p:sldId id="266" r:id="rId14"/>
    <p:sldId id="267" r:id="rId15"/>
    <p:sldId id="268" r:id="rId16"/>
    <p:sldId id="269" r:id="rId17"/>
    <p:sldId id="270" r:id="rId18"/>
    <p:sldId id="271"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8A507DD-8BA6-4F11-B038-A640DCB7842F}" type="datetimeFigureOut">
              <a:rPr lang="en-IN" smtClean="0"/>
              <a:t>09-04-2018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1FF872-D82E-4E14-B2EA-0C4ACC864A38}" type="slidenum">
              <a:rPr lang="en-IN" smtClean="0"/>
              <a:t>‹#›</a:t>
            </a:fld>
            <a:endParaRPr lang="en-IN"/>
          </a:p>
        </p:txBody>
      </p:sp>
    </p:spTree>
    <p:extLst>
      <p:ext uri="{BB962C8B-B14F-4D97-AF65-F5344CB8AC3E}">
        <p14:creationId xmlns:p14="http://schemas.microsoft.com/office/powerpoint/2010/main" val="745078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8A507DD-8BA6-4F11-B038-A640DCB7842F}" type="datetimeFigureOut">
              <a:rPr lang="en-IN" smtClean="0"/>
              <a:t>09-04-2018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1FF872-D82E-4E14-B2EA-0C4ACC864A38}" type="slidenum">
              <a:rPr lang="en-IN" smtClean="0"/>
              <a:t>‹#›</a:t>
            </a:fld>
            <a:endParaRPr lang="en-IN"/>
          </a:p>
        </p:txBody>
      </p:sp>
    </p:spTree>
    <p:extLst>
      <p:ext uri="{BB962C8B-B14F-4D97-AF65-F5344CB8AC3E}">
        <p14:creationId xmlns:p14="http://schemas.microsoft.com/office/powerpoint/2010/main" val="2579394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8A507DD-8BA6-4F11-B038-A640DCB7842F}" type="datetimeFigureOut">
              <a:rPr lang="en-IN" smtClean="0"/>
              <a:t>09-04-2018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1FF872-D82E-4E14-B2EA-0C4ACC864A38}" type="slidenum">
              <a:rPr lang="en-IN" smtClean="0"/>
              <a:t>‹#›</a:t>
            </a:fld>
            <a:endParaRPr lang="en-IN"/>
          </a:p>
        </p:txBody>
      </p:sp>
    </p:spTree>
    <p:extLst>
      <p:ext uri="{BB962C8B-B14F-4D97-AF65-F5344CB8AC3E}">
        <p14:creationId xmlns:p14="http://schemas.microsoft.com/office/powerpoint/2010/main" val="404388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8A507DD-8BA6-4F11-B038-A640DCB7842F}" type="datetimeFigureOut">
              <a:rPr lang="en-IN" smtClean="0"/>
              <a:t>09-04-2018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1FF872-D82E-4E14-B2EA-0C4ACC864A38}" type="slidenum">
              <a:rPr lang="en-IN" smtClean="0"/>
              <a:t>‹#›</a:t>
            </a:fld>
            <a:endParaRPr lang="en-IN"/>
          </a:p>
        </p:txBody>
      </p:sp>
    </p:spTree>
    <p:extLst>
      <p:ext uri="{BB962C8B-B14F-4D97-AF65-F5344CB8AC3E}">
        <p14:creationId xmlns:p14="http://schemas.microsoft.com/office/powerpoint/2010/main" val="2381590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8A507DD-8BA6-4F11-B038-A640DCB7842F}" type="datetimeFigureOut">
              <a:rPr lang="en-IN" smtClean="0"/>
              <a:t>09-04-2018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1FF872-D82E-4E14-B2EA-0C4ACC864A38}" type="slidenum">
              <a:rPr lang="en-IN" smtClean="0"/>
              <a:t>‹#›</a:t>
            </a:fld>
            <a:endParaRPr lang="en-IN"/>
          </a:p>
        </p:txBody>
      </p:sp>
    </p:spTree>
    <p:extLst>
      <p:ext uri="{BB962C8B-B14F-4D97-AF65-F5344CB8AC3E}">
        <p14:creationId xmlns:p14="http://schemas.microsoft.com/office/powerpoint/2010/main" val="1164211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8A507DD-8BA6-4F11-B038-A640DCB7842F}" type="datetimeFigureOut">
              <a:rPr lang="en-IN" smtClean="0"/>
              <a:t>09-04-2018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1FF872-D82E-4E14-B2EA-0C4ACC864A38}" type="slidenum">
              <a:rPr lang="en-IN" smtClean="0"/>
              <a:t>‹#›</a:t>
            </a:fld>
            <a:endParaRPr lang="en-IN"/>
          </a:p>
        </p:txBody>
      </p:sp>
    </p:spTree>
    <p:extLst>
      <p:ext uri="{BB962C8B-B14F-4D97-AF65-F5344CB8AC3E}">
        <p14:creationId xmlns:p14="http://schemas.microsoft.com/office/powerpoint/2010/main" val="1687449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8A507DD-8BA6-4F11-B038-A640DCB7842F}" type="datetimeFigureOut">
              <a:rPr lang="en-IN" smtClean="0"/>
              <a:t>09-04-2018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1FF872-D82E-4E14-B2EA-0C4ACC864A38}" type="slidenum">
              <a:rPr lang="en-IN" smtClean="0"/>
              <a:t>‹#›</a:t>
            </a:fld>
            <a:endParaRPr lang="en-IN"/>
          </a:p>
        </p:txBody>
      </p:sp>
    </p:spTree>
    <p:extLst>
      <p:ext uri="{BB962C8B-B14F-4D97-AF65-F5344CB8AC3E}">
        <p14:creationId xmlns:p14="http://schemas.microsoft.com/office/powerpoint/2010/main" val="2433436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8A507DD-8BA6-4F11-B038-A640DCB7842F}" type="datetimeFigureOut">
              <a:rPr lang="en-IN" smtClean="0"/>
              <a:t>09-04-2018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1FF872-D82E-4E14-B2EA-0C4ACC864A38}" type="slidenum">
              <a:rPr lang="en-IN" smtClean="0"/>
              <a:t>‹#›</a:t>
            </a:fld>
            <a:endParaRPr lang="en-IN"/>
          </a:p>
        </p:txBody>
      </p:sp>
    </p:spTree>
    <p:extLst>
      <p:ext uri="{BB962C8B-B14F-4D97-AF65-F5344CB8AC3E}">
        <p14:creationId xmlns:p14="http://schemas.microsoft.com/office/powerpoint/2010/main" val="1743260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A507DD-8BA6-4F11-B038-A640DCB7842F}" type="datetimeFigureOut">
              <a:rPr lang="en-IN" smtClean="0"/>
              <a:t>09-04-2018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1FF872-D82E-4E14-B2EA-0C4ACC864A38}" type="slidenum">
              <a:rPr lang="en-IN" smtClean="0"/>
              <a:t>‹#›</a:t>
            </a:fld>
            <a:endParaRPr lang="en-IN"/>
          </a:p>
        </p:txBody>
      </p:sp>
    </p:spTree>
    <p:extLst>
      <p:ext uri="{BB962C8B-B14F-4D97-AF65-F5344CB8AC3E}">
        <p14:creationId xmlns:p14="http://schemas.microsoft.com/office/powerpoint/2010/main" val="2214708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8A507DD-8BA6-4F11-B038-A640DCB7842F}" type="datetimeFigureOut">
              <a:rPr lang="en-IN" smtClean="0"/>
              <a:t>09-04-2018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1FF872-D82E-4E14-B2EA-0C4ACC864A38}" type="slidenum">
              <a:rPr lang="en-IN" smtClean="0"/>
              <a:t>‹#›</a:t>
            </a:fld>
            <a:endParaRPr lang="en-IN"/>
          </a:p>
        </p:txBody>
      </p:sp>
    </p:spTree>
    <p:extLst>
      <p:ext uri="{BB962C8B-B14F-4D97-AF65-F5344CB8AC3E}">
        <p14:creationId xmlns:p14="http://schemas.microsoft.com/office/powerpoint/2010/main" val="427952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8A507DD-8BA6-4F11-B038-A640DCB7842F}" type="datetimeFigureOut">
              <a:rPr lang="en-IN" smtClean="0"/>
              <a:t>09-04-2018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1FF872-D82E-4E14-B2EA-0C4ACC864A38}" type="slidenum">
              <a:rPr lang="en-IN" smtClean="0"/>
              <a:t>‹#›</a:t>
            </a:fld>
            <a:endParaRPr lang="en-IN"/>
          </a:p>
        </p:txBody>
      </p:sp>
    </p:spTree>
    <p:extLst>
      <p:ext uri="{BB962C8B-B14F-4D97-AF65-F5344CB8AC3E}">
        <p14:creationId xmlns:p14="http://schemas.microsoft.com/office/powerpoint/2010/main" val="426184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A507DD-8BA6-4F11-B038-A640DCB7842F}" type="datetimeFigureOut">
              <a:rPr lang="en-IN" smtClean="0"/>
              <a:t>09-04-2018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1FF872-D82E-4E14-B2EA-0C4ACC864A38}" type="slidenum">
              <a:rPr lang="en-IN" smtClean="0"/>
              <a:t>‹#›</a:t>
            </a:fld>
            <a:endParaRPr lang="en-IN"/>
          </a:p>
        </p:txBody>
      </p:sp>
    </p:spTree>
    <p:extLst>
      <p:ext uri="{BB962C8B-B14F-4D97-AF65-F5344CB8AC3E}">
        <p14:creationId xmlns:p14="http://schemas.microsoft.com/office/powerpoint/2010/main" val="1133424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IN" sz="6600" b="1" dirty="0"/>
              <a:t>Interface Deque&lt;E&gt;</a:t>
            </a:r>
            <a:br>
              <a:rPr lang="en-IN" sz="6600" b="1" dirty="0"/>
            </a:br>
            <a:r>
              <a:rPr lang="en-US" dirty="0"/>
              <a:t> </a:t>
            </a:r>
            <a:r>
              <a:rPr lang="en-US" sz="3200" b="1" dirty="0" smtClean="0"/>
              <a:t>E</a:t>
            </a:r>
            <a:r>
              <a:rPr lang="en-US" sz="2400" dirty="0" smtClean="0"/>
              <a:t>-the </a:t>
            </a:r>
            <a:r>
              <a:rPr lang="en-US" sz="2400" dirty="0"/>
              <a:t>type of elements held in this collection</a:t>
            </a:r>
            <a:endParaRPr lang="en-IN" sz="2400" dirty="0"/>
          </a:p>
        </p:txBody>
      </p:sp>
      <p:sp>
        <p:nvSpPr>
          <p:cNvPr id="21" name="Content Placeholder 20"/>
          <p:cNvSpPr>
            <a:spLocks noGrp="1"/>
          </p:cNvSpPr>
          <p:nvPr>
            <p:ph idx="1"/>
          </p:nvPr>
        </p:nvSpPr>
        <p:spPr>
          <a:xfrm>
            <a:off x="838200" y="1825625"/>
            <a:ext cx="10515600" cy="4351338"/>
          </a:xfrm>
        </p:spPr>
        <p:txBody>
          <a:bodyPr numCol="1" anchor="ctr"/>
          <a:lstStyle/>
          <a:p>
            <a:pPr>
              <a:buFont typeface="Wingdings" panose="05000000000000000000" pitchFamily="2" charset="2"/>
              <a:buChar char="Ø"/>
            </a:pPr>
            <a:r>
              <a:rPr lang="en-IN" sz="3000" dirty="0" smtClean="0"/>
              <a:t>public interface </a:t>
            </a:r>
            <a:r>
              <a:rPr lang="en-IN" sz="3000" dirty="0" err="1" smtClean="0"/>
              <a:t>Deque</a:t>
            </a:r>
            <a:r>
              <a:rPr lang="en-IN" sz="3000" dirty="0" smtClean="0"/>
              <a:t>&lt;E&gt; extends Queue&lt;E&gt;</a:t>
            </a:r>
          </a:p>
          <a:p>
            <a:pPr lvl="1"/>
            <a:r>
              <a:rPr lang="en-IN" sz="2600" dirty="0" smtClean="0"/>
              <a:t>	</a:t>
            </a:r>
            <a:r>
              <a:rPr lang="en-US" sz="2000" dirty="0" smtClean="0"/>
              <a:t>A linear collection that supports element insertion and removal at both 	ends(“</a:t>
            </a:r>
            <a:r>
              <a:rPr lang="en-IN" sz="2000" dirty="0" smtClean="0"/>
              <a:t>Double Ended Queue”).</a:t>
            </a:r>
          </a:p>
          <a:p>
            <a:pPr lvl="1"/>
            <a:r>
              <a:rPr lang="en-US" sz="2200" dirty="0" smtClean="0"/>
              <a:t>   </a:t>
            </a:r>
            <a:r>
              <a:rPr lang="en-US" sz="2000" dirty="0" smtClean="0"/>
              <a:t>This interface supports capacity-restricted </a:t>
            </a:r>
            <a:r>
              <a:rPr lang="en-US" sz="2000" dirty="0" err="1" smtClean="0"/>
              <a:t>deques</a:t>
            </a:r>
            <a:r>
              <a:rPr lang="en-US" sz="2000" dirty="0" smtClean="0"/>
              <a:t> as well as those with no fixed 		limit.</a:t>
            </a:r>
            <a:endParaRPr lang="en-IN" sz="2000" dirty="0" smtClean="0"/>
          </a:p>
          <a:p>
            <a:pPr>
              <a:buFont typeface="Wingdings" panose="05000000000000000000" pitchFamily="2" charset="2"/>
              <a:buChar char="Ø"/>
            </a:pPr>
            <a:r>
              <a:rPr lang="en-IN" dirty="0" smtClean="0"/>
              <a:t>Super-Interfaces</a:t>
            </a:r>
          </a:p>
          <a:p>
            <a:pPr marL="0" indent="0">
              <a:buNone/>
            </a:pPr>
            <a:r>
              <a:rPr lang="en-IN" sz="2000" dirty="0" smtClean="0"/>
              <a:t>     Collection&lt;E&gt;   	    	</a:t>
            </a:r>
            <a:r>
              <a:rPr lang="en-IN" sz="2000" dirty="0" err="1" smtClean="0"/>
              <a:t>Iterable</a:t>
            </a:r>
            <a:r>
              <a:rPr lang="en-IN" sz="2000" dirty="0" smtClean="0"/>
              <a:t>&lt;E&gt;    			  Queue&lt;E&gt;</a:t>
            </a:r>
            <a:endParaRPr lang="en-IN" sz="2000" dirty="0"/>
          </a:p>
          <a:p>
            <a:pPr>
              <a:buFont typeface="Wingdings" panose="05000000000000000000" pitchFamily="2" charset="2"/>
              <a:buChar char="Ø"/>
            </a:pPr>
            <a:r>
              <a:rPr lang="en-IN" sz="3000" dirty="0" smtClean="0"/>
              <a:t>Implementing Classes</a:t>
            </a:r>
          </a:p>
          <a:p>
            <a:pPr marL="0" indent="0">
              <a:buNone/>
            </a:pPr>
            <a:r>
              <a:rPr lang="en-IN" sz="2200" dirty="0" smtClean="0"/>
              <a:t>     </a:t>
            </a:r>
            <a:r>
              <a:rPr lang="en-IN" sz="2200" dirty="0" err="1" smtClean="0"/>
              <a:t>ArrayDeque</a:t>
            </a:r>
            <a:r>
              <a:rPr lang="en-IN" sz="2200" dirty="0" smtClean="0"/>
              <a:t>		             </a:t>
            </a:r>
            <a:r>
              <a:rPr lang="en-IN" sz="2200" dirty="0"/>
              <a:t>	</a:t>
            </a:r>
            <a:r>
              <a:rPr lang="en-IN" sz="2200" dirty="0" smtClean="0"/>
              <a:t>	</a:t>
            </a:r>
            <a:r>
              <a:rPr lang="en-IN" sz="2200" dirty="0" err="1" smtClean="0"/>
              <a:t>ConcurrentLinkedDeque</a:t>
            </a:r>
            <a:r>
              <a:rPr lang="en-IN" sz="2200" dirty="0" smtClean="0"/>
              <a:t>		 			</a:t>
            </a:r>
            <a:r>
              <a:rPr lang="en-IN" sz="2200" dirty="0" err="1" smtClean="0"/>
              <a:t>LinkedBlockingDeque</a:t>
            </a:r>
            <a:r>
              <a:rPr lang="en-IN" sz="2200" dirty="0" smtClean="0"/>
              <a:t>				</a:t>
            </a:r>
            <a:r>
              <a:rPr lang="en-IN" sz="2200" dirty="0" err="1" smtClean="0"/>
              <a:t>LinkedList</a:t>
            </a:r>
            <a:endParaRPr lang="en-IN" sz="3000" dirty="0"/>
          </a:p>
        </p:txBody>
      </p:sp>
    </p:spTree>
    <p:extLst>
      <p:ext uri="{BB962C8B-B14F-4D97-AF65-F5344CB8AC3E}">
        <p14:creationId xmlns:p14="http://schemas.microsoft.com/office/powerpoint/2010/main" val="34139338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1006475"/>
          </a:xfrm>
        </p:spPr>
        <p:txBody>
          <a:bodyPr>
            <a:normAutofit/>
          </a:bodyPr>
          <a:lstStyle/>
          <a:p>
            <a:pPr algn="ctr"/>
            <a:r>
              <a:rPr lang="en-IN" sz="5400" b="1" dirty="0" smtClean="0"/>
              <a:t>Constructor</a:t>
            </a:r>
            <a:endParaRPr lang="en-IN" sz="5400" b="1" dirty="0"/>
          </a:p>
        </p:txBody>
      </p:sp>
      <p:sp>
        <p:nvSpPr>
          <p:cNvPr id="3" name="Content Placeholder 2"/>
          <p:cNvSpPr>
            <a:spLocks noGrp="1"/>
          </p:cNvSpPr>
          <p:nvPr>
            <p:ph idx="1"/>
          </p:nvPr>
        </p:nvSpPr>
        <p:spPr>
          <a:xfrm>
            <a:off x="838200" y="1619794"/>
            <a:ext cx="10515600" cy="4557169"/>
          </a:xfrm>
        </p:spPr>
        <p:txBody>
          <a:bodyPr>
            <a:normAutofit/>
          </a:bodyPr>
          <a:lstStyle/>
          <a:p>
            <a:pPr>
              <a:buFont typeface="Wingdings" panose="05000000000000000000" pitchFamily="2" charset="2"/>
              <a:buChar char="§"/>
            </a:pPr>
            <a:r>
              <a:rPr lang="en-US" dirty="0" smtClean="0"/>
              <a:t> </a:t>
            </a:r>
            <a:r>
              <a:rPr lang="en-US" b="1" dirty="0" smtClean="0"/>
              <a:t>public </a:t>
            </a:r>
            <a:r>
              <a:rPr lang="en-US" b="1" dirty="0" err="1"/>
              <a:t>AbstractMap.SimpleEntry</a:t>
            </a:r>
            <a:r>
              <a:rPr lang="en-US" b="1" dirty="0"/>
              <a:t>(K key</a:t>
            </a:r>
            <a:r>
              <a:rPr lang="en-US" b="1" dirty="0" smtClean="0"/>
              <a:t>, </a:t>
            </a:r>
            <a:r>
              <a:rPr lang="en-US" b="1" dirty="0"/>
              <a:t>V value)</a:t>
            </a:r>
          </a:p>
          <a:p>
            <a:pPr lvl="1"/>
            <a:r>
              <a:rPr lang="en-US" dirty="0"/>
              <a:t>Creates an entry representing a mapping from the specified key to the specified value.</a:t>
            </a:r>
          </a:p>
          <a:p>
            <a:pPr lvl="1"/>
            <a:r>
              <a:rPr lang="en-US" dirty="0"/>
              <a:t>Parameters:</a:t>
            </a:r>
          </a:p>
          <a:p>
            <a:pPr lvl="2"/>
            <a:r>
              <a:rPr lang="en-US" dirty="0"/>
              <a:t>key - the key represented by this entry</a:t>
            </a:r>
          </a:p>
          <a:p>
            <a:pPr lvl="2"/>
            <a:r>
              <a:rPr lang="en-US" dirty="0"/>
              <a:t>value - the value represented by this </a:t>
            </a:r>
            <a:r>
              <a:rPr lang="en-US" dirty="0" smtClean="0"/>
              <a:t>entry</a:t>
            </a:r>
          </a:p>
          <a:p>
            <a:pPr>
              <a:buFont typeface="Wingdings" panose="05000000000000000000" pitchFamily="2" charset="2"/>
              <a:buChar char="§"/>
            </a:pPr>
            <a:r>
              <a:rPr lang="en-US" b="1" dirty="0"/>
              <a:t>public </a:t>
            </a:r>
            <a:r>
              <a:rPr lang="en-US" b="1" dirty="0" err="1"/>
              <a:t>AbstractMap.SimpleEntry</a:t>
            </a:r>
            <a:r>
              <a:rPr lang="en-US" b="1" dirty="0"/>
              <a:t>(</a:t>
            </a:r>
            <a:r>
              <a:rPr lang="en-US" b="1" dirty="0" err="1"/>
              <a:t>Map.Entry</a:t>
            </a:r>
            <a:r>
              <a:rPr lang="en-US" b="1" dirty="0"/>
              <a:t>&lt;? extends K,? extends V&gt; entry)</a:t>
            </a:r>
          </a:p>
          <a:p>
            <a:pPr lvl="1"/>
            <a:r>
              <a:rPr lang="en-US" dirty="0"/>
              <a:t>Creates an entry representing the same mapping as the specified entry.</a:t>
            </a:r>
          </a:p>
          <a:p>
            <a:pPr lvl="1"/>
            <a:r>
              <a:rPr lang="en-US" dirty="0"/>
              <a:t>Parameters:</a:t>
            </a:r>
          </a:p>
          <a:p>
            <a:pPr lvl="2"/>
            <a:r>
              <a:rPr lang="en-US" dirty="0"/>
              <a:t>entry - the entry to copy</a:t>
            </a:r>
            <a:endParaRPr lang="en-IN" dirty="0"/>
          </a:p>
        </p:txBody>
      </p:sp>
    </p:spTree>
    <p:extLst>
      <p:ext uri="{BB962C8B-B14F-4D97-AF65-F5344CB8AC3E}">
        <p14:creationId xmlns:p14="http://schemas.microsoft.com/office/powerpoint/2010/main" val="4280045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56754"/>
            <a:ext cx="5181600" cy="6020209"/>
          </a:xfrm>
        </p:spPr>
        <p:txBody>
          <a:bodyPr>
            <a:normAutofit lnSpcReduction="10000"/>
          </a:bodyPr>
          <a:lstStyle/>
          <a:p>
            <a:pPr>
              <a:buFont typeface="Wingdings" panose="05000000000000000000" pitchFamily="2" charset="2"/>
              <a:buChar char="§"/>
            </a:pPr>
            <a:r>
              <a:rPr lang="en-US" b="1" dirty="0"/>
              <a:t>public K </a:t>
            </a:r>
            <a:r>
              <a:rPr lang="en-US" b="1" dirty="0" err="1"/>
              <a:t>getKey</a:t>
            </a:r>
            <a:r>
              <a:rPr lang="en-US" b="1" dirty="0"/>
              <a:t>()</a:t>
            </a:r>
          </a:p>
          <a:p>
            <a:pPr lvl="1"/>
            <a:r>
              <a:rPr lang="en-US" dirty="0" smtClean="0"/>
              <a:t>Specified </a:t>
            </a:r>
            <a:r>
              <a:rPr lang="en-US" dirty="0" err="1" smtClean="0"/>
              <a:t>by:getKey</a:t>
            </a:r>
            <a:r>
              <a:rPr lang="en-US" dirty="0" smtClean="0"/>
              <a:t> </a:t>
            </a:r>
            <a:r>
              <a:rPr lang="en-US" dirty="0"/>
              <a:t>in interface </a:t>
            </a:r>
            <a:r>
              <a:rPr lang="en-US" dirty="0" err="1"/>
              <a:t>Map.Entry</a:t>
            </a:r>
            <a:r>
              <a:rPr lang="en-US" dirty="0"/>
              <a:t>&lt;K,V</a:t>
            </a:r>
            <a:r>
              <a:rPr lang="en-US" dirty="0" smtClean="0"/>
              <a:t>&gt;</a:t>
            </a:r>
          </a:p>
          <a:p>
            <a:pPr lvl="1"/>
            <a:r>
              <a:rPr lang="en-US" dirty="0" smtClean="0"/>
              <a:t>Returns:</a:t>
            </a:r>
          </a:p>
          <a:p>
            <a:pPr lvl="2"/>
            <a:r>
              <a:rPr lang="en-US" dirty="0" smtClean="0"/>
              <a:t>the key corresponding to this entry.</a:t>
            </a:r>
          </a:p>
          <a:p>
            <a:pPr lvl="2"/>
            <a:endParaRPr lang="en-US" dirty="0" smtClean="0"/>
          </a:p>
          <a:p>
            <a:pPr lvl="2"/>
            <a:endParaRPr lang="en-US" dirty="0"/>
          </a:p>
          <a:p>
            <a:pPr lvl="2"/>
            <a:endParaRPr lang="en-US" dirty="0" smtClean="0"/>
          </a:p>
          <a:p>
            <a:pPr lvl="2"/>
            <a:endParaRPr lang="en-US" dirty="0" smtClean="0"/>
          </a:p>
          <a:p>
            <a:pPr lvl="2"/>
            <a:endParaRPr lang="en-US" dirty="0"/>
          </a:p>
          <a:p>
            <a:pPr>
              <a:buFont typeface="Wingdings" panose="05000000000000000000" pitchFamily="2" charset="2"/>
              <a:buChar char="§"/>
            </a:pPr>
            <a:r>
              <a:rPr lang="en-US" b="1" dirty="0"/>
              <a:t>public V </a:t>
            </a:r>
            <a:r>
              <a:rPr lang="en-US" b="1" dirty="0" err="1"/>
              <a:t>getValue</a:t>
            </a:r>
            <a:r>
              <a:rPr lang="en-US" b="1" dirty="0"/>
              <a:t>()</a:t>
            </a:r>
          </a:p>
          <a:p>
            <a:pPr lvl="1"/>
            <a:r>
              <a:rPr lang="en-US" dirty="0" smtClean="0"/>
              <a:t>Specified </a:t>
            </a:r>
            <a:r>
              <a:rPr lang="en-US" dirty="0" err="1" smtClean="0"/>
              <a:t>by:getValue</a:t>
            </a:r>
            <a:r>
              <a:rPr lang="en-US" dirty="0" smtClean="0"/>
              <a:t> </a:t>
            </a:r>
            <a:r>
              <a:rPr lang="en-US" dirty="0"/>
              <a:t>in interface </a:t>
            </a:r>
            <a:r>
              <a:rPr lang="en-US" dirty="0" err="1"/>
              <a:t>Map.Entry</a:t>
            </a:r>
            <a:r>
              <a:rPr lang="en-US" dirty="0"/>
              <a:t>&lt;K,V&gt;</a:t>
            </a:r>
          </a:p>
          <a:p>
            <a:pPr lvl="1"/>
            <a:r>
              <a:rPr lang="en-US" dirty="0"/>
              <a:t>Returns:</a:t>
            </a:r>
          </a:p>
          <a:p>
            <a:pPr lvl="2"/>
            <a:r>
              <a:rPr lang="en-US" dirty="0"/>
              <a:t>the value corresponding to this entry</a:t>
            </a:r>
          </a:p>
        </p:txBody>
      </p:sp>
      <p:sp>
        <p:nvSpPr>
          <p:cNvPr id="4" name="Content Placeholder 3"/>
          <p:cNvSpPr>
            <a:spLocks noGrp="1"/>
          </p:cNvSpPr>
          <p:nvPr>
            <p:ph sz="half" idx="2"/>
          </p:nvPr>
        </p:nvSpPr>
        <p:spPr>
          <a:xfrm>
            <a:off x="6172200" y="156754"/>
            <a:ext cx="5181600" cy="6466115"/>
          </a:xfrm>
        </p:spPr>
        <p:txBody>
          <a:bodyPr>
            <a:normAutofit lnSpcReduction="10000"/>
          </a:bodyPr>
          <a:lstStyle/>
          <a:p>
            <a:pPr>
              <a:buFont typeface="Wingdings" panose="05000000000000000000" pitchFamily="2" charset="2"/>
              <a:buChar char="§"/>
            </a:pPr>
            <a:r>
              <a:rPr lang="en-US" b="1" dirty="0"/>
              <a:t>public V </a:t>
            </a:r>
            <a:r>
              <a:rPr lang="en-US" b="1" dirty="0" err="1"/>
              <a:t>setValue</a:t>
            </a:r>
            <a:r>
              <a:rPr lang="en-US" b="1" dirty="0"/>
              <a:t>(V value)</a:t>
            </a:r>
          </a:p>
          <a:p>
            <a:pPr lvl="1"/>
            <a:r>
              <a:rPr lang="en-US" dirty="0"/>
              <a:t>Replaces the value corresponding to this entry with the specified value.</a:t>
            </a:r>
          </a:p>
          <a:p>
            <a:pPr lvl="1"/>
            <a:r>
              <a:rPr lang="en-US" dirty="0"/>
              <a:t>Specified </a:t>
            </a:r>
            <a:r>
              <a:rPr lang="en-US" dirty="0" err="1" smtClean="0"/>
              <a:t>by:setValue</a:t>
            </a:r>
            <a:r>
              <a:rPr lang="en-US" dirty="0" smtClean="0"/>
              <a:t> </a:t>
            </a:r>
            <a:r>
              <a:rPr lang="en-US" dirty="0"/>
              <a:t>in interface </a:t>
            </a:r>
            <a:r>
              <a:rPr lang="en-US" dirty="0" err="1"/>
              <a:t>Map.Entry</a:t>
            </a:r>
            <a:r>
              <a:rPr lang="en-US" dirty="0"/>
              <a:t>&lt;K,V&gt;</a:t>
            </a:r>
          </a:p>
          <a:p>
            <a:pPr lvl="1"/>
            <a:r>
              <a:rPr lang="en-US" dirty="0" smtClean="0"/>
              <a:t>Returns</a:t>
            </a:r>
            <a:r>
              <a:rPr lang="en-US" dirty="0"/>
              <a:t>:</a:t>
            </a:r>
          </a:p>
          <a:p>
            <a:pPr lvl="2"/>
            <a:r>
              <a:rPr lang="en-US" dirty="0"/>
              <a:t>the old value corresponding to the </a:t>
            </a:r>
            <a:r>
              <a:rPr lang="en-US" dirty="0" smtClean="0"/>
              <a:t>entry</a:t>
            </a:r>
          </a:p>
          <a:p>
            <a:pPr lvl="2"/>
            <a:endParaRPr lang="en-US" dirty="0"/>
          </a:p>
          <a:p>
            <a:pPr>
              <a:buFont typeface="Wingdings" panose="05000000000000000000" pitchFamily="2" charset="2"/>
              <a:buChar char="§"/>
            </a:pPr>
            <a:r>
              <a:rPr lang="en-US" b="1" dirty="0"/>
              <a:t>public String </a:t>
            </a:r>
            <a:r>
              <a:rPr lang="en-US" b="1" dirty="0" err="1"/>
              <a:t>toString</a:t>
            </a:r>
            <a:r>
              <a:rPr lang="en-US" b="1" dirty="0"/>
              <a:t>()</a:t>
            </a:r>
          </a:p>
          <a:p>
            <a:pPr lvl="1"/>
            <a:r>
              <a:rPr lang="en-US" dirty="0"/>
              <a:t>Returns a String representation of this map entry. This implementation returns the string representation of this entry's key followed by the equals character ("=") followed by the string representation of this entry's value</a:t>
            </a:r>
            <a:r>
              <a:rPr lang="en-US" dirty="0" smtClean="0"/>
              <a:t>.</a:t>
            </a:r>
            <a:endParaRPr lang="en-US" dirty="0"/>
          </a:p>
        </p:txBody>
      </p:sp>
    </p:spTree>
    <p:extLst>
      <p:ext uri="{BB962C8B-B14F-4D97-AF65-F5344CB8AC3E}">
        <p14:creationId xmlns:p14="http://schemas.microsoft.com/office/powerpoint/2010/main" val="15085903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9006"/>
            <a:ext cx="10515600" cy="6387737"/>
          </a:xfrm>
        </p:spPr>
        <p:txBody>
          <a:bodyPr>
            <a:normAutofit/>
          </a:bodyPr>
          <a:lstStyle/>
          <a:p>
            <a:r>
              <a:rPr lang="en-US" sz="3200" b="1" dirty="0"/>
              <a:t>public </a:t>
            </a:r>
            <a:r>
              <a:rPr lang="en-US" sz="3200" b="1" dirty="0" err="1"/>
              <a:t>boolean</a:t>
            </a:r>
            <a:r>
              <a:rPr lang="en-US" sz="3200" b="1" dirty="0"/>
              <a:t> equals(Object o)</a:t>
            </a:r>
          </a:p>
          <a:p>
            <a:pPr lvl="1"/>
            <a:r>
              <a:rPr lang="en-US" dirty="0"/>
              <a:t>Compares the specified object with this entry for equality. Returns true if the given object is also a map entry and the two entries represent the same mapping. More formally, two entries e1 and e2 represent the same mapping if</a:t>
            </a:r>
          </a:p>
          <a:p>
            <a:pPr lvl="1"/>
            <a:r>
              <a:rPr lang="en-US" sz="1800" dirty="0"/>
              <a:t>   (e1.getKey()==null </a:t>
            </a:r>
            <a:r>
              <a:rPr lang="en-US" sz="1800" dirty="0" smtClean="0"/>
              <a:t>?   </a:t>
            </a:r>
            <a:r>
              <a:rPr lang="en-US" sz="1800" dirty="0"/>
              <a:t>e2.getKey()==null </a:t>
            </a:r>
            <a:r>
              <a:rPr lang="en-US" sz="1800" dirty="0" smtClean="0"/>
              <a:t>:  </a:t>
            </a:r>
            <a:r>
              <a:rPr lang="en-US" sz="1800" dirty="0"/>
              <a:t>e1.getKey().equals(e2.getKey</a:t>
            </a:r>
            <a:r>
              <a:rPr lang="en-US" sz="1800" dirty="0" smtClean="0"/>
              <a:t>()))</a:t>
            </a:r>
          </a:p>
          <a:p>
            <a:pPr marL="0" indent="0">
              <a:buNone/>
            </a:pPr>
            <a:r>
              <a:rPr lang="en-US" sz="1800" dirty="0" smtClean="0"/>
              <a:t>				   &amp;&amp;</a:t>
            </a:r>
          </a:p>
          <a:p>
            <a:pPr marL="0" indent="0">
              <a:buNone/>
            </a:pPr>
            <a:r>
              <a:rPr lang="en-US" sz="1800" dirty="0" smtClean="0"/>
              <a:t>                 </a:t>
            </a:r>
            <a:r>
              <a:rPr lang="en-US" sz="1800" dirty="0"/>
              <a:t>(e1.getValue()==null </a:t>
            </a:r>
            <a:r>
              <a:rPr lang="en-US" sz="1800" dirty="0" smtClean="0"/>
              <a:t>?    e2.getValue</a:t>
            </a:r>
            <a:r>
              <a:rPr lang="en-US" sz="1800" dirty="0"/>
              <a:t>()==null </a:t>
            </a:r>
            <a:r>
              <a:rPr lang="en-US" sz="1800" dirty="0" smtClean="0"/>
              <a:t>:    e1.getValue</a:t>
            </a:r>
            <a:r>
              <a:rPr lang="en-US" sz="1800" dirty="0"/>
              <a:t>().equals(e2.getValue</a:t>
            </a:r>
            <a:r>
              <a:rPr lang="en-US" sz="1800" dirty="0" smtClean="0"/>
              <a:t>()))</a:t>
            </a:r>
          </a:p>
          <a:p>
            <a:pPr marL="0" indent="0">
              <a:buNone/>
            </a:pPr>
            <a:endParaRPr lang="en-US" sz="1800" dirty="0"/>
          </a:p>
          <a:p>
            <a:pPr lvl="1"/>
            <a:r>
              <a:rPr lang="en-US" dirty="0" smtClean="0"/>
              <a:t>This </a:t>
            </a:r>
            <a:r>
              <a:rPr lang="en-US" dirty="0"/>
              <a:t>ensures that the equals method works properly across different implementations of the </a:t>
            </a:r>
            <a:r>
              <a:rPr lang="en-US" dirty="0" err="1"/>
              <a:t>Map.Entry</a:t>
            </a:r>
            <a:r>
              <a:rPr lang="en-US" dirty="0"/>
              <a:t> interface.</a:t>
            </a:r>
          </a:p>
          <a:p>
            <a:pPr lvl="1"/>
            <a:r>
              <a:rPr lang="en-US" dirty="0"/>
              <a:t>Specified </a:t>
            </a:r>
            <a:r>
              <a:rPr lang="en-US" dirty="0" smtClean="0"/>
              <a:t>by: equals </a:t>
            </a:r>
            <a:r>
              <a:rPr lang="en-US" dirty="0"/>
              <a:t>in interface </a:t>
            </a:r>
            <a:r>
              <a:rPr lang="en-US" dirty="0" err="1"/>
              <a:t>Map.Entry</a:t>
            </a:r>
            <a:r>
              <a:rPr lang="en-US" dirty="0"/>
              <a:t>&lt;K,V&gt;</a:t>
            </a:r>
          </a:p>
          <a:p>
            <a:pPr lvl="1"/>
            <a:r>
              <a:rPr lang="en-US" dirty="0" smtClean="0"/>
              <a:t>Overrides: equals </a:t>
            </a:r>
            <a:r>
              <a:rPr lang="en-US" dirty="0"/>
              <a:t>in class Object</a:t>
            </a:r>
          </a:p>
          <a:p>
            <a:pPr lvl="1"/>
            <a:r>
              <a:rPr lang="en-US" dirty="0" smtClean="0"/>
              <a:t>Parameters: o </a:t>
            </a:r>
            <a:r>
              <a:rPr lang="en-US" dirty="0"/>
              <a:t>- object to be compared for equality with this map entry</a:t>
            </a:r>
          </a:p>
          <a:p>
            <a:pPr lvl="1"/>
            <a:r>
              <a:rPr lang="en-US" dirty="0" smtClean="0"/>
              <a:t>Returns: true </a:t>
            </a:r>
            <a:r>
              <a:rPr lang="en-US" dirty="0"/>
              <a:t>if the specified object is equal to this map entry</a:t>
            </a:r>
            <a:endParaRPr lang="en-IN" dirty="0"/>
          </a:p>
        </p:txBody>
      </p:sp>
    </p:spTree>
    <p:extLst>
      <p:ext uri="{BB962C8B-B14F-4D97-AF65-F5344CB8AC3E}">
        <p14:creationId xmlns:p14="http://schemas.microsoft.com/office/powerpoint/2010/main" val="24759580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a:t>Class </a:t>
            </a:r>
            <a:r>
              <a:rPr lang="en-IN" sz="4000" b="1" dirty="0" err="1"/>
              <a:t>AbstractMap.SimpleImmutableEntry</a:t>
            </a:r>
            <a:r>
              <a:rPr lang="en-IN" sz="4000" b="1" dirty="0"/>
              <a:t>&lt;K,V&gt;</a:t>
            </a:r>
          </a:p>
        </p:txBody>
      </p:sp>
      <p:sp>
        <p:nvSpPr>
          <p:cNvPr id="3" name="Content Placeholder 2"/>
          <p:cNvSpPr>
            <a:spLocks noGrp="1"/>
          </p:cNvSpPr>
          <p:nvPr>
            <p:ph idx="1"/>
          </p:nvPr>
        </p:nvSpPr>
        <p:spPr/>
        <p:txBody>
          <a:bodyPr>
            <a:normAutofit/>
          </a:bodyPr>
          <a:lstStyle/>
          <a:p>
            <a:r>
              <a:rPr lang="en-US" sz="2400" dirty="0"/>
              <a:t>All Implemented </a:t>
            </a:r>
            <a:r>
              <a:rPr lang="en-US" sz="2400" dirty="0" smtClean="0"/>
              <a:t>Interfaces:  Serializable</a:t>
            </a:r>
            <a:r>
              <a:rPr lang="en-US" sz="2400" dirty="0"/>
              <a:t>, </a:t>
            </a:r>
            <a:r>
              <a:rPr lang="en-US" sz="2400" dirty="0" err="1"/>
              <a:t>Map.Entry</a:t>
            </a:r>
            <a:r>
              <a:rPr lang="en-US" sz="2400" dirty="0"/>
              <a:t>&lt;K,V</a:t>
            </a:r>
            <a:r>
              <a:rPr lang="en-US" sz="2400" dirty="0" smtClean="0"/>
              <a:t>&gt;</a:t>
            </a:r>
          </a:p>
          <a:p>
            <a:endParaRPr lang="en-US" sz="2400" dirty="0"/>
          </a:p>
          <a:p>
            <a:r>
              <a:rPr lang="en-US" sz="2400" dirty="0"/>
              <a:t>Enclosing </a:t>
            </a:r>
            <a:r>
              <a:rPr lang="en-US" sz="2400" dirty="0" smtClean="0"/>
              <a:t>class: </a:t>
            </a:r>
            <a:r>
              <a:rPr lang="en-US" sz="2400" dirty="0" err="1" smtClean="0"/>
              <a:t>AbstractMap</a:t>
            </a:r>
            <a:r>
              <a:rPr lang="en-US" sz="2400" dirty="0" smtClean="0"/>
              <a:t>&lt;K,V&gt;</a:t>
            </a:r>
          </a:p>
          <a:p>
            <a:endParaRPr lang="en-US" sz="2400" dirty="0" smtClean="0"/>
          </a:p>
          <a:p>
            <a:r>
              <a:rPr lang="en-US" sz="2400" dirty="0"/>
              <a:t>public static class </a:t>
            </a:r>
            <a:r>
              <a:rPr lang="en-US" sz="2400" dirty="0" err="1" smtClean="0"/>
              <a:t>AbstractMap.SimpleImmutableEntry</a:t>
            </a:r>
            <a:r>
              <a:rPr lang="en-US" sz="2400" dirty="0" smtClean="0"/>
              <a:t>&lt;K,V&gt;</a:t>
            </a:r>
          </a:p>
          <a:p>
            <a:pPr marL="0" indent="0">
              <a:buNone/>
            </a:pPr>
            <a:r>
              <a:rPr lang="en-US" sz="2400" dirty="0"/>
              <a:t> </a:t>
            </a:r>
            <a:r>
              <a:rPr lang="en-US" sz="2400" dirty="0" smtClean="0"/>
              <a:t>    extends Object    implements </a:t>
            </a:r>
            <a:r>
              <a:rPr lang="en-US" sz="2400" dirty="0" err="1"/>
              <a:t>Map.Entry</a:t>
            </a:r>
            <a:r>
              <a:rPr lang="en-US" sz="2400" dirty="0"/>
              <a:t>&lt;K,V&gt;, </a:t>
            </a:r>
            <a:r>
              <a:rPr lang="en-US" sz="2400" dirty="0" smtClean="0"/>
              <a:t>Serializable</a:t>
            </a:r>
          </a:p>
          <a:p>
            <a:pPr marL="0" indent="0">
              <a:buNone/>
            </a:pPr>
            <a:endParaRPr lang="en-US" sz="2400" dirty="0"/>
          </a:p>
          <a:p>
            <a:r>
              <a:rPr lang="en-US" sz="2400" dirty="0"/>
              <a:t>An Entry maintaining an immutable key and value. This class does not support method </a:t>
            </a:r>
            <a:r>
              <a:rPr lang="en-US" sz="2400" dirty="0" err="1"/>
              <a:t>setValue</a:t>
            </a:r>
            <a:r>
              <a:rPr lang="en-US" sz="2400" dirty="0"/>
              <a:t>. This class may be convenient in methods that return thread-safe snapshots of key-value mappings</a:t>
            </a:r>
            <a:endParaRPr lang="en-IN" sz="2400" dirty="0"/>
          </a:p>
        </p:txBody>
      </p:sp>
    </p:spTree>
    <p:extLst>
      <p:ext uri="{BB962C8B-B14F-4D97-AF65-F5344CB8AC3E}">
        <p14:creationId xmlns:p14="http://schemas.microsoft.com/office/powerpoint/2010/main" val="30154242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2784"/>
          </a:xfrm>
        </p:spPr>
        <p:txBody>
          <a:bodyPr/>
          <a:lstStyle/>
          <a:p>
            <a:pPr algn="ctr"/>
            <a:r>
              <a:rPr lang="en-IN" b="1" dirty="0" smtClean="0"/>
              <a:t>Constructor</a:t>
            </a:r>
            <a:endParaRPr lang="en-IN" b="1" dirty="0"/>
          </a:p>
        </p:txBody>
      </p:sp>
      <p:sp>
        <p:nvSpPr>
          <p:cNvPr id="3" name="Content Placeholder 2"/>
          <p:cNvSpPr>
            <a:spLocks noGrp="1"/>
          </p:cNvSpPr>
          <p:nvPr>
            <p:ph idx="1"/>
          </p:nvPr>
        </p:nvSpPr>
        <p:spPr>
          <a:xfrm>
            <a:off x="838199" y="1397726"/>
            <a:ext cx="11088189" cy="4779237"/>
          </a:xfrm>
        </p:spPr>
        <p:txBody>
          <a:bodyPr>
            <a:normAutofit/>
          </a:bodyPr>
          <a:lstStyle/>
          <a:p>
            <a:pPr>
              <a:buFont typeface="Wingdings" panose="05000000000000000000" pitchFamily="2" charset="2"/>
              <a:buChar char="q"/>
            </a:pPr>
            <a:r>
              <a:rPr lang="en-US" dirty="0" smtClean="0"/>
              <a:t>  </a:t>
            </a:r>
            <a:r>
              <a:rPr lang="en-US" b="1" dirty="0" smtClean="0"/>
              <a:t>public </a:t>
            </a:r>
            <a:r>
              <a:rPr lang="en-US" b="1" dirty="0" err="1"/>
              <a:t>AbstractMap.SimpleImmutableEntry</a:t>
            </a:r>
            <a:r>
              <a:rPr lang="en-US" b="1" dirty="0"/>
              <a:t>(K key</a:t>
            </a:r>
            <a:r>
              <a:rPr lang="en-US" b="1" dirty="0" smtClean="0"/>
              <a:t>, </a:t>
            </a:r>
            <a:r>
              <a:rPr lang="en-US" b="1" dirty="0"/>
              <a:t>V value)</a:t>
            </a:r>
          </a:p>
          <a:p>
            <a:pPr lvl="1"/>
            <a:r>
              <a:rPr lang="en-US" dirty="0"/>
              <a:t>Creates an entry representing a mapping from the specified key to the specified value.</a:t>
            </a:r>
          </a:p>
          <a:p>
            <a:pPr lvl="1"/>
            <a:r>
              <a:rPr lang="en-US" dirty="0"/>
              <a:t>Parameters:</a:t>
            </a:r>
          </a:p>
          <a:p>
            <a:pPr lvl="2"/>
            <a:r>
              <a:rPr lang="en-US" sz="1800" dirty="0"/>
              <a:t>key - the key represented by this entry</a:t>
            </a:r>
          </a:p>
          <a:p>
            <a:pPr lvl="2"/>
            <a:r>
              <a:rPr lang="en-US" sz="1800" dirty="0"/>
              <a:t>value - the value represented by this </a:t>
            </a:r>
            <a:r>
              <a:rPr lang="en-US" sz="1800" dirty="0" smtClean="0"/>
              <a:t>entry</a:t>
            </a:r>
          </a:p>
          <a:p>
            <a:pPr>
              <a:buFont typeface="Wingdings" panose="05000000000000000000" pitchFamily="2" charset="2"/>
              <a:buChar char="q"/>
            </a:pPr>
            <a:r>
              <a:rPr lang="en-US" dirty="0" smtClean="0"/>
              <a:t>   </a:t>
            </a:r>
            <a:r>
              <a:rPr lang="en-US" b="1" dirty="0" smtClean="0"/>
              <a:t>public </a:t>
            </a:r>
            <a:r>
              <a:rPr lang="en-US" b="1" dirty="0" err="1"/>
              <a:t>AbstractMap.SimpleImmutableEntry</a:t>
            </a:r>
            <a:r>
              <a:rPr lang="en-US" b="1" dirty="0"/>
              <a:t>(</a:t>
            </a:r>
            <a:r>
              <a:rPr lang="en-US" b="1" dirty="0" err="1"/>
              <a:t>Map.Entry</a:t>
            </a:r>
            <a:r>
              <a:rPr lang="en-US" b="1" dirty="0"/>
              <a:t>&lt;? extends K,? extends V&gt; entry)</a:t>
            </a:r>
          </a:p>
          <a:p>
            <a:pPr lvl="1"/>
            <a:r>
              <a:rPr lang="en-US" dirty="0"/>
              <a:t>Creates an entry representing the same mapping as the specified entry.</a:t>
            </a:r>
          </a:p>
          <a:p>
            <a:pPr lvl="1"/>
            <a:r>
              <a:rPr lang="en-US" dirty="0" smtClean="0"/>
              <a:t>Parameters: entry </a:t>
            </a:r>
            <a:r>
              <a:rPr lang="en-US" dirty="0"/>
              <a:t>- the entry to copy</a:t>
            </a:r>
            <a:endParaRPr lang="en-IN" dirty="0"/>
          </a:p>
        </p:txBody>
      </p:sp>
    </p:spTree>
    <p:extLst>
      <p:ext uri="{BB962C8B-B14F-4D97-AF65-F5344CB8AC3E}">
        <p14:creationId xmlns:p14="http://schemas.microsoft.com/office/powerpoint/2010/main" val="23053440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95943"/>
            <a:ext cx="5181600" cy="5981020"/>
          </a:xfrm>
        </p:spPr>
        <p:txBody>
          <a:bodyPr>
            <a:normAutofit lnSpcReduction="10000"/>
          </a:bodyPr>
          <a:lstStyle/>
          <a:p>
            <a:pPr>
              <a:buFont typeface="Wingdings" panose="05000000000000000000" pitchFamily="2" charset="2"/>
              <a:buChar char="§"/>
            </a:pPr>
            <a:r>
              <a:rPr lang="en-US" b="1" dirty="0"/>
              <a:t>public K </a:t>
            </a:r>
            <a:r>
              <a:rPr lang="en-US" b="1" dirty="0" err="1"/>
              <a:t>getKey</a:t>
            </a:r>
            <a:r>
              <a:rPr lang="en-US" b="1" dirty="0"/>
              <a:t>()</a:t>
            </a:r>
          </a:p>
          <a:p>
            <a:pPr lvl="1"/>
            <a:r>
              <a:rPr lang="en-US" dirty="0" smtClean="0"/>
              <a:t>Specified by: </a:t>
            </a:r>
            <a:r>
              <a:rPr lang="en-US" dirty="0" err="1" smtClean="0"/>
              <a:t>getKey</a:t>
            </a:r>
            <a:r>
              <a:rPr lang="en-US" dirty="0" smtClean="0"/>
              <a:t> </a:t>
            </a:r>
            <a:r>
              <a:rPr lang="en-US" dirty="0"/>
              <a:t>in interface </a:t>
            </a:r>
            <a:r>
              <a:rPr lang="en-US" dirty="0" err="1"/>
              <a:t>Map.Entry</a:t>
            </a:r>
            <a:r>
              <a:rPr lang="en-US" dirty="0"/>
              <a:t>&lt;K,V&gt;</a:t>
            </a:r>
          </a:p>
          <a:p>
            <a:pPr lvl="1"/>
            <a:r>
              <a:rPr lang="en-US" dirty="0"/>
              <a:t>Returns:</a:t>
            </a:r>
          </a:p>
          <a:p>
            <a:pPr lvl="2"/>
            <a:r>
              <a:rPr lang="en-US" dirty="0"/>
              <a:t>the key corresponding to this </a:t>
            </a:r>
            <a:r>
              <a:rPr lang="en-US" dirty="0" smtClean="0"/>
              <a:t>entry</a:t>
            </a:r>
          </a:p>
          <a:p>
            <a:pPr lvl="2"/>
            <a:endParaRPr lang="en-US" sz="2300" b="1" dirty="0"/>
          </a:p>
          <a:p>
            <a:r>
              <a:rPr lang="en-US" sz="3100" b="1" dirty="0"/>
              <a:t>public V </a:t>
            </a:r>
            <a:r>
              <a:rPr lang="en-US" sz="3100" b="1" dirty="0" err="1"/>
              <a:t>setValue</a:t>
            </a:r>
            <a:r>
              <a:rPr lang="en-US" sz="3100" b="1" dirty="0"/>
              <a:t>(V value)</a:t>
            </a:r>
          </a:p>
          <a:p>
            <a:pPr lvl="1"/>
            <a:r>
              <a:rPr lang="en-US" dirty="0"/>
              <a:t>Replaces the value corresponding to this entry with the specified </a:t>
            </a:r>
            <a:r>
              <a:rPr lang="en-US" dirty="0" smtClean="0"/>
              <a:t>value. </a:t>
            </a:r>
            <a:endParaRPr lang="en-US" dirty="0"/>
          </a:p>
          <a:p>
            <a:pPr lvl="1"/>
            <a:r>
              <a:rPr lang="en-US" dirty="0" smtClean="0"/>
              <a:t>Parameters: value </a:t>
            </a:r>
            <a:r>
              <a:rPr lang="en-US" dirty="0"/>
              <a:t>- new value to be stored in this entry</a:t>
            </a:r>
          </a:p>
          <a:p>
            <a:pPr lvl="1"/>
            <a:r>
              <a:rPr lang="en-US" dirty="0"/>
              <a:t>Returns</a:t>
            </a:r>
            <a:r>
              <a:rPr lang="en-US" dirty="0" smtClean="0"/>
              <a:t>: (</a:t>
            </a:r>
            <a:r>
              <a:rPr lang="en-US" dirty="0"/>
              <a:t>Does not return)</a:t>
            </a:r>
          </a:p>
          <a:p>
            <a:pPr lvl="1"/>
            <a:r>
              <a:rPr lang="en-US" dirty="0"/>
              <a:t>Throws:</a:t>
            </a:r>
          </a:p>
          <a:p>
            <a:pPr lvl="2"/>
            <a:r>
              <a:rPr lang="en-US" dirty="0" err="1"/>
              <a:t>UnsupportedOperationException</a:t>
            </a:r>
            <a:r>
              <a:rPr lang="en-US" dirty="0"/>
              <a:t> – always as this class implements an immutable map entry.</a:t>
            </a:r>
            <a:endParaRPr lang="en-IN" dirty="0"/>
          </a:p>
        </p:txBody>
      </p:sp>
      <p:sp>
        <p:nvSpPr>
          <p:cNvPr id="4" name="Content Placeholder 3"/>
          <p:cNvSpPr>
            <a:spLocks noGrp="1"/>
          </p:cNvSpPr>
          <p:nvPr>
            <p:ph sz="half" idx="2"/>
          </p:nvPr>
        </p:nvSpPr>
        <p:spPr>
          <a:xfrm>
            <a:off x="6172200" y="195943"/>
            <a:ext cx="5181600" cy="5981020"/>
          </a:xfrm>
        </p:spPr>
        <p:txBody>
          <a:bodyPr>
            <a:normAutofit lnSpcReduction="10000"/>
          </a:bodyPr>
          <a:lstStyle/>
          <a:p>
            <a:pPr>
              <a:buFont typeface="Wingdings" panose="05000000000000000000" pitchFamily="2" charset="2"/>
              <a:buChar char="§"/>
            </a:pPr>
            <a:r>
              <a:rPr lang="en-US" b="1" dirty="0"/>
              <a:t>public V </a:t>
            </a:r>
            <a:r>
              <a:rPr lang="en-US" b="1" dirty="0" err="1"/>
              <a:t>getValue</a:t>
            </a:r>
            <a:r>
              <a:rPr lang="en-US" b="1" dirty="0"/>
              <a:t>()</a:t>
            </a:r>
          </a:p>
          <a:p>
            <a:pPr lvl="1"/>
            <a:r>
              <a:rPr lang="en-US" dirty="0" smtClean="0"/>
              <a:t>Specified </a:t>
            </a:r>
            <a:r>
              <a:rPr lang="en-US" dirty="0" err="1" smtClean="0"/>
              <a:t>by:getValue</a:t>
            </a:r>
            <a:r>
              <a:rPr lang="en-US" dirty="0" smtClean="0"/>
              <a:t> </a:t>
            </a:r>
            <a:r>
              <a:rPr lang="en-US" dirty="0"/>
              <a:t>in interface </a:t>
            </a:r>
            <a:r>
              <a:rPr lang="en-US" dirty="0" err="1"/>
              <a:t>Map.Entry</a:t>
            </a:r>
            <a:r>
              <a:rPr lang="en-US" dirty="0"/>
              <a:t>&lt;K,V&gt;</a:t>
            </a:r>
          </a:p>
          <a:p>
            <a:pPr lvl="1"/>
            <a:r>
              <a:rPr lang="en-US" dirty="0" smtClean="0"/>
              <a:t>Returns:</a:t>
            </a:r>
          </a:p>
          <a:p>
            <a:pPr lvl="2"/>
            <a:r>
              <a:rPr lang="en-US" dirty="0" smtClean="0"/>
              <a:t>the </a:t>
            </a:r>
            <a:r>
              <a:rPr lang="en-US" dirty="0"/>
              <a:t>value corresponding to this </a:t>
            </a:r>
            <a:r>
              <a:rPr lang="en-US" dirty="0" smtClean="0"/>
              <a:t>entry</a:t>
            </a:r>
            <a:endParaRPr lang="en-IN" dirty="0"/>
          </a:p>
          <a:p>
            <a:pPr lvl="2"/>
            <a:endParaRPr lang="en-IN" dirty="0" smtClean="0"/>
          </a:p>
          <a:p>
            <a:r>
              <a:rPr lang="en-US" sz="3300" b="1" dirty="0"/>
              <a:t>public String </a:t>
            </a:r>
            <a:r>
              <a:rPr lang="en-US" sz="3300" b="1" dirty="0" err="1"/>
              <a:t>toString</a:t>
            </a:r>
            <a:r>
              <a:rPr lang="en-US" sz="3300" b="1" dirty="0"/>
              <a:t>()</a:t>
            </a:r>
          </a:p>
          <a:p>
            <a:pPr lvl="1"/>
            <a:r>
              <a:rPr lang="en-US" dirty="0"/>
              <a:t>Returns a String representation of this map entry. This implementation returns the string representation of this entry's key followed by the equals character ("=") followed by the string representation of this entry's value</a:t>
            </a:r>
            <a:r>
              <a:rPr lang="en-US" dirty="0" smtClean="0"/>
              <a:t>.</a:t>
            </a:r>
            <a:endParaRPr lang="en-US" dirty="0"/>
          </a:p>
        </p:txBody>
      </p:sp>
    </p:spTree>
    <p:extLst>
      <p:ext uri="{BB962C8B-B14F-4D97-AF65-F5344CB8AC3E}">
        <p14:creationId xmlns:p14="http://schemas.microsoft.com/office/powerpoint/2010/main" val="15037835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5943"/>
            <a:ext cx="10515600" cy="5981020"/>
          </a:xfrm>
        </p:spPr>
        <p:txBody>
          <a:bodyPr>
            <a:normAutofit/>
          </a:bodyPr>
          <a:lstStyle/>
          <a:p>
            <a:r>
              <a:rPr lang="en-US" sz="3600" b="1" dirty="0"/>
              <a:t>public </a:t>
            </a:r>
            <a:r>
              <a:rPr lang="en-US" sz="3600" b="1" dirty="0" err="1"/>
              <a:t>boolean</a:t>
            </a:r>
            <a:r>
              <a:rPr lang="en-US" sz="3600" b="1" dirty="0"/>
              <a:t> equals(Object o)</a:t>
            </a:r>
          </a:p>
          <a:p>
            <a:pPr lvl="1"/>
            <a:r>
              <a:rPr lang="en-US" dirty="0"/>
              <a:t>Compares the specified object with this entry for equality. Returns true if the given object is also a map entry and the two entries represent the same mapping. More formally, two entries e1 and e2 represent the same mapping if</a:t>
            </a:r>
          </a:p>
          <a:p>
            <a:pPr lvl="2"/>
            <a:r>
              <a:rPr lang="en-US" dirty="0"/>
              <a:t>   (e1.getKey()==null </a:t>
            </a:r>
            <a:r>
              <a:rPr lang="en-US" dirty="0" smtClean="0"/>
              <a:t>? e2.getKey</a:t>
            </a:r>
            <a:r>
              <a:rPr lang="en-US" dirty="0"/>
              <a:t>()==null </a:t>
            </a:r>
            <a:r>
              <a:rPr lang="en-US" dirty="0" smtClean="0"/>
              <a:t>:    </a:t>
            </a:r>
            <a:r>
              <a:rPr lang="en-US" dirty="0"/>
              <a:t>e1.getKey().equals(e2.getKey</a:t>
            </a:r>
            <a:r>
              <a:rPr lang="en-US" dirty="0" smtClean="0"/>
              <a:t>()))</a:t>
            </a:r>
          </a:p>
          <a:p>
            <a:pPr marL="914400" lvl="2" indent="0">
              <a:buNone/>
            </a:pPr>
            <a:r>
              <a:rPr lang="en-US" dirty="0"/>
              <a:t>	</a:t>
            </a:r>
            <a:r>
              <a:rPr lang="en-US" dirty="0" smtClean="0"/>
              <a:t>			&amp;&amp;</a:t>
            </a:r>
            <a:endParaRPr lang="en-US" dirty="0"/>
          </a:p>
          <a:p>
            <a:pPr lvl="2"/>
            <a:r>
              <a:rPr lang="en-US" dirty="0"/>
              <a:t>   (e1.getValue()==null </a:t>
            </a:r>
            <a:r>
              <a:rPr lang="en-US" dirty="0" smtClean="0"/>
              <a:t>? e2.getValue</a:t>
            </a:r>
            <a:r>
              <a:rPr lang="en-US" dirty="0"/>
              <a:t>()==null </a:t>
            </a:r>
            <a:r>
              <a:rPr lang="en-US" dirty="0" smtClean="0"/>
              <a:t>:  </a:t>
            </a:r>
            <a:r>
              <a:rPr lang="en-US" dirty="0"/>
              <a:t>e1.getValue().equals(e2.getValue</a:t>
            </a:r>
            <a:r>
              <a:rPr lang="en-US" dirty="0" smtClean="0"/>
              <a:t>()))</a:t>
            </a:r>
          </a:p>
          <a:p>
            <a:pPr lvl="2"/>
            <a:endParaRPr lang="en-US" dirty="0"/>
          </a:p>
          <a:p>
            <a:pPr lvl="1"/>
            <a:r>
              <a:rPr lang="en-US" dirty="0"/>
              <a:t>This ensures that the equals method works properly across different implementations of the </a:t>
            </a:r>
            <a:r>
              <a:rPr lang="en-US" dirty="0" err="1"/>
              <a:t>Map.Entry</a:t>
            </a:r>
            <a:r>
              <a:rPr lang="en-US" dirty="0"/>
              <a:t> interface.</a:t>
            </a:r>
          </a:p>
          <a:p>
            <a:pPr lvl="1"/>
            <a:r>
              <a:rPr lang="en-US" dirty="0"/>
              <a:t>Specified </a:t>
            </a:r>
            <a:r>
              <a:rPr lang="en-US" dirty="0" smtClean="0"/>
              <a:t>by: equals </a:t>
            </a:r>
            <a:r>
              <a:rPr lang="en-US" dirty="0"/>
              <a:t>in interface </a:t>
            </a:r>
            <a:r>
              <a:rPr lang="en-US" dirty="0" err="1"/>
              <a:t>Map.Entry</a:t>
            </a:r>
            <a:r>
              <a:rPr lang="en-US" dirty="0"/>
              <a:t>&lt;K,V&gt;</a:t>
            </a:r>
          </a:p>
          <a:p>
            <a:pPr lvl="1"/>
            <a:r>
              <a:rPr lang="en-US" dirty="0" smtClean="0"/>
              <a:t>Overrides: equals </a:t>
            </a:r>
            <a:r>
              <a:rPr lang="en-US" dirty="0"/>
              <a:t>in class Object</a:t>
            </a:r>
          </a:p>
          <a:p>
            <a:pPr lvl="1"/>
            <a:r>
              <a:rPr lang="en-US" dirty="0" smtClean="0"/>
              <a:t>Parameters: o </a:t>
            </a:r>
            <a:r>
              <a:rPr lang="en-US" dirty="0"/>
              <a:t>- object to be compared for equality with this map entry</a:t>
            </a:r>
          </a:p>
          <a:p>
            <a:pPr lvl="1"/>
            <a:r>
              <a:rPr lang="en-US" dirty="0" smtClean="0"/>
              <a:t>Returns: true </a:t>
            </a:r>
            <a:r>
              <a:rPr lang="en-US" dirty="0"/>
              <a:t>if the specified object is equal to this map entry</a:t>
            </a:r>
            <a:endParaRPr lang="en-IN" dirty="0"/>
          </a:p>
        </p:txBody>
      </p:sp>
    </p:spTree>
    <p:extLst>
      <p:ext uri="{BB962C8B-B14F-4D97-AF65-F5344CB8AC3E}">
        <p14:creationId xmlns:p14="http://schemas.microsoft.com/office/powerpoint/2010/main" val="29083132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Class </a:t>
            </a:r>
            <a:r>
              <a:rPr lang="en-IN" b="1" dirty="0" err="1"/>
              <a:t>AbstractQueue</a:t>
            </a:r>
            <a:r>
              <a:rPr lang="en-IN" b="1" dirty="0"/>
              <a:t>&lt;E&gt;</a:t>
            </a:r>
          </a:p>
        </p:txBody>
      </p:sp>
      <p:sp>
        <p:nvSpPr>
          <p:cNvPr id="3" name="Content Placeholder 2"/>
          <p:cNvSpPr>
            <a:spLocks noGrp="1"/>
          </p:cNvSpPr>
          <p:nvPr>
            <p:ph idx="1"/>
          </p:nvPr>
        </p:nvSpPr>
        <p:spPr/>
        <p:txBody>
          <a:bodyPr>
            <a:noAutofit/>
          </a:bodyPr>
          <a:lstStyle/>
          <a:p>
            <a:r>
              <a:rPr lang="en-US" sz="2400" dirty="0"/>
              <a:t>Type </a:t>
            </a:r>
            <a:r>
              <a:rPr lang="en-US" sz="2400" dirty="0" err="1" smtClean="0"/>
              <a:t>Parameters:E</a:t>
            </a:r>
            <a:r>
              <a:rPr lang="en-US" sz="2400" dirty="0" smtClean="0"/>
              <a:t> </a:t>
            </a:r>
            <a:r>
              <a:rPr lang="en-US" sz="2400" dirty="0"/>
              <a:t>- the type of elements held in this collection</a:t>
            </a:r>
          </a:p>
          <a:p>
            <a:r>
              <a:rPr lang="en-US" sz="2400" dirty="0"/>
              <a:t>All Implemented Interfaces:</a:t>
            </a:r>
          </a:p>
          <a:p>
            <a:pPr lvl="1"/>
            <a:r>
              <a:rPr lang="en-US" sz="2000" dirty="0" err="1"/>
              <a:t>Iterable</a:t>
            </a:r>
            <a:r>
              <a:rPr lang="en-US" sz="2000" dirty="0"/>
              <a:t>&lt;E&gt;, Collection&lt;E&gt;, Queue&lt;E</a:t>
            </a:r>
            <a:r>
              <a:rPr lang="en-US" sz="2000" dirty="0" smtClean="0"/>
              <a:t>&gt;</a:t>
            </a:r>
          </a:p>
          <a:p>
            <a:r>
              <a:rPr lang="fr-FR" sz="2400" dirty="0"/>
              <a:t>public abstract class </a:t>
            </a:r>
            <a:r>
              <a:rPr lang="fr-FR" sz="2400" dirty="0" err="1" smtClean="0"/>
              <a:t>AbstractQueue</a:t>
            </a:r>
            <a:r>
              <a:rPr lang="fr-FR" sz="2400" dirty="0" smtClean="0"/>
              <a:t>&lt;E&gt;  </a:t>
            </a:r>
            <a:r>
              <a:rPr lang="fr-FR" sz="2400" dirty="0" err="1" smtClean="0"/>
              <a:t>extends</a:t>
            </a:r>
            <a:r>
              <a:rPr lang="fr-FR" sz="2400" dirty="0" smtClean="0"/>
              <a:t> </a:t>
            </a:r>
            <a:r>
              <a:rPr lang="fr-FR" sz="2400" dirty="0" err="1"/>
              <a:t>AbstractCollection</a:t>
            </a:r>
            <a:r>
              <a:rPr lang="fr-FR" sz="2400" dirty="0"/>
              <a:t>&lt;E&gt;</a:t>
            </a:r>
          </a:p>
          <a:p>
            <a:pPr marL="0" indent="0">
              <a:buNone/>
            </a:pPr>
            <a:r>
              <a:rPr lang="fr-FR" sz="2400" dirty="0" smtClean="0"/>
              <a:t>    </a:t>
            </a:r>
            <a:r>
              <a:rPr lang="fr-FR" sz="2400" dirty="0" err="1" smtClean="0"/>
              <a:t>implements</a:t>
            </a:r>
            <a:r>
              <a:rPr lang="fr-FR" sz="2400" dirty="0" smtClean="0"/>
              <a:t> </a:t>
            </a:r>
            <a:r>
              <a:rPr lang="fr-FR" sz="2400" dirty="0"/>
              <a:t>Queue&lt;E</a:t>
            </a:r>
            <a:r>
              <a:rPr lang="fr-FR" sz="2400" dirty="0" smtClean="0"/>
              <a:t>&gt;</a:t>
            </a:r>
          </a:p>
          <a:p>
            <a:r>
              <a:rPr lang="fr-FR" sz="2400" dirty="0" err="1"/>
              <a:t>Subclasses</a:t>
            </a:r>
            <a:r>
              <a:rPr lang="fr-FR" sz="2400" dirty="0"/>
              <a:t>:</a:t>
            </a:r>
          </a:p>
          <a:p>
            <a:pPr lvl="1"/>
            <a:r>
              <a:rPr lang="fr-FR" sz="2000" dirty="0" err="1"/>
              <a:t>ArrayBlockingQueue</a:t>
            </a:r>
            <a:r>
              <a:rPr lang="fr-FR" sz="2000" dirty="0"/>
              <a:t>, </a:t>
            </a:r>
            <a:r>
              <a:rPr lang="fr-FR" sz="2000" dirty="0" err="1"/>
              <a:t>ConcurrentLinkedQueue</a:t>
            </a:r>
            <a:r>
              <a:rPr lang="fr-FR" sz="2000" dirty="0"/>
              <a:t>, </a:t>
            </a:r>
            <a:r>
              <a:rPr lang="fr-FR" sz="2000" dirty="0" err="1"/>
              <a:t>DelayQueue</a:t>
            </a:r>
            <a:r>
              <a:rPr lang="fr-FR" sz="2000" dirty="0"/>
              <a:t>, </a:t>
            </a:r>
            <a:r>
              <a:rPr lang="fr-FR" sz="2000" dirty="0" err="1"/>
              <a:t>LinkedBlockingDeque</a:t>
            </a:r>
            <a:r>
              <a:rPr lang="fr-FR" sz="2000" dirty="0"/>
              <a:t>, </a:t>
            </a:r>
            <a:r>
              <a:rPr lang="fr-FR" sz="2000" dirty="0" err="1" smtClean="0"/>
              <a:t>LinkedTransferQueue</a:t>
            </a:r>
            <a:r>
              <a:rPr lang="fr-FR" sz="2000" dirty="0" smtClean="0"/>
              <a:t>, </a:t>
            </a:r>
            <a:r>
              <a:rPr lang="fr-FR" sz="2000" dirty="0" err="1" smtClean="0"/>
              <a:t>PriorityQueue,etc</a:t>
            </a:r>
            <a:endParaRPr lang="fr-FR" sz="2000" dirty="0" smtClean="0"/>
          </a:p>
          <a:p>
            <a:r>
              <a:rPr lang="en-US" sz="2400" dirty="0"/>
              <a:t>This class provides skeletal implementations of some Queue operations. The implementations in this class are appropriate when the base implementation does not allow null elements</a:t>
            </a:r>
            <a:endParaRPr lang="en-IN" sz="2400" dirty="0"/>
          </a:p>
        </p:txBody>
      </p:sp>
    </p:spTree>
    <p:extLst>
      <p:ext uri="{BB962C8B-B14F-4D97-AF65-F5344CB8AC3E}">
        <p14:creationId xmlns:p14="http://schemas.microsoft.com/office/powerpoint/2010/main" val="12543134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261257"/>
            <a:ext cx="5181600" cy="5915706"/>
          </a:xfrm>
        </p:spPr>
        <p:txBody>
          <a:bodyPr anchor="b">
            <a:normAutofit fontScale="92500" lnSpcReduction="20000"/>
          </a:bodyPr>
          <a:lstStyle/>
          <a:p>
            <a:pPr>
              <a:buFont typeface="Wingdings" panose="05000000000000000000" pitchFamily="2" charset="2"/>
              <a:buChar char="q"/>
            </a:pPr>
            <a:r>
              <a:rPr lang="en-IN" b="1" dirty="0" smtClean="0"/>
              <a:t>Constructor</a:t>
            </a:r>
          </a:p>
          <a:p>
            <a:pPr lvl="1"/>
            <a:r>
              <a:rPr lang="en-US" dirty="0"/>
              <a:t>protected </a:t>
            </a:r>
            <a:r>
              <a:rPr lang="en-US" dirty="0" err="1"/>
              <a:t>AbstractQueue</a:t>
            </a:r>
            <a:r>
              <a:rPr lang="en-US" dirty="0"/>
              <a:t>()</a:t>
            </a:r>
          </a:p>
          <a:p>
            <a:pPr lvl="2"/>
            <a:r>
              <a:rPr lang="en-US" dirty="0"/>
              <a:t>Constructor for use by subclasses</a:t>
            </a:r>
            <a:r>
              <a:rPr lang="en-US" dirty="0" smtClean="0"/>
              <a:t>.</a:t>
            </a:r>
          </a:p>
          <a:p>
            <a:pPr lvl="2"/>
            <a:endParaRPr lang="en-US" dirty="0"/>
          </a:p>
          <a:p>
            <a:pPr>
              <a:buFont typeface="Wingdings" panose="05000000000000000000" pitchFamily="2" charset="2"/>
              <a:buChar char="q"/>
            </a:pPr>
            <a:r>
              <a:rPr lang="en-US" b="1" dirty="0"/>
              <a:t>public </a:t>
            </a:r>
            <a:r>
              <a:rPr lang="en-US" b="1" dirty="0" err="1"/>
              <a:t>boolean</a:t>
            </a:r>
            <a:r>
              <a:rPr lang="en-US" b="1" dirty="0"/>
              <a:t> add(E e)</a:t>
            </a:r>
          </a:p>
          <a:p>
            <a:pPr lvl="1"/>
            <a:r>
              <a:rPr lang="en-US" dirty="0"/>
              <a:t>Inserts the specified element into this </a:t>
            </a:r>
            <a:r>
              <a:rPr lang="en-US" dirty="0" smtClean="0"/>
              <a:t>queue.</a:t>
            </a:r>
          </a:p>
          <a:p>
            <a:pPr lvl="1"/>
            <a:r>
              <a:rPr lang="en-US" dirty="0" smtClean="0"/>
              <a:t>This </a:t>
            </a:r>
            <a:r>
              <a:rPr lang="en-US" dirty="0"/>
              <a:t>implementation returns true if offer succeeds, else throws an </a:t>
            </a:r>
            <a:r>
              <a:rPr lang="en-US" dirty="0" err="1"/>
              <a:t>IllegalStateException</a:t>
            </a:r>
            <a:r>
              <a:rPr lang="en-US" dirty="0" smtClean="0"/>
              <a:t>.</a:t>
            </a:r>
          </a:p>
          <a:p>
            <a:pPr lvl="1"/>
            <a:endParaRPr lang="en-US" dirty="0" smtClean="0"/>
          </a:p>
          <a:p>
            <a:r>
              <a:rPr lang="en-US" sz="3400" b="1" dirty="0"/>
              <a:t>public void clear()</a:t>
            </a:r>
          </a:p>
          <a:p>
            <a:pPr lvl="1"/>
            <a:r>
              <a:rPr lang="en-US" dirty="0"/>
              <a:t>Removes all of the elements from this queue. The queue will be empty after this call returns.</a:t>
            </a:r>
          </a:p>
          <a:p>
            <a:pPr lvl="1"/>
            <a:r>
              <a:rPr lang="en-US" dirty="0"/>
              <a:t>This implementation repeatedly invokes poll until it returns null</a:t>
            </a:r>
            <a:r>
              <a:rPr lang="en-US" dirty="0" smtClean="0"/>
              <a:t>.</a:t>
            </a:r>
            <a:endParaRPr lang="en-US" dirty="0"/>
          </a:p>
          <a:p>
            <a:pPr lvl="1"/>
            <a:r>
              <a:rPr lang="en-US" dirty="0" smtClean="0"/>
              <a:t>Overrides: clear </a:t>
            </a:r>
            <a:r>
              <a:rPr lang="en-US" dirty="0"/>
              <a:t>in class </a:t>
            </a:r>
            <a:r>
              <a:rPr lang="en-US" dirty="0" err="1"/>
              <a:t>AbstractCollection</a:t>
            </a:r>
            <a:r>
              <a:rPr lang="en-US" dirty="0"/>
              <a:t>&lt;E&gt;</a:t>
            </a:r>
            <a:endParaRPr lang="en-IN" dirty="0"/>
          </a:p>
        </p:txBody>
      </p:sp>
      <p:sp>
        <p:nvSpPr>
          <p:cNvPr id="4" name="Content Placeholder 3"/>
          <p:cNvSpPr>
            <a:spLocks noGrp="1"/>
          </p:cNvSpPr>
          <p:nvPr>
            <p:ph sz="half" idx="2"/>
          </p:nvPr>
        </p:nvSpPr>
        <p:spPr>
          <a:xfrm>
            <a:off x="6172200" y="261257"/>
            <a:ext cx="5181600" cy="5915706"/>
          </a:xfrm>
        </p:spPr>
        <p:txBody>
          <a:bodyPr anchor="b">
            <a:normAutofit fontScale="92500" lnSpcReduction="20000"/>
          </a:bodyPr>
          <a:lstStyle/>
          <a:p>
            <a:pPr>
              <a:buFont typeface="Wingdings" panose="05000000000000000000" pitchFamily="2" charset="2"/>
              <a:buChar char="q"/>
            </a:pPr>
            <a:r>
              <a:rPr lang="en-US" b="1" dirty="0"/>
              <a:t>public E remove()</a:t>
            </a:r>
          </a:p>
          <a:p>
            <a:pPr lvl="1"/>
            <a:r>
              <a:rPr lang="en-US" sz="2000" dirty="0"/>
              <a:t>Retrieves and removes the head of this queue</a:t>
            </a:r>
            <a:r>
              <a:rPr lang="en-US" sz="2000" dirty="0" smtClean="0"/>
              <a:t>.</a:t>
            </a:r>
            <a:endParaRPr lang="en-US" sz="2000" dirty="0"/>
          </a:p>
          <a:p>
            <a:pPr lvl="1"/>
            <a:r>
              <a:rPr lang="en-US" sz="2000" dirty="0"/>
              <a:t>This implementation returns the result of poll unless the queue is </a:t>
            </a:r>
            <a:r>
              <a:rPr lang="en-US" sz="2000" dirty="0" smtClean="0"/>
              <a:t>empty</a:t>
            </a:r>
          </a:p>
          <a:p>
            <a:pPr lvl="1"/>
            <a:r>
              <a:rPr lang="en-US" sz="2000" dirty="0" err="1" smtClean="0"/>
              <a:t>Throws:NoSuchElementException</a:t>
            </a:r>
            <a:r>
              <a:rPr lang="en-US" sz="2000" dirty="0" smtClean="0"/>
              <a:t> </a:t>
            </a:r>
            <a:r>
              <a:rPr lang="en-US" sz="2000" dirty="0"/>
              <a:t>- if this queue is </a:t>
            </a:r>
            <a:r>
              <a:rPr lang="en-US" sz="2000" dirty="0" smtClean="0"/>
              <a:t>empty</a:t>
            </a:r>
            <a:endParaRPr lang="en-IN" sz="2000" dirty="0"/>
          </a:p>
          <a:p>
            <a:pPr lvl="1"/>
            <a:endParaRPr lang="en-IN" sz="2000" dirty="0" smtClean="0"/>
          </a:p>
          <a:p>
            <a:pPr>
              <a:buFont typeface="Wingdings" panose="05000000000000000000" pitchFamily="2" charset="2"/>
              <a:buChar char="q"/>
            </a:pPr>
            <a:r>
              <a:rPr lang="en-US" b="1" dirty="0"/>
              <a:t>public E element()</a:t>
            </a:r>
          </a:p>
          <a:p>
            <a:pPr lvl="1"/>
            <a:r>
              <a:rPr lang="en-US" sz="2000" dirty="0"/>
              <a:t>Retrieves, but does not remove, the head of this </a:t>
            </a:r>
            <a:r>
              <a:rPr lang="en-US" sz="2000" dirty="0" smtClean="0"/>
              <a:t>queue</a:t>
            </a:r>
            <a:endParaRPr lang="en-US" sz="2000" dirty="0"/>
          </a:p>
          <a:p>
            <a:pPr lvl="1"/>
            <a:r>
              <a:rPr lang="en-US" sz="2000" dirty="0" smtClean="0"/>
              <a:t>returns </a:t>
            </a:r>
            <a:r>
              <a:rPr lang="en-US" sz="2000" dirty="0"/>
              <a:t>the result of peek unless the queue is empty</a:t>
            </a:r>
            <a:r>
              <a:rPr lang="en-US" sz="2000" dirty="0" smtClean="0"/>
              <a:t>.</a:t>
            </a:r>
            <a:endParaRPr lang="en-US" sz="2000" dirty="0"/>
          </a:p>
          <a:p>
            <a:pPr lvl="1"/>
            <a:r>
              <a:rPr lang="en-US" sz="2000" dirty="0" err="1" smtClean="0"/>
              <a:t>Throws:NoSuchElementException</a:t>
            </a:r>
            <a:r>
              <a:rPr lang="en-US" sz="2000" dirty="0" smtClean="0"/>
              <a:t> </a:t>
            </a:r>
            <a:r>
              <a:rPr lang="en-US" sz="2000" dirty="0"/>
              <a:t>- if this queue is empty</a:t>
            </a:r>
            <a:endParaRPr lang="en-IN" sz="2000" dirty="0"/>
          </a:p>
        </p:txBody>
      </p:sp>
    </p:spTree>
    <p:extLst>
      <p:ext uri="{BB962C8B-B14F-4D97-AF65-F5344CB8AC3E}">
        <p14:creationId xmlns:p14="http://schemas.microsoft.com/office/powerpoint/2010/main" val="41453283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5943"/>
            <a:ext cx="10515600" cy="5981020"/>
          </a:xfrm>
        </p:spPr>
        <p:txBody>
          <a:bodyPr>
            <a:normAutofit fontScale="85000" lnSpcReduction="10000"/>
          </a:bodyPr>
          <a:lstStyle/>
          <a:p>
            <a:pPr>
              <a:buFont typeface="Wingdings" panose="05000000000000000000" pitchFamily="2" charset="2"/>
              <a:buChar char="Ø"/>
            </a:pPr>
            <a:r>
              <a:rPr lang="en-US" sz="4200" b="1" dirty="0"/>
              <a:t>public </a:t>
            </a:r>
            <a:r>
              <a:rPr lang="en-US" sz="4200" b="1" dirty="0" err="1"/>
              <a:t>boolean</a:t>
            </a:r>
            <a:r>
              <a:rPr lang="en-US" sz="4200" b="1" dirty="0"/>
              <a:t> </a:t>
            </a:r>
            <a:r>
              <a:rPr lang="en-US" sz="4200" b="1" dirty="0" err="1"/>
              <a:t>addAll</a:t>
            </a:r>
            <a:r>
              <a:rPr lang="en-US" sz="4200" b="1" dirty="0"/>
              <a:t>(Collection&lt;? extends E&gt; c)</a:t>
            </a:r>
            <a:endParaRPr lang="en-US" sz="2100" b="1" dirty="0"/>
          </a:p>
          <a:p>
            <a:pPr lvl="1"/>
            <a:r>
              <a:rPr lang="en-US" dirty="0"/>
              <a:t>Adds all of the elements in the specified collection to this queue. Attempts to </a:t>
            </a:r>
            <a:r>
              <a:rPr lang="en-US" dirty="0" err="1"/>
              <a:t>addAll</a:t>
            </a:r>
            <a:r>
              <a:rPr lang="en-US" dirty="0"/>
              <a:t> of a queue to itself result in </a:t>
            </a:r>
            <a:r>
              <a:rPr lang="en-US" dirty="0" err="1"/>
              <a:t>IllegalArgumentException</a:t>
            </a:r>
            <a:r>
              <a:rPr lang="en-US" dirty="0"/>
              <a:t>. Further, the behavior of this operation is undefined if the specified collection is modified while the operation is in progress.</a:t>
            </a:r>
          </a:p>
          <a:p>
            <a:pPr lvl="1"/>
            <a:r>
              <a:rPr lang="en-US" dirty="0"/>
              <a:t>This implementation iterates over the specified collection, and adds each element returned by the iterator to this queue, in turn. A runtime exception encountered while trying to add an element (including, in particular, a null element) may result in only some of the elements having been successfully added when the associated exception is thrown.</a:t>
            </a:r>
          </a:p>
          <a:p>
            <a:pPr lvl="1"/>
            <a:endParaRPr lang="en-US" dirty="0"/>
          </a:p>
          <a:p>
            <a:pPr lvl="1"/>
            <a:r>
              <a:rPr lang="en-US" dirty="0"/>
              <a:t>Specified </a:t>
            </a:r>
            <a:r>
              <a:rPr lang="en-US" dirty="0" smtClean="0"/>
              <a:t>by:  </a:t>
            </a:r>
            <a:r>
              <a:rPr lang="en-US" dirty="0" err="1" smtClean="0"/>
              <a:t>addAll</a:t>
            </a:r>
            <a:r>
              <a:rPr lang="en-US" dirty="0" smtClean="0"/>
              <a:t> </a:t>
            </a:r>
            <a:r>
              <a:rPr lang="en-US" dirty="0"/>
              <a:t>in interface Collection&lt;E&gt;</a:t>
            </a:r>
          </a:p>
          <a:p>
            <a:pPr lvl="1"/>
            <a:r>
              <a:rPr lang="en-US" dirty="0" smtClean="0"/>
              <a:t>Overrides:  </a:t>
            </a:r>
            <a:r>
              <a:rPr lang="en-US" dirty="0" err="1" smtClean="0"/>
              <a:t>addAll</a:t>
            </a:r>
            <a:r>
              <a:rPr lang="en-US" dirty="0" smtClean="0"/>
              <a:t> </a:t>
            </a:r>
            <a:r>
              <a:rPr lang="en-US" dirty="0"/>
              <a:t>in class </a:t>
            </a:r>
            <a:r>
              <a:rPr lang="en-US" dirty="0" err="1"/>
              <a:t>AbstractCollection</a:t>
            </a:r>
            <a:r>
              <a:rPr lang="en-US" dirty="0"/>
              <a:t>&lt;E&gt;</a:t>
            </a:r>
          </a:p>
          <a:p>
            <a:pPr lvl="1"/>
            <a:r>
              <a:rPr lang="en-US" dirty="0" smtClean="0"/>
              <a:t>Parameters: c </a:t>
            </a:r>
            <a:r>
              <a:rPr lang="en-US" dirty="0"/>
              <a:t>- collection containing elements to be added to this queue</a:t>
            </a:r>
          </a:p>
          <a:p>
            <a:pPr lvl="1"/>
            <a:r>
              <a:rPr lang="en-US" dirty="0" smtClean="0"/>
              <a:t>Returns: true </a:t>
            </a:r>
            <a:r>
              <a:rPr lang="en-US" dirty="0"/>
              <a:t>if this queue changed as a result of the call</a:t>
            </a:r>
          </a:p>
          <a:p>
            <a:pPr lvl="1"/>
            <a:r>
              <a:rPr lang="en-US" dirty="0"/>
              <a:t>Throws:</a:t>
            </a:r>
          </a:p>
          <a:p>
            <a:pPr lvl="2"/>
            <a:r>
              <a:rPr lang="en-US" dirty="0" err="1"/>
              <a:t>ClassCastException</a:t>
            </a:r>
            <a:r>
              <a:rPr lang="en-US" dirty="0"/>
              <a:t> </a:t>
            </a:r>
          </a:p>
          <a:p>
            <a:pPr lvl="2"/>
            <a:r>
              <a:rPr lang="en-US" dirty="0" err="1" smtClean="0"/>
              <a:t>NullPointerException</a:t>
            </a:r>
            <a:endParaRPr lang="en-US" dirty="0"/>
          </a:p>
          <a:p>
            <a:pPr lvl="2"/>
            <a:r>
              <a:rPr lang="en-US" dirty="0" err="1" smtClean="0"/>
              <a:t>IllegalArgumentException</a:t>
            </a:r>
            <a:endParaRPr lang="en-US" dirty="0" smtClean="0"/>
          </a:p>
          <a:p>
            <a:pPr lvl="2"/>
            <a:r>
              <a:rPr lang="en-US" dirty="0" err="1" smtClean="0"/>
              <a:t>IllegalStateException</a:t>
            </a:r>
            <a:r>
              <a:rPr lang="en-US" dirty="0" smtClean="0"/>
              <a:t> -</a:t>
            </a:r>
            <a:endParaRPr lang="en-IN" dirty="0"/>
          </a:p>
        </p:txBody>
      </p:sp>
    </p:spTree>
    <p:extLst>
      <p:ext uri="{BB962C8B-B14F-4D97-AF65-F5344CB8AC3E}">
        <p14:creationId xmlns:p14="http://schemas.microsoft.com/office/powerpoint/2010/main" val="1209193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just"/>
            <a:r>
              <a:rPr lang="en-US" sz="3200" dirty="0"/>
              <a:t>Methods are provided to insert, remove, and examine the </a:t>
            </a:r>
            <a:r>
              <a:rPr lang="en-US" sz="3200" dirty="0" smtClean="0"/>
              <a:t>element that exists </a:t>
            </a:r>
            <a:r>
              <a:rPr lang="en-US" sz="3200" dirty="0"/>
              <a:t>in two </a:t>
            </a:r>
            <a:r>
              <a:rPr lang="en-US" sz="3200" dirty="0" smtClean="0"/>
              <a:t>forms</a:t>
            </a:r>
            <a:r>
              <a:rPr lang="en-US" sz="2000" dirty="0"/>
              <a:t>:</a:t>
            </a:r>
            <a:endParaRPr lang="en-IN" sz="2000" dirty="0"/>
          </a:p>
        </p:txBody>
      </p:sp>
      <p:sp>
        <p:nvSpPr>
          <p:cNvPr id="3" name="Text Placeholder 2"/>
          <p:cNvSpPr>
            <a:spLocks noGrp="1"/>
          </p:cNvSpPr>
          <p:nvPr>
            <p:ph type="body" idx="1"/>
          </p:nvPr>
        </p:nvSpPr>
        <p:spPr/>
        <p:txBody>
          <a:bodyPr anchor="t">
            <a:normAutofit/>
          </a:bodyPr>
          <a:lstStyle/>
          <a:p>
            <a:pPr algn="ctr"/>
            <a:r>
              <a:rPr lang="en-US" dirty="0" smtClean="0"/>
              <a:t>Throws </a:t>
            </a:r>
            <a:r>
              <a:rPr lang="en-US" dirty="0"/>
              <a:t>an </a:t>
            </a:r>
            <a:r>
              <a:rPr lang="en-US" dirty="0" smtClean="0"/>
              <a:t>exception</a:t>
            </a:r>
            <a:endParaRPr lang="en-IN" dirty="0"/>
          </a:p>
          <a:p>
            <a:pPr algn="ctr"/>
            <a:r>
              <a:rPr lang="en-IN" sz="2000" b="0" dirty="0" smtClean="0"/>
              <a:t>(use without any capacity restricted)</a:t>
            </a:r>
            <a:endParaRPr lang="en-IN" sz="2000" b="0" dirty="0"/>
          </a:p>
        </p:txBody>
      </p:sp>
      <p:sp>
        <p:nvSpPr>
          <p:cNvPr id="4" name="Content Placeholder 3"/>
          <p:cNvSpPr>
            <a:spLocks noGrp="1"/>
          </p:cNvSpPr>
          <p:nvPr>
            <p:ph sz="half" idx="2"/>
          </p:nvPr>
        </p:nvSpPr>
        <p:spPr/>
        <p:txBody>
          <a:bodyPr anchor="b">
            <a:normAutofit fontScale="92500" lnSpcReduction="10000"/>
          </a:bodyPr>
          <a:lstStyle/>
          <a:p>
            <a:pPr>
              <a:buFont typeface="Wingdings" panose="05000000000000000000" pitchFamily="2" charset="2"/>
              <a:buChar char="q"/>
            </a:pPr>
            <a:r>
              <a:rPr lang="en-IN" dirty="0" smtClean="0"/>
              <a:t>   </a:t>
            </a:r>
            <a:r>
              <a:rPr lang="en-IN" b="1" dirty="0" smtClean="0"/>
              <a:t>void </a:t>
            </a:r>
            <a:r>
              <a:rPr lang="en-IN" b="1" dirty="0" err="1" smtClean="0"/>
              <a:t>addFirst</a:t>
            </a:r>
            <a:r>
              <a:rPr lang="en-IN" b="1" dirty="0" smtClean="0"/>
              <a:t>(E e)</a:t>
            </a:r>
          </a:p>
          <a:p>
            <a:pPr lvl="1"/>
            <a:r>
              <a:rPr lang="en-US" sz="2000" dirty="0" smtClean="0"/>
              <a:t>can fail to insert an element only by throwing an exception.</a:t>
            </a:r>
          </a:p>
          <a:p>
            <a:r>
              <a:rPr lang="en-IN" sz="2400" dirty="0" smtClean="0"/>
              <a:t>throws:</a:t>
            </a:r>
          </a:p>
          <a:p>
            <a:pPr lvl="1"/>
            <a:r>
              <a:rPr lang="en-IN" sz="2000" dirty="0" err="1" smtClean="0"/>
              <a:t>IllegalStateException</a:t>
            </a:r>
            <a:endParaRPr lang="en-IN" sz="2000" dirty="0" smtClean="0"/>
          </a:p>
          <a:p>
            <a:pPr lvl="1"/>
            <a:r>
              <a:rPr lang="en-IN" sz="2000" dirty="0" err="1" smtClean="0"/>
              <a:t>ClassCastException</a:t>
            </a:r>
            <a:r>
              <a:rPr lang="en-IN" sz="2000" dirty="0" smtClean="0"/>
              <a:t> </a:t>
            </a:r>
          </a:p>
          <a:p>
            <a:pPr lvl="1"/>
            <a:r>
              <a:rPr lang="en-IN" sz="2000" dirty="0" err="1"/>
              <a:t>NullPointerException</a:t>
            </a:r>
            <a:r>
              <a:rPr lang="en-IN" sz="2000" dirty="0"/>
              <a:t> </a:t>
            </a:r>
            <a:endParaRPr lang="en-IN" sz="2000" dirty="0" smtClean="0"/>
          </a:p>
          <a:p>
            <a:pPr lvl="1"/>
            <a:r>
              <a:rPr lang="en-IN" sz="2000" dirty="0" err="1" smtClean="0"/>
              <a:t>IllegalArgumentException</a:t>
            </a:r>
            <a:r>
              <a:rPr lang="en-IN" sz="2000" dirty="0" smtClean="0"/>
              <a:t> </a:t>
            </a:r>
          </a:p>
          <a:p>
            <a:pPr>
              <a:buFont typeface="Wingdings" panose="05000000000000000000" pitchFamily="2" charset="2"/>
              <a:buChar char="q"/>
            </a:pPr>
            <a:endParaRPr lang="en-IN" sz="2400" dirty="0" smtClean="0"/>
          </a:p>
          <a:p>
            <a:pPr>
              <a:buFont typeface="Wingdings" panose="05000000000000000000" pitchFamily="2" charset="2"/>
              <a:buChar char="q"/>
            </a:pPr>
            <a:r>
              <a:rPr lang="en-IN" sz="2400" dirty="0"/>
              <a:t> </a:t>
            </a:r>
            <a:r>
              <a:rPr lang="en-IN" sz="2400" dirty="0" smtClean="0"/>
              <a:t>  </a:t>
            </a:r>
            <a:r>
              <a:rPr lang="en-IN" b="1" dirty="0" smtClean="0"/>
              <a:t>void </a:t>
            </a:r>
            <a:r>
              <a:rPr lang="en-IN" b="1" dirty="0" err="1"/>
              <a:t>addLast</a:t>
            </a:r>
            <a:r>
              <a:rPr lang="en-IN" b="1" dirty="0"/>
              <a:t>(E </a:t>
            </a:r>
            <a:r>
              <a:rPr lang="en-IN" b="1" dirty="0" smtClean="0"/>
              <a:t>e)</a:t>
            </a:r>
          </a:p>
          <a:p>
            <a:pPr lvl="1"/>
            <a:r>
              <a:rPr lang="en-IN" sz="2000" dirty="0" smtClean="0"/>
              <a:t>Same as above</a:t>
            </a:r>
          </a:p>
        </p:txBody>
      </p:sp>
      <p:sp>
        <p:nvSpPr>
          <p:cNvPr id="5" name="Text Placeholder 4"/>
          <p:cNvSpPr>
            <a:spLocks noGrp="1"/>
          </p:cNvSpPr>
          <p:nvPr>
            <p:ph type="body" sz="quarter" idx="3"/>
          </p:nvPr>
        </p:nvSpPr>
        <p:spPr/>
        <p:txBody>
          <a:bodyPr anchor="t">
            <a:normAutofit/>
          </a:bodyPr>
          <a:lstStyle/>
          <a:p>
            <a:pPr algn="ctr"/>
            <a:r>
              <a:rPr lang="en-IN" dirty="0"/>
              <a:t> </a:t>
            </a:r>
            <a:r>
              <a:rPr lang="en-IN" dirty="0" smtClean="0"/>
              <a:t>Returns </a:t>
            </a:r>
            <a:r>
              <a:rPr lang="en-IN" dirty="0"/>
              <a:t>a special </a:t>
            </a:r>
            <a:r>
              <a:rPr lang="en-IN" dirty="0" smtClean="0"/>
              <a:t>value</a:t>
            </a:r>
          </a:p>
          <a:p>
            <a:r>
              <a:rPr lang="en-IN" sz="1800" b="0" dirty="0" smtClean="0"/>
              <a:t>(use with capacity restricted </a:t>
            </a:r>
            <a:r>
              <a:rPr lang="en-IN" sz="1800" b="0" dirty="0" err="1" smtClean="0"/>
              <a:t>deque</a:t>
            </a:r>
            <a:r>
              <a:rPr lang="en-IN" sz="1800" b="0" dirty="0" smtClean="0"/>
              <a:t> implementations)</a:t>
            </a:r>
          </a:p>
        </p:txBody>
      </p:sp>
      <p:sp>
        <p:nvSpPr>
          <p:cNvPr id="6" name="Content Placeholder 5"/>
          <p:cNvSpPr>
            <a:spLocks noGrp="1"/>
          </p:cNvSpPr>
          <p:nvPr>
            <p:ph sz="quarter" idx="4"/>
          </p:nvPr>
        </p:nvSpPr>
        <p:spPr/>
        <p:txBody>
          <a:bodyPr anchor="b">
            <a:normAutofit lnSpcReduction="10000"/>
          </a:bodyPr>
          <a:lstStyle/>
          <a:p>
            <a:pPr>
              <a:buFont typeface="Wingdings" panose="05000000000000000000" pitchFamily="2" charset="2"/>
              <a:buChar char="q"/>
            </a:pPr>
            <a:r>
              <a:rPr lang="en-IN" dirty="0" smtClean="0"/>
              <a:t> </a:t>
            </a:r>
            <a:r>
              <a:rPr lang="en-IN" b="1" dirty="0" err="1" smtClean="0"/>
              <a:t>boolean</a:t>
            </a:r>
            <a:r>
              <a:rPr lang="en-IN" b="1" dirty="0" smtClean="0"/>
              <a:t> </a:t>
            </a:r>
            <a:r>
              <a:rPr lang="en-IN" b="1" dirty="0" err="1"/>
              <a:t>offerFirst</a:t>
            </a:r>
            <a:r>
              <a:rPr lang="en-IN" b="1" dirty="0"/>
              <a:t>(E e</a:t>
            </a:r>
            <a:r>
              <a:rPr lang="en-IN" b="1" dirty="0" smtClean="0"/>
              <a:t>)</a:t>
            </a:r>
          </a:p>
          <a:p>
            <a:pPr lvl="1"/>
            <a:r>
              <a:rPr lang="en-US" sz="2000" dirty="0"/>
              <a:t>true if the element was added to this </a:t>
            </a:r>
            <a:r>
              <a:rPr lang="en-US" sz="2000" dirty="0" err="1"/>
              <a:t>deque</a:t>
            </a:r>
            <a:r>
              <a:rPr lang="en-US" sz="2000" dirty="0"/>
              <a:t>, else </a:t>
            </a:r>
            <a:r>
              <a:rPr lang="en-US" sz="2000" dirty="0" smtClean="0"/>
              <a:t>false.</a:t>
            </a:r>
          </a:p>
          <a:p>
            <a:r>
              <a:rPr lang="en-US" sz="2400" dirty="0" smtClean="0"/>
              <a:t>throws:</a:t>
            </a:r>
            <a:endParaRPr lang="en-IN" sz="2400" dirty="0"/>
          </a:p>
          <a:p>
            <a:pPr lvl="1"/>
            <a:r>
              <a:rPr lang="en-IN" sz="2000" dirty="0" err="1" smtClean="0"/>
              <a:t>ClassCastException</a:t>
            </a:r>
            <a:r>
              <a:rPr lang="en-IN" sz="2000" dirty="0" smtClean="0"/>
              <a:t> </a:t>
            </a:r>
            <a:endParaRPr lang="en-IN" sz="2000" dirty="0"/>
          </a:p>
          <a:p>
            <a:pPr lvl="1"/>
            <a:r>
              <a:rPr lang="en-IN" sz="2000" dirty="0" err="1"/>
              <a:t>NullPointerException</a:t>
            </a:r>
            <a:r>
              <a:rPr lang="en-IN" sz="2000" dirty="0"/>
              <a:t> </a:t>
            </a:r>
          </a:p>
          <a:p>
            <a:pPr lvl="1"/>
            <a:r>
              <a:rPr lang="en-IN" sz="2000" dirty="0" err="1"/>
              <a:t>IllegalArgumentException</a:t>
            </a:r>
            <a:r>
              <a:rPr lang="en-IN" sz="2000" dirty="0"/>
              <a:t> </a:t>
            </a:r>
            <a:endParaRPr lang="en-IN" sz="2000" dirty="0" smtClean="0"/>
          </a:p>
          <a:p>
            <a:pPr>
              <a:buFont typeface="Wingdings" panose="05000000000000000000" pitchFamily="2" charset="2"/>
              <a:buChar char="q"/>
            </a:pPr>
            <a:endParaRPr lang="en-IN" sz="2000" dirty="0"/>
          </a:p>
          <a:p>
            <a:pPr>
              <a:buFont typeface="Wingdings" panose="05000000000000000000" pitchFamily="2" charset="2"/>
              <a:buChar char="q"/>
            </a:pPr>
            <a:r>
              <a:rPr lang="en-IN" dirty="0" smtClean="0"/>
              <a:t> </a:t>
            </a:r>
            <a:r>
              <a:rPr lang="en-IN" b="1" dirty="0" err="1" smtClean="0"/>
              <a:t>boolean</a:t>
            </a:r>
            <a:r>
              <a:rPr lang="en-IN" b="1" dirty="0" smtClean="0"/>
              <a:t> </a:t>
            </a:r>
            <a:r>
              <a:rPr lang="en-IN" b="1" dirty="0" err="1" smtClean="0"/>
              <a:t>offerLast</a:t>
            </a:r>
            <a:r>
              <a:rPr lang="en-IN" b="1" dirty="0" smtClean="0"/>
              <a:t>(E </a:t>
            </a:r>
            <a:r>
              <a:rPr lang="en-IN" b="1" dirty="0"/>
              <a:t>e</a:t>
            </a:r>
            <a:r>
              <a:rPr lang="en-IN" b="1" dirty="0" smtClean="0"/>
              <a:t>)</a:t>
            </a:r>
          </a:p>
          <a:p>
            <a:pPr lvl="1"/>
            <a:r>
              <a:rPr lang="en-IN" dirty="0" smtClean="0"/>
              <a:t>Same as above</a:t>
            </a:r>
            <a:endParaRPr lang="en-IN" dirty="0"/>
          </a:p>
        </p:txBody>
      </p:sp>
    </p:spTree>
    <p:extLst>
      <p:ext uri="{BB962C8B-B14F-4D97-AF65-F5344CB8AC3E}">
        <p14:creationId xmlns:p14="http://schemas.microsoft.com/office/powerpoint/2010/main" val="17844064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6823" y="304801"/>
            <a:ext cx="10779615" cy="1066800"/>
          </a:xfrm>
        </p:spPr>
        <p:txBody>
          <a:bodyPr>
            <a:normAutofit/>
          </a:bodyPr>
          <a:lstStyle/>
          <a:p>
            <a:r>
              <a:rPr lang="en-US" sz="4400" b="1" dirty="0"/>
              <a:t>Interface Enumeration&lt;E&gt;</a:t>
            </a:r>
          </a:p>
        </p:txBody>
      </p:sp>
      <p:sp>
        <p:nvSpPr>
          <p:cNvPr id="3" name="Subtitle 2"/>
          <p:cNvSpPr>
            <a:spLocks noGrp="1"/>
          </p:cNvSpPr>
          <p:nvPr>
            <p:ph type="subTitle" idx="1"/>
          </p:nvPr>
        </p:nvSpPr>
        <p:spPr>
          <a:xfrm>
            <a:off x="798490" y="1371600"/>
            <a:ext cx="10676586" cy="5105400"/>
          </a:xfrm>
        </p:spPr>
        <p:txBody>
          <a:bodyPr>
            <a:normAutofit/>
          </a:bodyPr>
          <a:lstStyle/>
          <a:p>
            <a:pPr marL="457200" indent="-457200" algn="l">
              <a:buFont typeface="Wingdings" pitchFamily="2" charset="2"/>
              <a:buChar char="Ø"/>
            </a:pPr>
            <a:r>
              <a:rPr lang="en-US" sz="2800" dirty="0" smtClean="0">
                <a:solidFill>
                  <a:schemeClr val="tx1"/>
                </a:solidFill>
              </a:rPr>
              <a:t>Declaration:</a:t>
            </a:r>
          </a:p>
          <a:p>
            <a:pPr algn="l"/>
            <a:r>
              <a:rPr lang="en-US" sz="2800" dirty="0" smtClean="0">
                <a:solidFill>
                  <a:schemeClr val="tx1"/>
                </a:solidFill>
              </a:rPr>
              <a:t>	public interface </a:t>
            </a:r>
            <a:r>
              <a:rPr lang="en-US" sz="3000" b="1" dirty="0" smtClean="0">
                <a:solidFill>
                  <a:schemeClr val="tx1"/>
                </a:solidFill>
                <a:effectLst/>
              </a:rPr>
              <a:t>Enumeration&lt;E&gt;</a:t>
            </a:r>
          </a:p>
          <a:p>
            <a:pPr algn="l"/>
            <a:endParaRPr lang="en-US" sz="2800" dirty="0">
              <a:solidFill>
                <a:schemeClr val="tx1"/>
              </a:solidFill>
            </a:endParaRPr>
          </a:p>
          <a:p>
            <a:pPr algn="l"/>
            <a:r>
              <a:rPr lang="en-US" sz="2800" dirty="0" smtClean="0">
                <a:solidFill>
                  <a:schemeClr val="tx1"/>
                </a:solidFill>
              </a:rPr>
              <a:t>An </a:t>
            </a:r>
            <a:r>
              <a:rPr lang="en-US" sz="2800" dirty="0">
                <a:solidFill>
                  <a:schemeClr val="tx1"/>
                </a:solidFill>
              </a:rPr>
              <a:t>object that implements the Enumeration interface generates a series of elements, one at a time. Successive calls to the </a:t>
            </a:r>
            <a:r>
              <a:rPr lang="en-US" sz="3000" b="1" dirty="0" err="1">
                <a:solidFill>
                  <a:srgbClr val="FF0000"/>
                </a:solidFill>
              </a:rPr>
              <a:t>nextElement</a:t>
            </a:r>
            <a:r>
              <a:rPr lang="en-US" sz="2800" dirty="0">
                <a:solidFill>
                  <a:schemeClr val="tx1"/>
                </a:solidFill>
              </a:rPr>
              <a:t> method return successive elements of the series</a:t>
            </a:r>
            <a:r>
              <a:rPr lang="en-US" sz="2800" dirty="0" smtClean="0">
                <a:solidFill>
                  <a:schemeClr val="tx1"/>
                </a:solidFill>
              </a:rPr>
              <a:t>. </a:t>
            </a:r>
          </a:p>
          <a:p>
            <a:pPr algn="l"/>
            <a:r>
              <a:rPr lang="en-US" sz="2800" dirty="0" smtClean="0">
                <a:solidFill>
                  <a:schemeClr val="tx1"/>
                </a:solidFill>
              </a:rPr>
              <a:t>For </a:t>
            </a:r>
            <a:r>
              <a:rPr lang="en-US" sz="2800" dirty="0">
                <a:solidFill>
                  <a:schemeClr val="tx1"/>
                </a:solidFill>
              </a:rPr>
              <a:t>example, to print all elements of a </a:t>
            </a:r>
            <a:r>
              <a:rPr lang="en-US" sz="2800" b="1" dirty="0">
                <a:solidFill>
                  <a:srgbClr val="0070C0"/>
                </a:solidFill>
              </a:rPr>
              <a:t>Vector&lt;E&gt;</a:t>
            </a:r>
            <a:r>
              <a:rPr lang="en-US" sz="2800" b="1" dirty="0">
                <a:solidFill>
                  <a:schemeClr val="tx1"/>
                </a:solidFill>
              </a:rPr>
              <a:t> </a:t>
            </a:r>
            <a:r>
              <a:rPr lang="en-US" sz="2800" b="1" i="1" dirty="0" smtClean="0">
                <a:solidFill>
                  <a:schemeClr val="tx1"/>
                </a:solidFill>
              </a:rPr>
              <a:t>v</a:t>
            </a:r>
            <a:r>
              <a:rPr lang="en-US" sz="2800" dirty="0" smtClean="0">
                <a:solidFill>
                  <a:schemeClr val="tx1"/>
                </a:solidFill>
              </a:rPr>
              <a:t>:</a:t>
            </a:r>
          </a:p>
          <a:p>
            <a:pPr algn="l"/>
            <a:r>
              <a:rPr lang="en-US" sz="2800" b="1" dirty="0"/>
              <a:t>for(Enumeration&lt;E&gt; </a:t>
            </a:r>
            <a:r>
              <a:rPr lang="en-US" sz="2800" b="1" dirty="0" smtClean="0"/>
              <a:t>e= </a:t>
            </a:r>
            <a:r>
              <a:rPr lang="en-US" sz="2800" b="1" dirty="0" err="1" smtClean="0"/>
              <a:t>v.</a:t>
            </a:r>
            <a:r>
              <a:rPr lang="en-US" sz="2800" b="1" dirty="0" err="1" smtClean="0">
                <a:solidFill>
                  <a:srgbClr val="FF0000"/>
                </a:solidFill>
              </a:rPr>
              <a:t>elements</a:t>
            </a:r>
            <a:r>
              <a:rPr lang="en-US" sz="2800" b="1" dirty="0">
                <a:solidFill>
                  <a:srgbClr val="FF0000"/>
                </a:solidFill>
              </a:rPr>
              <a:t>()</a:t>
            </a:r>
            <a:r>
              <a:rPr lang="en-US" sz="2800" b="1" dirty="0"/>
              <a:t>;</a:t>
            </a:r>
            <a:r>
              <a:rPr lang="en-US" sz="2800" b="1" dirty="0" err="1"/>
              <a:t>e.</a:t>
            </a:r>
            <a:r>
              <a:rPr lang="en-US" sz="2800" b="1" dirty="0" err="1">
                <a:solidFill>
                  <a:srgbClr val="FF0000"/>
                </a:solidFill>
              </a:rPr>
              <a:t>hasMoreElements</a:t>
            </a:r>
            <a:r>
              <a:rPr lang="en-US" sz="2800" b="1" dirty="0">
                <a:solidFill>
                  <a:srgbClr val="FF0000"/>
                </a:solidFill>
              </a:rPr>
              <a:t>()</a:t>
            </a:r>
            <a:r>
              <a:rPr lang="en-US" sz="2800" b="1" dirty="0"/>
              <a:t>;)</a:t>
            </a:r>
            <a:r>
              <a:rPr lang="en-US" sz="2800" b="1" dirty="0" smtClean="0">
                <a:solidFill>
                  <a:schemeClr val="tx1"/>
                </a:solidFill>
                <a:effectLst/>
              </a:rPr>
              <a:t> 	</a:t>
            </a:r>
            <a:r>
              <a:rPr lang="en-US" sz="2800" b="1" dirty="0" err="1"/>
              <a:t>System.out.println</a:t>
            </a:r>
            <a:r>
              <a:rPr lang="en-US" sz="2800" b="1" dirty="0"/>
              <a:t>(</a:t>
            </a:r>
            <a:r>
              <a:rPr lang="en-US" sz="2800" b="1" dirty="0" err="1"/>
              <a:t>e.</a:t>
            </a:r>
            <a:r>
              <a:rPr lang="en-US" sz="2800" b="1" dirty="0" err="1">
                <a:solidFill>
                  <a:srgbClr val="FF0000"/>
                </a:solidFill>
              </a:rPr>
              <a:t>nextElement</a:t>
            </a:r>
            <a:r>
              <a:rPr lang="en-US" sz="2800" b="1" dirty="0">
                <a:solidFill>
                  <a:srgbClr val="FF0000"/>
                </a:solidFill>
              </a:rPr>
              <a:t>()</a:t>
            </a:r>
            <a:r>
              <a:rPr lang="en-US" sz="2800" b="1" dirty="0"/>
              <a:t>);</a:t>
            </a:r>
          </a:p>
        </p:txBody>
      </p:sp>
    </p:spTree>
    <p:extLst>
      <p:ext uri="{BB962C8B-B14F-4D97-AF65-F5344CB8AC3E}">
        <p14:creationId xmlns:p14="http://schemas.microsoft.com/office/powerpoint/2010/main" val="1255911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7"/>
          <p:cNvSpPr>
            <a:spLocks noGrp="1"/>
          </p:cNvSpPr>
          <p:nvPr>
            <p:ph idx="1"/>
          </p:nvPr>
        </p:nvSpPr>
        <p:spPr>
          <a:xfrm>
            <a:off x="734096" y="228600"/>
            <a:ext cx="10882648" cy="6477000"/>
          </a:xfrm>
        </p:spPr>
        <p:txBody>
          <a:bodyPr>
            <a:noAutofit/>
          </a:bodyPr>
          <a:lstStyle/>
          <a:p>
            <a:pPr>
              <a:buFont typeface="Wingdings" pitchFamily="2" charset="2"/>
              <a:buChar char="§"/>
            </a:pPr>
            <a:r>
              <a:rPr lang="en-US" b="1" dirty="0"/>
              <a:t>Methods:</a:t>
            </a:r>
          </a:p>
          <a:p>
            <a:r>
              <a:rPr lang="en-US" b="1" dirty="0" smtClean="0"/>
              <a:t> </a:t>
            </a:r>
            <a:r>
              <a:rPr lang="en-US" b="1" dirty="0" err="1"/>
              <a:t>boolean</a:t>
            </a:r>
            <a:r>
              <a:rPr lang="en-US" dirty="0"/>
              <a:t> </a:t>
            </a:r>
            <a:r>
              <a:rPr lang="en-US" sz="3200" b="1" dirty="0" err="1"/>
              <a:t>hasMoreElements</a:t>
            </a:r>
            <a:r>
              <a:rPr lang="en-US" sz="3200" b="1" dirty="0"/>
              <a:t>()</a:t>
            </a:r>
          </a:p>
          <a:p>
            <a:pPr marL="0" indent="0">
              <a:buNone/>
            </a:pPr>
            <a:r>
              <a:rPr lang="en-US" dirty="0"/>
              <a:t>   Tests if the enumeration contains more elements.</a:t>
            </a:r>
          </a:p>
          <a:p>
            <a:pPr marL="0" indent="0">
              <a:buNone/>
            </a:pPr>
            <a:r>
              <a:rPr lang="en-US" b="1" dirty="0"/>
              <a:t>   Returns</a:t>
            </a:r>
            <a:r>
              <a:rPr lang="en-US" dirty="0"/>
              <a:t> </a:t>
            </a:r>
            <a:r>
              <a:rPr lang="en-US" b="1" dirty="0"/>
              <a:t>: </a:t>
            </a:r>
            <a:r>
              <a:rPr lang="en-US" dirty="0"/>
              <a:t>true if and only if this enumeration </a:t>
            </a:r>
            <a:r>
              <a:rPr lang="en-US" dirty="0" smtClean="0"/>
              <a:t>object </a:t>
            </a:r>
            <a:r>
              <a:rPr lang="en-US" dirty="0"/>
              <a:t>contains at </a:t>
            </a:r>
            <a:r>
              <a:rPr lang="en-US" dirty="0" smtClean="0"/>
              <a:t>least one </a:t>
            </a:r>
            <a:r>
              <a:rPr lang="en-US" dirty="0"/>
              <a:t>more element to </a:t>
            </a:r>
            <a:r>
              <a:rPr lang="en-US" dirty="0" smtClean="0"/>
              <a:t>provide</a:t>
            </a:r>
            <a:r>
              <a:rPr lang="en-US" dirty="0"/>
              <a:t>; false otherwise.</a:t>
            </a:r>
          </a:p>
          <a:p>
            <a:pPr marL="0" indent="0">
              <a:buNone/>
            </a:pPr>
            <a:endParaRPr lang="en-US" b="1" dirty="0"/>
          </a:p>
          <a:p>
            <a:r>
              <a:rPr lang="en-US" b="1" dirty="0" smtClean="0"/>
              <a:t> E</a:t>
            </a:r>
            <a:r>
              <a:rPr lang="en-US" dirty="0"/>
              <a:t> </a:t>
            </a:r>
            <a:r>
              <a:rPr lang="en-US" sz="3200" b="1" dirty="0" err="1"/>
              <a:t>nextElement</a:t>
            </a:r>
            <a:r>
              <a:rPr lang="en-US" sz="3200" b="1" dirty="0"/>
              <a:t>()</a:t>
            </a:r>
          </a:p>
          <a:p>
            <a:pPr marL="0" indent="0">
              <a:buNone/>
            </a:pPr>
            <a:r>
              <a:rPr lang="en-US" dirty="0"/>
              <a:t>   </a:t>
            </a:r>
            <a:r>
              <a:rPr lang="en-US" b="1" dirty="0"/>
              <a:t>Returns</a:t>
            </a:r>
            <a:r>
              <a:rPr lang="en-US" dirty="0"/>
              <a:t> : the next element of this enumeration if this </a:t>
            </a:r>
            <a:r>
              <a:rPr lang="en-US" dirty="0" smtClean="0"/>
              <a:t>enumeration </a:t>
            </a:r>
            <a:r>
              <a:rPr lang="en-US" dirty="0"/>
              <a:t>object has at least one more element to provide.</a:t>
            </a:r>
          </a:p>
          <a:p>
            <a:pPr marL="0" indent="0">
              <a:buNone/>
            </a:pPr>
            <a:endParaRPr lang="en-US" dirty="0"/>
          </a:p>
        </p:txBody>
      </p:sp>
    </p:spTree>
    <p:extLst>
      <p:ext uri="{BB962C8B-B14F-4D97-AF65-F5344CB8AC3E}">
        <p14:creationId xmlns:p14="http://schemas.microsoft.com/office/powerpoint/2010/main" val="37671266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34096" y="128789"/>
            <a:ext cx="10766738" cy="861811"/>
          </a:xfrm>
        </p:spPr>
        <p:txBody>
          <a:bodyPr>
            <a:normAutofit/>
          </a:bodyPr>
          <a:lstStyle/>
          <a:p>
            <a:pPr algn="ctr"/>
            <a:r>
              <a:rPr lang="en-US" b="1" dirty="0" smtClean="0"/>
              <a:t>Class </a:t>
            </a:r>
            <a:r>
              <a:rPr lang="en-US" b="1" dirty="0" err="1" smtClean="0"/>
              <a:t>AbstractSequentialList</a:t>
            </a:r>
            <a:r>
              <a:rPr lang="en-US" b="1" dirty="0" smtClean="0"/>
              <a:t>&lt;E</a:t>
            </a:r>
            <a:r>
              <a:rPr lang="en-US" b="1" dirty="0"/>
              <a:t>&gt;</a:t>
            </a:r>
            <a:endParaRPr lang="en-US" dirty="0"/>
          </a:p>
        </p:txBody>
      </p:sp>
      <p:sp>
        <p:nvSpPr>
          <p:cNvPr id="7" name="Content Placeholder 6"/>
          <p:cNvSpPr>
            <a:spLocks noGrp="1"/>
          </p:cNvSpPr>
          <p:nvPr>
            <p:ph idx="1"/>
          </p:nvPr>
        </p:nvSpPr>
        <p:spPr>
          <a:xfrm>
            <a:off x="579549" y="990600"/>
            <a:ext cx="11050074" cy="5638800"/>
          </a:xfrm>
        </p:spPr>
        <p:txBody>
          <a:bodyPr>
            <a:noAutofit/>
          </a:bodyPr>
          <a:lstStyle/>
          <a:p>
            <a:pPr>
              <a:buFont typeface="Wingdings" pitchFamily="2" charset="2"/>
              <a:buChar char="Ø"/>
            </a:pPr>
            <a:r>
              <a:rPr lang="en-US" dirty="0"/>
              <a:t>Declaration:</a:t>
            </a:r>
          </a:p>
          <a:p>
            <a:pPr marL="0" indent="0">
              <a:buNone/>
            </a:pPr>
            <a:r>
              <a:rPr lang="en-US" dirty="0"/>
              <a:t>	public abstract class </a:t>
            </a:r>
            <a:r>
              <a:rPr lang="en-US" b="1" dirty="0" err="1"/>
              <a:t>AbstractSequentialList</a:t>
            </a:r>
            <a:r>
              <a:rPr lang="en-US" b="1" dirty="0"/>
              <a:t>&lt;E&gt;</a:t>
            </a:r>
            <a:r>
              <a:rPr lang="en-US" dirty="0"/>
              <a:t> </a:t>
            </a:r>
            <a:r>
              <a:rPr lang="en-US" dirty="0" smtClean="0"/>
              <a:t>extends </a:t>
            </a:r>
            <a:r>
              <a:rPr lang="en-US" b="1" dirty="0" err="1" smtClean="0">
                <a:solidFill>
                  <a:schemeClr val="accent5">
                    <a:lumMod val="50000"/>
                  </a:schemeClr>
                </a:solidFill>
              </a:rPr>
              <a:t>AbstractList</a:t>
            </a:r>
            <a:r>
              <a:rPr lang="en-US" b="1" dirty="0" smtClean="0">
                <a:solidFill>
                  <a:schemeClr val="accent5">
                    <a:lumMod val="50000"/>
                  </a:schemeClr>
                </a:solidFill>
              </a:rPr>
              <a:t>&lt;E</a:t>
            </a:r>
            <a:r>
              <a:rPr lang="en-US" b="1" dirty="0">
                <a:solidFill>
                  <a:schemeClr val="accent5">
                    <a:lumMod val="50000"/>
                  </a:schemeClr>
                </a:solidFill>
              </a:rPr>
              <a:t>&gt;</a:t>
            </a:r>
            <a:endParaRPr lang="en-US" b="1" dirty="0"/>
          </a:p>
          <a:p>
            <a:pPr marL="0" indent="0">
              <a:buNone/>
            </a:pPr>
            <a:endParaRPr lang="en-US" dirty="0"/>
          </a:p>
          <a:p>
            <a:pPr marL="0" indent="0">
              <a:buNone/>
            </a:pPr>
            <a:r>
              <a:rPr lang="en-US" sz="2600" dirty="0"/>
              <a:t>This class provides a skeletal implementation of the </a:t>
            </a:r>
            <a:r>
              <a:rPr lang="en-US" sz="2600" b="1" dirty="0">
                <a:solidFill>
                  <a:schemeClr val="accent5">
                    <a:lumMod val="50000"/>
                  </a:schemeClr>
                </a:solidFill>
              </a:rPr>
              <a:t>List</a:t>
            </a:r>
            <a:r>
              <a:rPr lang="en-US" sz="2600" dirty="0"/>
              <a:t> interface to minimize the effort required to implement this interface backed by a "sequential access" data store (such as a linked list).</a:t>
            </a:r>
          </a:p>
          <a:p>
            <a:pPr marL="0" indent="0">
              <a:buNone/>
            </a:pPr>
            <a:r>
              <a:rPr lang="en-US" sz="2600" dirty="0"/>
              <a:t>This class is the opposite of the </a:t>
            </a:r>
            <a:r>
              <a:rPr lang="en-US" sz="2600" b="1" dirty="0" err="1">
                <a:solidFill>
                  <a:schemeClr val="accent5">
                    <a:lumMod val="50000"/>
                  </a:schemeClr>
                </a:solidFill>
              </a:rPr>
              <a:t>AbstractList</a:t>
            </a:r>
            <a:r>
              <a:rPr lang="en-US" sz="2600" dirty="0"/>
              <a:t> class in the sense that it implements the "random access" methods </a:t>
            </a:r>
            <a:r>
              <a:rPr lang="en-US" sz="2600" b="1" dirty="0"/>
              <a:t>(get(</a:t>
            </a:r>
            <a:r>
              <a:rPr lang="en-US" sz="2600" b="1" dirty="0" err="1"/>
              <a:t>int</a:t>
            </a:r>
            <a:r>
              <a:rPr lang="en-US" sz="2600" b="1" dirty="0"/>
              <a:t> </a:t>
            </a:r>
            <a:r>
              <a:rPr lang="en-US" sz="2600" dirty="0"/>
              <a:t>index</a:t>
            </a:r>
            <a:r>
              <a:rPr lang="en-US" sz="2600" b="1" dirty="0"/>
              <a:t>), set(</a:t>
            </a:r>
            <a:r>
              <a:rPr lang="en-US" sz="2600" b="1" dirty="0" err="1"/>
              <a:t>int</a:t>
            </a:r>
            <a:r>
              <a:rPr lang="en-US" sz="2600" b="1" dirty="0"/>
              <a:t> </a:t>
            </a:r>
            <a:r>
              <a:rPr lang="en-US" sz="2600" dirty="0"/>
              <a:t>index</a:t>
            </a:r>
            <a:r>
              <a:rPr lang="en-US" sz="2600" b="1" dirty="0"/>
              <a:t>, E </a:t>
            </a:r>
            <a:r>
              <a:rPr lang="en-US" sz="2600" dirty="0"/>
              <a:t>element</a:t>
            </a:r>
            <a:r>
              <a:rPr lang="en-US" sz="2600" b="1" dirty="0"/>
              <a:t>), add(</a:t>
            </a:r>
            <a:r>
              <a:rPr lang="en-US" sz="2600" b="1" dirty="0" err="1"/>
              <a:t>int</a:t>
            </a:r>
            <a:r>
              <a:rPr lang="en-US" sz="2600" b="1" dirty="0"/>
              <a:t> </a:t>
            </a:r>
            <a:r>
              <a:rPr lang="en-US" sz="2600" dirty="0"/>
              <a:t>index</a:t>
            </a:r>
            <a:r>
              <a:rPr lang="en-US" sz="2600" b="1" dirty="0"/>
              <a:t>, E </a:t>
            </a:r>
            <a:r>
              <a:rPr lang="en-US" sz="2600" dirty="0"/>
              <a:t>element</a:t>
            </a:r>
            <a:r>
              <a:rPr lang="en-US" sz="2600" b="1" dirty="0"/>
              <a:t>) and remove(</a:t>
            </a:r>
            <a:r>
              <a:rPr lang="en-US" sz="2600" b="1" dirty="0" err="1"/>
              <a:t>int</a:t>
            </a:r>
            <a:r>
              <a:rPr lang="en-US" sz="2600" b="1" dirty="0"/>
              <a:t> </a:t>
            </a:r>
            <a:r>
              <a:rPr lang="en-US" sz="2600" dirty="0"/>
              <a:t>index</a:t>
            </a:r>
            <a:r>
              <a:rPr lang="en-US" sz="2600" b="1" dirty="0"/>
              <a:t>))</a:t>
            </a:r>
            <a:r>
              <a:rPr lang="en-US" sz="2600" dirty="0"/>
              <a:t> on top of the </a:t>
            </a:r>
            <a:r>
              <a:rPr lang="en-US" sz="2600" b="1" dirty="0">
                <a:solidFill>
                  <a:schemeClr val="accent5">
                    <a:lumMod val="50000"/>
                  </a:schemeClr>
                </a:solidFill>
              </a:rPr>
              <a:t>List</a:t>
            </a:r>
            <a:r>
              <a:rPr lang="en-US" sz="2600" dirty="0"/>
              <a:t>'s list iterator, instead of the other way around.</a:t>
            </a:r>
          </a:p>
          <a:p>
            <a:pPr marL="0" indent="0">
              <a:buNone/>
            </a:pPr>
            <a:endParaRPr lang="en-US" dirty="0"/>
          </a:p>
        </p:txBody>
      </p:sp>
    </p:spTree>
    <p:extLst>
      <p:ext uri="{BB962C8B-B14F-4D97-AF65-F5344CB8AC3E}">
        <p14:creationId xmlns:p14="http://schemas.microsoft.com/office/powerpoint/2010/main" val="36520377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6823" y="76200"/>
            <a:ext cx="10985678" cy="6705600"/>
          </a:xfrm>
        </p:spPr>
        <p:txBody>
          <a:bodyPr>
            <a:noAutofit/>
          </a:bodyPr>
          <a:lstStyle/>
          <a:p>
            <a:pPr>
              <a:buFont typeface="Wingdings" pitchFamily="2" charset="2"/>
              <a:buChar char="§"/>
            </a:pPr>
            <a:r>
              <a:rPr lang="en-US" sz="2700" b="1" dirty="0" err="1"/>
              <a:t>Contructors</a:t>
            </a:r>
            <a:r>
              <a:rPr lang="en-US" sz="2700" b="1" dirty="0"/>
              <a:t>:</a:t>
            </a:r>
          </a:p>
          <a:p>
            <a:r>
              <a:rPr lang="en-US" sz="2700" dirty="0"/>
              <a:t>protected </a:t>
            </a:r>
            <a:r>
              <a:rPr lang="en-US" sz="3200" b="1" dirty="0" err="1"/>
              <a:t>AbstractSequentialList</a:t>
            </a:r>
            <a:r>
              <a:rPr lang="en-US" sz="3200" b="1" dirty="0"/>
              <a:t>()</a:t>
            </a:r>
            <a:r>
              <a:rPr lang="en-US" sz="2700" dirty="0"/>
              <a:t/>
            </a:r>
            <a:br>
              <a:rPr lang="en-US" sz="2700" dirty="0"/>
            </a:br>
            <a:endParaRPr lang="en-US" sz="2700" dirty="0"/>
          </a:p>
          <a:p>
            <a:pPr>
              <a:buFont typeface="Wingdings" pitchFamily="2" charset="2"/>
              <a:buChar char="§"/>
            </a:pPr>
            <a:r>
              <a:rPr lang="en-US" sz="2700" b="1" dirty="0"/>
              <a:t>Methods:</a:t>
            </a:r>
          </a:p>
          <a:p>
            <a:r>
              <a:rPr lang="en-US" sz="2700" b="1" dirty="0"/>
              <a:t> </a:t>
            </a:r>
            <a:r>
              <a:rPr lang="en-US" sz="2700" b="1" dirty="0" smtClean="0"/>
              <a:t>public</a:t>
            </a:r>
            <a:r>
              <a:rPr lang="en-US" sz="2700" b="1" dirty="0"/>
              <a:t> E</a:t>
            </a:r>
            <a:r>
              <a:rPr lang="en-US" sz="2700" dirty="0"/>
              <a:t> </a:t>
            </a:r>
            <a:r>
              <a:rPr lang="en-US" sz="3200" b="1" dirty="0" smtClean="0"/>
              <a:t>get</a:t>
            </a:r>
            <a:r>
              <a:rPr lang="en-US" sz="2700" dirty="0" smtClean="0"/>
              <a:t> (</a:t>
            </a:r>
            <a:r>
              <a:rPr lang="en-US" sz="2700" b="1" dirty="0" err="1"/>
              <a:t>int</a:t>
            </a:r>
            <a:r>
              <a:rPr lang="en-US" sz="2700" dirty="0"/>
              <a:t> index)</a:t>
            </a:r>
          </a:p>
          <a:p>
            <a:pPr marL="0" indent="0">
              <a:buNone/>
            </a:pPr>
            <a:r>
              <a:rPr lang="en-US" sz="2700" b="1" dirty="0"/>
              <a:t>Returns</a:t>
            </a:r>
            <a:r>
              <a:rPr lang="en-US" sz="2700" dirty="0"/>
              <a:t> : the element at the specified position in this list.</a:t>
            </a:r>
          </a:p>
          <a:p>
            <a:pPr marL="0" indent="0">
              <a:buNone/>
            </a:pPr>
            <a:endParaRPr lang="en-US" sz="2700" b="1" dirty="0"/>
          </a:p>
          <a:p>
            <a:r>
              <a:rPr lang="en-US" sz="2700" b="1" dirty="0" smtClean="0"/>
              <a:t>public</a:t>
            </a:r>
            <a:r>
              <a:rPr lang="en-US" sz="2700" b="1" dirty="0"/>
              <a:t> E</a:t>
            </a:r>
            <a:r>
              <a:rPr lang="en-US" sz="2700" dirty="0"/>
              <a:t> </a:t>
            </a:r>
            <a:r>
              <a:rPr lang="en-US" sz="3200" b="1" dirty="0" smtClean="0"/>
              <a:t>set</a:t>
            </a:r>
            <a:r>
              <a:rPr lang="en-US" sz="2700" dirty="0" smtClean="0"/>
              <a:t> (</a:t>
            </a:r>
            <a:r>
              <a:rPr lang="en-US" sz="2700" b="1" dirty="0" err="1"/>
              <a:t>int</a:t>
            </a:r>
            <a:r>
              <a:rPr lang="en-US" sz="2700" dirty="0"/>
              <a:t> index, </a:t>
            </a:r>
            <a:r>
              <a:rPr lang="en-US" sz="2700" b="1" dirty="0"/>
              <a:t>E</a:t>
            </a:r>
            <a:r>
              <a:rPr lang="en-US" sz="2700" dirty="0"/>
              <a:t> element)</a:t>
            </a:r>
          </a:p>
          <a:p>
            <a:pPr marL="0" indent="0">
              <a:buNone/>
            </a:pPr>
            <a:r>
              <a:rPr lang="en-US" sz="2700" dirty="0"/>
              <a:t>Replaces the element at the specified position in this list with the specified element (optional operation).</a:t>
            </a:r>
          </a:p>
          <a:p>
            <a:pPr marL="0" indent="0">
              <a:buNone/>
            </a:pPr>
            <a:r>
              <a:rPr lang="en-US" sz="2700" b="1" dirty="0"/>
              <a:t>Returns : </a:t>
            </a:r>
            <a:r>
              <a:rPr lang="en-US" sz="2700" dirty="0"/>
              <a:t>the element previously at the specified position</a:t>
            </a:r>
          </a:p>
        </p:txBody>
      </p:sp>
    </p:spTree>
    <p:extLst>
      <p:ext uri="{BB962C8B-B14F-4D97-AF65-F5344CB8AC3E}">
        <p14:creationId xmlns:p14="http://schemas.microsoft.com/office/powerpoint/2010/main" val="5504319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9701" y="76200"/>
            <a:ext cx="10856891" cy="6705600"/>
          </a:xfrm>
        </p:spPr>
        <p:txBody>
          <a:bodyPr>
            <a:normAutofit/>
          </a:bodyPr>
          <a:lstStyle/>
          <a:p>
            <a:r>
              <a:rPr lang="en-US" sz="2700" b="1" dirty="0" smtClean="0"/>
              <a:t>public</a:t>
            </a:r>
            <a:r>
              <a:rPr lang="en-US" sz="2700" b="1" dirty="0"/>
              <a:t> void</a:t>
            </a:r>
            <a:r>
              <a:rPr lang="en-US" sz="2700" dirty="0"/>
              <a:t> </a:t>
            </a:r>
            <a:r>
              <a:rPr lang="en-US" sz="3200" b="1" dirty="0" smtClean="0"/>
              <a:t>add</a:t>
            </a:r>
            <a:r>
              <a:rPr lang="en-US" sz="2700" dirty="0" smtClean="0"/>
              <a:t> (</a:t>
            </a:r>
            <a:r>
              <a:rPr lang="en-US" sz="2700" b="1" dirty="0" err="1"/>
              <a:t>int</a:t>
            </a:r>
            <a:r>
              <a:rPr lang="en-US" sz="2700" dirty="0"/>
              <a:t> index, </a:t>
            </a:r>
            <a:r>
              <a:rPr lang="en-US" sz="2700" b="1" dirty="0"/>
              <a:t>E</a:t>
            </a:r>
            <a:r>
              <a:rPr lang="en-US" sz="2700" dirty="0"/>
              <a:t> element)</a:t>
            </a:r>
          </a:p>
          <a:p>
            <a:pPr marL="0" indent="0">
              <a:buNone/>
            </a:pPr>
            <a:r>
              <a:rPr lang="en-US" sz="2700" dirty="0"/>
              <a:t>Inserts the specified element at the specified position in this list (optional operation). Shifts the element currently at that position (if any) and any subsequent elements to the right (adds one to their indices).</a:t>
            </a:r>
          </a:p>
          <a:p>
            <a:pPr marL="0" indent="0">
              <a:buNone/>
            </a:pPr>
            <a:endParaRPr lang="en-US" sz="2700" b="1" dirty="0"/>
          </a:p>
          <a:p>
            <a:r>
              <a:rPr lang="en-US" sz="2700" b="1" dirty="0" smtClean="0"/>
              <a:t>public</a:t>
            </a:r>
            <a:r>
              <a:rPr lang="en-US" sz="2700" b="1" dirty="0"/>
              <a:t> E</a:t>
            </a:r>
            <a:r>
              <a:rPr lang="en-US" sz="2700" dirty="0"/>
              <a:t> </a:t>
            </a:r>
            <a:r>
              <a:rPr lang="en-US" sz="3200" b="1" dirty="0" smtClean="0"/>
              <a:t>remove</a:t>
            </a:r>
            <a:r>
              <a:rPr lang="en-US" sz="2700" dirty="0" smtClean="0"/>
              <a:t> (</a:t>
            </a:r>
            <a:r>
              <a:rPr lang="en-US" sz="2700" b="1" dirty="0" err="1"/>
              <a:t>int</a:t>
            </a:r>
            <a:r>
              <a:rPr lang="en-US" sz="2700" dirty="0"/>
              <a:t> index)</a:t>
            </a:r>
          </a:p>
          <a:p>
            <a:pPr marL="0" indent="0">
              <a:buNone/>
            </a:pPr>
            <a:r>
              <a:rPr lang="en-US" sz="2700" dirty="0"/>
              <a:t>Removes the element at the specified position in this list (optional operation). Shifts any subsequent elements to the left (subtracts one from their indices). Returns the element that was removed from the list.</a:t>
            </a:r>
          </a:p>
          <a:p>
            <a:pPr marL="0" indent="0">
              <a:buNone/>
            </a:pPr>
            <a:r>
              <a:rPr lang="en-US" sz="2700" b="1" dirty="0"/>
              <a:t>Returns : </a:t>
            </a:r>
            <a:r>
              <a:rPr lang="en-US" sz="2700" dirty="0"/>
              <a:t>the element previously at the specified position</a:t>
            </a:r>
          </a:p>
        </p:txBody>
      </p:sp>
    </p:spTree>
    <p:extLst>
      <p:ext uri="{BB962C8B-B14F-4D97-AF65-F5344CB8AC3E}">
        <p14:creationId xmlns:p14="http://schemas.microsoft.com/office/powerpoint/2010/main" val="38279926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065" y="76200"/>
            <a:ext cx="10869769" cy="6705600"/>
          </a:xfrm>
        </p:spPr>
        <p:txBody>
          <a:bodyPr>
            <a:noAutofit/>
          </a:bodyPr>
          <a:lstStyle/>
          <a:p>
            <a:r>
              <a:rPr lang="en-US" b="1" dirty="0" smtClean="0"/>
              <a:t>public</a:t>
            </a:r>
            <a:r>
              <a:rPr lang="en-US" b="1" dirty="0"/>
              <a:t> </a:t>
            </a:r>
            <a:r>
              <a:rPr lang="en-US" b="1" dirty="0" err="1"/>
              <a:t>boolean</a:t>
            </a:r>
            <a:r>
              <a:rPr lang="en-US" dirty="0"/>
              <a:t> </a:t>
            </a:r>
            <a:r>
              <a:rPr lang="en-US" sz="3200" b="1" dirty="0" err="1" smtClean="0"/>
              <a:t>addAll</a:t>
            </a:r>
            <a:r>
              <a:rPr lang="en-US" dirty="0" smtClean="0"/>
              <a:t> (</a:t>
            </a:r>
            <a:r>
              <a:rPr lang="en-US" b="1" dirty="0" err="1"/>
              <a:t>int</a:t>
            </a:r>
            <a:r>
              <a:rPr lang="en-US" dirty="0"/>
              <a:t> index, </a:t>
            </a:r>
            <a:r>
              <a:rPr lang="en-US" b="1" dirty="0"/>
              <a:t>Collection</a:t>
            </a:r>
            <a:r>
              <a:rPr lang="en-US" dirty="0"/>
              <a:t>&lt;? extends </a:t>
            </a:r>
            <a:r>
              <a:rPr lang="en-US" b="1" dirty="0"/>
              <a:t>E</a:t>
            </a:r>
            <a:r>
              <a:rPr lang="en-US" dirty="0"/>
              <a:t>&gt; c)</a:t>
            </a:r>
          </a:p>
          <a:p>
            <a:pPr marL="0" indent="0">
              <a:buNone/>
            </a:pPr>
            <a:r>
              <a:rPr lang="en-US" dirty="0"/>
              <a:t>Inserts all of the elements in the specified collection into this list at the specified position (optional operation). Shifts the element currently at that position (if any) and any subsequent elements to the right (increases their indices).</a:t>
            </a:r>
          </a:p>
          <a:p>
            <a:pPr marL="0" indent="0">
              <a:buNone/>
            </a:pPr>
            <a:r>
              <a:rPr lang="en-US" b="1" dirty="0"/>
              <a:t>Returns : </a:t>
            </a:r>
            <a:r>
              <a:rPr lang="en-US" dirty="0"/>
              <a:t>true if this list changed as a result of the call</a:t>
            </a:r>
          </a:p>
          <a:p>
            <a:pPr marL="0" indent="0">
              <a:buNone/>
            </a:pPr>
            <a:endParaRPr lang="en-US" b="1" dirty="0"/>
          </a:p>
          <a:p>
            <a:r>
              <a:rPr lang="en-US" b="1" dirty="0" smtClean="0"/>
              <a:t>public</a:t>
            </a:r>
            <a:r>
              <a:rPr lang="en-US" b="1" dirty="0"/>
              <a:t> Iterator&lt;E&gt;</a:t>
            </a:r>
            <a:r>
              <a:rPr lang="en-US" dirty="0"/>
              <a:t> </a:t>
            </a:r>
            <a:r>
              <a:rPr lang="en-US" sz="3200" b="1" dirty="0"/>
              <a:t>iterator()</a:t>
            </a:r>
          </a:p>
          <a:p>
            <a:pPr marL="0" indent="0">
              <a:buNone/>
            </a:pPr>
            <a:r>
              <a:rPr lang="en-US" b="1" dirty="0"/>
              <a:t>Returns : </a:t>
            </a:r>
            <a:r>
              <a:rPr lang="en-US" dirty="0"/>
              <a:t>an iterator over the elements in this list (in proper sequence).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185625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643944" y="304800"/>
            <a:ext cx="10805374" cy="6248400"/>
          </a:xfrm>
        </p:spPr>
        <p:txBody>
          <a:bodyPr/>
          <a:lstStyle/>
          <a:p>
            <a:r>
              <a:rPr lang="en-US" b="1" dirty="0" smtClean="0"/>
              <a:t>public </a:t>
            </a:r>
            <a:r>
              <a:rPr lang="en-US" b="1" dirty="0" smtClean="0"/>
              <a:t>abstract </a:t>
            </a:r>
            <a:r>
              <a:rPr lang="en-US" b="1" dirty="0" err="1" smtClean="0"/>
              <a:t>ListIterator</a:t>
            </a:r>
            <a:r>
              <a:rPr lang="en-US" b="1" dirty="0" smtClean="0"/>
              <a:t>&lt;E&gt;</a:t>
            </a:r>
            <a:r>
              <a:rPr lang="en-US" dirty="0" smtClean="0"/>
              <a:t> </a:t>
            </a:r>
            <a:r>
              <a:rPr lang="en-US" sz="3200" b="1" dirty="0" err="1" smtClean="0"/>
              <a:t>listIterator</a:t>
            </a:r>
            <a:r>
              <a:rPr lang="en-US" dirty="0" smtClean="0"/>
              <a:t> (</a:t>
            </a:r>
            <a:r>
              <a:rPr lang="en-US" b="1" dirty="0" err="1" smtClean="0"/>
              <a:t>int</a:t>
            </a:r>
            <a:r>
              <a:rPr lang="en-US" dirty="0" smtClean="0"/>
              <a:t> index)</a:t>
            </a:r>
          </a:p>
          <a:p>
            <a:pPr marL="0" indent="0">
              <a:buNone/>
            </a:pPr>
            <a:r>
              <a:rPr lang="en-US" b="1" dirty="0" smtClean="0"/>
              <a:t>Returns</a:t>
            </a:r>
            <a:r>
              <a:rPr lang="en-US" dirty="0" smtClean="0"/>
              <a:t> </a:t>
            </a:r>
            <a:r>
              <a:rPr lang="en-US" b="1" dirty="0" smtClean="0"/>
              <a:t>:</a:t>
            </a:r>
            <a:r>
              <a:rPr lang="en-US" dirty="0" smtClean="0"/>
              <a:t> a </a:t>
            </a:r>
            <a:r>
              <a:rPr lang="en-US" dirty="0"/>
              <a:t>list iterator over the elements in this list (in proper sequence</a:t>
            </a:r>
            <a:r>
              <a:rPr lang="en-US" dirty="0" smtClean="0"/>
              <a:t>).</a:t>
            </a:r>
            <a:endParaRPr lang="en-US" dirty="0"/>
          </a:p>
        </p:txBody>
      </p:sp>
    </p:spTree>
    <p:extLst>
      <p:ext uri="{BB962C8B-B14F-4D97-AF65-F5344CB8AC3E}">
        <p14:creationId xmlns:p14="http://schemas.microsoft.com/office/powerpoint/2010/main" val="5447554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338" y="274638"/>
            <a:ext cx="10831132" cy="868362"/>
          </a:xfrm>
        </p:spPr>
        <p:txBody>
          <a:bodyPr>
            <a:normAutofit/>
          </a:bodyPr>
          <a:lstStyle/>
          <a:p>
            <a:pPr algn="ctr"/>
            <a:r>
              <a:rPr lang="en-US" b="1" dirty="0" smtClean="0"/>
              <a:t>Class </a:t>
            </a:r>
            <a:r>
              <a:rPr lang="en-US" b="1" dirty="0" err="1" smtClean="0"/>
              <a:t>AbstractSet</a:t>
            </a:r>
            <a:r>
              <a:rPr lang="en-US" b="1" dirty="0" smtClean="0"/>
              <a:t>&lt;E&gt;</a:t>
            </a:r>
            <a:endParaRPr lang="en-US" b="1" dirty="0"/>
          </a:p>
        </p:txBody>
      </p:sp>
      <p:sp>
        <p:nvSpPr>
          <p:cNvPr id="3" name="Content Placeholder 2"/>
          <p:cNvSpPr>
            <a:spLocks noGrp="1"/>
          </p:cNvSpPr>
          <p:nvPr>
            <p:ph idx="1"/>
          </p:nvPr>
        </p:nvSpPr>
        <p:spPr>
          <a:xfrm>
            <a:off x="566670" y="1143000"/>
            <a:ext cx="10972800" cy="5486400"/>
          </a:xfrm>
        </p:spPr>
        <p:txBody>
          <a:bodyPr>
            <a:normAutofit/>
          </a:bodyPr>
          <a:lstStyle/>
          <a:p>
            <a:pPr>
              <a:buFont typeface="Wingdings" pitchFamily="2" charset="2"/>
              <a:buChar char="Ø"/>
            </a:pPr>
            <a:r>
              <a:rPr lang="en-US" dirty="0" smtClean="0"/>
              <a:t>Declaration:</a:t>
            </a:r>
          </a:p>
          <a:p>
            <a:pPr marL="0" indent="0">
              <a:buNone/>
            </a:pPr>
            <a:r>
              <a:rPr lang="en-US" dirty="0" smtClean="0"/>
              <a:t>	public abstract class </a:t>
            </a:r>
            <a:r>
              <a:rPr lang="en-US" b="1" dirty="0" err="1" smtClean="0"/>
              <a:t>AbstractSet</a:t>
            </a:r>
            <a:r>
              <a:rPr lang="en-US" b="1" dirty="0" smtClean="0"/>
              <a:t>&lt;E&gt;</a:t>
            </a:r>
          </a:p>
          <a:p>
            <a:pPr marL="0" indent="0">
              <a:buNone/>
            </a:pPr>
            <a:r>
              <a:rPr lang="en-US" dirty="0" smtClean="0"/>
              <a:t>	extends </a:t>
            </a:r>
            <a:r>
              <a:rPr lang="en-US" b="1" dirty="0" err="1" smtClean="0">
                <a:solidFill>
                  <a:srgbClr val="002060"/>
                </a:solidFill>
              </a:rPr>
              <a:t>AbstractCollection</a:t>
            </a:r>
            <a:r>
              <a:rPr lang="en-US" b="1" dirty="0" smtClean="0">
                <a:solidFill>
                  <a:srgbClr val="002060"/>
                </a:solidFill>
              </a:rPr>
              <a:t>&lt;E&gt;</a:t>
            </a:r>
          </a:p>
          <a:p>
            <a:pPr marL="0" indent="0">
              <a:buNone/>
            </a:pPr>
            <a:r>
              <a:rPr lang="en-US" dirty="0" smtClean="0"/>
              <a:t>	implements </a:t>
            </a:r>
            <a:r>
              <a:rPr lang="en-US" b="1" dirty="0" smtClean="0">
                <a:solidFill>
                  <a:srgbClr val="002060"/>
                </a:solidFill>
              </a:rPr>
              <a:t>Set&lt;E&gt;</a:t>
            </a:r>
          </a:p>
          <a:p>
            <a:pPr marL="0" indent="0">
              <a:buNone/>
            </a:pPr>
            <a:endParaRPr lang="en-US" dirty="0" smtClean="0"/>
          </a:p>
          <a:p>
            <a:pPr marL="0" indent="0">
              <a:buNone/>
            </a:pPr>
            <a:r>
              <a:rPr lang="en-US" dirty="0"/>
              <a:t>This class provides a skeletal implementation of the </a:t>
            </a:r>
            <a:r>
              <a:rPr lang="en-US" b="1" dirty="0" smtClean="0">
                <a:solidFill>
                  <a:srgbClr val="002060"/>
                </a:solidFill>
              </a:rPr>
              <a:t>Set</a:t>
            </a:r>
            <a:r>
              <a:rPr lang="en-US" dirty="0"/>
              <a:t> interface to minimize the effort required to implement this interface</a:t>
            </a:r>
            <a:r>
              <a:rPr lang="en-US" dirty="0" smtClean="0"/>
              <a:t>.</a:t>
            </a:r>
          </a:p>
          <a:p>
            <a:pPr>
              <a:buFont typeface="Wingdings" pitchFamily="2" charset="2"/>
              <a:buChar char="§"/>
            </a:pPr>
            <a:r>
              <a:rPr lang="en-US" b="1" dirty="0" smtClean="0"/>
              <a:t>Constructor:</a:t>
            </a:r>
            <a:endParaRPr lang="en-US" b="1" dirty="0" smtClean="0"/>
          </a:p>
          <a:p>
            <a:r>
              <a:rPr lang="en-US" dirty="0" smtClean="0"/>
              <a:t>protected </a:t>
            </a:r>
            <a:r>
              <a:rPr lang="en-US" sz="3200" b="1" dirty="0" err="1" smtClean="0"/>
              <a:t>AbstractSet</a:t>
            </a:r>
            <a:r>
              <a:rPr lang="en-US" sz="3200" b="1" dirty="0" smtClean="0"/>
              <a:t>()</a:t>
            </a:r>
          </a:p>
          <a:p>
            <a:pPr marL="0" indent="0">
              <a:buNone/>
            </a:pPr>
            <a:endParaRPr lang="en-US" dirty="0"/>
          </a:p>
        </p:txBody>
      </p:sp>
    </p:spTree>
    <p:extLst>
      <p:ext uri="{BB962C8B-B14F-4D97-AF65-F5344CB8AC3E}">
        <p14:creationId xmlns:p14="http://schemas.microsoft.com/office/powerpoint/2010/main" val="20107614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580" y="76200"/>
            <a:ext cx="10856890" cy="6705600"/>
          </a:xfrm>
        </p:spPr>
        <p:txBody>
          <a:bodyPr>
            <a:noAutofit/>
          </a:bodyPr>
          <a:lstStyle/>
          <a:p>
            <a:pPr>
              <a:buFont typeface="Wingdings" pitchFamily="2" charset="2"/>
              <a:buChar char="§"/>
            </a:pPr>
            <a:r>
              <a:rPr lang="en-US" sz="2600" b="1" dirty="0"/>
              <a:t>Methods:</a:t>
            </a:r>
          </a:p>
          <a:p>
            <a:r>
              <a:rPr lang="en-US" sz="2600" b="1" dirty="0" smtClean="0"/>
              <a:t>public</a:t>
            </a:r>
            <a:r>
              <a:rPr lang="en-US" sz="2600" b="1" dirty="0"/>
              <a:t> </a:t>
            </a:r>
            <a:r>
              <a:rPr lang="en-US" sz="2600" b="1" dirty="0" err="1"/>
              <a:t>boolean</a:t>
            </a:r>
            <a:r>
              <a:rPr lang="en-US" sz="2600" dirty="0"/>
              <a:t> </a:t>
            </a:r>
            <a:r>
              <a:rPr lang="en-US" sz="3200" b="1" dirty="0" smtClean="0"/>
              <a:t>equals</a:t>
            </a:r>
            <a:r>
              <a:rPr lang="en-US" sz="2600" dirty="0" smtClean="0"/>
              <a:t> (</a:t>
            </a:r>
            <a:r>
              <a:rPr lang="en-US" sz="2600" b="1" dirty="0"/>
              <a:t>Object</a:t>
            </a:r>
            <a:r>
              <a:rPr lang="en-US" sz="2600" dirty="0"/>
              <a:t> o)</a:t>
            </a:r>
          </a:p>
          <a:p>
            <a:pPr marL="0" indent="0">
              <a:buNone/>
            </a:pPr>
            <a:r>
              <a:rPr lang="en-US" sz="2600" dirty="0"/>
              <a:t>Compares the specified object with this set for equality. Returns true if the given object is also a set, the two sets have the same size, and every member of the given set is contained in this set.</a:t>
            </a:r>
          </a:p>
          <a:p>
            <a:pPr marL="0" indent="0">
              <a:buNone/>
            </a:pPr>
            <a:r>
              <a:rPr lang="en-US" sz="2600" b="1" dirty="0"/>
              <a:t>Returns :</a:t>
            </a:r>
            <a:r>
              <a:rPr lang="en-US" sz="2600" dirty="0"/>
              <a:t>true if the specified object is equal to this set</a:t>
            </a:r>
          </a:p>
          <a:p>
            <a:pPr marL="0" indent="0">
              <a:buNone/>
            </a:pPr>
            <a:endParaRPr lang="en-US" sz="2600" dirty="0"/>
          </a:p>
          <a:p>
            <a:r>
              <a:rPr lang="en-US" sz="2600" b="1" dirty="0" smtClean="0"/>
              <a:t>public</a:t>
            </a:r>
            <a:r>
              <a:rPr lang="en-US" sz="2600" b="1" dirty="0"/>
              <a:t> </a:t>
            </a:r>
            <a:r>
              <a:rPr lang="en-US" sz="2600" b="1" dirty="0" err="1"/>
              <a:t>int</a:t>
            </a:r>
            <a:r>
              <a:rPr lang="en-US" sz="2600" dirty="0"/>
              <a:t> </a:t>
            </a:r>
            <a:r>
              <a:rPr lang="en-US" sz="3200" b="1" dirty="0" err="1" smtClean="0"/>
              <a:t>hashCode</a:t>
            </a:r>
            <a:r>
              <a:rPr lang="en-US" sz="3200" b="1" dirty="0" smtClean="0"/>
              <a:t>()</a:t>
            </a:r>
            <a:endParaRPr lang="en-US" sz="3200" b="1" dirty="0"/>
          </a:p>
          <a:p>
            <a:pPr marL="0" indent="0">
              <a:buNone/>
            </a:pPr>
            <a:r>
              <a:rPr lang="en-US" sz="2600" b="1" dirty="0"/>
              <a:t>Returns :</a:t>
            </a:r>
            <a:r>
              <a:rPr lang="en-US" sz="2600" dirty="0"/>
              <a:t> the hash code value for this set. The hash code of a set is defined to be the sum of the hash codes of the elements in the set, where the hash code of a null element is defined to be zero.</a:t>
            </a:r>
          </a:p>
          <a:p>
            <a:pPr marL="0" indent="0">
              <a:buNone/>
            </a:pPr>
            <a:endParaRPr lang="en-US" sz="2600" dirty="0"/>
          </a:p>
          <a:p>
            <a:pPr marL="0" indent="0">
              <a:buNone/>
            </a:pPr>
            <a:endParaRPr lang="en-US" sz="2600" dirty="0"/>
          </a:p>
        </p:txBody>
      </p:sp>
    </p:spTree>
    <p:extLst>
      <p:ext uri="{BB962C8B-B14F-4D97-AF65-F5344CB8AC3E}">
        <p14:creationId xmlns:p14="http://schemas.microsoft.com/office/powerpoint/2010/main" val="9839835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065" y="304800"/>
            <a:ext cx="10818253" cy="6248400"/>
          </a:xfrm>
        </p:spPr>
        <p:txBody>
          <a:bodyPr>
            <a:normAutofit/>
          </a:bodyPr>
          <a:lstStyle/>
          <a:p>
            <a:r>
              <a:rPr lang="en-US" sz="3000" b="1" dirty="0" smtClean="0"/>
              <a:t>public</a:t>
            </a:r>
            <a:r>
              <a:rPr lang="en-US" sz="3000" b="1" dirty="0"/>
              <a:t> </a:t>
            </a:r>
            <a:r>
              <a:rPr lang="en-US" sz="3000" b="1" dirty="0" err="1"/>
              <a:t>boolean</a:t>
            </a:r>
            <a:r>
              <a:rPr lang="en-US" sz="3000" dirty="0"/>
              <a:t> </a:t>
            </a:r>
            <a:r>
              <a:rPr lang="en-US" sz="3200" b="1" dirty="0" err="1" smtClean="0"/>
              <a:t>removeAll</a:t>
            </a:r>
            <a:r>
              <a:rPr lang="en-US" sz="3000" dirty="0" smtClean="0"/>
              <a:t> (</a:t>
            </a:r>
            <a:r>
              <a:rPr lang="en-US" sz="3000" b="1" dirty="0"/>
              <a:t>Collection</a:t>
            </a:r>
            <a:r>
              <a:rPr lang="en-US" sz="3000" dirty="0"/>
              <a:t>&lt;?&gt; c)</a:t>
            </a:r>
          </a:p>
          <a:p>
            <a:pPr marL="0" indent="0">
              <a:buNone/>
            </a:pPr>
            <a:r>
              <a:rPr lang="en-US" sz="3000" dirty="0"/>
              <a:t>Removes from this set all of its elements that are contained in the specified collection. If the specified collection is also a set, this operation effectively modifies this set so that its value is the </a:t>
            </a:r>
            <a:r>
              <a:rPr lang="en-US" sz="3000" i="1" dirty="0"/>
              <a:t>asymmetric set difference </a:t>
            </a:r>
            <a:r>
              <a:rPr lang="en-US" sz="3000" dirty="0"/>
              <a:t>of the two sets.</a:t>
            </a:r>
          </a:p>
          <a:p>
            <a:pPr marL="0" indent="0">
              <a:buNone/>
            </a:pPr>
            <a:r>
              <a:rPr lang="en-US" sz="3000" b="1" dirty="0"/>
              <a:t>Returns : </a:t>
            </a:r>
            <a:r>
              <a:rPr lang="en-US" sz="3000" dirty="0"/>
              <a:t>true if this set changed as a result of the call</a:t>
            </a:r>
          </a:p>
        </p:txBody>
      </p:sp>
    </p:spTree>
    <p:extLst>
      <p:ext uri="{BB962C8B-B14F-4D97-AF65-F5344CB8AC3E}">
        <p14:creationId xmlns:p14="http://schemas.microsoft.com/office/powerpoint/2010/main" val="35561075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418011"/>
            <a:ext cx="5181600" cy="5758952"/>
          </a:xfrm>
        </p:spPr>
        <p:txBody>
          <a:bodyPr>
            <a:normAutofit/>
          </a:bodyPr>
          <a:lstStyle/>
          <a:p>
            <a:pPr>
              <a:buFont typeface="Wingdings" panose="05000000000000000000" pitchFamily="2" charset="2"/>
              <a:buChar char="q"/>
            </a:pPr>
            <a:r>
              <a:rPr lang="en-IN" dirty="0" smtClean="0"/>
              <a:t> </a:t>
            </a:r>
            <a:r>
              <a:rPr lang="en-IN" b="1" dirty="0" smtClean="0"/>
              <a:t> E </a:t>
            </a:r>
            <a:r>
              <a:rPr lang="en-IN" b="1" dirty="0" err="1"/>
              <a:t>removeFirst</a:t>
            </a:r>
            <a:r>
              <a:rPr lang="en-IN" b="1" dirty="0" smtClean="0"/>
              <a:t>()</a:t>
            </a:r>
          </a:p>
          <a:p>
            <a:pPr lvl="1"/>
            <a:r>
              <a:rPr lang="en-US" dirty="0"/>
              <a:t>Retrieves and removes the first element of this </a:t>
            </a:r>
            <a:r>
              <a:rPr lang="en-US" dirty="0" err="1" smtClean="0"/>
              <a:t>deque</a:t>
            </a:r>
            <a:endParaRPr lang="en-US" dirty="0" smtClean="0"/>
          </a:p>
          <a:p>
            <a:pPr lvl="1"/>
            <a:r>
              <a:rPr lang="en-US" dirty="0" smtClean="0"/>
              <a:t>Returns the </a:t>
            </a:r>
            <a:r>
              <a:rPr lang="en-US" dirty="0"/>
              <a:t>head of this </a:t>
            </a:r>
            <a:r>
              <a:rPr lang="en-US" dirty="0" err="1"/>
              <a:t>deque</a:t>
            </a:r>
            <a:endParaRPr lang="en-US" dirty="0" smtClean="0"/>
          </a:p>
          <a:p>
            <a:pPr lvl="1"/>
            <a:r>
              <a:rPr lang="en-US" dirty="0"/>
              <a:t>throws an exception if this </a:t>
            </a:r>
            <a:r>
              <a:rPr lang="en-US" dirty="0" err="1"/>
              <a:t>deque</a:t>
            </a:r>
            <a:r>
              <a:rPr lang="en-US" dirty="0"/>
              <a:t> is </a:t>
            </a:r>
            <a:r>
              <a:rPr lang="en-US" dirty="0" smtClean="0"/>
              <a:t>empty</a:t>
            </a:r>
          </a:p>
          <a:p>
            <a:pPr lvl="2"/>
            <a:r>
              <a:rPr lang="en-US" dirty="0" smtClean="0"/>
              <a:t>throws </a:t>
            </a:r>
            <a:r>
              <a:rPr lang="en-US" dirty="0" err="1" smtClean="0"/>
              <a:t>NoSuchElementException</a:t>
            </a:r>
            <a:endParaRPr lang="en-US" dirty="0" smtClean="0"/>
          </a:p>
          <a:p>
            <a:pPr lvl="1"/>
            <a:endParaRPr lang="en-US" dirty="0"/>
          </a:p>
          <a:p>
            <a:pPr>
              <a:buFont typeface="Wingdings" panose="05000000000000000000" pitchFamily="2" charset="2"/>
              <a:buChar char="q"/>
            </a:pPr>
            <a:r>
              <a:rPr lang="en-IN" dirty="0" smtClean="0"/>
              <a:t>   </a:t>
            </a:r>
            <a:r>
              <a:rPr lang="en-IN" b="1" dirty="0" smtClean="0"/>
              <a:t>E </a:t>
            </a:r>
            <a:r>
              <a:rPr lang="en-IN" b="1" dirty="0" err="1"/>
              <a:t>removeLast</a:t>
            </a:r>
            <a:r>
              <a:rPr lang="en-IN" b="1" dirty="0" smtClean="0"/>
              <a:t>()</a:t>
            </a:r>
          </a:p>
          <a:p>
            <a:pPr lvl="1"/>
            <a:r>
              <a:rPr lang="en-US" dirty="0"/>
              <a:t>Retrieves and removes the last element of this </a:t>
            </a:r>
            <a:r>
              <a:rPr lang="en-US" dirty="0" err="1" smtClean="0"/>
              <a:t>deque</a:t>
            </a:r>
            <a:endParaRPr lang="en-US" dirty="0" smtClean="0"/>
          </a:p>
          <a:p>
            <a:pPr lvl="1"/>
            <a:r>
              <a:rPr lang="en-US" dirty="0" smtClean="0"/>
              <a:t>Returns the </a:t>
            </a:r>
            <a:r>
              <a:rPr lang="en-US" dirty="0"/>
              <a:t>tail of this </a:t>
            </a:r>
            <a:r>
              <a:rPr lang="en-US" dirty="0" err="1"/>
              <a:t>deque</a:t>
            </a:r>
            <a:endParaRPr lang="en-US" dirty="0" smtClean="0"/>
          </a:p>
          <a:p>
            <a:pPr lvl="1"/>
            <a:r>
              <a:rPr lang="en-US" dirty="0"/>
              <a:t>throws an exception if this </a:t>
            </a:r>
            <a:r>
              <a:rPr lang="en-US" dirty="0" err="1"/>
              <a:t>deque</a:t>
            </a:r>
            <a:r>
              <a:rPr lang="en-US" dirty="0"/>
              <a:t> is </a:t>
            </a:r>
            <a:r>
              <a:rPr lang="en-US" dirty="0" smtClean="0"/>
              <a:t>empty</a:t>
            </a:r>
          </a:p>
          <a:p>
            <a:pPr lvl="2"/>
            <a:r>
              <a:rPr lang="en-US" dirty="0"/>
              <a:t>throws </a:t>
            </a:r>
            <a:r>
              <a:rPr lang="en-US" dirty="0" err="1" smtClean="0"/>
              <a:t>NoSuchElementException</a:t>
            </a:r>
            <a:endParaRPr lang="en-IN" dirty="0" smtClean="0"/>
          </a:p>
          <a:p>
            <a:endParaRPr lang="en-IN" dirty="0"/>
          </a:p>
        </p:txBody>
      </p:sp>
      <p:sp>
        <p:nvSpPr>
          <p:cNvPr id="4" name="Content Placeholder 3"/>
          <p:cNvSpPr>
            <a:spLocks noGrp="1"/>
          </p:cNvSpPr>
          <p:nvPr>
            <p:ph sz="half" idx="2"/>
          </p:nvPr>
        </p:nvSpPr>
        <p:spPr>
          <a:xfrm>
            <a:off x="6172200" y="418011"/>
            <a:ext cx="5181600" cy="5758952"/>
          </a:xfrm>
        </p:spPr>
        <p:txBody>
          <a:bodyPr>
            <a:normAutofit/>
          </a:bodyPr>
          <a:lstStyle/>
          <a:p>
            <a:pPr>
              <a:buFont typeface="Wingdings" panose="05000000000000000000" pitchFamily="2" charset="2"/>
              <a:buChar char="q"/>
            </a:pPr>
            <a:r>
              <a:rPr lang="en-IN" dirty="0" smtClean="0"/>
              <a:t>  </a:t>
            </a:r>
            <a:r>
              <a:rPr lang="en-IN" b="1" dirty="0" smtClean="0"/>
              <a:t>E </a:t>
            </a:r>
            <a:r>
              <a:rPr lang="en-IN" b="1" dirty="0" err="1"/>
              <a:t>pollFirst</a:t>
            </a:r>
            <a:r>
              <a:rPr lang="en-IN" b="1" dirty="0" smtClean="0"/>
              <a:t>()</a:t>
            </a:r>
            <a:endParaRPr lang="en-IN" b="1" dirty="0"/>
          </a:p>
          <a:p>
            <a:pPr lvl="1"/>
            <a:r>
              <a:rPr lang="en-US" dirty="0"/>
              <a:t>Retrieves and removes the first element of this </a:t>
            </a:r>
            <a:r>
              <a:rPr lang="en-US" dirty="0" err="1" smtClean="0"/>
              <a:t>deque</a:t>
            </a:r>
            <a:endParaRPr lang="en-US" dirty="0" smtClean="0"/>
          </a:p>
          <a:p>
            <a:pPr lvl="1"/>
            <a:r>
              <a:rPr lang="en-US" dirty="0" smtClean="0"/>
              <a:t>Returns </a:t>
            </a:r>
          </a:p>
          <a:p>
            <a:pPr lvl="2"/>
            <a:r>
              <a:rPr lang="en-US" dirty="0" smtClean="0"/>
              <a:t>the </a:t>
            </a:r>
            <a:r>
              <a:rPr lang="en-US" dirty="0"/>
              <a:t>head of this </a:t>
            </a:r>
            <a:r>
              <a:rPr lang="en-US" dirty="0" err="1"/>
              <a:t>deque</a:t>
            </a:r>
            <a:r>
              <a:rPr lang="en-US" dirty="0"/>
              <a:t>, or </a:t>
            </a:r>
            <a:r>
              <a:rPr lang="en-US" dirty="0" smtClean="0"/>
              <a:t>null </a:t>
            </a:r>
            <a:r>
              <a:rPr lang="en-US" dirty="0"/>
              <a:t>if this </a:t>
            </a:r>
            <a:r>
              <a:rPr lang="en-US" dirty="0" err="1"/>
              <a:t>deque</a:t>
            </a:r>
            <a:r>
              <a:rPr lang="en-US" dirty="0"/>
              <a:t> is </a:t>
            </a:r>
            <a:r>
              <a:rPr lang="en-US" dirty="0" smtClean="0"/>
              <a:t>empty.</a:t>
            </a:r>
          </a:p>
          <a:p>
            <a:pPr lvl="1"/>
            <a:endParaRPr lang="en-US" dirty="0"/>
          </a:p>
          <a:p>
            <a:pPr lvl="1"/>
            <a:endParaRPr lang="en-US" dirty="0" smtClean="0"/>
          </a:p>
          <a:p>
            <a:pPr lvl="1"/>
            <a:endParaRPr lang="en-US" dirty="0"/>
          </a:p>
          <a:p>
            <a:pPr lvl="1">
              <a:buFont typeface="Wingdings" panose="05000000000000000000" pitchFamily="2" charset="2"/>
              <a:buChar char="q"/>
            </a:pPr>
            <a:r>
              <a:rPr lang="en-IN" dirty="0" smtClean="0"/>
              <a:t>  </a:t>
            </a:r>
            <a:r>
              <a:rPr lang="en-IN" sz="2800" b="1" dirty="0" smtClean="0"/>
              <a:t>E </a:t>
            </a:r>
            <a:r>
              <a:rPr lang="en-IN" sz="2800" b="1" dirty="0" err="1"/>
              <a:t>pollLast</a:t>
            </a:r>
            <a:r>
              <a:rPr lang="en-IN" sz="2800" b="1" dirty="0" smtClean="0"/>
              <a:t>()</a:t>
            </a:r>
          </a:p>
          <a:p>
            <a:pPr lvl="2"/>
            <a:r>
              <a:rPr lang="en-US" sz="2400" dirty="0"/>
              <a:t>Retrieves and removes the last element of this </a:t>
            </a:r>
            <a:r>
              <a:rPr lang="en-US" sz="2400" dirty="0" err="1" smtClean="0"/>
              <a:t>deque</a:t>
            </a:r>
            <a:endParaRPr lang="en-US" sz="2400" dirty="0" smtClean="0"/>
          </a:p>
          <a:p>
            <a:pPr lvl="2"/>
            <a:r>
              <a:rPr lang="en-US" sz="2400" dirty="0" smtClean="0"/>
              <a:t>Returns </a:t>
            </a:r>
          </a:p>
          <a:p>
            <a:pPr lvl="3"/>
            <a:r>
              <a:rPr lang="en-US" sz="2200" dirty="0" smtClean="0"/>
              <a:t>the </a:t>
            </a:r>
            <a:r>
              <a:rPr lang="en-US" sz="2200" dirty="0"/>
              <a:t>tail of this </a:t>
            </a:r>
            <a:r>
              <a:rPr lang="en-US" sz="2200" dirty="0" err="1"/>
              <a:t>deque</a:t>
            </a:r>
            <a:r>
              <a:rPr lang="en-US" sz="2200" dirty="0"/>
              <a:t>, or null if this </a:t>
            </a:r>
            <a:r>
              <a:rPr lang="en-US" sz="2200" dirty="0" err="1"/>
              <a:t>deque</a:t>
            </a:r>
            <a:r>
              <a:rPr lang="en-US" sz="2200" dirty="0"/>
              <a:t> is empty</a:t>
            </a:r>
            <a:endParaRPr lang="en-IN" sz="2200" dirty="0"/>
          </a:p>
        </p:txBody>
      </p:sp>
    </p:spTree>
    <p:extLst>
      <p:ext uri="{BB962C8B-B14F-4D97-AF65-F5344CB8AC3E}">
        <p14:creationId xmlns:p14="http://schemas.microsoft.com/office/powerpoint/2010/main" val="22105420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58" y="360609"/>
            <a:ext cx="10869769" cy="745901"/>
          </a:xfrm>
        </p:spPr>
        <p:txBody>
          <a:bodyPr>
            <a:normAutofit fontScale="90000"/>
          </a:bodyPr>
          <a:lstStyle/>
          <a:p>
            <a:pPr algn="ctr"/>
            <a:r>
              <a:rPr lang="en-US" b="1" dirty="0"/>
              <a:t>Class </a:t>
            </a:r>
            <a:r>
              <a:rPr lang="en-US" b="1" dirty="0" err="1"/>
              <a:t>ArrayDeque</a:t>
            </a:r>
            <a:r>
              <a:rPr lang="en-US" b="1" dirty="0"/>
              <a:t>&lt;E&gt;</a:t>
            </a:r>
            <a:br>
              <a:rPr lang="en-US" b="1" dirty="0"/>
            </a:br>
            <a:endParaRPr lang="en-US" b="1" dirty="0"/>
          </a:p>
        </p:txBody>
      </p:sp>
      <p:sp>
        <p:nvSpPr>
          <p:cNvPr id="3" name="Content Placeholder 2"/>
          <p:cNvSpPr>
            <a:spLocks noGrp="1"/>
          </p:cNvSpPr>
          <p:nvPr>
            <p:ph idx="1"/>
          </p:nvPr>
        </p:nvSpPr>
        <p:spPr>
          <a:xfrm>
            <a:off x="605307" y="914400"/>
            <a:ext cx="10856890" cy="5715000"/>
          </a:xfrm>
        </p:spPr>
        <p:txBody>
          <a:bodyPr>
            <a:normAutofit/>
          </a:bodyPr>
          <a:lstStyle/>
          <a:p>
            <a:pPr>
              <a:buFont typeface="Wingdings" pitchFamily="2" charset="2"/>
              <a:buChar char="Ø"/>
            </a:pPr>
            <a:r>
              <a:rPr lang="en-US" dirty="0" smtClean="0"/>
              <a:t>Declaration:</a:t>
            </a:r>
          </a:p>
          <a:p>
            <a:pPr marL="0" indent="0">
              <a:buNone/>
            </a:pPr>
            <a:r>
              <a:rPr lang="en-US" dirty="0" smtClean="0"/>
              <a:t>	public class </a:t>
            </a:r>
            <a:r>
              <a:rPr lang="en-US" b="1" dirty="0" err="1" smtClean="0"/>
              <a:t>ArrayDeque</a:t>
            </a:r>
            <a:r>
              <a:rPr lang="en-US" b="1" dirty="0" smtClean="0"/>
              <a:t>&lt;E&gt;</a:t>
            </a:r>
          </a:p>
          <a:p>
            <a:pPr marL="0" indent="0">
              <a:buNone/>
            </a:pPr>
            <a:r>
              <a:rPr lang="en-US" dirty="0" smtClean="0"/>
              <a:t>	extends </a:t>
            </a:r>
            <a:r>
              <a:rPr lang="en-US" b="1" dirty="0" err="1" smtClean="0">
                <a:solidFill>
                  <a:srgbClr val="002060"/>
                </a:solidFill>
              </a:rPr>
              <a:t>AbstractCollection</a:t>
            </a:r>
            <a:r>
              <a:rPr lang="en-US" b="1" dirty="0" smtClean="0">
                <a:solidFill>
                  <a:srgbClr val="002060"/>
                </a:solidFill>
              </a:rPr>
              <a:t>&lt;E&gt;</a:t>
            </a:r>
          </a:p>
          <a:p>
            <a:pPr marL="0" indent="0">
              <a:buNone/>
            </a:pPr>
            <a:r>
              <a:rPr lang="en-US" dirty="0" smtClean="0"/>
              <a:t>	implements </a:t>
            </a:r>
            <a:r>
              <a:rPr lang="en-US" b="1" dirty="0" err="1" smtClean="0">
                <a:solidFill>
                  <a:srgbClr val="002060"/>
                </a:solidFill>
              </a:rPr>
              <a:t>Deque</a:t>
            </a:r>
            <a:r>
              <a:rPr lang="en-US" b="1" dirty="0" smtClean="0">
                <a:solidFill>
                  <a:srgbClr val="002060"/>
                </a:solidFill>
              </a:rPr>
              <a:t>&lt;E&gt;</a:t>
            </a:r>
            <a:r>
              <a:rPr lang="en-US" dirty="0" smtClean="0"/>
              <a:t>, </a:t>
            </a:r>
            <a:r>
              <a:rPr lang="en-US" b="1" dirty="0" err="1" smtClean="0">
                <a:solidFill>
                  <a:srgbClr val="002060"/>
                </a:solidFill>
              </a:rPr>
              <a:t>Cloneable</a:t>
            </a:r>
            <a:r>
              <a:rPr lang="en-US" dirty="0" smtClean="0"/>
              <a:t>, </a:t>
            </a:r>
            <a:r>
              <a:rPr lang="en-US" b="1" dirty="0" err="1" smtClean="0">
                <a:solidFill>
                  <a:srgbClr val="002060"/>
                </a:solidFill>
              </a:rPr>
              <a:t>Serializable</a:t>
            </a:r>
            <a:endParaRPr lang="en-US" b="1" dirty="0" smtClean="0">
              <a:solidFill>
                <a:srgbClr val="002060"/>
              </a:solidFill>
            </a:endParaRPr>
          </a:p>
          <a:p>
            <a:pPr marL="0" indent="0">
              <a:buNone/>
            </a:pPr>
            <a:endParaRPr lang="en-US" dirty="0" smtClean="0"/>
          </a:p>
          <a:p>
            <a:pPr marL="0" indent="0">
              <a:buNone/>
            </a:pPr>
            <a:r>
              <a:rPr lang="en-US" dirty="0" smtClean="0"/>
              <a:t>Resizable-array implementation of the </a:t>
            </a:r>
            <a:r>
              <a:rPr lang="en-US" b="1" dirty="0" err="1" smtClean="0">
                <a:solidFill>
                  <a:srgbClr val="002060"/>
                </a:solidFill>
              </a:rPr>
              <a:t>Deque</a:t>
            </a:r>
            <a:r>
              <a:rPr lang="en-US" dirty="0" smtClean="0">
                <a:solidFill>
                  <a:srgbClr val="002060"/>
                </a:solidFill>
              </a:rPr>
              <a:t> </a:t>
            </a:r>
            <a:r>
              <a:rPr lang="en-US" dirty="0" smtClean="0"/>
              <a:t>interface. Array </a:t>
            </a:r>
            <a:r>
              <a:rPr lang="en-US" dirty="0" err="1" smtClean="0"/>
              <a:t>deques</a:t>
            </a:r>
            <a:r>
              <a:rPr lang="en-US" dirty="0" smtClean="0"/>
              <a:t> have no capacity restrictions; they grow as necessary to support usage. They are not thread-safe; in the absence of external synchronization, they do not support concurrent access by multiple threads. Null elements are prohibited. This class is likely to be faster than </a:t>
            </a:r>
            <a:r>
              <a:rPr lang="en-US" b="1" dirty="0" smtClean="0">
                <a:solidFill>
                  <a:srgbClr val="002060"/>
                </a:solidFill>
              </a:rPr>
              <a:t>Stack</a:t>
            </a:r>
            <a:r>
              <a:rPr lang="en-US" dirty="0" smtClean="0">
                <a:solidFill>
                  <a:srgbClr val="002060"/>
                </a:solidFill>
              </a:rPr>
              <a:t> </a:t>
            </a:r>
            <a:r>
              <a:rPr lang="en-US" dirty="0" smtClean="0"/>
              <a:t>when used as a stack, and faster than </a:t>
            </a:r>
            <a:r>
              <a:rPr lang="en-US" b="1" dirty="0" err="1" smtClean="0">
                <a:solidFill>
                  <a:srgbClr val="002060"/>
                </a:solidFill>
              </a:rPr>
              <a:t>LinkedList</a:t>
            </a:r>
            <a:r>
              <a:rPr lang="en-US" dirty="0" smtClean="0">
                <a:solidFill>
                  <a:srgbClr val="002060"/>
                </a:solidFill>
              </a:rPr>
              <a:t> </a:t>
            </a:r>
            <a:r>
              <a:rPr lang="en-US" dirty="0" smtClean="0"/>
              <a:t>when used as a queue.</a:t>
            </a:r>
            <a:endParaRPr lang="en-US" dirty="0"/>
          </a:p>
        </p:txBody>
      </p:sp>
    </p:spTree>
    <p:extLst>
      <p:ext uri="{BB962C8B-B14F-4D97-AF65-F5344CB8AC3E}">
        <p14:creationId xmlns:p14="http://schemas.microsoft.com/office/powerpoint/2010/main" val="3441317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734095" y="76200"/>
            <a:ext cx="10702343" cy="6781800"/>
          </a:xfrm>
        </p:spPr>
        <p:txBody>
          <a:bodyPr>
            <a:noAutofit/>
          </a:bodyPr>
          <a:lstStyle/>
          <a:p>
            <a:pPr>
              <a:buFont typeface="Wingdings" pitchFamily="2" charset="2"/>
              <a:buChar char="§"/>
            </a:pPr>
            <a:r>
              <a:rPr lang="en-US" sz="2600" b="1" dirty="0"/>
              <a:t>Constructors:</a:t>
            </a:r>
          </a:p>
          <a:p>
            <a:r>
              <a:rPr lang="en-US" sz="2600" dirty="0" smtClean="0"/>
              <a:t>public</a:t>
            </a:r>
            <a:r>
              <a:rPr lang="en-US" sz="2600" b="1" dirty="0"/>
              <a:t> </a:t>
            </a:r>
            <a:r>
              <a:rPr lang="en-US" sz="3200" b="1" dirty="0" err="1"/>
              <a:t>ArrayDeque</a:t>
            </a:r>
            <a:r>
              <a:rPr lang="en-US" sz="3200" b="1" dirty="0"/>
              <a:t>()</a:t>
            </a:r>
          </a:p>
          <a:p>
            <a:pPr marL="0" indent="0">
              <a:buNone/>
            </a:pPr>
            <a:r>
              <a:rPr lang="en-US" sz="2600" dirty="0"/>
              <a:t>Constructs an empty array </a:t>
            </a:r>
            <a:r>
              <a:rPr lang="en-US" sz="2600" dirty="0" err="1"/>
              <a:t>deque</a:t>
            </a:r>
            <a:r>
              <a:rPr lang="en-US" sz="2600" dirty="0"/>
              <a:t> with an initial capacity sufficient to hold 16 elements.</a:t>
            </a:r>
          </a:p>
          <a:p>
            <a:pPr marL="0" indent="0">
              <a:buNone/>
            </a:pPr>
            <a:endParaRPr lang="en-US" sz="2600" dirty="0"/>
          </a:p>
          <a:p>
            <a:r>
              <a:rPr lang="en-US" sz="2600" b="1" dirty="0" smtClean="0"/>
              <a:t> </a:t>
            </a:r>
            <a:r>
              <a:rPr lang="en-US" sz="2600" dirty="0"/>
              <a:t>public</a:t>
            </a:r>
            <a:r>
              <a:rPr lang="en-US" sz="2600" b="1" dirty="0"/>
              <a:t> </a:t>
            </a:r>
            <a:r>
              <a:rPr lang="en-US" sz="3200" b="1" dirty="0" err="1" smtClean="0"/>
              <a:t>ArrayDeque</a:t>
            </a:r>
            <a:r>
              <a:rPr lang="en-US" sz="2600" b="1" dirty="0" smtClean="0"/>
              <a:t> (</a:t>
            </a:r>
            <a:r>
              <a:rPr lang="en-US" sz="2600" b="1" dirty="0" err="1"/>
              <a:t>int</a:t>
            </a:r>
            <a:r>
              <a:rPr lang="en-US" sz="2600" b="1" dirty="0"/>
              <a:t> </a:t>
            </a:r>
            <a:r>
              <a:rPr lang="en-US" sz="2600" dirty="0" err="1"/>
              <a:t>numElements</a:t>
            </a:r>
            <a:r>
              <a:rPr lang="en-US" sz="2600" b="1" dirty="0"/>
              <a:t>)</a:t>
            </a:r>
          </a:p>
          <a:p>
            <a:pPr marL="0" indent="0">
              <a:buNone/>
            </a:pPr>
            <a:r>
              <a:rPr lang="en-US" sz="2600" dirty="0"/>
              <a:t>Constructs an empty array </a:t>
            </a:r>
            <a:r>
              <a:rPr lang="en-US" sz="2600" dirty="0" err="1"/>
              <a:t>deque</a:t>
            </a:r>
            <a:r>
              <a:rPr lang="en-US" sz="2600" dirty="0"/>
              <a:t> with an initial capacity sufficient to hold the specified number of elements.</a:t>
            </a:r>
          </a:p>
          <a:p>
            <a:pPr marL="0" indent="0">
              <a:buNone/>
            </a:pPr>
            <a:endParaRPr lang="en-US" sz="2600" dirty="0"/>
          </a:p>
          <a:p>
            <a:r>
              <a:rPr lang="en-US" sz="2600" b="1" dirty="0" smtClean="0"/>
              <a:t> </a:t>
            </a:r>
            <a:r>
              <a:rPr lang="en-US" sz="2600" dirty="0"/>
              <a:t>public</a:t>
            </a:r>
            <a:r>
              <a:rPr lang="en-US" sz="2600" b="1" dirty="0"/>
              <a:t> </a:t>
            </a:r>
            <a:r>
              <a:rPr lang="en-US" sz="3200" b="1" dirty="0" err="1" smtClean="0"/>
              <a:t>ArrayDeque</a:t>
            </a:r>
            <a:r>
              <a:rPr lang="en-US" sz="2600" b="1" dirty="0" smtClean="0"/>
              <a:t> (</a:t>
            </a:r>
            <a:r>
              <a:rPr lang="en-US" sz="2600" b="1" dirty="0"/>
              <a:t>Collection</a:t>
            </a:r>
            <a:r>
              <a:rPr lang="en-US" sz="2600" dirty="0"/>
              <a:t>&lt;? extends </a:t>
            </a:r>
            <a:r>
              <a:rPr lang="en-US" sz="2600" b="1" dirty="0"/>
              <a:t>E</a:t>
            </a:r>
            <a:r>
              <a:rPr lang="en-US" sz="2600" dirty="0"/>
              <a:t>&gt; c</a:t>
            </a:r>
            <a:r>
              <a:rPr lang="en-US" sz="2600" b="1" dirty="0"/>
              <a:t>)</a:t>
            </a:r>
          </a:p>
          <a:p>
            <a:pPr marL="0" indent="0">
              <a:buNone/>
            </a:pPr>
            <a:r>
              <a:rPr lang="en-US" sz="2600" dirty="0"/>
              <a:t>Constructs a </a:t>
            </a:r>
            <a:r>
              <a:rPr lang="en-US" sz="2600" dirty="0" err="1"/>
              <a:t>deque</a:t>
            </a:r>
            <a:r>
              <a:rPr lang="en-US" sz="2600" dirty="0"/>
              <a:t> containing the elements of the specified collection, in the order they are returned by the collection's iterator. (The first element returned by the collection's iterator becomes the first element, or </a:t>
            </a:r>
            <a:r>
              <a:rPr lang="en-US" sz="2600" i="1" dirty="0"/>
              <a:t>front</a:t>
            </a:r>
            <a:r>
              <a:rPr lang="en-US" sz="2600" dirty="0"/>
              <a:t> of the </a:t>
            </a:r>
            <a:r>
              <a:rPr lang="en-US" sz="2600" dirty="0" err="1"/>
              <a:t>deque</a:t>
            </a:r>
            <a:r>
              <a:rPr lang="en-US" sz="2600" dirty="0"/>
              <a:t>.)</a:t>
            </a:r>
          </a:p>
        </p:txBody>
      </p:sp>
    </p:spTree>
    <p:extLst>
      <p:ext uri="{BB962C8B-B14F-4D97-AF65-F5344CB8AC3E}">
        <p14:creationId xmlns:p14="http://schemas.microsoft.com/office/powerpoint/2010/main" val="38409032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2732" y="228600"/>
            <a:ext cx="10650829" cy="6629400"/>
          </a:xfrm>
        </p:spPr>
        <p:txBody>
          <a:bodyPr>
            <a:noAutofit/>
          </a:bodyPr>
          <a:lstStyle/>
          <a:p>
            <a:pPr>
              <a:buFont typeface="Wingdings" pitchFamily="2" charset="2"/>
              <a:buChar char="§"/>
            </a:pPr>
            <a:r>
              <a:rPr lang="en-US" sz="2900" b="1" dirty="0"/>
              <a:t>Methods:</a:t>
            </a:r>
          </a:p>
          <a:p>
            <a:r>
              <a:rPr lang="en-US" sz="2900" b="1" dirty="0" smtClean="0"/>
              <a:t>public</a:t>
            </a:r>
            <a:r>
              <a:rPr lang="en-US" sz="2900" b="1" dirty="0"/>
              <a:t> </a:t>
            </a:r>
            <a:r>
              <a:rPr lang="en-US" sz="2900" b="1" dirty="0" err="1"/>
              <a:t>boolean</a:t>
            </a:r>
            <a:r>
              <a:rPr lang="en-US" sz="2900" dirty="0"/>
              <a:t> </a:t>
            </a:r>
            <a:r>
              <a:rPr lang="en-US" sz="3200" b="1" dirty="0" smtClean="0"/>
              <a:t>add</a:t>
            </a:r>
            <a:r>
              <a:rPr lang="en-US" sz="2900" dirty="0" smtClean="0"/>
              <a:t> (</a:t>
            </a:r>
            <a:r>
              <a:rPr lang="en-US" sz="2900" b="1" dirty="0"/>
              <a:t>E</a:t>
            </a:r>
            <a:r>
              <a:rPr lang="en-US" sz="2900" dirty="0"/>
              <a:t> e)</a:t>
            </a:r>
          </a:p>
          <a:p>
            <a:pPr marL="0" indent="0">
              <a:buNone/>
            </a:pPr>
            <a:r>
              <a:rPr lang="en-US" sz="2900" dirty="0"/>
              <a:t>Inserts the specified element at the end of this </a:t>
            </a:r>
            <a:r>
              <a:rPr lang="en-US" sz="2900" dirty="0" err="1"/>
              <a:t>deque</a:t>
            </a:r>
            <a:r>
              <a:rPr lang="en-US" sz="2900" dirty="0"/>
              <a:t>.</a:t>
            </a:r>
          </a:p>
          <a:p>
            <a:pPr marL="0" indent="0">
              <a:buNone/>
            </a:pPr>
            <a:r>
              <a:rPr lang="en-US" sz="2900" b="1" dirty="0"/>
              <a:t>Returns : </a:t>
            </a:r>
            <a:r>
              <a:rPr lang="en-US" sz="2900" dirty="0"/>
              <a:t>true (as specified by </a:t>
            </a:r>
            <a:r>
              <a:rPr lang="en-US" sz="2900" b="1" dirty="0" err="1">
                <a:solidFill>
                  <a:srgbClr val="002060"/>
                </a:solidFill>
              </a:rPr>
              <a:t>Collection.add</a:t>
            </a:r>
            <a:r>
              <a:rPr lang="en-US" sz="2900" b="1" dirty="0">
                <a:solidFill>
                  <a:srgbClr val="002060"/>
                </a:solidFill>
              </a:rPr>
              <a:t>(E)</a:t>
            </a:r>
            <a:r>
              <a:rPr lang="en-US" sz="2900" dirty="0"/>
              <a:t>)</a:t>
            </a:r>
          </a:p>
          <a:p>
            <a:pPr marL="0" indent="0">
              <a:buNone/>
            </a:pPr>
            <a:endParaRPr lang="en-US" sz="2900" dirty="0"/>
          </a:p>
          <a:p>
            <a:r>
              <a:rPr lang="en-US" sz="2900" b="1" dirty="0" smtClean="0"/>
              <a:t>public</a:t>
            </a:r>
            <a:r>
              <a:rPr lang="en-US" sz="2900" b="1" dirty="0"/>
              <a:t> E</a:t>
            </a:r>
            <a:r>
              <a:rPr lang="en-US" sz="2900" dirty="0"/>
              <a:t> </a:t>
            </a:r>
            <a:r>
              <a:rPr lang="en-US" sz="3200" b="1" dirty="0"/>
              <a:t>remove()</a:t>
            </a:r>
          </a:p>
          <a:p>
            <a:pPr marL="0" indent="0">
              <a:buNone/>
            </a:pPr>
            <a:r>
              <a:rPr lang="en-US" sz="2900" dirty="0"/>
              <a:t>Retrieves and removes the head of the queue represented by this </a:t>
            </a:r>
            <a:r>
              <a:rPr lang="en-US" sz="2900" dirty="0" err="1"/>
              <a:t>deque</a:t>
            </a:r>
            <a:r>
              <a:rPr lang="en-US" sz="2900" dirty="0"/>
              <a:t>.</a:t>
            </a:r>
          </a:p>
          <a:p>
            <a:pPr marL="0" indent="0">
              <a:buNone/>
            </a:pPr>
            <a:r>
              <a:rPr lang="en-US" sz="2900" b="1" dirty="0"/>
              <a:t>Returns : </a:t>
            </a:r>
            <a:r>
              <a:rPr lang="en-US" sz="2900" dirty="0"/>
              <a:t>the head of the queue represented by this </a:t>
            </a:r>
            <a:r>
              <a:rPr lang="en-US" sz="2900" dirty="0" err="1"/>
              <a:t>deque</a:t>
            </a:r>
            <a:endParaRPr lang="en-US" sz="2900" dirty="0"/>
          </a:p>
          <a:p>
            <a:pPr marL="0" indent="0">
              <a:buNone/>
            </a:pPr>
            <a:endParaRPr lang="en-US" sz="2900" b="1" dirty="0"/>
          </a:p>
        </p:txBody>
      </p:sp>
    </p:spTree>
    <p:extLst>
      <p:ext uri="{BB962C8B-B14F-4D97-AF65-F5344CB8AC3E}">
        <p14:creationId xmlns:p14="http://schemas.microsoft.com/office/powerpoint/2010/main" val="16850496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9853" y="103031"/>
            <a:ext cx="10663707" cy="6754969"/>
          </a:xfrm>
        </p:spPr>
        <p:txBody>
          <a:bodyPr>
            <a:noAutofit/>
          </a:bodyPr>
          <a:lstStyle/>
          <a:p>
            <a:r>
              <a:rPr lang="en-US" sz="3100" b="1" dirty="0" smtClean="0"/>
              <a:t>public</a:t>
            </a:r>
            <a:r>
              <a:rPr lang="en-US" sz="3100" b="1" dirty="0"/>
              <a:t> </a:t>
            </a:r>
            <a:r>
              <a:rPr lang="en-US" sz="3100" b="1" dirty="0" err="1"/>
              <a:t>boolean</a:t>
            </a:r>
            <a:r>
              <a:rPr lang="en-US" sz="3100" dirty="0"/>
              <a:t> </a:t>
            </a:r>
            <a:r>
              <a:rPr lang="en-US" sz="3200" b="1" dirty="0" err="1" smtClean="0"/>
              <a:t>removeFirstOccurrence</a:t>
            </a:r>
            <a:r>
              <a:rPr lang="en-US" sz="3100" dirty="0" smtClean="0"/>
              <a:t> (</a:t>
            </a:r>
            <a:r>
              <a:rPr lang="en-US" sz="3100" b="1" dirty="0"/>
              <a:t>Object</a:t>
            </a:r>
            <a:r>
              <a:rPr lang="en-US" sz="3100" dirty="0"/>
              <a:t> o)</a:t>
            </a:r>
          </a:p>
          <a:p>
            <a:pPr marL="0" indent="0">
              <a:buNone/>
            </a:pPr>
            <a:r>
              <a:rPr lang="en-US" sz="3100" dirty="0"/>
              <a:t>Removes the first occurrence of the specified element in this </a:t>
            </a:r>
            <a:r>
              <a:rPr lang="en-US" sz="3100" dirty="0" err="1"/>
              <a:t>deque</a:t>
            </a:r>
            <a:r>
              <a:rPr lang="en-US" sz="3100" dirty="0"/>
              <a:t> (when traversing the </a:t>
            </a:r>
            <a:r>
              <a:rPr lang="en-US" sz="3100" dirty="0" err="1"/>
              <a:t>deque</a:t>
            </a:r>
            <a:r>
              <a:rPr lang="en-US" sz="3100" dirty="0"/>
              <a:t> from head to tail). If the </a:t>
            </a:r>
            <a:r>
              <a:rPr lang="en-US" sz="3100" dirty="0" err="1"/>
              <a:t>deque</a:t>
            </a:r>
            <a:r>
              <a:rPr lang="en-US" sz="3100" dirty="0"/>
              <a:t> does not contain the element, it is unchanged.</a:t>
            </a:r>
          </a:p>
          <a:p>
            <a:pPr marL="0" indent="0">
              <a:buNone/>
            </a:pPr>
            <a:r>
              <a:rPr lang="en-US" sz="3100" b="1" dirty="0"/>
              <a:t>Returns : </a:t>
            </a:r>
            <a:r>
              <a:rPr lang="en-US" sz="3100" dirty="0"/>
              <a:t>true if the </a:t>
            </a:r>
            <a:r>
              <a:rPr lang="en-US" sz="3100" dirty="0" err="1"/>
              <a:t>deque</a:t>
            </a:r>
            <a:r>
              <a:rPr lang="en-US" sz="3100" dirty="0"/>
              <a:t> contained the specified element</a:t>
            </a:r>
          </a:p>
          <a:p>
            <a:pPr marL="0" indent="0">
              <a:buNone/>
            </a:pPr>
            <a:endParaRPr lang="en-US" sz="3100" dirty="0"/>
          </a:p>
          <a:p>
            <a:r>
              <a:rPr lang="en-US" sz="3100" b="1" dirty="0" smtClean="0"/>
              <a:t>public</a:t>
            </a:r>
            <a:r>
              <a:rPr lang="en-US" sz="3100" b="1" dirty="0"/>
              <a:t> </a:t>
            </a:r>
            <a:r>
              <a:rPr lang="en-US" sz="3100" b="1" dirty="0" err="1"/>
              <a:t>boolean</a:t>
            </a:r>
            <a:r>
              <a:rPr lang="en-US" sz="3100" dirty="0"/>
              <a:t> </a:t>
            </a:r>
            <a:r>
              <a:rPr lang="en-US" sz="3200" b="1" dirty="0" err="1" smtClean="0"/>
              <a:t>removeLastOccurrence</a:t>
            </a:r>
            <a:r>
              <a:rPr lang="en-US" sz="3100" dirty="0" smtClean="0"/>
              <a:t> (</a:t>
            </a:r>
            <a:r>
              <a:rPr lang="en-US" sz="3100" b="1" dirty="0"/>
              <a:t>Object</a:t>
            </a:r>
            <a:r>
              <a:rPr lang="en-US" sz="3100" dirty="0"/>
              <a:t> o)</a:t>
            </a:r>
          </a:p>
          <a:p>
            <a:pPr marL="0" indent="0">
              <a:buNone/>
            </a:pPr>
            <a:endParaRPr lang="en-US" sz="3100" dirty="0"/>
          </a:p>
        </p:txBody>
      </p:sp>
    </p:spTree>
    <p:extLst>
      <p:ext uri="{BB962C8B-B14F-4D97-AF65-F5344CB8AC3E}">
        <p14:creationId xmlns:p14="http://schemas.microsoft.com/office/powerpoint/2010/main" val="6566279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611" y="29570"/>
            <a:ext cx="10676586" cy="6629400"/>
          </a:xfrm>
        </p:spPr>
        <p:txBody>
          <a:bodyPr>
            <a:noAutofit/>
          </a:bodyPr>
          <a:lstStyle/>
          <a:p>
            <a:r>
              <a:rPr lang="en-US" sz="2700" b="1" dirty="0" smtClean="0"/>
              <a:t>public </a:t>
            </a:r>
            <a:r>
              <a:rPr lang="en-US" sz="2700" b="1" dirty="0"/>
              <a:t>E</a:t>
            </a:r>
            <a:r>
              <a:rPr lang="en-US" sz="2700" dirty="0"/>
              <a:t> </a:t>
            </a:r>
            <a:r>
              <a:rPr lang="en-US" sz="3200" b="1" dirty="0"/>
              <a:t>element()</a:t>
            </a:r>
          </a:p>
          <a:p>
            <a:pPr marL="0" indent="0">
              <a:buNone/>
            </a:pPr>
            <a:r>
              <a:rPr lang="en-US" sz="2700" dirty="0"/>
              <a:t>Retrieves, but does not remove, the head of the queue represented by this </a:t>
            </a:r>
            <a:r>
              <a:rPr lang="en-US" sz="2700" dirty="0" err="1"/>
              <a:t>deque</a:t>
            </a:r>
            <a:r>
              <a:rPr lang="en-US" sz="2700" dirty="0"/>
              <a:t>.</a:t>
            </a:r>
          </a:p>
          <a:p>
            <a:pPr marL="0" indent="0">
              <a:buNone/>
            </a:pPr>
            <a:r>
              <a:rPr lang="en-US" sz="2700" b="1" dirty="0"/>
              <a:t>Returns : </a:t>
            </a:r>
            <a:r>
              <a:rPr lang="en-US" sz="2700" dirty="0"/>
              <a:t>the head of the queue represented by this </a:t>
            </a:r>
            <a:r>
              <a:rPr lang="en-US" sz="2700" dirty="0" err="1"/>
              <a:t>deque</a:t>
            </a:r>
            <a:endParaRPr lang="en-US" sz="2700" dirty="0"/>
          </a:p>
          <a:p>
            <a:pPr marL="0" indent="0">
              <a:buNone/>
            </a:pPr>
            <a:endParaRPr lang="en-US" sz="2700" dirty="0"/>
          </a:p>
          <a:p>
            <a:r>
              <a:rPr lang="en-US" sz="2700" b="1" dirty="0" smtClean="0"/>
              <a:t>public</a:t>
            </a:r>
            <a:r>
              <a:rPr lang="en-US" sz="2700" b="1" dirty="0"/>
              <a:t> </a:t>
            </a:r>
            <a:r>
              <a:rPr lang="en-US" sz="2700" b="1" dirty="0" err="1"/>
              <a:t>int</a:t>
            </a:r>
            <a:r>
              <a:rPr lang="en-US" sz="2700" dirty="0"/>
              <a:t> </a:t>
            </a:r>
            <a:r>
              <a:rPr lang="en-US" sz="3200" b="1" dirty="0"/>
              <a:t>size()</a:t>
            </a:r>
          </a:p>
          <a:p>
            <a:pPr marL="0" indent="0">
              <a:buNone/>
            </a:pPr>
            <a:r>
              <a:rPr lang="en-US" sz="2700" b="1" dirty="0"/>
              <a:t>Returns :</a:t>
            </a:r>
            <a:r>
              <a:rPr lang="en-US" sz="2700" dirty="0"/>
              <a:t> the number of elements in this </a:t>
            </a:r>
            <a:r>
              <a:rPr lang="en-US" sz="2700" dirty="0" err="1"/>
              <a:t>deque</a:t>
            </a:r>
            <a:r>
              <a:rPr lang="en-US" sz="2700" dirty="0"/>
              <a:t>.</a:t>
            </a:r>
          </a:p>
          <a:p>
            <a:pPr marL="0" indent="0">
              <a:buNone/>
            </a:pPr>
            <a:endParaRPr lang="en-US" sz="2700" dirty="0"/>
          </a:p>
          <a:p>
            <a:r>
              <a:rPr lang="en-US" sz="2700" b="1" dirty="0" smtClean="0"/>
              <a:t>public</a:t>
            </a:r>
            <a:r>
              <a:rPr lang="en-US" sz="2700" b="1" dirty="0"/>
              <a:t> </a:t>
            </a:r>
            <a:r>
              <a:rPr lang="en-US" sz="2700" b="1" dirty="0" err="1"/>
              <a:t>boolean</a:t>
            </a:r>
            <a:r>
              <a:rPr lang="en-US" sz="2700" dirty="0"/>
              <a:t> </a:t>
            </a:r>
            <a:r>
              <a:rPr lang="en-US" sz="3200" b="1" dirty="0" err="1"/>
              <a:t>isEmpty</a:t>
            </a:r>
            <a:r>
              <a:rPr lang="en-US" sz="3200" b="1" dirty="0"/>
              <a:t>()</a:t>
            </a:r>
          </a:p>
          <a:p>
            <a:pPr marL="0" indent="0">
              <a:buNone/>
            </a:pPr>
            <a:r>
              <a:rPr lang="en-US" sz="2700" b="1" dirty="0"/>
              <a:t>Returns :</a:t>
            </a:r>
            <a:r>
              <a:rPr lang="en-US" sz="2700" dirty="0"/>
              <a:t> true if this </a:t>
            </a:r>
            <a:r>
              <a:rPr lang="en-US" sz="2700" dirty="0" err="1"/>
              <a:t>deque</a:t>
            </a:r>
            <a:r>
              <a:rPr lang="en-US" sz="2700" dirty="0"/>
              <a:t> contains no elements.</a:t>
            </a:r>
          </a:p>
          <a:p>
            <a:pPr marL="0" indent="0">
              <a:buNone/>
            </a:pPr>
            <a:endParaRPr lang="en-US" sz="2700" dirty="0"/>
          </a:p>
        </p:txBody>
      </p:sp>
    </p:spTree>
    <p:extLst>
      <p:ext uri="{BB962C8B-B14F-4D97-AF65-F5344CB8AC3E}">
        <p14:creationId xmlns:p14="http://schemas.microsoft.com/office/powerpoint/2010/main" val="18139507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8641" y="76200"/>
            <a:ext cx="10509161" cy="6705600"/>
          </a:xfrm>
        </p:spPr>
        <p:txBody>
          <a:bodyPr>
            <a:noAutofit/>
          </a:bodyPr>
          <a:lstStyle/>
          <a:p>
            <a:r>
              <a:rPr lang="en-US" sz="2400" b="1" dirty="0" smtClean="0"/>
              <a:t>public</a:t>
            </a:r>
            <a:r>
              <a:rPr lang="en-US" sz="2400" b="1" dirty="0"/>
              <a:t> Iterator&lt;E&gt;</a:t>
            </a:r>
            <a:r>
              <a:rPr lang="en-US" sz="2400" dirty="0"/>
              <a:t> </a:t>
            </a:r>
            <a:r>
              <a:rPr lang="en-US" sz="3200" b="1" dirty="0"/>
              <a:t>iterator()</a:t>
            </a:r>
          </a:p>
          <a:p>
            <a:pPr marL="0" indent="0">
              <a:buNone/>
            </a:pPr>
            <a:r>
              <a:rPr lang="en-US" sz="2400" b="1" dirty="0"/>
              <a:t>Returns :</a:t>
            </a:r>
            <a:r>
              <a:rPr lang="en-US" sz="2400" dirty="0"/>
              <a:t> an iterator over the elements in this </a:t>
            </a:r>
            <a:r>
              <a:rPr lang="en-US" sz="2400" dirty="0" err="1"/>
              <a:t>deque</a:t>
            </a:r>
            <a:r>
              <a:rPr lang="en-US" sz="2400" dirty="0"/>
              <a:t>. The elements will be ordered from first (head) to last (tail).</a:t>
            </a:r>
          </a:p>
          <a:p>
            <a:pPr marL="0" indent="0">
              <a:buNone/>
            </a:pPr>
            <a:endParaRPr lang="en-US" sz="2400" dirty="0"/>
          </a:p>
          <a:p>
            <a:r>
              <a:rPr lang="en-US" sz="2400" b="1" dirty="0" smtClean="0"/>
              <a:t>public</a:t>
            </a:r>
            <a:r>
              <a:rPr lang="en-US" sz="2400" b="1" dirty="0"/>
              <a:t> </a:t>
            </a:r>
            <a:r>
              <a:rPr lang="en-US" sz="2400" b="1" dirty="0" err="1"/>
              <a:t>boolean</a:t>
            </a:r>
            <a:r>
              <a:rPr lang="en-US" sz="2400" dirty="0"/>
              <a:t> </a:t>
            </a:r>
            <a:r>
              <a:rPr lang="en-US" sz="3200" b="1" dirty="0" smtClean="0"/>
              <a:t>contains</a:t>
            </a:r>
            <a:r>
              <a:rPr lang="en-US" sz="2400" dirty="0" smtClean="0"/>
              <a:t> (</a:t>
            </a:r>
            <a:r>
              <a:rPr lang="en-US" sz="2400" b="1" dirty="0"/>
              <a:t>Object</a:t>
            </a:r>
            <a:r>
              <a:rPr lang="en-US" sz="2400" dirty="0"/>
              <a:t> o)</a:t>
            </a:r>
          </a:p>
          <a:p>
            <a:pPr marL="0" indent="0">
              <a:buNone/>
            </a:pPr>
            <a:r>
              <a:rPr lang="en-US" sz="2400" b="1" dirty="0"/>
              <a:t>Returns :</a:t>
            </a:r>
            <a:r>
              <a:rPr lang="en-US" sz="2400" dirty="0"/>
              <a:t> true if this </a:t>
            </a:r>
            <a:r>
              <a:rPr lang="en-US" sz="2400" dirty="0" err="1"/>
              <a:t>deque</a:t>
            </a:r>
            <a:r>
              <a:rPr lang="en-US" sz="2400" dirty="0"/>
              <a:t> contains the specified element.</a:t>
            </a:r>
          </a:p>
          <a:p>
            <a:pPr marL="0" indent="0">
              <a:buNone/>
            </a:pPr>
            <a:endParaRPr lang="en-US" sz="2400" dirty="0"/>
          </a:p>
          <a:p>
            <a:r>
              <a:rPr lang="en-US" sz="2400" b="1" dirty="0" smtClean="0"/>
              <a:t>public</a:t>
            </a:r>
            <a:r>
              <a:rPr lang="en-US" sz="2400" b="1" dirty="0"/>
              <a:t> </a:t>
            </a:r>
            <a:r>
              <a:rPr lang="en-US" sz="2400" b="1" dirty="0" err="1"/>
              <a:t>boolean</a:t>
            </a:r>
            <a:r>
              <a:rPr lang="en-US" sz="2400" dirty="0"/>
              <a:t> </a:t>
            </a:r>
            <a:r>
              <a:rPr lang="en-US" sz="3200" b="1" dirty="0" smtClean="0"/>
              <a:t>remove</a:t>
            </a:r>
            <a:r>
              <a:rPr lang="en-US" sz="2400" dirty="0" smtClean="0"/>
              <a:t> (</a:t>
            </a:r>
            <a:r>
              <a:rPr lang="en-US" sz="2400" b="1" dirty="0"/>
              <a:t>Object</a:t>
            </a:r>
            <a:r>
              <a:rPr lang="en-US" sz="2400" dirty="0"/>
              <a:t> o)</a:t>
            </a:r>
          </a:p>
          <a:p>
            <a:pPr marL="0" indent="0">
              <a:buNone/>
            </a:pPr>
            <a:r>
              <a:rPr lang="en-US" sz="2400" dirty="0"/>
              <a:t>Removes a single instance of the specified element from this </a:t>
            </a:r>
            <a:r>
              <a:rPr lang="en-US" sz="2400" dirty="0" err="1"/>
              <a:t>deque</a:t>
            </a:r>
            <a:r>
              <a:rPr lang="en-US" sz="2400" dirty="0"/>
              <a:t>. If the </a:t>
            </a:r>
            <a:r>
              <a:rPr lang="en-US" sz="2400" dirty="0" err="1"/>
              <a:t>deque</a:t>
            </a:r>
            <a:r>
              <a:rPr lang="en-US" sz="2400" dirty="0"/>
              <a:t> does not contain the element, it is unchanged.</a:t>
            </a:r>
          </a:p>
          <a:p>
            <a:pPr marL="0" indent="0">
              <a:buNone/>
            </a:pPr>
            <a:r>
              <a:rPr lang="en-US" sz="2400" b="1" dirty="0"/>
              <a:t>Returns : </a:t>
            </a:r>
            <a:r>
              <a:rPr lang="en-US" sz="2400" dirty="0"/>
              <a:t>true if this </a:t>
            </a:r>
            <a:r>
              <a:rPr lang="en-US" sz="2400" dirty="0" err="1"/>
              <a:t>deque</a:t>
            </a:r>
            <a:r>
              <a:rPr lang="en-US" sz="2400" dirty="0"/>
              <a:t> contained the specified</a:t>
            </a:r>
          </a:p>
          <a:p>
            <a:pPr marL="0" indent="0">
              <a:buNone/>
            </a:pPr>
            <a:r>
              <a:rPr lang="en-US" sz="2400" dirty="0"/>
              <a:t>element</a:t>
            </a:r>
          </a:p>
        </p:txBody>
      </p:sp>
    </p:spTree>
    <p:extLst>
      <p:ext uri="{BB962C8B-B14F-4D97-AF65-F5344CB8AC3E}">
        <p14:creationId xmlns:p14="http://schemas.microsoft.com/office/powerpoint/2010/main" val="4162650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611" y="152400"/>
            <a:ext cx="10740981" cy="6629400"/>
          </a:xfrm>
        </p:spPr>
        <p:txBody>
          <a:bodyPr>
            <a:noAutofit/>
          </a:bodyPr>
          <a:lstStyle/>
          <a:p>
            <a:r>
              <a:rPr lang="en-US" sz="2500" b="1" dirty="0" smtClean="0"/>
              <a:t>public</a:t>
            </a:r>
            <a:r>
              <a:rPr lang="en-US" sz="2500" b="1" dirty="0"/>
              <a:t> void</a:t>
            </a:r>
            <a:r>
              <a:rPr lang="en-US" sz="2500" dirty="0"/>
              <a:t> </a:t>
            </a:r>
            <a:r>
              <a:rPr lang="en-US" sz="3200" b="1" dirty="0"/>
              <a:t>clear()</a:t>
            </a:r>
          </a:p>
          <a:p>
            <a:pPr marL="0" indent="0">
              <a:buNone/>
            </a:pPr>
            <a:r>
              <a:rPr lang="en-US" sz="2500" dirty="0"/>
              <a:t>Removes all of the elements from this </a:t>
            </a:r>
            <a:r>
              <a:rPr lang="en-US" sz="2500" dirty="0" err="1"/>
              <a:t>deque</a:t>
            </a:r>
            <a:r>
              <a:rPr lang="en-US" sz="2500" dirty="0"/>
              <a:t>. The </a:t>
            </a:r>
            <a:r>
              <a:rPr lang="en-US" sz="2500" dirty="0" err="1"/>
              <a:t>deque</a:t>
            </a:r>
            <a:r>
              <a:rPr lang="en-US" sz="2500" dirty="0"/>
              <a:t> will be empty after this call returns.</a:t>
            </a:r>
          </a:p>
          <a:p>
            <a:pPr marL="0" indent="0">
              <a:buNone/>
            </a:pPr>
            <a:endParaRPr lang="en-US" sz="2500" dirty="0"/>
          </a:p>
          <a:p>
            <a:r>
              <a:rPr lang="en-US" sz="2500" b="1" dirty="0" smtClean="0"/>
              <a:t>public</a:t>
            </a:r>
            <a:r>
              <a:rPr lang="en-US" sz="2500" b="1" dirty="0"/>
              <a:t> Object[]</a:t>
            </a:r>
            <a:r>
              <a:rPr lang="en-US" sz="2500" dirty="0"/>
              <a:t> </a:t>
            </a:r>
            <a:r>
              <a:rPr lang="en-US" sz="3200" b="1" dirty="0" err="1"/>
              <a:t>toArray</a:t>
            </a:r>
            <a:r>
              <a:rPr lang="en-US" sz="3200" b="1" dirty="0"/>
              <a:t>()</a:t>
            </a:r>
          </a:p>
          <a:p>
            <a:pPr marL="0" indent="0">
              <a:buNone/>
            </a:pPr>
            <a:r>
              <a:rPr lang="en-US" sz="2500" b="1" dirty="0"/>
              <a:t>Returns : </a:t>
            </a:r>
            <a:r>
              <a:rPr lang="en-US" sz="2500" dirty="0"/>
              <a:t>an array containing all of the elements in this </a:t>
            </a:r>
            <a:r>
              <a:rPr lang="en-US" sz="2500" dirty="0" err="1"/>
              <a:t>deque</a:t>
            </a:r>
            <a:r>
              <a:rPr lang="en-US" sz="2500" dirty="0"/>
              <a:t> in proper sequence (from first to last element).The returned array will be "safe" in that no references to it are maintained by this </a:t>
            </a:r>
            <a:r>
              <a:rPr lang="en-US" sz="2500" dirty="0" err="1"/>
              <a:t>deque</a:t>
            </a:r>
            <a:r>
              <a:rPr lang="en-US" sz="2500" dirty="0"/>
              <a:t>. </a:t>
            </a:r>
          </a:p>
          <a:p>
            <a:pPr marL="0" indent="0">
              <a:buNone/>
            </a:pPr>
            <a:endParaRPr lang="en-US" sz="2500" dirty="0"/>
          </a:p>
          <a:p>
            <a:r>
              <a:rPr lang="en-US" sz="2500" b="1" dirty="0" smtClean="0"/>
              <a:t>public</a:t>
            </a:r>
            <a:r>
              <a:rPr lang="en-US" sz="2500" b="1" dirty="0"/>
              <a:t> </a:t>
            </a:r>
            <a:r>
              <a:rPr lang="en-US" sz="2500" b="1" dirty="0" err="1"/>
              <a:t>ArrayDeque</a:t>
            </a:r>
            <a:r>
              <a:rPr lang="en-US" sz="2500" b="1" dirty="0"/>
              <a:t>&lt;E&gt;</a:t>
            </a:r>
            <a:r>
              <a:rPr lang="en-US" sz="2500" dirty="0"/>
              <a:t> </a:t>
            </a:r>
            <a:r>
              <a:rPr lang="en-US" sz="3200" b="1" dirty="0"/>
              <a:t>clone()</a:t>
            </a:r>
          </a:p>
          <a:p>
            <a:pPr marL="0" indent="0">
              <a:buNone/>
            </a:pPr>
            <a:r>
              <a:rPr lang="en-US" sz="2500" b="1" dirty="0"/>
              <a:t>Returns : </a:t>
            </a:r>
            <a:r>
              <a:rPr lang="en-US" sz="2500" dirty="0"/>
              <a:t>a copy of this </a:t>
            </a:r>
            <a:r>
              <a:rPr lang="en-US" sz="2500" dirty="0" err="1"/>
              <a:t>deque</a:t>
            </a:r>
            <a:r>
              <a:rPr lang="en-US" sz="2500" dirty="0"/>
              <a:t>.</a:t>
            </a:r>
          </a:p>
          <a:p>
            <a:pPr marL="0" indent="0">
              <a:buNone/>
            </a:pPr>
            <a:endParaRPr lang="en-US" sz="2500" dirty="0"/>
          </a:p>
        </p:txBody>
      </p:sp>
    </p:spTree>
    <p:extLst>
      <p:ext uri="{BB962C8B-B14F-4D97-AF65-F5344CB8AC3E}">
        <p14:creationId xmlns:p14="http://schemas.microsoft.com/office/powerpoint/2010/main" val="33135458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127" y="274638"/>
            <a:ext cx="10612191" cy="715962"/>
          </a:xfrm>
        </p:spPr>
        <p:txBody>
          <a:bodyPr>
            <a:noAutofit/>
          </a:bodyPr>
          <a:lstStyle/>
          <a:p>
            <a:pPr algn="ctr"/>
            <a:r>
              <a:rPr lang="en-US" b="1" dirty="0" smtClean="0"/>
              <a:t>Class </a:t>
            </a:r>
            <a:r>
              <a:rPr lang="en-US" b="1" dirty="0" err="1" smtClean="0"/>
              <a:t>ArrayList</a:t>
            </a:r>
            <a:r>
              <a:rPr lang="en-US" b="1" dirty="0" smtClean="0"/>
              <a:t>&lt;E&gt;</a:t>
            </a:r>
            <a:endParaRPr lang="en-US" b="1" dirty="0"/>
          </a:p>
        </p:txBody>
      </p:sp>
      <p:sp>
        <p:nvSpPr>
          <p:cNvPr id="3" name="Content Placeholder 2"/>
          <p:cNvSpPr>
            <a:spLocks noGrp="1"/>
          </p:cNvSpPr>
          <p:nvPr>
            <p:ph idx="1"/>
          </p:nvPr>
        </p:nvSpPr>
        <p:spPr>
          <a:xfrm>
            <a:off x="759854" y="990600"/>
            <a:ext cx="10650828" cy="5410200"/>
          </a:xfrm>
        </p:spPr>
        <p:txBody>
          <a:bodyPr>
            <a:normAutofit/>
          </a:bodyPr>
          <a:lstStyle/>
          <a:p>
            <a:pPr>
              <a:buFont typeface="Wingdings" pitchFamily="2" charset="2"/>
              <a:buChar char="Ø"/>
            </a:pPr>
            <a:r>
              <a:rPr lang="en-US" sz="3000" dirty="0"/>
              <a:t>Declaration:</a:t>
            </a:r>
          </a:p>
          <a:p>
            <a:pPr marL="0" indent="0">
              <a:buNone/>
            </a:pPr>
            <a:r>
              <a:rPr lang="en-US" sz="3000" dirty="0"/>
              <a:t>	public class </a:t>
            </a:r>
            <a:r>
              <a:rPr lang="en-US" sz="3000" b="1" dirty="0" err="1"/>
              <a:t>ArrayList</a:t>
            </a:r>
            <a:r>
              <a:rPr lang="en-US" sz="3000" b="1" dirty="0"/>
              <a:t>&lt;E&gt;</a:t>
            </a:r>
            <a:r>
              <a:rPr lang="en-US" sz="3000" dirty="0"/>
              <a:t> </a:t>
            </a:r>
          </a:p>
          <a:p>
            <a:pPr marL="0" indent="0">
              <a:buNone/>
            </a:pPr>
            <a:r>
              <a:rPr lang="en-US" sz="3000" dirty="0"/>
              <a:t>	extends  </a:t>
            </a:r>
            <a:r>
              <a:rPr lang="en-US" sz="3000" b="1" dirty="0" err="1">
                <a:solidFill>
                  <a:srgbClr val="002060"/>
                </a:solidFill>
              </a:rPr>
              <a:t>AbstractList</a:t>
            </a:r>
            <a:r>
              <a:rPr lang="en-US" sz="3000" b="1" dirty="0">
                <a:solidFill>
                  <a:srgbClr val="002060"/>
                </a:solidFill>
              </a:rPr>
              <a:t>&lt;E&gt;</a:t>
            </a:r>
          </a:p>
          <a:p>
            <a:pPr marL="0" indent="0">
              <a:buNone/>
            </a:pPr>
            <a:r>
              <a:rPr lang="en-US" sz="3000" dirty="0"/>
              <a:t>	implements </a:t>
            </a:r>
            <a:r>
              <a:rPr lang="en-US" sz="3000" b="1" dirty="0">
                <a:solidFill>
                  <a:srgbClr val="002060"/>
                </a:solidFill>
              </a:rPr>
              <a:t>List&lt;E&gt;</a:t>
            </a:r>
            <a:r>
              <a:rPr lang="en-US" sz="3000" dirty="0"/>
              <a:t>, </a:t>
            </a:r>
            <a:r>
              <a:rPr lang="en-US" sz="3000" b="1" dirty="0" err="1">
                <a:solidFill>
                  <a:srgbClr val="002060"/>
                </a:solidFill>
              </a:rPr>
              <a:t>RandomAccess</a:t>
            </a:r>
            <a:r>
              <a:rPr lang="en-US" sz="3000" dirty="0"/>
              <a:t>, </a:t>
            </a:r>
            <a:r>
              <a:rPr lang="en-US" sz="3000" b="1" dirty="0" err="1" smtClean="0">
                <a:solidFill>
                  <a:srgbClr val="002060"/>
                </a:solidFill>
              </a:rPr>
              <a:t>Cloneable</a:t>
            </a:r>
            <a:r>
              <a:rPr lang="en-US" sz="3000" dirty="0"/>
              <a:t>, 	</a:t>
            </a:r>
            <a:r>
              <a:rPr lang="en-US" sz="3000" b="1" dirty="0" err="1">
                <a:solidFill>
                  <a:srgbClr val="002060"/>
                </a:solidFill>
              </a:rPr>
              <a:t>Serializable</a:t>
            </a:r>
            <a:endParaRPr lang="en-US" sz="3000" b="1" dirty="0">
              <a:solidFill>
                <a:srgbClr val="002060"/>
              </a:solidFill>
            </a:endParaRPr>
          </a:p>
          <a:p>
            <a:pPr marL="0" indent="0">
              <a:buNone/>
            </a:pPr>
            <a:endParaRPr lang="en-US" sz="2000" dirty="0"/>
          </a:p>
          <a:p>
            <a:pPr marL="0" indent="0">
              <a:buNone/>
            </a:pPr>
            <a:r>
              <a:rPr lang="en-US" dirty="0" smtClean="0"/>
              <a:t>Resizable-array </a:t>
            </a:r>
            <a:r>
              <a:rPr lang="en-US" dirty="0"/>
              <a:t>implementation of the </a:t>
            </a:r>
            <a:r>
              <a:rPr lang="en-US" b="1" dirty="0">
                <a:solidFill>
                  <a:srgbClr val="002060"/>
                </a:solidFill>
              </a:rPr>
              <a:t>List</a:t>
            </a:r>
            <a:r>
              <a:rPr lang="en-US" dirty="0"/>
              <a:t> interface. Implements all optional list operations, and permits all elements, including null. In addition to implementing the </a:t>
            </a:r>
            <a:r>
              <a:rPr lang="en-US" b="1" dirty="0">
                <a:solidFill>
                  <a:srgbClr val="002060"/>
                </a:solidFill>
              </a:rPr>
              <a:t>List</a:t>
            </a:r>
            <a:r>
              <a:rPr lang="en-US" dirty="0"/>
              <a:t> interface, this class provides methods to manipulate the size of the array that is used internally to store the list.</a:t>
            </a:r>
          </a:p>
          <a:p>
            <a:pPr marL="0" indent="0">
              <a:buNone/>
            </a:pPr>
            <a:endParaRPr lang="en-US" sz="2000" dirty="0"/>
          </a:p>
        </p:txBody>
      </p:sp>
    </p:spTree>
    <p:extLst>
      <p:ext uri="{BB962C8B-B14F-4D97-AF65-F5344CB8AC3E}">
        <p14:creationId xmlns:p14="http://schemas.microsoft.com/office/powerpoint/2010/main" val="31859384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643943" y="152400"/>
            <a:ext cx="10934163" cy="6553200"/>
          </a:xfrm>
        </p:spPr>
        <p:txBody>
          <a:bodyPr>
            <a:noAutofit/>
          </a:bodyPr>
          <a:lstStyle/>
          <a:p>
            <a:pPr>
              <a:buFont typeface="Wingdings" pitchFamily="2" charset="2"/>
              <a:buChar char="§"/>
            </a:pPr>
            <a:r>
              <a:rPr lang="en-US" sz="2900" b="1" dirty="0"/>
              <a:t>Constructors:</a:t>
            </a:r>
          </a:p>
          <a:p>
            <a:r>
              <a:rPr lang="en-US" sz="2900" dirty="0" smtClean="0"/>
              <a:t>public</a:t>
            </a:r>
            <a:r>
              <a:rPr lang="en-US" sz="2900" dirty="0"/>
              <a:t> </a:t>
            </a:r>
            <a:r>
              <a:rPr lang="en-US" sz="3200" b="1" dirty="0" err="1" smtClean="0"/>
              <a:t>ArrayList</a:t>
            </a:r>
            <a:r>
              <a:rPr lang="en-US" sz="2900" b="1" dirty="0" smtClean="0"/>
              <a:t> </a:t>
            </a:r>
            <a:r>
              <a:rPr lang="en-US" sz="2900" dirty="0" smtClean="0"/>
              <a:t>(</a:t>
            </a:r>
            <a:r>
              <a:rPr lang="en-US" sz="2900" b="1" dirty="0" err="1"/>
              <a:t>int</a:t>
            </a:r>
            <a:r>
              <a:rPr lang="en-US" sz="2900" dirty="0"/>
              <a:t> </a:t>
            </a:r>
            <a:r>
              <a:rPr lang="en-US" sz="2900" dirty="0" err="1"/>
              <a:t>initialCapacity</a:t>
            </a:r>
            <a:r>
              <a:rPr lang="en-US" sz="2900" dirty="0"/>
              <a:t>)</a:t>
            </a:r>
          </a:p>
          <a:p>
            <a:pPr marL="0" indent="0">
              <a:buNone/>
            </a:pPr>
            <a:r>
              <a:rPr lang="en-US" sz="2900" dirty="0"/>
              <a:t>Constructs an empty list with the specified initial capacity.</a:t>
            </a:r>
          </a:p>
          <a:p>
            <a:pPr marL="0" indent="0">
              <a:buNone/>
            </a:pPr>
            <a:endParaRPr lang="en-US" sz="2900" dirty="0"/>
          </a:p>
          <a:p>
            <a:r>
              <a:rPr lang="en-US" sz="2900" dirty="0" smtClean="0"/>
              <a:t> </a:t>
            </a:r>
            <a:r>
              <a:rPr lang="en-US" sz="2900" dirty="0"/>
              <a:t>public </a:t>
            </a:r>
            <a:r>
              <a:rPr lang="en-US" sz="3200" b="1" dirty="0" err="1"/>
              <a:t>ArrayList</a:t>
            </a:r>
            <a:r>
              <a:rPr lang="en-US" sz="3200" b="1" dirty="0"/>
              <a:t>()</a:t>
            </a:r>
          </a:p>
          <a:p>
            <a:pPr marL="0" indent="0">
              <a:buNone/>
            </a:pPr>
            <a:r>
              <a:rPr lang="en-US" sz="2900" dirty="0"/>
              <a:t>Constructs an empty list with an initial capacity of ten.</a:t>
            </a:r>
          </a:p>
          <a:p>
            <a:pPr marL="0" indent="0">
              <a:buNone/>
            </a:pPr>
            <a:endParaRPr lang="en-US" sz="2900" dirty="0"/>
          </a:p>
          <a:p>
            <a:r>
              <a:rPr lang="en-US" sz="2900" dirty="0" smtClean="0"/>
              <a:t> </a:t>
            </a:r>
            <a:r>
              <a:rPr lang="en-US" sz="2900" dirty="0"/>
              <a:t>public</a:t>
            </a:r>
            <a:r>
              <a:rPr lang="en-US" sz="2900" b="1" dirty="0"/>
              <a:t> </a:t>
            </a:r>
            <a:r>
              <a:rPr lang="en-US" sz="3200" b="1" dirty="0" err="1" smtClean="0"/>
              <a:t>ArrayList</a:t>
            </a:r>
            <a:r>
              <a:rPr lang="en-US" sz="2900" b="1" dirty="0" smtClean="0"/>
              <a:t> </a:t>
            </a:r>
            <a:r>
              <a:rPr lang="en-US" sz="2900" dirty="0" smtClean="0"/>
              <a:t>(</a:t>
            </a:r>
            <a:r>
              <a:rPr lang="en-US" sz="2900" b="1" dirty="0"/>
              <a:t>Collection</a:t>
            </a:r>
            <a:r>
              <a:rPr lang="en-US" sz="2900" dirty="0"/>
              <a:t>&lt;? extends </a:t>
            </a:r>
            <a:r>
              <a:rPr lang="en-US" sz="2900" b="1" dirty="0"/>
              <a:t>E</a:t>
            </a:r>
            <a:r>
              <a:rPr lang="en-US" sz="2900" dirty="0"/>
              <a:t>&gt; c)</a:t>
            </a:r>
          </a:p>
          <a:p>
            <a:pPr marL="0" indent="0">
              <a:buNone/>
            </a:pPr>
            <a:r>
              <a:rPr lang="en-US" sz="2900" dirty="0"/>
              <a:t>Constructs a list containing the elements of the specified collection, in the order they are returned by the collection's  iterator.</a:t>
            </a:r>
          </a:p>
        </p:txBody>
      </p:sp>
    </p:spTree>
    <p:extLst>
      <p:ext uri="{BB962C8B-B14F-4D97-AF65-F5344CB8AC3E}">
        <p14:creationId xmlns:p14="http://schemas.microsoft.com/office/powerpoint/2010/main" val="33170354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3944" y="76200"/>
            <a:ext cx="10882648" cy="6629400"/>
          </a:xfrm>
        </p:spPr>
        <p:txBody>
          <a:bodyPr>
            <a:noAutofit/>
          </a:bodyPr>
          <a:lstStyle/>
          <a:p>
            <a:pPr>
              <a:buFont typeface="Wingdings" pitchFamily="2" charset="2"/>
              <a:buChar char="§"/>
            </a:pPr>
            <a:r>
              <a:rPr lang="en-US" b="1" dirty="0"/>
              <a:t>Methods:</a:t>
            </a:r>
          </a:p>
          <a:p>
            <a:r>
              <a:rPr lang="en-US" b="1" dirty="0" smtClean="0"/>
              <a:t>public</a:t>
            </a:r>
            <a:r>
              <a:rPr lang="en-US" b="1" dirty="0"/>
              <a:t> void</a:t>
            </a:r>
            <a:r>
              <a:rPr lang="en-US" dirty="0"/>
              <a:t> </a:t>
            </a:r>
            <a:r>
              <a:rPr lang="en-US" sz="3200" b="1" dirty="0" err="1"/>
              <a:t>trimToSize</a:t>
            </a:r>
            <a:r>
              <a:rPr lang="en-US" sz="3200" b="1" dirty="0"/>
              <a:t>()</a:t>
            </a:r>
          </a:p>
          <a:p>
            <a:pPr marL="0" indent="0">
              <a:buNone/>
            </a:pPr>
            <a:r>
              <a:rPr lang="en-US" dirty="0"/>
              <a:t>Trims the capacity of this </a:t>
            </a:r>
            <a:r>
              <a:rPr lang="en-US" b="1" dirty="0" err="1">
                <a:solidFill>
                  <a:srgbClr val="002060"/>
                </a:solidFill>
              </a:rPr>
              <a:t>ArrayList</a:t>
            </a:r>
            <a:r>
              <a:rPr lang="en-US" dirty="0"/>
              <a:t> instance to be the list's current size. An application can use this operation to minimize the storage of an </a:t>
            </a:r>
            <a:r>
              <a:rPr lang="en-US" b="1" dirty="0" err="1">
                <a:solidFill>
                  <a:srgbClr val="002060"/>
                </a:solidFill>
              </a:rPr>
              <a:t>ArrayList</a:t>
            </a:r>
            <a:r>
              <a:rPr lang="en-US" dirty="0"/>
              <a:t> instance.</a:t>
            </a:r>
          </a:p>
          <a:p>
            <a:pPr marL="0" indent="0">
              <a:buNone/>
            </a:pPr>
            <a:endParaRPr lang="en-US" dirty="0"/>
          </a:p>
          <a:p>
            <a:r>
              <a:rPr lang="en-US" b="1" dirty="0" smtClean="0"/>
              <a:t>public</a:t>
            </a:r>
            <a:r>
              <a:rPr lang="en-US" b="1" dirty="0"/>
              <a:t> void</a:t>
            </a:r>
            <a:r>
              <a:rPr lang="en-US" dirty="0"/>
              <a:t> </a:t>
            </a:r>
            <a:r>
              <a:rPr lang="en-US" sz="3200" b="1" dirty="0" err="1" smtClean="0"/>
              <a:t>ensureCapacity</a:t>
            </a:r>
            <a:r>
              <a:rPr lang="en-US" dirty="0" smtClean="0"/>
              <a:t> (</a:t>
            </a:r>
            <a:r>
              <a:rPr lang="en-US" b="1" dirty="0" err="1"/>
              <a:t>int</a:t>
            </a:r>
            <a:r>
              <a:rPr lang="en-US" dirty="0"/>
              <a:t> </a:t>
            </a:r>
            <a:r>
              <a:rPr lang="en-US" dirty="0" err="1"/>
              <a:t>minCapacity</a:t>
            </a:r>
            <a:r>
              <a:rPr lang="en-US" dirty="0"/>
              <a:t>)</a:t>
            </a:r>
          </a:p>
          <a:p>
            <a:pPr marL="0" indent="0">
              <a:buNone/>
            </a:pPr>
            <a:r>
              <a:rPr lang="en-US" dirty="0"/>
              <a:t>Increases the capacity of this </a:t>
            </a:r>
            <a:r>
              <a:rPr lang="en-US" b="1" dirty="0" err="1">
                <a:solidFill>
                  <a:srgbClr val="002060"/>
                </a:solidFill>
              </a:rPr>
              <a:t>ArrayList</a:t>
            </a:r>
            <a:r>
              <a:rPr lang="en-US" dirty="0"/>
              <a:t> instance, if necessary, to ensure that it can hold at least the number of elements specified by the minimum capacity argument.</a:t>
            </a:r>
          </a:p>
          <a:p>
            <a:pPr marL="0" indent="0">
              <a:buNone/>
            </a:pPr>
            <a:endParaRPr lang="en-US" dirty="0"/>
          </a:p>
        </p:txBody>
      </p:sp>
    </p:spTree>
    <p:extLst>
      <p:ext uri="{BB962C8B-B14F-4D97-AF65-F5344CB8AC3E}">
        <p14:creationId xmlns:p14="http://schemas.microsoft.com/office/powerpoint/2010/main" val="4075540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274320"/>
            <a:ext cx="5181600" cy="5902643"/>
          </a:xfrm>
        </p:spPr>
        <p:txBody>
          <a:bodyPr>
            <a:normAutofit/>
          </a:bodyPr>
          <a:lstStyle/>
          <a:p>
            <a:pPr>
              <a:buFont typeface="Wingdings" panose="05000000000000000000" pitchFamily="2" charset="2"/>
              <a:buChar char="q"/>
            </a:pPr>
            <a:r>
              <a:rPr lang="en-IN" dirty="0" smtClean="0"/>
              <a:t>  </a:t>
            </a:r>
            <a:r>
              <a:rPr lang="en-IN" b="1" dirty="0" smtClean="0"/>
              <a:t>E </a:t>
            </a:r>
            <a:r>
              <a:rPr lang="en-IN" b="1" dirty="0" err="1"/>
              <a:t>getFirst</a:t>
            </a:r>
            <a:r>
              <a:rPr lang="en-IN" b="1" dirty="0" smtClean="0"/>
              <a:t>()</a:t>
            </a:r>
          </a:p>
          <a:p>
            <a:pPr lvl="1"/>
            <a:r>
              <a:rPr lang="en-US" dirty="0" smtClean="0"/>
              <a:t> </a:t>
            </a:r>
            <a:r>
              <a:rPr lang="en-US" dirty="0"/>
              <a:t>Retrieves, but does not remove, the first element of this </a:t>
            </a:r>
            <a:r>
              <a:rPr lang="en-US" dirty="0" err="1" smtClean="0"/>
              <a:t>deque</a:t>
            </a:r>
            <a:endParaRPr lang="en-US" dirty="0" smtClean="0"/>
          </a:p>
          <a:p>
            <a:pPr lvl="1"/>
            <a:r>
              <a:rPr lang="en-US" dirty="0" smtClean="0"/>
              <a:t>Returns the </a:t>
            </a:r>
            <a:r>
              <a:rPr lang="en-US" dirty="0"/>
              <a:t>head of this </a:t>
            </a:r>
            <a:r>
              <a:rPr lang="en-US" dirty="0" err="1"/>
              <a:t>deque</a:t>
            </a:r>
            <a:endParaRPr lang="en-US" dirty="0"/>
          </a:p>
          <a:p>
            <a:pPr lvl="1"/>
            <a:r>
              <a:rPr lang="en-US" dirty="0" smtClean="0"/>
              <a:t>throws </a:t>
            </a:r>
            <a:r>
              <a:rPr lang="en-US" dirty="0"/>
              <a:t>an exception if this </a:t>
            </a:r>
            <a:r>
              <a:rPr lang="en-US" dirty="0" err="1"/>
              <a:t>deque</a:t>
            </a:r>
            <a:r>
              <a:rPr lang="en-US" dirty="0"/>
              <a:t> is empty</a:t>
            </a:r>
          </a:p>
          <a:p>
            <a:pPr lvl="2"/>
            <a:r>
              <a:rPr lang="en-US" dirty="0" smtClean="0"/>
              <a:t>throws </a:t>
            </a:r>
            <a:r>
              <a:rPr lang="en-US" dirty="0" err="1" smtClean="0"/>
              <a:t>NoSuchElementException</a:t>
            </a:r>
            <a:r>
              <a:rPr lang="en-US" dirty="0" smtClean="0"/>
              <a:t> </a:t>
            </a:r>
          </a:p>
          <a:p>
            <a:pPr marL="914400" lvl="2" indent="0">
              <a:buNone/>
            </a:pPr>
            <a:r>
              <a:rPr lang="en-US" dirty="0" smtClean="0"/>
              <a:t>  </a:t>
            </a:r>
          </a:p>
          <a:p>
            <a:pPr>
              <a:buFont typeface="Wingdings" panose="05000000000000000000" pitchFamily="2" charset="2"/>
              <a:buChar char="q"/>
            </a:pPr>
            <a:r>
              <a:rPr lang="en-US" dirty="0" smtClean="0"/>
              <a:t>  </a:t>
            </a:r>
            <a:r>
              <a:rPr lang="en-US" b="1" dirty="0" smtClean="0"/>
              <a:t>E </a:t>
            </a:r>
            <a:r>
              <a:rPr lang="en-US" b="1" dirty="0" err="1"/>
              <a:t>getLast</a:t>
            </a:r>
            <a:r>
              <a:rPr lang="en-US" b="1" dirty="0"/>
              <a:t>()</a:t>
            </a:r>
          </a:p>
          <a:p>
            <a:pPr lvl="1"/>
            <a:r>
              <a:rPr lang="en-US" dirty="0"/>
              <a:t>Retrieves, but does not remove, the last element of this </a:t>
            </a:r>
            <a:r>
              <a:rPr lang="en-US" dirty="0" err="1" smtClean="0"/>
              <a:t>deque</a:t>
            </a:r>
            <a:endParaRPr lang="en-US" dirty="0" smtClean="0"/>
          </a:p>
          <a:p>
            <a:pPr lvl="1"/>
            <a:r>
              <a:rPr lang="en-US" dirty="0" smtClean="0"/>
              <a:t>Returns the </a:t>
            </a:r>
            <a:r>
              <a:rPr lang="en-US" dirty="0"/>
              <a:t>tail of this </a:t>
            </a:r>
            <a:r>
              <a:rPr lang="en-US" dirty="0" err="1"/>
              <a:t>deque</a:t>
            </a:r>
            <a:endParaRPr lang="en-US" dirty="0"/>
          </a:p>
          <a:p>
            <a:pPr lvl="1"/>
            <a:r>
              <a:rPr lang="en-US" dirty="0" smtClean="0"/>
              <a:t>throws an exception if this </a:t>
            </a:r>
            <a:r>
              <a:rPr lang="en-US" dirty="0" err="1" smtClean="0"/>
              <a:t>deque</a:t>
            </a:r>
            <a:r>
              <a:rPr lang="en-US" dirty="0" smtClean="0"/>
              <a:t> is empty.</a:t>
            </a:r>
          </a:p>
          <a:p>
            <a:pPr lvl="2"/>
            <a:r>
              <a:rPr lang="en-US" dirty="0"/>
              <a:t>t</a:t>
            </a:r>
            <a:r>
              <a:rPr lang="en-US" dirty="0" smtClean="0"/>
              <a:t>hrows </a:t>
            </a:r>
            <a:r>
              <a:rPr lang="en-US" dirty="0" err="1" smtClean="0"/>
              <a:t>NoSuchElementException</a:t>
            </a:r>
            <a:endParaRPr lang="en-IN" dirty="0"/>
          </a:p>
        </p:txBody>
      </p:sp>
      <p:sp>
        <p:nvSpPr>
          <p:cNvPr id="4" name="Content Placeholder 3"/>
          <p:cNvSpPr>
            <a:spLocks noGrp="1"/>
          </p:cNvSpPr>
          <p:nvPr>
            <p:ph sz="half" idx="2"/>
          </p:nvPr>
        </p:nvSpPr>
        <p:spPr>
          <a:xfrm>
            <a:off x="6172200" y="274320"/>
            <a:ext cx="5181600" cy="5902643"/>
          </a:xfrm>
        </p:spPr>
        <p:txBody>
          <a:bodyPr>
            <a:normAutofit/>
          </a:bodyPr>
          <a:lstStyle/>
          <a:p>
            <a:pPr>
              <a:buFont typeface="Wingdings" panose="05000000000000000000" pitchFamily="2" charset="2"/>
              <a:buChar char="q"/>
            </a:pPr>
            <a:r>
              <a:rPr lang="en-US" b="1" dirty="0"/>
              <a:t>E </a:t>
            </a:r>
            <a:r>
              <a:rPr lang="en-US" b="1" dirty="0" err="1"/>
              <a:t>peekFirst</a:t>
            </a:r>
            <a:r>
              <a:rPr lang="en-US" b="1" dirty="0"/>
              <a:t>()</a:t>
            </a:r>
          </a:p>
          <a:p>
            <a:pPr lvl="1"/>
            <a:r>
              <a:rPr lang="en-US" dirty="0"/>
              <a:t>Retrieves, but does not remove, the first element of this </a:t>
            </a:r>
            <a:r>
              <a:rPr lang="en-US" dirty="0" err="1" smtClean="0"/>
              <a:t>deque</a:t>
            </a:r>
            <a:r>
              <a:rPr lang="en-US" dirty="0" smtClean="0"/>
              <a:t>.</a:t>
            </a:r>
            <a:endParaRPr lang="en-US" dirty="0"/>
          </a:p>
          <a:p>
            <a:pPr lvl="1"/>
            <a:r>
              <a:rPr lang="en-US" dirty="0" smtClean="0"/>
              <a:t>Returns </a:t>
            </a:r>
          </a:p>
          <a:p>
            <a:pPr lvl="2"/>
            <a:r>
              <a:rPr lang="en-US" dirty="0" smtClean="0"/>
              <a:t>the </a:t>
            </a:r>
            <a:r>
              <a:rPr lang="en-US" dirty="0"/>
              <a:t>head of this </a:t>
            </a:r>
            <a:r>
              <a:rPr lang="en-US" dirty="0" err="1"/>
              <a:t>deque</a:t>
            </a:r>
            <a:r>
              <a:rPr lang="en-US" dirty="0"/>
              <a:t>, or null if this </a:t>
            </a:r>
            <a:r>
              <a:rPr lang="en-US" dirty="0" err="1"/>
              <a:t>deque</a:t>
            </a:r>
            <a:r>
              <a:rPr lang="en-US" dirty="0"/>
              <a:t> is </a:t>
            </a:r>
            <a:r>
              <a:rPr lang="en-US" dirty="0" smtClean="0"/>
              <a:t>empty</a:t>
            </a:r>
            <a:endParaRPr lang="en-IN" dirty="0"/>
          </a:p>
          <a:p>
            <a:pPr lvl="2"/>
            <a:endParaRPr lang="en-IN" dirty="0" smtClean="0"/>
          </a:p>
          <a:p>
            <a:pPr marL="914400" lvl="2" indent="0">
              <a:buNone/>
            </a:pPr>
            <a:endParaRPr lang="en-IN" dirty="0" smtClean="0"/>
          </a:p>
          <a:p>
            <a:pPr>
              <a:buFont typeface="Wingdings" panose="05000000000000000000" pitchFamily="2" charset="2"/>
              <a:buChar char="q"/>
            </a:pPr>
            <a:r>
              <a:rPr lang="en-US" b="1" dirty="0" smtClean="0"/>
              <a:t>   E </a:t>
            </a:r>
            <a:r>
              <a:rPr lang="en-US" b="1" dirty="0" err="1"/>
              <a:t>peekLast</a:t>
            </a:r>
            <a:r>
              <a:rPr lang="en-US" b="1" dirty="0"/>
              <a:t>()</a:t>
            </a:r>
          </a:p>
          <a:p>
            <a:pPr lvl="1"/>
            <a:r>
              <a:rPr lang="en-US" dirty="0"/>
              <a:t>Retrieves, but does not remove, the last element of this </a:t>
            </a:r>
            <a:r>
              <a:rPr lang="en-US" dirty="0" err="1" smtClean="0"/>
              <a:t>deque</a:t>
            </a:r>
            <a:endParaRPr lang="en-US" dirty="0" smtClean="0"/>
          </a:p>
          <a:p>
            <a:pPr lvl="1"/>
            <a:r>
              <a:rPr lang="en-US" dirty="0" smtClean="0"/>
              <a:t>Returns</a:t>
            </a:r>
            <a:r>
              <a:rPr lang="en-US" dirty="0"/>
              <a:t>:</a:t>
            </a:r>
          </a:p>
          <a:p>
            <a:pPr lvl="2"/>
            <a:r>
              <a:rPr lang="en-US" dirty="0"/>
              <a:t>the tail of this </a:t>
            </a:r>
            <a:r>
              <a:rPr lang="en-US" dirty="0" err="1"/>
              <a:t>deque</a:t>
            </a:r>
            <a:r>
              <a:rPr lang="en-US" dirty="0"/>
              <a:t>, or null if this </a:t>
            </a:r>
            <a:r>
              <a:rPr lang="en-US" dirty="0" err="1"/>
              <a:t>deque</a:t>
            </a:r>
            <a:r>
              <a:rPr lang="en-US" dirty="0"/>
              <a:t> is empty</a:t>
            </a:r>
            <a:endParaRPr lang="en-IN" dirty="0"/>
          </a:p>
        </p:txBody>
      </p:sp>
    </p:spTree>
    <p:extLst>
      <p:ext uri="{BB962C8B-B14F-4D97-AF65-F5344CB8AC3E}">
        <p14:creationId xmlns:p14="http://schemas.microsoft.com/office/powerpoint/2010/main" val="25862913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656823" y="76200"/>
            <a:ext cx="10779616" cy="6781800"/>
          </a:xfrm>
        </p:spPr>
        <p:txBody>
          <a:bodyPr>
            <a:noAutofit/>
          </a:bodyPr>
          <a:lstStyle/>
          <a:p>
            <a:r>
              <a:rPr lang="en-US" sz="2600" b="1" dirty="0" smtClean="0"/>
              <a:t>public</a:t>
            </a:r>
            <a:r>
              <a:rPr lang="en-US" sz="2600" dirty="0"/>
              <a:t> </a:t>
            </a:r>
            <a:r>
              <a:rPr lang="en-US" sz="2600" b="1" dirty="0" err="1"/>
              <a:t>int</a:t>
            </a:r>
            <a:r>
              <a:rPr lang="en-US" sz="2600" dirty="0"/>
              <a:t> </a:t>
            </a:r>
            <a:r>
              <a:rPr lang="en-US" sz="3200" b="1" dirty="0" err="1" smtClean="0"/>
              <a:t>indexOf</a:t>
            </a:r>
            <a:r>
              <a:rPr lang="en-US" sz="2600" dirty="0" smtClean="0"/>
              <a:t> (</a:t>
            </a:r>
            <a:r>
              <a:rPr lang="en-US" sz="2600" b="1" dirty="0"/>
              <a:t>Object</a:t>
            </a:r>
            <a:r>
              <a:rPr lang="en-US" sz="2600" dirty="0"/>
              <a:t> o)</a:t>
            </a:r>
          </a:p>
          <a:p>
            <a:pPr marL="0" indent="0">
              <a:buNone/>
            </a:pPr>
            <a:r>
              <a:rPr lang="en-US" sz="2600" b="1" dirty="0"/>
              <a:t>Returns : </a:t>
            </a:r>
            <a:r>
              <a:rPr lang="en-US" sz="2600" dirty="0"/>
              <a:t>the index of the first occurrence of the specified element in this list, or -1 if this list does not contain the element.</a:t>
            </a:r>
          </a:p>
          <a:p>
            <a:pPr marL="0" indent="0">
              <a:buNone/>
            </a:pPr>
            <a:endParaRPr lang="en-US" sz="2600" dirty="0"/>
          </a:p>
          <a:p>
            <a:r>
              <a:rPr lang="en-US" sz="2600" b="1" dirty="0" smtClean="0"/>
              <a:t>public</a:t>
            </a:r>
            <a:r>
              <a:rPr lang="en-US" sz="2600" b="1" dirty="0"/>
              <a:t> </a:t>
            </a:r>
            <a:r>
              <a:rPr lang="en-US" sz="2600" b="1" dirty="0" err="1"/>
              <a:t>int</a:t>
            </a:r>
            <a:r>
              <a:rPr lang="en-US" sz="2600" dirty="0"/>
              <a:t> </a:t>
            </a:r>
            <a:r>
              <a:rPr lang="en-US" sz="3200" b="1" dirty="0" err="1" smtClean="0"/>
              <a:t>lastIndexOf</a:t>
            </a:r>
            <a:r>
              <a:rPr lang="en-US" sz="2600" dirty="0" smtClean="0"/>
              <a:t> ( </a:t>
            </a:r>
            <a:r>
              <a:rPr lang="en-US" sz="2600" b="1" dirty="0" smtClean="0"/>
              <a:t>Object</a:t>
            </a:r>
            <a:r>
              <a:rPr lang="en-US" sz="2600" dirty="0"/>
              <a:t> o)</a:t>
            </a:r>
          </a:p>
          <a:p>
            <a:pPr marL="0" indent="0">
              <a:buNone/>
            </a:pPr>
            <a:r>
              <a:rPr lang="en-US" sz="2600" b="1" dirty="0"/>
              <a:t>Returns : </a:t>
            </a:r>
            <a:r>
              <a:rPr lang="en-US" sz="2600" dirty="0"/>
              <a:t>the index of the last occurrence of the specified element in this list, or -1 if this list does not contain the element.</a:t>
            </a:r>
          </a:p>
          <a:p>
            <a:pPr marL="0" indent="0">
              <a:buNone/>
            </a:pPr>
            <a:endParaRPr lang="en-US" sz="2600" dirty="0"/>
          </a:p>
          <a:p>
            <a:r>
              <a:rPr lang="en-US" sz="2600" b="1" dirty="0" smtClean="0"/>
              <a:t>public</a:t>
            </a:r>
            <a:r>
              <a:rPr lang="en-US" sz="2600" b="1" dirty="0"/>
              <a:t> E</a:t>
            </a:r>
            <a:r>
              <a:rPr lang="en-US" sz="2600" dirty="0"/>
              <a:t> </a:t>
            </a:r>
            <a:r>
              <a:rPr lang="en-US" sz="3200" b="1" dirty="0" smtClean="0"/>
              <a:t>get</a:t>
            </a:r>
            <a:r>
              <a:rPr lang="en-US" sz="2600" dirty="0" smtClean="0"/>
              <a:t> (</a:t>
            </a:r>
            <a:r>
              <a:rPr lang="en-US" sz="2600" b="1" dirty="0" err="1"/>
              <a:t>int</a:t>
            </a:r>
            <a:r>
              <a:rPr lang="en-US" sz="2600" dirty="0"/>
              <a:t> index)</a:t>
            </a:r>
          </a:p>
          <a:p>
            <a:pPr marL="0" indent="0">
              <a:buNone/>
            </a:pPr>
            <a:r>
              <a:rPr lang="en-US" sz="2600" b="1" dirty="0"/>
              <a:t>Returns : </a:t>
            </a:r>
            <a:r>
              <a:rPr lang="en-US" sz="2600" dirty="0"/>
              <a:t>the element at the specified position in this list. </a:t>
            </a:r>
          </a:p>
        </p:txBody>
      </p:sp>
    </p:spTree>
    <p:extLst>
      <p:ext uri="{BB962C8B-B14F-4D97-AF65-F5344CB8AC3E}">
        <p14:creationId xmlns:p14="http://schemas.microsoft.com/office/powerpoint/2010/main" val="28104547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4096" y="76200"/>
            <a:ext cx="10740980" cy="6705600"/>
          </a:xfrm>
        </p:spPr>
        <p:txBody>
          <a:bodyPr>
            <a:noAutofit/>
          </a:bodyPr>
          <a:lstStyle/>
          <a:p>
            <a:r>
              <a:rPr lang="en-US" sz="2700" b="1" dirty="0" smtClean="0"/>
              <a:t>public</a:t>
            </a:r>
            <a:r>
              <a:rPr lang="en-US" sz="2700" b="1" dirty="0"/>
              <a:t> E</a:t>
            </a:r>
            <a:r>
              <a:rPr lang="en-US" sz="2700" dirty="0"/>
              <a:t> </a:t>
            </a:r>
            <a:r>
              <a:rPr lang="en-US" sz="3200" b="1" dirty="0" smtClean="0"/>
              <a:t>set</a:t>
            </a:r>
            <a:r>
              <a:rPr lang="en-US" sz="2700" dirty="0" smtClean="0"/>
              <a:t> (</a:t>
            </a:r>
            <a:r>
              <a:rPr lang="en-US" sz="2700" b="1" dirty="0" err="1" smtClean="0"/>
              <a:t>int</a:t>
            </a:r>
            <a:r>
              <a:rPr lang="en-US" sz="2700" dirty="0"/>
              <a:t> index, </a:t>
            </a:r>
            <a:r>
              <a:rPr lang="en-US" sz="2700" b="1" dirty="0"/>
              <a:t>E</a:t>
            </a:r>
            <a:r>
              <a:rPr lang="en-US" sz="2700" dirty="0"/>
              <a:t> element)</a:t>
            </a:r>
          </a:p>
          <a:p>
            <a:pPr marL="0" indent="0">
              <a:buNone/>
            </a:pPr>
            <a:r>
              <a:rPr lang="en-US" sz="2700" dirty="0"/>
              <a:t>Replaces the element at the specified position in this list with the specified element.</a:t>
            </a:r>
          </a:p>
          <a:p>
            <a:pPr marL="0" indent="0">
              <a:buNone/>
            </a:pPr>
            <a:r>
              <a:rPr lang="en-US" sz="2700" b="1" dirty="0"/>
              <a:t>Returns : </a:t>
            </a:r>
            <a:r>
              <a:rPr lang="en-US" sz="2700" dirty="0"/>
              <a:t>the element previously at the specified position</a:t>
            </a:r>
            <a:br>
              <a:rPr lang="en-US" sz="2700" dirty="0"/>
            </a:br>
            <a:endParaRPr lang="en-US" sz="2700" dirty="0"/>
          </a:p>
          <a:p>
            <a:r>
              <a:rPr lang="en-US" sz="2700" b="1" dirty="0" smtClean="0"/>
              <a:t>protected</a:t>
            </a:r>
            <a:r>
              <a:rPr lang="en-US" sz="2700" b="1" dirty="0"/>
              <a:t> void</a:t>
            </a:r>
            <a:r>
              <a:rPr lang="en-US" sz="2700" dirty="0"/>
              <a:t> </a:t>
            </a:r>
            <a:r>
              <a:rPr lang="en-US" sz="3200" b="1" dirty="0" err="1" smtClean="0"/>
              <a:t>removeRange</a:t>
            </a:r>
            <a:r>
              <a:rPr lang="en-US" sz="2700" dirty="0" smtClean="0"/>
              <a:t> (</a:t>
            </a:r>
            <a:r>
              <a:rPr lang="en-US" sz="2700" b="1" dirty="0" err="1"/>
              <a:t>int</a:t>
            </a:r>
            <a:r>
              <a:rPr lang="en-US" sz="2700" dirty="0"/>
              <a:t> </a:t>
            </a:r>
            <a:r>
              <a:rPr lang="en-US" sz="2700" dirty="0" err="1"/>
              <a:t>fromIndex</a:t>
            </a:r>
            <a:r>
              <a:rPr lang="en-US" sz="2700" dirty="0"/>
              <a:t>, </a:t>
            </a:r>
            <a:r>
              <a:rPr lang="en-US" sz="2700" b="1" dirty="0" err="1"/>
              <a:t>int</a:t>
            </a:r>
            <a:r>
              <a:rPr lang="en-US" sz="2700" dirty="0"/>
              <a:t> </a:t>
            </a:r>
            <a:r>
              <a:rPr lang="en-US" sz="2700" dirty="0" err="1"/>
              <a:t>toIndex</a:t>
            </a:r>
            <a:r>
              <a:rPr lang="en-US" sz="2700" dirty="0"/>
              <a:t>)</a:t>
            </a:r>
          </a:p>
          <a:p>
            <a:pPr marL="0" indent="0">
              <a:buNone/>
            </a:pPr>
            <a:r>
              <a:rPr lang="en-US" sz="2700" dirty="0"/>
              <a:t>Removes from this list all of the elements whose index is between </a:t>
            </a:r>
            <a:r>
              <a:rPr lang="en-US" sz="2700" b="1" dirty="0" err="1"/>
              <a:t>fromIndex</a:t>
            </a:r>
            <a:r>
              <a:rPr lang="en-US" sz="2700" dirty="0"/>
              <a:t>, inclusive, and </a:t>
            </a:r>
            <a:r>
              <a:rPr lang="en-US" sz="2700" b="1" dirty="0" err="1"/>
              <a:t>toIndex</a:t>
            </a:r>
            <a:r>
              <a:rPr lang="en-US" sz="2700" dirty="0"/>
              <a:t>, exclusive. Shifts any succeeding elements to the left (reduces their index). This call shortens the list by (</a:t>
            </a:r>
            <a:r>
              <a:rPr lang="en-US" sz="2700" b="1" dirty="0" err="1"/>
              <a:t>toIndex</a:t>
            </a:r>
            <a:r>
              <a:rPr lang="en-US" sz="2700" dirty="0"/>
              <a:t> - </a:t>
            </a:r>
            <a:r>
              <a:rPr lang="en-US" sz="2700" b="1" dirty="0" err="1"/>
              <a:t>fromIndex</a:t>
            </a:r>
            <a:r>
              <a:rPr lang="en-US" sz="2700" dirty="0"/>
              <a:t>) elements. (If </a:t>
            </a:r>
            <a:r>
              <a:rPr lang="en-US" sz="2700" b="1" dirty="0" err="1"/>
              <a:t>toIndex</a:t>
            </a:r>
            <a:r>
              <a:rPr lang="en-US" sz="2700" dirty="0"/>
              <a:t>==</a:t>
            </a:r>
            <a:r>
              <a:rPr lang="en-US" sz="2700" b="1" dirty="0" err="1"/>
              <a:t>fromIndex</a:t>
            </a:r>
            <a:r>
              <a:rPr lang="en-US" sz="2700" dirty="0"/>
              <a:t>, this operation has no effect.)</a:t>
            </a:r>
          </a:p>
        </p:txBody>
      </p:sp>
    </p:spTree>
    <p:extLst>
      <p:ext uri="{BB962C8B-B14F-4D97-AF65-F5344CB8AC3E}">
        <p14:creationId xmlns:p14="http://schemas.microsoft.com/office/powerpoint/2010/main" val="19649638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914400" y="76200"/>
            <a:ext cx="10586434" cy="6705600"/>
          </a:xfrm>
        </p:spPr>
        <p:txBody>
          <a:bodyPr>
            <a:noAutofit/>
          </a:bodyPr>
          <a:lstStyle/>
          <a:p>
            <a:r>
              <a:rPr lang="en-US" sz="2500" b="1" dirty="0" smtClean="0"/>
              <a:t>public</a:t>
            </a:r>
            <a:r>
              <a:rPr lang="en-US" sz="2500" b="1" dirty="0"/>
              <a:t> </a:t>
            </a:r>
            <a:r>
              <a:rPr lang="en-US" sz="2500" b="1" dirty="0" err="1"/>
              <a:t>boolean</a:t>
            </a:r>
            <a:r>
              <a:rPr lang="en-US" sz="2500" dirty="0"/>
              <a:t> </a:t>
            </a:r>
            <a:r>
              <a:rPr lang="en-US" sz="3200" b="1" dirty="0" err="1" smtClean="0"/>
              <a:t>retainAll</a:t>
            </a:r>
            <a:r>
              <a:rPr lang="en-US" sz="2500" dirty="0" smtClean="0"/>
              <a:t> (</a:t>
            </a:r>
            <a:r>
              <a:rPr lang="en-US" sz="2500" b="1" dirty="0"/>
              <a:t>Collection</a:t>
            </a:r>
            <a:r>
              <a:rPr lang="en-US" sz="2500" dirty="0"/>
              <a:t>&lt;?&gt; c)</a:t>
            </a:r>
          </a:p>
          <a:p>
            <a:pPr marL="0" indent="0">
              <a:buNone/>
            </a:pPr>
            <a:r>
              <a:rPr lang="en-US" sz="2500" dirty="0"/>
              <a:t>Retains only the elements in this list that are contained in the specified collection. In other words, removes from this list all of its elements that are not contained in the specified collection.</a:t>
            </a:r>
          </a:p>
          <a:p>
            <a:pPr marL="0" indent="0">
              <a:buNone/>
            </a:pPr>
            <a:r>
              <a:rPr lang="en-US" sz="2500" b="1" dirty="0"/>
              <a:t>Returns : </a:t>
            </a:r>
            <a:r>
              <a:rPr lang="en-US" sz="2500" dirty="0"/>
              <a:t>true if this list changed as a result of the call</a:t>
            </a:r>
          </a:p>
          <a:p>
            <a:pPr marL="0" indent="0">
              <a:buNone/>
            </a:pPr>
            <a:endParaRPr lang="en-US" sz="2500" dirty="0"/>
          </a:p>
          <a:p>
            <a:r>
              <a:rPr lang="en-US" sz="2500" b="1" dirty="0" smtClean="0"/>
              <a:t>public</a:t>
            </a:r>
            <a:r>
              <a:rPr lang="en-US" sz="2500" b="1" dirty="0"/>
              <a:t> List&lt;E&gt;</a:t>
            </a:r>
            <a:r>
              <a:rPr lang="en-US" sz="2500" dirty="0"/>
              <a:t> </a:t>
            </a:r>
            <a:r>
              <a:rPr lang="en-US" sz="3200" b="1" dirty="0" err="1" smtClean="0"/>
              <a:t>subList</a:t>
            </a:r>
            <a:r>
              <a:rPr lang="en-US" sz="2500" dirty="0" smtClean="0"/>
              <a:t> (</a:t>
            </a:r>
            <a:r>
              <a:rPr lang="en-US" sz="2500" b="1" dirty="0" err="1"/>
              <a:t>int</a:t>
            </a:r>
            <a:r>
              <a:rPr lang="en-US" sz="2500" dirty="0"/>
              <a:t> </a:t>
            </a:r>
            <a:r>
              <a:rPr lang="en-US" sz="2500" dirty="0" err="1"/>
              <a:t>fromIndex</a:t>
            </a:r>
            <a:r>
              <a:rPr lang="en-US" sz="2500" dirty="0"/>
              <a:t>,</a:t>
            </a:r>
            <a:r>
              <a:rPr lang="en-US" sz="2500" b="1" dirty="0"/>
              <a:t> </a:t>
            </a:r>
            <a:r>
              <a:rPr lang="en-US" sz="2500" b="1" dirty="0" err="1"/>
              <a:t>int</a:t>
            </a:r>
            <a:r>
              <a:rPr lang="en-US" sz="2500" dirty="0"/>
              <a:t> </a:t>
            </a:r>
            <a:r>
              <a:rPr lang="en-US" sz="2500" dirty="0" err="1"/>
              <a:t>toIndex</a:t>
            </a:r>
            <a:r>
              <a:rPr lang="en-US" sz="2500" dirty="0"/>
              <a:t>)</a:t>
            </a:r>
          </a:p>
          <a:p>
            <a:pPr marL="0" indent="0">
              <a:buNone/>
            </a:pPr>
            <a:r>
              <a:rPr lang="en-US" sz="2500" b="1" dirty="0"/>
              <a:t>Returns :</a:t>
            </a:r>
            <a:r>
              <a:rPr lang="en-US" sz="2500" dirty="0"/>
              <a:t> a view of the portion of this list between the specified </a:t>
            </a:r>
            <a:r>
              <a:rPr lang="en-US" sz="2500" b="1" dirty="0" err="1"/>
              <a:t>fromIndex</a:t>
            </a:r>
            <a:r>
              <a:rPr lang="en-US" sz="2500" dirty="0"/>
              <a:t>, inclusive, and </a:t>
            </a:r>
            <a:r>
              <a:rPr lang="en-US" sz="2500" b="1" dirty="0" err="1"/>
              <a:t>toIndex</a:t>
            </a:r>
            <a:r>
              <a:rPr lang="en-US" sz="2500" dirty="0"/>
              <a:t>, exclusive. (If </a:t>
            </a:r>
            <a:r>
              <a:rPr lang="en-US" sz="2500" b="1" dirty="0" err="1"/>
              <a:t>fromIndex</a:t>
            </a:r>
            <a:r>
              <a:rPr lang="en-US" sz="2500" dirty="0"/>
              <a:t> and </a:t>
            </a:r>
            <a:r>
              <a:rPr lang="en-US" sz="2500" b="1" dirty="0" err="1"/>
              <a:t>toIndex</a:t>
            </a:r>
            <a:r>
              <a:rPr lang="en-US" sz="2500" dirty="0"/>
              <a:t> are equal, the returned list is empty.) The returned list is backed by this list, so non-structural changes in the returned list are reflected in this list, and vice-versa.</a:t>
            </a:r>
          </a:p>
          <a:p>
            <a:pPr marL="0" indent="0">
              <a:buNone/>
            </a:pPr>
            <a:endParaRPr lang="en-US" sz="2500" dirty="0"/>
          </a:p>
        </p:txBody>
      </p:sp>
    </p:spTree>
    <p:extLst>
      <p:ext uri="{BB962C8B-B14F-4D97-AF65-F5344CB8AC3E}">
        <p14:creationId xmlns:p14="http://schemas.microsoft.com/office/powerpoint/2010/main" val="22818702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7286"/>
          </a:xfrm>
        </p:spPr>
        <p:txBody>
          <a:bodyPr anchor="ctr"/>
          <a:lstStyle/>
          <a:p>
            <a:pPr algn="ctr"/>
            <a:r>
              <a:rPr lang="en-IN" b="1" dirty="0" smtClean="0"/>
              <a:t>Class </a:t>
            </a:r>
            <a:r>
              <a:rPr lang="en-IN" b="1" dirty="0" err="1" smtClean="0"/>
              <a:t>AbstractMap</a:t>
            </a:r>
            <a:r>
              <a:rPr lang="en-IN" b="1" dirty="0" smtClean="0"/>
              <a:t>&lt;K,V&gt;</a:t>
            </a:r>
            <a:endParaRPr lang="en-IN" b="1" dirty="0"/>
          </a:p>
        </p:txBody>
      </p:sp>
      <p:sp>
        <p:nvSpPr>
          <p:cNvPr id="3" name="Content Placeholder 2"/>
          <p:cNvSpPr>
            <a:spLocks noGrp="1"/>
          </p:cNvSpPr>
          <p:nvPr>
            <p:ph idx="1"/>
          </p:nvPr>
        </p:nvSpPr>
        <p:spPr>
          <a:xfrm>
            <a:off x="838200" y="1332412"/>
            <a:ext cx="10515600" cy="5146765"/>
          </a:xfrm>
        </p:spPr>
        <p:txBody>
          <a:bodyPr anchor="ctr">
            <a:normAutofit/>
          </a:bodyPr>
          <a:lstStyle/>
          <a:p>
            <a:r>
              <a:rPr lang="en-US" sz="2400" dirty="0" smtClean="0"/>
              <a:t>K - the type of keys maintained by this map</a:t>
            </a:r>
          </a:p>
          <a:p>
            <a:r>
              <a:rPr lang="en-US" sz="2400" dirty="0" smtClean="0"/>
              <a:t>V - the type of mapped values</a:t>
            </a:r>
          </a:p>
          <a:p>
            <a:r>
              <a:rPr lang="en-US" sz="2400" dirty="0"/>
              <a:t>This class provides a skeletal implementation of the Map interface, to minimize the effort required to implement this interface.</a:t>
            </a:r>
            <a:endParaRPr lang="en-US" sz="2400" dirty="0" smtClean="0"/>
          </a:p>
          <a:p>
            <a:r>
              <a:rPr lang="en-IN" sz="2400" dirty="0" smtClean="0"/>
              <a:t>All </a:t>
            </a:r>
            <a:r>
              <a:rPr lang="en-IN" sz="2400" dirty="0"/>
              <a:t>Implemented </a:t>
            </a:r>
            <a:r>
              <a:rPr lang="en-IN" sz="2400" dirty="0" smtClean="0"/>
              <a:t>Interfaces: Map&lt;K,V&gt;</a:t>
            </a:r>
          </a:p>
          <a:p>
            <a:r>
              <a:rPr lang="en-IN" sz="2400" dirty="0"/>
              <a:t>public abstract class </a:t>
            </a:r>
            <a:r>
              <a:rPr lang="en-IN" sz="2400" dirty="0" err="1" smtClean="0"/>
              <a:t>AbstractMap</a:t>
            </a:r>
            <a:r>
              <a:rPr lang="en-IN" sz="2400" dirty="0" smtClean="0"/>
              <a:t>&lt;K,V&gt; extends Object implements </a:t>
            </a:r>
            <a:r>
              <a:rPr lang="en-IN" sz="2400" dirty="0"/>
              <a:t>Map&lt;K,V</a:t>
            </a:r>
            <a:r>
              <a:rPr lang="en-IN" sz="2400" dirty="0" smtClean="0"/>
              <a:t>&gt;</a:t>
            </a:r>
          </a:p>
          <a:p>
            <a:r>
              <a:rPr lang="en-US" sz="2400" dirty="0" smtClean="0"/>
              <a:t>Nested Classes</a:t>
            </a:r>
          </a:p>
          <a:p>
            <a:pPr lvl="1"/>
            <a:r>
              <a:rPr lang="en-US" sz="2000" dirty="0" smtClean="0"/>
              <a:t>static class---</a:t>
            </a:r>
            <a:r>
              <a:rPr lang="en-US" sz="2000" dirty="0" err="1" smtClean="0"/>
              <a:t>AbstractMap.SimpleEntry</a:t>
            </a:r>
            <a:r>
              <a:rPr lang="en-US" sz="2000" dirty="0" smtClean="0"/>
              <a:t>&lt;K,V&gt;--An </a:t>
            </a:r>
            <a:r>
              <a:rPr lang="en-US" sz="2000" dirty="0"/>
              <a:t>Entry maintaining a key and a value.</a:t>
            </a:r>
          </a:p>
          <a:p>
            <a:pPr lvl="1"/>
            <a:r>
              <a:rPr lang="en-US" sz="2000" dirty="0"/>
              <a:t>static </a:t>
            </a:r>
            <a:r>
              <a:rPr lang="en-US" sz="2000" dirty="0" smtClean="0"/>
              <a:t>class---</a:t>
            </a:r>
            <a:r>
              <a:rPr lang="en-US" sz="2000" dirty="0" err="1" smtClean="0"/>
              <a:t>AbstractMap.SimpleImmutableEntry</a:t>
            </a:r>
            <a:r>
              <a:rPr lang="en-US" sz="2000" dirty="0" smtClean="0"/>
              <a:t>&lt;K,V&gt;---An </a:t>
            </a:r>
            <a:r>
              <a:rPr lang="en-US" sz="2000" dirty="0"/>
              <a:t>Entry maintaining an immutable key and value</a:t>
            </a:r>
            <a:r>
              <a:rPr lang="en-US" sz="2000" dirty="0" smtClean="0"/>
              <a:t>.</a:t>
            </a:r>
          </a:p>
          <a:p>
            <a:r>
              <a:rPr lang="en-US" sz="2400" b="1" i="1" dirty="0" smtClean="0"/>
              <a:t>Constructor</a:t>
            </a:r>
          </a:p>
          <a:p>
            <a:pPr lvl="1"/>
            <a:r>
              <a:rPr lang="en-US" sz="2000" b="1" dirty="0"/>
              <a:t>protected </a:t>
            </a:r>
            <a:r>
              <a:rPr lang="en-US" sz="2000" b="1" dirty="0" err="1"/>
              <a:t>AbstractMap</a:t>
            </a:r>
            <a:r>
              <a:rPr lang="en-US" sz="2000" b="1" dirty="0"/>
              <a:t>()</a:t>
            </a:r>
          </a:p>
          <a:p>
            <a:pPr lvl="2"/>
            <a:r>
              <a:rPr lang="en-US" sz="1600" dirty="0"/>
              <a:t>Sole constructor. (For invocation by subclass constructors, typically implicit.)</a:t>
            </a:r>
            <a:endParaRPr lang="en-IN" sz="1600" dirty="0"/>
          </a:p>
        </p:txBody>
      </p:sp>
    </p:spTree>
    <p:extLst>
      <p:ext uri="{BB962C8B-B14F-4D97-AF65-F5344CB8AC3E}">
        <p14:creationId xmlns:p14="http://schemas.microsoft.com/office/powerpoint/2010/main" val="30144181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629"/>
            <a:ext cx="10515600" cy="6046334"/>
          </a:xfrm>
        </p:spPr>
        <p:txBody>
          <a:bodyPr>
            <a:normAutofit/>
          </a:bodyPr>
          <a:lstStyle/>
          <a:p>
            <a:pPr>
              <a:buFont typeface="Wingdings" panose="05000000000000000000" pitchFamily="2" charset="2"/>
              <a:buChar char="§"/>
            </a:pPr>
            <a:r>
              <a:rPr lang="en-US" sz="2400" b="1" dirty="0"/>
              <a:t>public </a:t>
            </a:r>
            <a:r>
              <a:rPr lang="en-US" sz="2400" b="1" dirty="0" err="1"/>
              <a:t>int</a:t>
            </a:r>
            <a:r>
              <a:rPr lang="en-US" sz="2400" b="1" dirty="0"/>
              <a:t> size()</a:t>
            </a:r>
          </a:p>
          <a:p>
            <a:pPr lvl="1"/>
            <a:r>
              <a:rPr lang="en-US" sz="2000" dirty="0" smtClean="0"/>
              <a:t>This </a:t>
            </a:r>
            <a:r>
              <a:rPr lang="en-US" sz="2000" dirty="0"/>
              <a:t>implementation returns </a:t>
            </a:r>
            <a:r>
              <a:rPr lang="en-US" sz="2000" dirty="0" err="1"/>
              <a:t>entrySet</a:t>
            </a:r>
            <a:r>
              <a:rPr lang="en-US" sz="2000" dirty="0"/>
              <a:t>().size</a:t>
            </a:r>
            <a:r>
              <a:rPr lang="en-US" sz="2000" dirty="0" smtClean="0"/>
              <a:t>().</a:t>
            </a:r>
          </a:p>
          <a:p>
            <a:pPr lvl="1"/>
            <a:r>
              <a:rPr lang="en-US" sz="2000" dirty="0" smtClean="0"/>
              <a:t>Returns: </a:t>
            </a:r>
            <a:r>
              <a:rPr lang="en-US" sz="2000" dirty="0"/>
              <a:t>the number of key-value mappings in this map. If the map contains more than </a:t>
            </a:r>
            <a:r>
              <a:rPr lang="en-US" sz="2000" dirty="0" err="1"/>
              <a:t>Integer.MAX_VALUE</a:t>
            </a:r>
            <a:r>
              <a:rPr lang="en-US" sz="2000" dirty="0"/>
              <a:t> elements, returns </a:t>
            </a:r>
            <a:r>
              <a:rPr lang="en-US" sz="2000" dirty="0" err="1"/>
              <a:t>Integer.MAX_VALUE</a:t>
            </a:r>
            <a:r>
              <a:rPr lang="en-US" sz="1800" dirty="0" smtClean="0"/>
              <a:t>.</a:t>
            </a:r>
          </a:p>
          <a:p>
            <a:pPr marL="0" indent="0">
              <a:buNone/>
            </a:pPr>
            <a:endParaRPr lang="en-US" sz="2400" dirty="0" smtClean="0"/>
          </a:p>
          <a:p>
            <a:pPr>
              <a:buFont typeface="Wingdings" panose="05000000000000000000" pitchFamily="2" charset="2"/>
              <a:buChar char="§"/>
            </a:pPr>
            <a:r>
              <a:rPr lang="en-US" sz="2400" b="1" dirty="0"/>
              <a:t>public </a:t>
            </a:r>
            <a:r>
              <a:rPr lang="en-US" sz="2400" b="1" dirty="0" err="1"/>
              <a:t>boolean</a:t>
            </a:r>
            <a:r>
              <a:rPr lang="en-US" sz="2400" b="1" dirty="0"/>
              <a:t> </a:t>
            </a:r>
            <a:r>
              <a:rPr lang="en-US" sz="2400" b="1" dirty="0" err="1"/>
              <a:t>isEmpty</a:t>
            </a:r>
            <a:r>
              <a:rPr lang="en-US" sz="2400" b="1" dirty="0"/>
              <a:t>()</a:t>
            </a:r>
          </a:p>
          <a:p>
            <a:pPr lvl="1"/>
            <a:r>
              <a:rPr lang="en-US" sz="2000" dirty="0" smtClean="0"/>
              <a:t>This </a:t>
            </a:r>
            <a:r>
              <a:rPr lang="en-US" sz="2000" dirty="0"/>
              <a:t>implementation returns size() == </a:t>
            </a:r>
            <a:r>
              <a:rPr lang="en-US" sz="2000" dirty="0" smtClean="0"/>
              <a:t>0.</a:t>
            </a:r>
          </a:p>
          <a:p>
            <a:pPr lvl="1"/>
            <a:r>
              <a:rPr lang="en-US" sz="2000" dirty="0" smtClean="0"/>
              <a:t>Returns: true </a:t>
            </a:r>
            <a:r>
              <a:rPr lang="en-US" sz="2000" dirty="0"/>
              <a:t>if this map contains no key-value </a:t>
            </a:r>
            <a:r>
              <a:rPr lang="en-US" sz="2000" dirty="0" smtClean="0"/>
              <a:t>mappings</a:t>
            </a:r>
          </a:p>
          <a:p>
            <a:pPr lvl="1"/>
            <a:endParaRPr lang="en-US" sz="1800" dirty="0" smtClean="0"/>
          </a:p>
          <a:p>
            <a:pPr>
              <a:buFont typeface="Wingdings" panose="05000000000000000000" pitchFamily="2" charset="2"/>
              <a:buChar char="§"/>
            </a:pPr>
            <a:r>
              <a:rPr lang="en-US" sz="2900" b="1" dirty="0"/>
              <a:t>public </a:t>
            </a:r>
            <a:r>
              <a:rPr lang="en-US" sz="2900" b="1" dirty="0" err="1"/>
              <a:t>boolean</a:t>
            </a:r>
            <a:r>
              <a:rPr lang="en-US" sz="2900" b="1" dirty="0"/>
              <a:t> equals(Object o)</a:t>
            </a:r>
            <a:endParaRPr lang="en-US" sz="2000" b="1" dirty="0"/>
          </a:p>
          <a:p>
            <a:pPr lvl="1"/>
            <a:r>
              <a:rPr lang="en-US" sz="2000" dirty="0"/>
              <a:t>Compares the specified object with this map for equality. Returns true if the given object is also a map and the two maps represent the same mappings. More formally, two maps m1 and m2 represent the same mappings if m1.entrySet().equals(m2.entrySet()). This ensures that the equals method works properly across different implementations of the Map interface.</a:t>
            </a:r>
          </a:p>
          <a:p>
            <a:pPr lvl="1"/>
            <a:r>
              <a:rPr lang="en-US" sz="2000" dirty="0" smtClean="0"/>
              <a:t>Returns: true </a:t>
            </a:r>
            <a:r>
              <a:rPr lang="en-US" sz="2000" dirty="0"/>
              <a:t>if the specified object is equal to this map</a:t>
            </a:r>
          </a:p>
          <a:p>
            <a:pPr lvl="1"/>
            <a:endParaRPr lang="en-IN" sz="1600" dirty="0" smtClean="0"/>
          </a:p>
          <a:p>
            <a:endParaRPr lang="en-IN" sz="2000" dirty="0"/>
          </a:p>
        </p:txBody>
      </p:sp>
    </p:spTree>
    <p:extLst>
      <p:ext uri="{BB962C8B-B14F-4D97-AF65-F5344CB8AC3E}">
        <p14:creationId xmlns:p14="http://schemas.microsoft.com/office/powerpoint/2010/main" val="14628709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629"/>
            <a:ext cx="10515600" cy="6046334"/>
          </a:xfrm>
        </p:spPr>
        <p:txBody>
          <a:bodyPr anchor="ctr">
            <a:normAutofit fontScale="92500" lnSpcReduction="10000"/>
          </a:bodyPr>
          <a:lstStyle/>
          <a:p>
            <a:r>
              <a:rPr lang="en-US" sz="5100" b="1" dirty="0"/>
              <a:t>public </a:t>
            </a:r>
            <a:r>
              <a:rPr lang="en-US" sz="5100" b="1" dirty="0" err="1"/>
              <a:t>boolean</a:t>
            </a:r>
            <a:r>
              <a:rPr lang="en-US" sz="5100" b="1" dirty="0"/>
              <a:t> </a:t>
            </a:r>
            <a:r>
              <a:rPr lang="en-US" sz="5100" b="1" dirty="0" err="1"/>
              <a:t>containsKey</a:t>
            </a:r>
            <a:r>
              <a:rPr lang="en-US" sz="5100" b="1" dirty="0"/>
              <a:t>(Object key</a:t>
            </a:r>
            <a:r>
              <a:rPr lang="en-US" sz="5100" b="1" dirty="0" smtClean="0"/>
              <a:t>)</a:t>
            </a:r>
          </a:p>
          <a:p>
            <a:endParaRPr lang="en-US" b="1" dirty="0"/>
          </a:p>
          <a:p>
            <a:pPr lvl="1"/>
            <a:r>
              <a:rPr lang="en-US" dirty="0"/>
              <a:t>Returns true if this map contains a mapping for the specified key. More formally, returns true if and only if this map contains a mapping for a key k such that (key==null ? k==null : </a:t>
            </a:r>
            <a:r>
              <a:rPr lang="en-US" dirty="0" err="1"/>
              <a:t>key.equals</a:t>
            </a:r>
            <a:r>
              <a:rPr lang="en-US" dirty="0"/>
              <a:t>(k)). (There can be at most one such mapping.)</a:t>
            </a:r>
          </a:p>
          <a:p>
            <a:pPr lvl="1"/>
            <a:r>
              <a:rPr lang="en-US" dirty="0"/>
              <a:t>This implementation iterates over </a:t>
            </a:r>
            <a:r>
              <a:rPr lang="en-US" dirty="0" err="1"/>
              <a:t>entrySet</a:t>
            </a:r>
            <a:r>
              <a:rPr lang="en-US" dirty="0"/>
              <a:t>() searching for an entry with the specified key. If such an entry is found, true is returned. If the iteration terminates without finding such an entry, false is returned. Note that this implementation requires linear time in the size of the map; many implementations will override this method.</a:t>
            </a:r>
          </a:p>
          <a:p>
            <a:pPr lvl="1"/>
            <a:endParaRPr lang="en-US" dirty="0"/>
          </a:p>
          <a:p>
            <a:pPr lvl="1"/>
            <a:r>
              <a:rPr lang="en-US" dirty="0"/>
              <a:t>Specified </a:t>
            </a:r>
            <a:r>
              <a:rPr lang="en-US" dirty="0" err="1" smtClean="0"/>
              <a:t>by:containsKey</a:t>
            </a:r>
            <a:r>
              <a:rPr lang="en-US" dirty="0" smtClean="0"/>
              <a:t> </a:t>
            </a:r>
            <a:r>
              <a:rPr lang="en-US" dirty="0"/>
              <a:t>in interface Map&lt;K,V&gt;</a:t>
            </a:r>
          </a:p>
          <a:p>
            <a:pPr lvl="1"/>
            <a:r>
              <a:rPr lang="en-US" dirty="0" smtClean="0"/>
              <a:t>Parameters: key </a:t>
            </a:r>
            <a:r>
              <a:rPr lang="en-US" dirty="0"/>
              <a:t>- key whose presence in this map is to be tested</a:t>
            </a:r>
          </a:p>
          <a:p>
            <a:pPr lvl="1"/>
            <a:r>
              <a:rPr lang="en-US" dirty="0" smtClean="0"/>
              <a:t>Returns: true </a:t>
            </a:r>
            <a:r>
              <a:rPr lang="en-US" dirty="0"/>
              <a:t>if this map contains a mapping for the specified key</a:t>
            </a:r>
          </a:p>
          <a:p>
            <a:pPr lvl="1"/>
            <a:r>
              <a:rPr lang="en-US" dirty="0"/>
              <a:t>Throws:</a:t>
            </a:r>
          </a:p>
          <a:p>
            <a:pPr lvl="2"/>
            <a:r>
              <a:rPr lang="en-US" dirty="0" err="1"/>
              <a:t>ClassCastException</a:t>
            </a:r>
            <a:r>
              <a:rPr lang="en-US" dirty="0"/>
              <a:t> - if the key is of an inappropriate type for this map (optional)</a:t>
            </a:r>
          </a:p>
          <a:p>
            <a:pPr lvl="2"/>
            <a:r>
              <a:rPr lang="en-US" dirty="0" err="1"/>
              <a:t>NullPointerException</a:t>
            </a:r>
            <a:r>
              <a:rPr lang="en-US" dirty="0"/>
              <a:t> - if the specified key is null and this map does not permit null keys (optional)</a:t>
            </a:r>
            <a:endParaRPr lang="en-IN" dirty="0"/>
          </a:p>
        </p:txBody>
      </p:sp>
    </p:spTree>
    <p:extLst>
      <p:ext uri="{BB962C8B-B14F-4D97-AF65-F5344CB8AC3E}">
        <p14:creationId xmlns:p14="http://schemas.microsoft.com/office/powerpoint/2010/main" val="1452786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838200" y="209006"/>
            <a:ext cx="10515600" cy="5967957"/>
          </a:xfrm>
        </p:spPr>
        <p:txBody>
          <a:bodyPr anchor="ctr">
            <a:normAutofit lnSpcReduction="10000"/>
          </a:bodyPr>
          <a:lstStyle/>
          <a:p>
            <a:r>
              <a:rPr lang="en-US" sz="4000" b="1" dirty="0"/>
              <a:t>public </a:t>
            </a:r>
            <a:r>
              <a:rPr lang="en-US" sz="4000" b="1" dirty="0" err="1"/>
              <a:t>boolean</a:t>
            </a:r>
            <a:r>
              <a:rPr lang="en-US" sz="4000" b="1" dirty="0"/>
              <a:t> </a:t>
            </a:r>
            <a:r>
              <a:rPr lang="en-US" sz="4000" b="1" dirty="0" err="1"/>
              <a:t>containsValue</a:t>
            </a:r>
            <a:r>
              <a:rPr lang="en-US" sz="4000" b="1" dirty="0"/>
              <a:t>(Object </a:t>
            </a:r>
            <a:r>
              <a:rPr lang="en-US" sz="4000" b="1" dirty="0" smtClean="0"/>
              <a:t>value)</a:t>
            </a:r>
          </a:p>
          <a:p>
            <a:endParaRPr lang="en-US" sz="4000" b="1" dirty="0" smtClean="0"/>
          </a:p>
          <a:p>
            <a:pPr lvl="1"/>
            <a:r>
              <a:rPr lang="en-US" dirty="0" smtClean="0"/>
              <a:t>This </a:t>
            </a:r>
            <a:r>
              <a:rPr lang="en-US" dirty="0"/>
              <a:t>implementation iterates over </a:t>
            </a:r>
            <a:r>
              <a:rPr lang="en-US" dirty="0" err="1"/>
              <a:t>entrySet</a:t>
            </a:r>
            <a:r>
              <a:rPr lang="en-US" dirty="0"/>
              <a:t>() searching for an entry with the specified value. If such an entry is found, true is returned. If the iteration terminates without finding such an entry, false is returned. Note that this implementation requires linear time in the size of the map.</a:t>
            </a:r>
          </a:p>
          <a:p>
            <a:pPr lvl="1"/>
            <a:endParaRPr lang="en-US" dirty="0"/>
          </a:p>
          <a:p>
            <a:pPr lvl="1"/>
            <a:r>
              <a:rPr lang="en-US" dirty="0"/>
              <a:t>Specified </a:t>
            </a:r>
            <a:r>
              <a:rPr lang="en-US" dirty="0" smtClean="0"/>
              <a:t>by: </a:t>
            </a:r>
            <a:r>
              <a:rPr lang="en-US" dirty="0" err="1" smtClean="0"/>
              <a:t>containsValue</a:t>
            </a:r>
            <a:r>
              <a:rPr lang="en-US" dirty="0" smtClean="0"/>
              <a:t> </a:t>
            </a:r>
            <a:r>
              <a:rPr lang="en-US" dirty="0"/>
              <a:t>in interface Map&lt;K,V&gt;</a:t>
            </a:r>
          </a:p>
          <a:p>
            <a:pPr lvl="1"/>
            <a:r>
              <a:rPr lang="en-US" dirty="0"/>
              <a:t>Parameters:</a:t>
            </a:r>
          </a:p>
          <a:p>
            <a:pPr lvl="1"/>
            <a:r>
              <a:rPr lang="en-US" dirty="0"/>
              <a:t>value - value whose presence in this map is to be tested</a:t>
            </a:r>
          </a:p>
          <a:p>
            <a:pPr lvl="1"/>
            <a:r>
              <a:rPr lang="en-US" dirty="0" smtClean="0"/>
              <a:t>Returns: true </a:t>
            </a:r>
            <a:r>
              <a:rPr lang="en-US" dirty="0"/>
              <a:t>if this map maps one or more keys to the specified value</a:t>
            </a:r>
          </a:p>
          <a:p>
            <a:pPr lvl="1"/>
            <a:r>
              <a:rPr lang="en-US" dirty="0"/>
              <a:t>Throws:</a:t>
            </a:r>
          </a:p>
          <a:p>
            <a:pPr lvl="2"/>
            <a:r>
              <a:rPr lang="en-US" dirty="0" err="1"/>
              <a:t>ClassCastException</a:t>
            </a:r>
            <a:r>
              <a:rPr lang="en-US" dirty="0"/>
              <a:t> - if the value is of an inappropriate type for this map (optional)</a:t>
            </a:r>
          </a:p>
          <a:p>
            <a:pPr lvl="2"/>
            <a:r>
              <a:rPr lang="en-US" dirty="0" err="1"/>
              <a:t>NullPointerException</a:t>
            </a:r>
            <a:r>
              <a:rPr lang="en-US" dirty="0"/>
              <a:t> - if the specified value is null and this map does not permit null values (optional</a:t>
            </a:r>
            <a:r>
              <a:rPr lang="en-US" dirty="0" smtClean="0"/>
              <a:t>)</a:t>
            </a:r>
            <a:endParaRPr lang="en-US" dirty="0"/>
          </a:p>
        </p:txBody>
      </p:sp>
    </p:spTree>
    <p:extLst>
      <p:ext uri="{BB962C8B-B14F-4D97-AF65-F5344CB8AC3E}">
        <p14:creationId xmlns:p14="http://schemas.microsoft.com/office/powerpoint/2010/main" val="27108069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Class </a:t>
            </a:r>
            <a:r>
              <a:rPr lang="en-IN" b="1" dirty="0" err="1"/>
              <a:t>AbstractMap.SimpleEntry</a:t>
            </a:r>
            <a:r>
              <a:rPr lang="en-IN" b="1" dirty="0"/>
              <a:t>&lt;K,V&gt;</a:t>
            </a:r>
          </a:p>
        </p:txBody>
      </p:sp>
      <p:sp>
        <p:nvSpPr>
          <p:cNvPr id="3" name="Content Placeholder 2"/>
          <p:cNvSpPr>
            <a:spLocks noGrp="1"/>
          </p:cNvSpPr>
          <p:nvPr>
            <p:ph idx="1"/>
          </p:nvPr>
        </p:nvSpPr>
        <p:spPr/>
        <p:txBody>
          <a:bodyPr>
            <a:normAutofit/>
          </a:bodyPr>
          <a:lstStyle/>
          <a:p>
            <a:r>
              <a:rPr lang="en-US" dirty="0"/>
              <a:t>All Implemented </a:t>
            </a:r>
            <a:r>
              <a:rPr lang="en-US" dirty="0" smtClean="0"/>
              <a:t>Interfaces: Serializable</a:t>
            </a:r>
            <a:r>
              <a:rPr lang="en-US" dirty="0"/>
              <a:t>, </a:t>
            </a:r>
            <a:r>
              <a:rPr lang="en-US" dirty="0" err="1"/>
              <a:t>Map.Entry</a:t>
            </a:r>
            <a:r>
              <a:rPr lang="en-US" dirty="0"/>
              <a:t>&lt;K,V&gt;</a:t>
            </a:r>
          </a:p>
          <a:p>
            <a:r>
              <a:rPr lang="en-US" dirty="0"/>
              <a:t>Enclosing </a:t>
            </a:r>
            <a:r>
              <a:rPr lang="en-US" dirty="0" smtClean="0"/>
              <a:t>class: </a:t>
            </a:r>
            <a:r>
              <a:rPr lang="en-US" dirty="0" err="1" smtClean="0"/>
              <a:t>AbstractMap</a:t>
            </a:r>
            <a:r>
              <a:rPr lang="en-US" dirty="0" smtClean="0"/>
              <a:t>&lt;K,V&gt;</a:t>
            </a:r>
          </a:p>
          <a:p>
            <a:r>
              <a:rPr lang="en-US" dirty="0"/>
              <a:t>public static class </a:t>
            </a:r>
            <a:r>
              <a:rPr lang="en-US" dirty="0" err="1" smtClean="0"/>
              <a:t>AbstractMap.SimpleEntry</a:t>
            </a:r>
            <a:r>
              <a:rPr lang="en-US" dirty="0" smtClean="0"/>
              <a:t>&lt;K,V&gt; extends </a:t>
            </a:r>
            <a:r>
              <a:rPr lang="en-US" dirty="0"/>
              <a:t>Object</a:t>
            </a:r>
          </a:p>
          <a:p>
            <a:r>
              <a:rPr lang="en-US" dirty="0"/>
              <a:t>implements </a:t>
            </a:r>
            <a:r>
              <a:rPr lang="en-US" dirty="0" err="1"/>
              <a:t>Map.Entry</a:t>
            </a:r>
            <a:r>
              <a:rPr lang="en-US" dirty="0"/>
              <a:t>&lt;K,V&gt;, Serializable</a:t>
            </a:r>
          </a:p>
          <a:p>
            <a:r>
              <a:rPr lang="en-US" dirty="0"/>
              <a:t>An Entry maintaining a key and a value. The value may be changed using the </a:t>
            </a:r>
            <a:r>
              <a:rPr lang="en-US" dirty="0" err="1"/>
              <a:t>setValue</a:t>
            </a:r>
            <a:r>
              <a:rPr lang="en-US" dirty="0"/>
              <a:t> method. This class facilitates the process of building custom map implementations. For example, it may be convenient to return arrays of </a:t>
            </a:r>
            <a:r>
              <a:rPr lang="en-US" dirty="0" err="1"/>
              <a:t>SimpleEntry</a:t>
            </a:r>
            <a:r>
              <a:rPr lang="en-US" dirty="0"/>
              <a:t> instances in method </a:t>
            </a:r>
            <a:r>
              <a:rPr lang="en-US" dirty="0" err="1"/>
              <a:t>Map.entrySet</a:t>
            </a:r>
            <a:r>
              <a:rPr lang="en-US" dirty="0"/>
              <a:t>().</a:t>
            </a:r>
            <a:r>
              <a:rPr lang="en-US" dirty="0" err="1"/>
              <a:t>toArray</a:t>
            </a:r>
            <a:r>
              <a:rPr lang="en-US" dirty="0"/>
              <a:t>.</a:t>
            </a:r>
            <a:endParaRPr lang="en-IN" dirty="0"/>
          </a:p>
        </p:txBody>
      </p:sp>
    </p:spTree>
    <p:extLst>
      <p:ext uri="{BB962C8B-B14F-4D97-AF65-F5344CB8AC3E}">
        <p14:creationId xmlns:p14="http://schemas.microsoft.com/office/powerpoint/2010/main" val="36138314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TotalTime>
  <Words>2035</Words>
  <Application>Microsoft Office PowerPoint</Application>
  <PresentationFormat>Custom</PresentationFormat>
  <Paragraphs>417</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Interface Deque&lt;E&gt;  E-the type of elements held in this collection</vt:lpstr>
      <vt:lpstr>Methods are provided to insert, remove, and examine the element that exists in two forms:</vt:lpstr>
      <vt:lpstr>PowerPoint Presentation</vt:lpstr>
      <vt:lpstr>PowerPoint Presentation</vt:lpstr>
      <vt:lpstr>Class AbstractMap&lt;K,V&gt;</vt:lpstr>
      <vt:lpstr>PowerPoint Presentation</vt:lpstr>
      <vt:lpstr>PowerPoint Presentation</vt:lpstr>
      <vt:lpstr>PowerPoint Presentation</vt:lpstr>
      <vt:lpstr>Class AbstractMap.SimpleEntry&lt;K,V&gt;</vt:lpstr>
      <vt:lpstr>Constructor</vt:lpstr>
      <vt:lpstr>PowerPoint Presentation</vt:lpstr>
      <vt:lpstr>PowerPoint Presentation</vt:lpstr>
      <vt:lpstr>Class AbstractMap.SimpleImmutableEntry&lt;K,V&gt;</vt:lpstr>
      <vt:lpstr>Constructor</vt:lpstr>
      <vt:lpstr>PowerPoint Presentation</vt:lpstr>
      <vt:lpstr>PowerPoint Presentation</vt:lpstr>
      <vt:lpstr>Class AbstractQueue&lt;E&gt;</vt:lpstr>
      <vt:lpstr>PowerPoint Presentation</vt:lpstr>
      <vt:lpstr>PowerPoint Presentation</vt:lpstr>
      <vt:lpstr>Interface Enumeration&lt;E&gt;</vt:lpstr>
      <vt:lpstr>PowerPoint Presentation</vt:lpstr>
      <vt:lpstr>Class AbstractSequentialList&lt;E&gt;</vt:lpstr>
      <vt:lpstr>PowerPoint Presentation</vt:lpstr>
      <vt:lpstr>PowerPoint Presentation</vt:lpstr>
      <vt:lpstr>PowerPoint Presentation</vt:lpstr>
      <vt:lpstr>PowerPoint Presentation</vt:lpstr>
      <vt:lpstr>Class AbstractSet&lt;E&gt;</vt:lpstr>
      <vt:lpstr>PowerPoint Presentation</vt:lpstr>
      <vt:lpstr>PowerPoint Presentation</vt:lpstr>
      <vt:lpstr>Class ArrayDeque&lt;E&gt; </vt:lpstr>
      <vt:lpstr>PowerPoint Presentation</vt:lpstr>
      <vt:lpstr>PowerPoint Presentation</vt:lpstr>
      <vt:lpstr>PowerPoint Presentation</vt:lpstr>
      <vt:lpstr>PowerPoint Presentation</vt:lpstr>
      <vt:lpstr>PowerPoint Presentation</vt:lpstr>
      <vt:lpstr>PowerPoint Presentation</vt:lpstr>
      <vt:lpstr>Class ArrayList&lt;E&gt;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 Rohilla</dc:creator>
  <cp:lastModifiedBy>Nitin</cp:lastModifiedBy>
  <cp:revision>62</cp:revision>
  <dcterms:created xsi:type="dcterms:W3CDTF">2018-03-26T13:20:15Z</dcterms:created>
  <dcterms:modified xsi:type="dcterms:W3CDTF">2018-04-09T03:02:58Z</dcterms:modified>
</cp:coreProperties>
</file>