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96" r:id="rId4"/>
    <p:sldId id="282" r:id="rId5"/>
    <p:sldId id="262" r:id="rId6"/>
    <p:sldId id="298" r:id="rId7"/>
    <p:sldId id="310" r:id="rId8"/>
    <p:sldId id="301" r:id="rId9"/>
    <p:sldId id="299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E42AC-03F5-46EF-A1D2-DD61C8374439}" type="datetimeFigureOut">
              <a:rPr lang="en-US" smtClean="0"/>
              <a:pPr/>
              <a:t>24-Jan-25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Dr Komarasamy 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BC91-7B8D-45A0-9746-B8EB680FF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FE275-A2F4-47BE-BF64-2188A1178E48}" type="datetimeFigureOut">
              <a:rPr lang="en-US" smtClean="0"/>
              <a:pPr/>
              <a:t>24-Jan-25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Dr Komarasamy 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F9DC3-3B45-4498-A69F-89DE79C6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683-57C9-4CD5-8245-94D59733310C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B174-B8D6-40CD-85E6-D4F41BEB4833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1927-A645-4748-8DA4-030B78C71B6E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63E-B1F8-464D-827E-61F232CD57ED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EA7A-C56A-4B9B-B3CE-6243F0815CBD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5C8A-1DCB-43BF-B811-7A5714EE5ECD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9229-50CA-4AD0-8DBC-1A60F3B4AB49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B2E4-4070-4BC7-BC23-B394844942DE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916-9DDE-4B05-AC57-8E63AF977A19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B1E-E659-4B85-B5CA-1A1FC9C8B09B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5FFE-3E8F-4871-A00E-C73695A1F988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C3946-9189-4DE5-AF68-BFA7FD29883F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86ws7mQYIg?si=ZWP7OoRO9AyObOG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35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CSE3009 - Parallel and Distributed Computing 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Course Type: LTP          Credits: 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b="1" dirty="0" smtClean="0">
                <a:solidFill>
                  <a:srgbClr val="0000FF"/>
                </a:solidFill>
              </a:rPr>
              <a:t>Prepared by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Dr Komarasamy G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Senior Associate Professor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School of Computing Science and Engineering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VIT Bhopal University</a:t>
            </a:r>
            <a:endParaRPr lang="en-IN" sz="24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971800" y="609600"/>
            <a:ext cx="32766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Parallelism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There are </a:t>
            </a:r>
            <a:r>
              <a:rPr lang="en-US" sz="2400" b="1" dirty="0" smtClean="0">
                <a:solidFill>
                  <a:srgbClr val="FF0000"/>
                </a:solidFill>
              </a:rPr>
              <a:t>many reasons </a:t>
            </a:r>
            <a:r>
              <a:rPr lang="en-US" sz="2400" dirty="0" smtClean="0"/>
              <a:t>to use parallel computing, such as save </a:t>
            </a:r>
            <a:r>
              <a:rPr lang="en-US" sz="2400" b="1" dirty="0" smtClean="0">
                <a:solidFill>
                  <a:srgbClr val="FF0000"/>
                </a:solidFill>
              </a:rPr>
              <a:t>time and money, provide concurrency, solve larger problems</a:t>
            </a:r>
            <a:r>
              <a:rPr lang="en-US" sz="2400" dirty="0" smtClean="0"/>
              <a:t>, etc. </a:t>
            </a:r>
          </a:p>
          <a:p>
            <a:pPr algn="just"/>
            <a:r>
              <a:rPr lang="en-US" sz="2400" dirty="0" smtClean="0"/>
              <a:t>Furthermore, </a:t>
            </a:r>
            <a:r>
              <a:rPr lang="en-US" sz="2400" b="1" dirty="0" smtClean="0">
                <a:solidFill>
                  <a:srgbClr val="FF0000"/>
                </a:solidFill>
              </a:rPr>
              <a:t>parallel computing reduces complexity. </a:t>
            </a:r>
          </a:p>
          <a:p>
            <a:pPr algn="just"/>
            <a:endParaRPr lang="en-US" sz="24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400" b="1" u="sng" dirty="0" smtClean="0"/>
              <a:t>In the real-life example of parallel computing, </a:t>
            </a:r>
          </a:p>
          <a:p>
            <a:pPr algn="just"/>
            <a:r>
              <a:rPr lang="en-US" sz="2400" dirty="0" smtClean="0"/>
              <a:t>there are two queues to get a ticket of anything; </a:t>
            </a:r>
          </a:p>
          <a:p>
            <a:pPr algn="just"/>
            <a:r>
              <a:rPr lang="en-US" sz="2400" dirty="0" smtClean="0"/>
              <a:t>if </a:t>
            </a:r>
            <a:r>
              <a:rPr lang="en-US" sz="2400" b="1" dirty="0" smtClean="0"/>
              <a:t>two cashiers are giving tickets to 2 persons simultaneously, </a:t>
            </a:r>
          </a:p>
          <a:p>
            <a:pPr algn="just"/>
            <a:r>
              <a:rPr lang="en-US" sz="2400" b="1" dirty="0" smtClean="0"/>
              <a:t>it helps to save time as well as reduce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Key Concepts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257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The compute resources can include:</a:t>
            </a:r>
          </a:p>
          <a:p>
            <a:pPr lvl="1" algn="just"/>
            <a:r>
              <a:rPr lang="en-US" sz="2400" dirty="0" smtClean="0"/>
              <a:t>A single computer with multiple processors;</a:t>
            </a:r>
          </a:p>
          <a:p>
            <a:pPr lvl="1" algn="just"/>
            <a:r>
              <a:rPr lang="en-US" sz="2400" dirty="0" smtClean="0"/>
              <a:t>An arbitrary number of computers connected by a network;</a:t>
            </a:r>
          </a:p>
          <a:p>
            <a:pPr lvl="1" algn="just"/>
            <a:r>
              <a:rPr lang="en-US" sz="2400" dirty="0" smtClean="0"/>
              <a:t>A combination of both.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The computational problem usually demonstrates characteristics such as the ability to be:</a:t>
            </a:r>
          </a:p>
          <a:p>
            <a:pPr lvl="1" algn="just"/>
            <a:r>
              <a:rPr lang="en-US" sz="2400" dirty="0" smtClean="0"/>
              <a:t>Broken apart into discrete pieces of work that can be solved simultaneously;</a:t>
            </a:r>
          </a:p>
          <a:p>
            <a:pPr lvl="1" algn="just"/>
            <a:r>
              <a:rPr lang="en-US" sz="2400" dirty="0" smtClean="0"/>
              <a:t>Execute multiple program instructions at any moment in time;</a:t>
            </a:r>
          </a:p>
          <a:p>
            <a:pPr lvl="1" algn="just"/>
            <a:r>
              <a:rPr lang="en-US" sz="2400" dirty="0" smtClean="0"/>
              <a:t>Solved in less time with multiple compute resources than with a single compute resource.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Types of parallel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257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1. 	Bit-level parallelism: </a:t>
            </a:r>
          </a:p>
          <a:p>
            <a:pPr algn="just"/>
            <a:r>
              <a:rPr lang="en-US" sz="2400" dirty="0" smtClean="0"/>
              <a:t>The form of parallel computing in which every task is dependent on </a:t>
            </a:r>
            <a:r>
              <a:rPr lang="en-US" sz="2400" b="1" u="sng" dirty="0" smtClean="0">
                <a:solidFill>
                  <a:srgbClr val="FF0000"/>
                </a:solidFill>
              </a:rPr>
              <a:t>processor word size. </a:t>
            </a:r>
          </a:p>
          <a:p>
            <a:pPr algn="just"/>
            <a:r>
              <a:rPr lang="en-US" sz="2400" dirty="0" smtClean="0"/>
              <a:t>In terms of performing a task on large-sized data, it </a:t>
            </a:r>
            <a:r>
              <a:rPr lang="en-US" sz="2400" b="1" dirty="0" smtClean="0">
                <a:solidFill>
                  <a:srgbClr val="FF0000"/>
                </a:solidFill>
              </a:rPr>
              <a:t>reduces the number of instructions </a:t>
            </a:r>
            <a:r>
              <a:rPr lang="en-US" sz="2400" dirty="0" smtClean="0"/>
              <a:t>the processor must execute. There is a need to split the operation into series of instructions. </a:t>
            </a:r>
          </a:p>
          <a:p>
            <a:pPr algn="just"/>
            <a:r>
              <a:rPr lang="en-US" sz="2400" b="1" dirty="0" smtClean="0"/>
              <a:t>For example</a:t>
            </a:r>
            <a:r>
              <a:rPr lang="en-US" sz="2400" dirty="0" smtClean="0"/>
              <a:t>, </a:t>
            </a:r>
          </a:p>
          <a:p>
            <a:pPr algn="just"/>
            <a:r>
              <a:rPr lang="en-US" sz="2400" dirty="0" smtClean="0"/>
              <a:t>There is an </a:t>
            </a:r>
            <a:r>
              <a:rPr lang="en-US" sz="2400" b="1" dirty="0" smtClean="0">
                <a:solidFill>
                  <a:srgbClr val="FF0000"/>
                </a:solidFill>
              </a:rPr>
              <a:t>8-bit processor</a:t>
            </a:r>
            <a:r>
              <a:rPr lang="en-US" sz="2400" dirty="0" smtClean="0"/>
              <a:t>, and you want to do an operation on </a:t>
            </a:r>
            <a:r>
              <a:rPr lang="en-US" sz="2400" b="1" dirty="0" smtClean="0">
                <a:solidFill>
                  <a:srgbClr val="FF0000"/>
                </a:solidFill>
              </a:rPr>
              <a:t>16-bit numbers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First, it must operate the 8 lower-order bits and then the 8 higher-order bits. </a:t>
            </a:r>
          </a:p>
          <a:p>
            <a:pPr algn="just"/>
            <a:r>
              <a:rPr lang="en-US" sz="2400" dirty="0" smtClean="0"/>
              <a:t>Therefore, two instructions are needed to execute the operation. The operation can be performed with one instruction by a 16-bit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Types of parallel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5562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2. Instruction-level parallelism:</a:t>
            </a:r>
            <a:r>
              <a:rPr lang="en-US" sz="2400" dirty="0" smtClean="0">
                <a:solidFill>
                  <a:srgbClr val="0000FF"/>
                </a:solidFill>
              </a:rPr>
              <a:t> </a:t>
            </a:r>
          </a:p>
          <a:p>
            <a:pPr algn="just"/>
            <a:r>
              <a:rPr lang="en-US" sz="2400" dirty="0" smtClean="0"/>
              <a:t>In a single </a:t>
            </a:r>
            <a:r>
              <a:rPr lang="en-US" sz="2400" b="1" dirty="0" smtClean="0"/>
              <a:t>CPU clock cycle</a:t>
            </a:r>
            <a:r>
              <a:rPr lang="en-US" sz="2400" dirty="0" smtClean="0"/>
              <a:t>, the processor decides in instruction-level parallelism </a:t>
            </a:r>
            <a:r>
              <a:rPr lang="en-US" sz="2400" b="1" dirty="0" smtClean="0">
                <a:solidFill>
                  <a:srgbClr val="FF0000"/>
                </a:solidFill>
              </a:rPr>
              <a:t>how many instructions are implemented at the same time. </a:t>
            </a:r>
            <a:r>
              <a:rPr lang="en-US" sz="2400" dirty="0" smtClean="0"/>
              <a:t>For each clock cycle phase, a processor in instruction-level parallelism can have the ability to address that is less than one instruction. The software approach in instruction-level parallelism functions on static parallelism, where the computer decides which instructions to execute simultaneously.</a:t>
            </a:r>
          </a:p>
          <a:p>
            <a:pPr marL="457200" indent="-457200" algn="just">
              <a:buAutoNum type="arabicPeriod" startAt="3"/>
            </a:pPr>
            <a:r>
              <a:rPr lang="en-US" sz="2400" b="1" dirty="0" smtClean="0">
                <a:solidFill>
                  <a:srgbClr val="0000FF"/>
                </a:solidFill>
              </a:rPr>
              <a:t>Task Parallelism: </a:t>
            </a:r>
          </a:p>
          <a:p>
            <a:pPr marL="457200" indent="-457200" algn="just"/>
            <a:r>
              <a:rPr lang="en-US" sz="2400" dirty="0" smtClean="0"/>
              <a:t>Task parallelism is the </a:t>
            </a:r>
            <a:r>
              <a:rPr lang="en-US" sz="2400" b="1" dirty="0" smtClean="0">
                <a:solidFill>
                  <a:srgbClr val="FF0000"/>
                </a:solidFill>
              </a:rPr>
              <a:t>form of parallelism in which the tasks are decomposed into subtasks.</a:t>
            </a:r>
            <a:r>
              <a:rPr lang="en-US" sz="2400" dirty="0" smtClean="0"/>
              <a:t> </a:t>
            </a:r>
          </a:p>
          <a:p>
            <a:pPr marL="457200" indent="-457200" algn="just"/>
            <a:r>
              <a:rPr lang="en-US" sz="2400" dirty="0" smtClean="0"/>
              <a:t>Then, each subtask is allocated for execution. And, the execution of subtasks is performed concurrently by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Applications of Parallel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5626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There are various applications of Parallel Computing, which are as follows:</a:t>
            </a:r>
          </a:p>
          <a:p>
            <a:pPr algn="just"/>
            <a:r>
              <a:rPr lang="en-US" sz="2400" dirty="0" smtClean="0"/>
              <a:t>One of the primary applications of parallel computing is </a:t>
            </a:r>
            <a:r>
              <a:rPr lang="en-US" sz="2400" b="1" dirty="0" smtClean="0"/>
              <a:t>Databases and Data mining.</a:t>
            </a:r>
          </a:p>
          <a:p>
            <a:pPr algn="just"/>
            <a:r>
              <a:rPr lang="en-US" sz="2400" dirty="0" smtClean="0"/>
              <a:t>The real-time simulation of systems is another use of parallel computing.</a:t>
            </a:r>
          </a:p>
          <a:p>
            <a:pPr algn="just"/>
            <a:r>
              <a:rPr lang="en-US" sz="2400" dirty="0" smtClean="0"/>
              <a:t>The technologies, such as Networked videos and Multimedia.</a:t>
            </a:r>
          </a:p>
          <a:p>
            <a:pPr algn="just"/>
            <a:r>
              <a:rPr lang="en-US" sz="2400" dirty="0" smtClean="0"/>
              <a:t>Science and Engineering.</a:t>
            </a:r>
          </a:p>
          <a:p>
            <a:pPr algn="just"/>
            <a:r>
              <a:rPr lang="en-US" sz="2400" dirty="0" smtClean="0"/>
              <a:t>Collaborative work environments.</a:t>
            </a:r>
          </a:p>
          <a:p>
            <a:pPr algn="just"/>
            <a:r>
              <a:rPr lang="en-US" sz="2400" dirty="0" smtClean="0"/>
              <a:t>The concept of parallel computing is used by </a:t>
            </a:r>
            <a:r>
              <a:rPr lang="en-US" sz="2400" b="1" dirty="0" smtClean="0"/>
              <a:t>augmented reality, advanced graphics, and virtual reality.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Advantages of Parallel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562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In parallel computing, more resources are used to complete the task that led to decrease the </a:t>
            </a:r>
            <a:r>
              <a:rPr lang="en-US" sz="2400" b="1" dirty="0" smtClean="0">
                <a:solidFill>
                  <a:srgbClr val="FF0000"/>
                </a:solidFill>
              </a:rPr>
              <a:t>time and cut possible costs. </a:t>
            </a:r>
            <a:endParaRPr lang="en-US" sz="2400" dirty="0" smtClean="0"/>
          </a:p>
          <a:p>
            <a:pPr algn="just"/>
            <a:r>
              <a:rPr lang="en-US" sz="2400" dirty="0" smtClean="0"/>
              <a:t>Comparing with Serial Computing, parallel computing can solve </a:t>
            </a:r>
            <a:r>
              <a:rPr lang="en-US" sz="2400" b="1" dirty="0" smtClean="0">
                <a:solidFill>
                  <a:srgbClr val="FF0000"/>
                </a:solidFill>
              </a:rPr>
              <a:t>larger problems in a short time.</a:t>
            </a:r>
          </a:p>
          <a:p>
            <a:pPr algn="just"/>
            <a:r>
              <a:rPr lang="en-US" sz="2400" dirty="0" smtClean="0"/>
              <a:t>For simulating, modeling, and understanding complex, real-world phenomena, parallel computing is much appropriate while comparing with serial computing.</a:t>
            </a:r>
          </a:p>
          <a:p>
            <a:pPr algn="just"/>
            <a:r>
              <a:rPr lang="en-US" sz="2400" dirty="0" smtClean="0"/>
              <a:t>There are multiple problems that are very large and may impractical or impossible to solve them on a single computer; </a:t>
            </a:r>
          </a:p>
          <a:p>
            <a:pPr algn="just"/>
            <a:r>
              <a:rPr lang="en-US" sz="2400" dirty="0" smtClean="0"/>
              <a:t>It allows you to do several things in a time by using multiple computing resources.</a:t>
            </a:r>
          </a:p>
          <a:p>
            <a:pPr algn="just"/>
            <a:r>
              <a:rPr lang="en-US" sz="2400" dirty="0" smtClean="0"/>
              <a:t>Parallel computing is suited for hardware as serial computing wastes the potential computing power.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Disadvantages of Parallel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562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It addresses Parallel architecture that can be </a:t>
            </a:r>
            <a:r>
              <a:rPr lang="en-US" sz="2400" b="1" dirty="0" smtClean="0">
                <a:solidFill>
                  <a:srgbClr val="FF0000"/>
                </a:solidFill>
              </a:rPr>
              <a:t>difficult to achieve.</a:t>
            </a:r>
          </a:p>
          <a:p>
            <a:pPr algn="just"/>
            <a:r>
              <a:rPr lang="en-US" sz="2400" dirty="0" smtClean="0"/>
              <a:t>In the case of clusters, better </a:t>
            </a:r>
            <a:r>
              <a:rPr lang="en-US" sz="2400" b="1" dirty="0" smtClean="0">
                <a:solidFill>
                  <a:srgbClr val="FF0000"/>
                </a:solidFill>
              </a:rPr>
              <a:t>cooling technologies are needed </a:t>
            </a:r>
            <a:r>
              <a:rPr lang="en-US" sz="2400" dirty="0" smtClean="0"/>
              <a:t>in parallel computing.</a:t>
            </a:r>
          </a:p>
          <a:p>
            <a:pPr algn="just"/>
            <a:r>
              <a:rPr lang="en-US" sz="2400" dirty="0" smtClean="0"/>
              <a:t>It requires the managed algorithms, which could be handled in the parallel mechanism.</a:t>
            </a:r>
          </a:p>
          <a:p>
            <a:pPr algn="just"/>
            <a:r>
              <a:rPr lang="en-US" sz="2400" dirty="0" smtClean="0"/>
              <a:t>The multi-core architectures consume high power consumption.</a:t>
            </a:r>
          </a:p>
          <a:p>
            <a:pPr algn="just"/>
            <a:r>
              <a:rPr lang="en-US" sz="2400" dirty="0" smtClean="0"/>
              <a:t>The parallel computing system needs </a:t>
            </a:r>
            <a:r>
              <a:rPr lang="en-US" sz="2400" b="1" dirty="0" smtClean="0">
                <a:solidFill>
                  <a:srgbClr val="FF0000"/>
                </a:solidFill>
              </a:rPr>
              <a:t>low coupling and high cohesion, which is difficult to create.</a:t>
            </a:r>
          </a:p>
          <a:p>
            <a:pPr algn="just"/>
            <a:r>
              <a:rPr lang="en-US" sz="2400" dirty="0" smtClean="0"/>
              <a:t>The code for a parallelism-based program can be done by the most technically skilled and expert programmers.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Disadvantages of Parallel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562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Although parallel computing helps you out to resolve computationally and the data-exhaustive issue with the help of using multiple processors, </a:t>
            </a:r>
            <a:r>
              <a:rPr lang="en-US" sz="2400" b="1" dirty="0" smtClean="0">
                <a:solidFill>
                  <a:srgbClr val="FF0000"/>
                </a:solidFill>
              </a:rPr>
              <a:t>sometimes it affects the conjunction of the system and some of our control algorithms </a:t>
            </a:r>
            <a:r>
              <a:rPr lang="en-US" sz="2400" dirty="0" smtClean="0"/>
              <a:t>and does not provide good outcomes due to the parallel option.</a:t>
            </a:r>
          </a:p>
          <a:p>
            <a:pPr algn="just"/>
            <a:r>
              <a:rPr lang="en-US" sz="2400" dirty="0" smtClean="0"/>
              <a:t>Due to synchronization, thread creation, data transfers, and more, the extra cost sometimes can be quite large; even it may be exceeding the gains because of parallelization.</a:t>
            </a:r>
          </a:p>
          <a:p>
            <a:pPr algn="just"/>
            <a:r>
              <a:rPr lang="en-US" sz="2400" dirty="0" smtClean="0"/>
              <a:t>Moreover, for improving performance, the parallel computing system needs different code tweaking for different target architectures.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Overview or Why Parallel computing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562600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 smtClean="0"/>
              <a:t>The whole real-world runs in </a:t>
            </a:r>
            <a:r>
              <a:rPr lang="en-US" sz="2400" b="1" dirty="0" smtClean="0">
                <a:solidFill>
                  <a:srgbClr val="FF0000"/>
                </a:solidFill>
              </a:rPr>
              <a:t>dynamic nature </a:t>
            </a:r>
            <a:r>
              <a:rPr lang="en-US" sz="2400" dirty="0" smtClean="0"/>
              <a:t>i.e. many things happen at a certain time but at different places concurrently. This data is extensively huge to manage.</a:t>
            </a:r>
          </a:p>
          <a:p>
            <a:pPr algn="just" fontAlgn="base"/>
            <a:r>
              <a:rPr lang="en-US" sz="2400" dirty="0" smtClean="0"/>
              <a:t>Real-world data needs more dynamic simulation and modeling, and for achieving the same, parallel computing is the key.</a:t>
            </a:r>
          </a:p>
          <a:p>
            <a:pPr algn="just" fontAlgn="base"/>
            <a:r>
              <a:rPr lang="en-US" sz="2400" dirty="0" smtClean="0"/>
              <a:t>Parallel computing provides concurrency and saves time and money.</a:t>
            </a:r>
          </a:p>
          <a:p>
            <a:pPr algn="just" fontAlgn="base"/>
            <a:r>
              <a:rPr lang="en-US" sz="2400" b="1" dirty="0" smtClean="0">
                <a:solidFill>
                  <a:srgbClr val="FF0000"/>
                </a:solidFill>
              </a:rPr>
              <a:t>Complex, large datasets, and their management can be organized and using parallel </a:t>
            </a:r>
            <a:r>
              <a:rPr lang="en-US" sz="2400" b="1" dirty="0" err="1" smtClean="0">
                <a:solidFill>
                  <a:srgbClr val="FF0000"/>
                </a:solidFill>
              </a:rPr>
              <a:t>computing’s</a:t>
            </a:r>
            <a:r>
              <a:rPr lang="en-US" sz="2400" b="1" dirty="0" smtClean="0">
                <a:solidFill>
                  <a:srgbClr val="FF0000"/>
                </a:solidFill>
              </a:rPr>
              <a:t> approach.</a:t>
            </a:r>
          </a:p>
          <a:p>
            <a:pPr algn="just" fontAlgn="base"/>
            <a:r>
              <a:rPr lang="en-US" sz="2400" dirty="0" smtClean="0"/>
              <a:t>Ensures the effective utilization of the resources. </a:t>
            </a:r>
          </a:p>
          <a:p>
            <a:pPr algn="just" fontAlgn="base"/>
            <a:r>
              <a:rPr lang="en-US" sz="2400" dirty="0" smtClean="0"/>
              <a:t>The hardware is guaranteed to be used effectively whereas in serial computation only some part of the hardware was used and the rest rendered idle.</a:t>
            </a:r>
          </a:p>
          <a:p>
            <a:pPr algn="just" fontAlgn="base"/>
            <a:r>
              <a:rPr lang="en-US" sz="2400" dirty="0" smtClean="0"/>
              <a:t>Also, it is impractical to implement real-time systems using serial computing.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How does Computer Hardware Work</a:t>
            </a:r>
            <a:endParaRPr lang="en-US" sz="2200" b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715000"/>
          </a:xfrm>
        </p:spPr>
        <p:txBody>
          <a:bodyPr>
            <a:no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How does Computer Hardware Work|| 3D animation.</a:t>
            </a:r>
          </a:p>
          <a:p>
            <a:r>
              <a:rPr lang="en-US" sz="2400" b="1" dirty="0" smtClean="0">
                <a:hlinkClick r:id="rId3"/>
              </a:rPr>
              <a:t>https://youtu.be/d86ws7mQYIg?si=ZWP7OoRO9AyObOGI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algn="just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05800" cy="5334000"/>
          </a:xfrm>
        </p:spPr>
        <p:txBody>
          <a:bodyPr>
            <a:noAutofit/>
          </a:bodyPr>
          <a:lstStyle/>
          <a:p>
            <a:pPr marL="290513" indent="-290513" algn="just">
              <a:buNone/>
            </a:pPr>
            <a:r>
              <a:rPr lang="en-US" sz="2400" dirty="0" smtClean="0"/>
              <a:t>1. To provide contemporary knowledge to students in parallel and distributed environment.</a:t>
            </a:r>
          </a:p>
          <a:p>
            <a:pPr marL="290513" indent="-290513" algn="just">
              <a:buNone/>
            </a:pPr>
            <a:r>
              <a:rPr lang="en-US" sz="2400" dirty="0" smtClean="0"/>
              <a:t>2. To provide students with abilities to analyze and design parallel and distributed applications.</a:t>
            </a:r>
          </a:p>
          <a:p>
            <a:pPr marL="290513" indent="-290513" algn="just">
              <a:buNone/>
            </a:pPr>
            <a:r>
              <a:rPr lang="en-US" sz="2400" dirty="0" smtClean="0"/>
              <a:t>3. In the development of parallel and distributed applications, apply core computer science concepts and algorithms. </a:t>
            </a:r>
          </a:p>
          <a:p>
            <a:pPr marL="290513" indent="-290513" algn="just">
              <a:buNone/>
            </a:pPr>
            <a:r>
              <a:rPr lang="en-US" sz="2400" dirty="0" smtClean="0"/>
              <a:t>4. To illustrate middleware technologies to support distributed applications.</a:t>
            </a:r>
          </a:p>
          <a:p>
            <a:pPr marL="290513" indent="-290513" algn="just">
              <a:buNone/>
            </a:pPr>
            <a:r>
              <a:rPr lang="en-US" sz="2400" dirty="0" smtClean="0"/>
              <a:t>5. To identify Distributed and parallel programs to improve performance and reliability.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05800" cy="5334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Students will be able to </a:t>
            </a:r>
          </a:p>
          <a:p>
            <a:pPr algn="just"/>
            <a:r>
              <a:rPr lang="en-US" sz="2400" dirty="0" smtClean="0"/>
              <a:t>CO1: Analyze parallel and distributed system using the principles and concepts.[KL4]</a:t>
            </a:r>
          </a:p>
          <a:p>
            <a:pPr algn="just"/>
            <a:r>
              <a:rPr lang="en-US" sz="2400" dirty="0" smtClean="0"/>
              <a:t>CO2: Apply parallelize problems for load balancing. [KL3]</a:t>
            </a:r>
          </a:p>
          <a:p>
            <a:pPr algn="just"/>
            <a:r>
              <a:rPr lang="en-US" sz="2400" dirty="0" smtClean="0"/>
              <a:t>CO3 : Explain the challenges and opportunities that parallel and distributed systems present. [KL2]</a:t>
            </a:r>
          </a:p>
          <a:p>
            <a:pPr algn="just"/>
            <a:r>
              <a:rPr lang="en-US" sz="2400" dirty="0" smtClean="0"/>
              <a:t>CO4: Explain middleware technologies. RPC, RMI, and object-based[KL2]</a:t>
            </a:r>
          </a:p>
          <a:p>
            <a:pPr algn="just"/>
            <a:r>
              <a:rPr lang="en-US" sz="2400" dirty="0" smtClean="0"/>
              <a:t>CO5: Illustrate middleware technologies to support distributed applications. [KL2]</a:t>
            </a:r>
          </a:p>
          <a:p>
            <a:pPr algn="just"/>
            <a:r>
              <a:rPr lang="en-US" sz="2400" dirty="0" smtClean="0"/>
              <a:t>CO6: Identify Distributed and parallel programs to improve performance and reliability. [KL2]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487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Unit-1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3657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Parallelism Fundamentals – Key Concepts and Challenges – Overview of Parallel computing – Flynn’s Taxonomy – Multi-Core Processors – Shared </a:t>
            </a:r>
            <a:r>
              <a:rPr lang="en-US" b="1" dirty="0" err="1" smtClean="0">
                <a:solidFill>
                  <a:srgbClr val="FF0000"/>
                </a:solidFill>
              </a:rPr>
              <a:t>vs</a:t>
            </a:r>
            <a:r>
              <a:rPr lang="en-US" b="1" dirty="0" smtClean="0">
                <a:solidFill>
                  <a:srgbClr val="FF0000"/>
                </a:solidFill>
              </a:rPr>
              <a:t> Distributed memory. 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Performance of Parallel Computers, Performance Metrics for Processors, Parallel Programming Models, Parallel Algorithms. 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Unit-1 Parallelism Fundamentals /                     Dr Komarasamy 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Parallelism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Conventional architectures </a:t>
            </a:r>
            <a:r>
              <a:rPr lang="en-US" sz="2400" dirty="0" smtClean="0"/>
              <a:t>– </a:t>
            </a:r>
            <a:r>
              <a:rPr lang="en-US" sz="2400" b="1" dirty="0" smtClean="0">
                <a:solidFill>
                  <a:srgbClr val="FF0000"/>
                </a:solidFill>
              </a:rPr>
              <a:t>consists of a processor, memory system, and the data path.</a:t>
            </a:r>
          </a:p>
          <a:p>
            <a:pPr algn="just"/>
            <a:r>
              <a:rPr lang="en-US" sz="2400" dirty="0" smtClean="0"/>
              <a:t>Each of these components present significant performance bottlenecks.</a:t>
            </a:r>
          </a:p>
          <a:p>
            <a:pPr algn="just"/>
            <a:r>
              <a:rPr lang="en-US" sz="2400" dirty="0" smtClean="0"/>
              <a:t>Parallelism addresses each of these components insignificant ways.</a:t>
            </a:r>
          </a:p>
          <a:p>
            <a:pPr algn="just"/>
            <a:r>
              <a:rPr lang="en-US" sz="2400" dirty="0" smtClean="0"/>
              <a:t>Different applications utilize different aspects of parallelism - e.g., data intensive applications utilize high aggregate throughput, server applications utilize high aggregate network bandwidth, and scientific applications typically utilize high processing and memory system performance.</a:t>
            </a:r>
          </a:p>
          <a:p>
            <a:pPr algn="just"/>
            <a:r>
              <a:rPr lang="en-US" sz="2400" dirty="0" smtClean="0"/>
              <a:t>It is important to understand each of these performance bottleneck.</a:t>
            </a:r>
          </a:p>
          <a:p>
            <a:pPr algn="just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Parallelism 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Unit-1 Parallelism Fundamentals /                     Dr Komarasamy 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9906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 algn="just">
              <a:buFont typeface="Arial" pitchFamily="34" charset="0"/>
              <a:buChar char="•"/>
            </a:pPr>
            <a:r>
              <a:rPr lang="en-US" sz="2400" b="1" dirty="0" smtClean="0"/>
              <a:t>Parallel computing </a:t>
            </a:r>
            <a:r>
              <a:rPr lang="en-US" sz="2400" dirty="0" smtClean="0"/>
              <a:t>-&gt; </a:t>
            </a:r>
            <a:r>
              <a:rPr lang="en-US" sz="2400" b="1" dirty="0" smtClean="0">
                <a:solidFill>
                  <a:srgbClr val="0000FF"/>
                </a:solidFill>
              </a:rPr>
              <a:t>process of executing several processors an application or computation simultaneously. </a:t>
            </a:r>
          </a:p>
          <a:p>
            <a:pPr marL="234950" indent="-234950" algn="just">
              <a:buFont typeface="Arial" pitchFamily="34" charset="0"/>
              <a:buChar char="•"/>
            </a:pPr>
            <a:endParaRPr lang="en-US" sz="2400" dirty="0" smtClean="0"/>
          </a:p>
          <a:p>
            <a:pPr marL="234950" indent="-234950" algn="just">
              <a:buFont typeface="Arial" pitchFamily="34" charset="0"/>
              <a:buChar char="•"/>
            </a:pPr>
            <a:r>
              <a:rPr lang="en-US" sz="2400" dirty="0" smtClean="0"/>
              <a:t>Generally, it is a kind of computing architecture where the large problems break into independent, smaller, usually similar parts that can be processed in one go.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Parallelism 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pic>
        <p:nvPicPr>
          <p:cNvPr id="2050" name="Picture 2" descr="What is Parallel Computing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762000"/>
            <a:ext cx="6781800" cy="279822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3733800"/>
            <a:ext cx="84582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Traditionally software has been written for </a:t>
            </a:r>
            <a:r>
              <a:rPr lang="en-US" sz="2800" b="1" u="sng" dirty="0" smtClean="0">
                <a:solidFill>
                  <a:srgbClr val="FF0000"/>
                </a:solidFill>
              </a:rPr>
              <a:t>serial computations</a:t>
            </a:r>
            <a:r>
              <a:rPr lang="en-US" sz="2800" b="1" dirty="0" smtClean="0">
                <a:solidFill>
                  <a:srgbClr val="FF0000"/>
                </a:solidFill>
              </a:rPr>
              <a:t>: </a:t>
            </a:r>
          </a:p>
          <a:p>
            <a:pPr marL="234950" indent="-234950" algn="just">
              <a:buFont typeface="Arial" pitchFamily="34" charset="0"/>
              <a:buChar char="•"/>
            </a:pPr>
            <a:r>
              <a:rPr lang="en-US" sz="2100" b="1" dirty="0" smtClean="0"/>
              <a:t>To be run on a single computer having a single Central Processing Unit (CPU) </a:t>
            </a:r>
          </a:p>
          <a:p>
            <a:pPr marL="234950" indent="-234950" algn="just">
              <a:buFont typeface="Arial" pitchFamily="34" charset="0"/>
              <a:buChar char="•"/>
            </a:pPr>
            <a:r>
              <a:rPr lang="en-US" sz="2100" b="1" dirty="0" smtClean="0"/>
              <a:t>A problem is broken into a discrete set of instructions </a:t>
            </a:r>
          </a:p>
          <a:p>
            <a:pPr marL="692150" lvl="1" indent="-234950" algn="just">
              <a:buFont typeface="Arial" pitchFamily="34" charset="0"/>
              <a:buChar char="•"/>
            </a:pPr>
            <a:r>
              <a:rPr lang="en-US" sz="2100" b="1" dirty="0" smtClean="0"/>
              <a:t>Instructions are executed one after another </a:t>
            </a:r>
          </a:p>
          <a:p>
            <a:pPr marL="692150" lvl="1" indent="-234950" algn="just">
              <a:buFont typeface="Arial" pitchFamily="34" charset="0"/>
              <a:buChar char="•"/>
            </a:pPr>
            <a:r>
              <a:rPr lang="en-US" sz="2100" b="1" dirty="0" smtClean="0"/>
              <a:t>Only one instruction can be executed at any moment in time</a:t>
            </a:r>
            <a:endParaRPr lang="en-US" sz="2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Parallelism 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  <p:pic>
        <p:nvPicPr>
          <p:cNvPr id="26626" name="Picture 2" descr="Parallel comput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08150"/>
            <a:ext cx="6858000" cy="37352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81000" y="4343400"/>
            <a:ext cx="8534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Parallel computing</a:t>
            </a:r>
            <a:r>
              <a:rPr lang="en-US" sz="2400" b="1" dirty="0" smtClean="0">
                <a:solidFill>
                  <a:srgbClr val="FF0000"/>
                </a:solidFill>
              </a:rPr>
              <a:t> is the simultaneous use of multiple compute resources to solve a computational problem.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b="1" dirty="0" smtClean="0"/>
              <a:t>To be run using multiple CPUs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b="1" dirty="0" smtClean="0"/>
              <a:t>A problem is broken into discrete parts that can be solved concurrently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b="1" dirty="0" smtClean="0"/>
              <a:t>Each part is further broken down to a series of instructions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b="1" dirty="0" smtClean="0"/>
              <a:t>Instructions from each part execute simultaneously on different CPUs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Parallelism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Parallel computing also helps in </a:t>
            </a:r>
            <a:r>
              <a:rPr lang="en-US" sz="2400" b="1" dirty="0" smtClean="0">
                <a:solidFill>
                  <a:srgbClr val="FF0000"/>
                </a:solidFill>
              </a:rPr>
              <a:t>faster application processing and task resolution by increasing the available computation power of systems. </a:t>
            </a:r>
          </a:p>
          <a:p>
            <a:pPr algn="just"/>
            <a:r>
              <a:rPr lang="en-US" sz="2400" dirty="0" smtClean="0"/>
              <a:t>The parallel computing principles are used by most supercomputers employ to operate. </a:t>
            </a:r>
          </a:p>
          <a:p>
            <a:pPr algn="just"/>
            <a:r>
              <a:rPr lang="en-US" sz="2400" dirty="0" smtClean="0"/>
              <a:t>The operational scenarios that need massive processing power or computation, generally, parallel processing is commonly used there.</a:t>
            </a:r>
          </a:p>
          <a:p>
            <a:pPr algn="just"/>
            <a:r>
              <a:rPr lang="en-US" sz="2400" dirty="0" smtClean="0"/>
              <a:t>The earliest computer software is </a:t>
            </a:r>
            <a:r>
              <a:rPr lang="en-US" sz="2400" b="1" dirty="0" smtClean="0">
                <a:solidFill>
                  <a:srgbClr val="FF0000"/>
                </a:solidFill>
              </a:rPr>
              <a:t>written for serial computation </a:t>
            </a:r>
            <a:r>
              <a:rPr lang="en-US" sz="2400" dirty="0" smtClean="0"/>
              <a:t>as they are able to execute a single instruction at one time, but parallel computing is different where it executes several processors an application or computation in one time.</a:t>
            </a:r>
          </a:p>
          <a:p>
            <a:pPr algn="just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 Parallelism Fundamentals /                     Dr Komarasamy 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1389</Words>
  <Application>Microsoft Office PowerPoint</Application>
  <PresentationFormat>On-screen Show (4:3)</PresentationFormat>
  <Paragraphs>187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CSE3009 - Parallel and Distributed Computing  Course Type: LTP          Credits: 4</vt:lpstr>
      <vt:lpstr>Course Objectives</vt:lpstr>
      <vt:lpstr>Course Outcomes</vt:lpstr>
      <vt:lpstr>Unit-1</vt:lpstr>
      <vt:lpstr>Parallelism Fundamentals</vt:lpstr>
      <vt:lpstr>Parallelism Fundamentals</vt:lpstr>
      <vt:lpstr>Parallelism Fundamentals</vt:lpstr>
      <vt:lpstr>Parallelism Fundamentals</vt:lpstr>
      <vt:lpstr>Parallelism Fundamentals</vt:lpstr>
      <vt:lpstr>Parallelism Fundamentals</vt:lpstr>
      <vt:lpstr>Key Concepts and Challenges</vt:lpstr>
      <vt:lpstr>Types of parallel computing</vt:lpstr>
      <vt:lpstr>Types of parallel computing</vt:lpstr>
      <vt:lpstr>Applications of Parallel Computing</vt:lpstr>
      <vt:lpstr>Advantages of Parallel computing</vt:lpstr>
      <vt:lpstr>Disadvantages of Parallel Computing</vt:lpstr>
      <vt:lpstr>Disadvantages of Parallel Computing</vt:lpstr>
      <vt:lpstr>Overview or Why Parallel computing</vt:lpstr>
      <vt:lpstr>How does Computer Hardware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3002 - Programming in Java  Course Type: LTP  Credits: 4</dc:title>
  <dc:creator>Admin</dc:creator>
  <cp:lastModifiedBy>good</cp:lastModifiedBy>
  <cp:revision>107</cp:revision>
  <dcterms:created xsi:type="dcterms:W3CDTF">2006-08-16T00:00:00Z</dcterms:created>
  <dcterms:modified xsi:type="dcterms:W3CDTF">2025-01-24T03:22:23Z</dcterms:modified>
</cp:coreProperties>
</file>