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</p:sldMasterIdLst>
  <p:notesMasterIdLst>
    <p:notesMasterId r:id="rId28"/>
  </p:notesMasterIdLst>
  <p:sldIdLst>
    <p:sldId id="31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3" r:id="rId16"/>
    <p:sldId id="274" r:id="rId17"/>
    <p:sldId id="275" r:id="rId18"/>
    <p:sldId id="276" r:id="rId19"/>
    <p:sldId id="277" r:id="rId20"/>
    <p:sldId id="313" r:id="rId21"/>
    <p:sldId id="278" r:id="rId22"/>
    <p:sldId id="279" r:id="rId23"/>
    <p:sldId id="285" r:id="rId24"/>
    <p:sldId id="286" r:id="rId25"/>
    <p:sldId id="305" r:id="rId26"/>
    <p:sldId id="287" r:id="rId27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3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C115A-1B67-4DA1-98A2-2D0B23CDFDDC}" type="datetimeFigureOut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80BEA-103A-4E45-BD60-D2BA46785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0BEA-103A-4E45-BD60-D2BA4678558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80BEA-103A-4E45-BD60-D2BA467855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F9DC3-3B45-4498-A69F-89DE79C6E2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Komarasamy G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159512"/>
            <a:ext cx="7122159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5268-CF40-47AF-9EB6-C8151ABAC4A6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1827-2BF5-4810-9A99-144A72C059A8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A1FB-C67E-4027-9D79-A730A645C579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F0A2-6EF5-4DDB-ABF8-C26D1DD4C97D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07F9-7C70-4EF4-B107-B4442E683FFF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E291-4B3C-4271-9356-6BC672E6767F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2B52-2329-4A7B-9256-37F38A4086DA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A8A91-8BF8-4F2F-A006-F9798EDCB6D4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B8ED8-D78B-4D88-90ED-56CAB60480A9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4EEF9-B44F-4762-90EB-FBC4C847C39F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1202143"/>
            <a:ext cx="6096000" cy="457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sng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E4790-4853-4455-9ADA-AE0EB0962955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E3868-7305-4657-B1C1-762FB52E3970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23EE-F841-4F19-AA6E-86AD8E45B989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FE35-17E4-4542-801C-1395604DACCE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05EF-1B7D-40E2-849A-0AF883A638C2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CCA5-4D2B-4A5A-9F0B-4839B4D5BE0A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89408"/>
            <a:ext cx="800290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sng">
                <a:solidFill>
                  <a:srgbClr val="0000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371215"/>
            <a:ext cx="851408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72C7-0B8F-417B-B86D-C3C1850658D8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47481" y="6374397"/>
            <a:ext cx="3422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55575">
              <a:lnSpc>
                <a:spcPts val="2090"/>
              </a:lnSpc>
            </a:pPr>
            <a:fld id="{81D60167-4931-47E6-BA6A-407CBD079E47}" type="slidenum">
              <a:rPr spc="-50" dirty="0"/>
              <a:pPr marL="155575">
                <a:lnSpc>
                  <a:spcPts val="209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B2ABA-D6C3-4D37-9E9B-D299496FC04C}" type="datetime1">
              <a:rPr lang="en-US" smtClean="0"/>
              <a:pPr/>
              <a:t>24-Jan-25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Unit-1/ Parallel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035175"/>
            <a:ext cx="7772400" cy="1470025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CSE3009 - Parallel and Distributed Computing 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Course Type: LTP          Credits: 4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ve="http://schemas.openxmlformats.org/markup-compatibility/2006" xmlns:m="http://schemas.openxmlformats.org/officeDocument/2006/math" xmlns:wp="http://schemas.openxmlformats.org/drawingml/2006/wordprocessingDrawing" xmlns:wne="http://schemas.microsoft.com/office/word/2006/wordml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cx="http://schemas.microsoft.com/office/drawing/2014/chartex" xmlns:wpc="http://schemas.microsoft.com/office/word/2010/wordprocessingCanvas" xmlns="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2895600" y="762000"/>
            <a:ext cx="3276600" cy="12192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/>
        </p:nvSpPr>
        <p:spPr>
          <a:xfrm>
            <a:off x="1905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>
                <a:solidFill>
                  <a:srgbClr val="0000FF"/>
                </a:solidFill>
              </a:rPr>
              <a:t>Prepared by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Dr Komarasamy 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Senior Associate Professor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School of Computing Science and Engineering</a:t>
            </a:r>
          </a:p>
          <a:p>
            <a:pPr algn="r"/>
            <a:r>
              <a:rPr lang="en-US" b="1" dirty="0" smtClean="0">
                <a:solidFill>
                  <a:schemeClr val="tx1"/>
                </a:solidFill>
              </a:rPr>
              <a:t>VIT Bhopal University</a:t>
            </a:r>
            <a:endParaRPr lang="en-IN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6055"/>
            <a:ext cx="3646804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sz="3500" u="sng" spc="-1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</a:t>
            </a:r>
            <a:r>
              <a:rPr sz="3500" u="none" spc="-10" dirty="0">
                <a:solidFill>
                  <a:srgbClr val="333399"/>
                </a:solidFill>
              </a:rPr>
              <a:t>: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31140" y="829437"/>
            <a:ext cx="790448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simultaneous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compute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resources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spc="-9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CPUs</a:t>
            </a:r>
            <a:endParaRPr sz="20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buFont typeface="Wingdings"/>
              <a:buChar char=""/>
              <a:tabLst>
                <a:tab pos="41148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solved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concurrently</a:t>
            </a:r>
            <a:endParaRPr sz="20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buFont typeface="Wingdings"/>
              <a:buChar char=""/>
              <a:tabLst>
                <a:tab pos="411480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further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buFont typeface="Wingdings"/>
              <a:buChar char=""/>
              <a:tabLst>
                <a:tab pos="411480" algn="l"/>
              </a:tabLst>
            </a:pPr>
            <a:r>
              <a:rPr sz="2000" dirty="0">
                <a:latin typeface="Calibri"/>
                <a:cs typeface="Calibri"/>
              </a:rPr>
              <a:t>Instructions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execute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simultaneously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CPUs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072"/>
            <a:ext cx="5960877" cy="31450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05801" y="6374396"/>
            <a:ext cx="5839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10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6055"/>
            <a:ext cx="36347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sz="3500" u="sng" spc="-1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Computers</a:t>
            </a:r>
            <a:r>
              <a:rPr sz="3500" u="none" spc="-10" dirty="0">
                <a:solidFill>
                  <a:srgbClr val="333399"/>
                </a:solidFill>
              </a:rPr>
              <a:t>: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31140" y="829437"/>
            <a:ext cx="876046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Virtually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stand-</a:t>
            </a:r>
            <a:r>
              <a:rPr sz="2000" dirty="0">
                <a:latin typeface="Calibri"/>
                <a:cs typeface="Calibri"/>
              </a:rPr>
              <a:t>alone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today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 perspective: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(floating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integer,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GPU,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etc.)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cores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threads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667000"/>
            <a:ext cx="5943600" cy="304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0800" y="3276600"/>
            <a:ext cx="2258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Intel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i7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major </a:t>
            </a:r>
            <a:r>
              <a:rPr sz="1800" spc="-10" dirty="0">
                <a:latin typeface="Calibri"/>
                <a:cs typeface="Calibri"/>
              </a:rPr>
              <a:t>components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791200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Image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Credit: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Intel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458201" y="6374397"/>
            <a:ext cx="431546" cy="2550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11</a:t>
            </a:fld>
            <a:endParaRPr lang="en-US" spc="-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86055"/>
            <a:ext cx="36347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sz="3500" u="sng" spc="-1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Computers</a:t>
            </a:r>
            <a:r>
              <a:rPr sz="3500" u="none" spc="-10" dirty="0">
                <a:solidFill>
                  <a:srgbClr val="333399"/>
                </a:solidFill>
              </a:rPr>
              <a:t>: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231140" y="829437"/>
            <a:ext cx="868426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73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stand-</a:t>
            </a:r>
            <a:r>
              <a:rPr sz="2000" dirty="0">
                <a:latin typeface="Calibri"/>
                <a:cs typeface="Calibri"/>
              </a:rPr>
              <a:t>alone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(nodes)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larger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clusters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</a:t>
            </a:r>
            <a:r>
              <a:rPr sz="2000" dirty="0">
                <a:latin typeface="Calibri"/>
                <a:cs typeface="Calibri"/>
              </a:rPr>
              <a:t>processor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itself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together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InfiniBand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network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Special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multi-</a:t>
            </a:r>
            <a:r>
              <a:rPr sz="2000" spc="-20" dirty="0">
                <a:latin typeface="Calibri"/>
                <a:cs typeface="Calibri"/>
              </a:rPr>
              <a:t>processor,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purposes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971800"/>
            <a:ext cx="8686800" cy="3200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458201" y="6374396"/>
            <a:ext cx="4315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12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14"/>
            <a:ext cx="2034661" cy="9142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514595"/>
            <a:ext cx="1970740" cy="10668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3733849"/>
            <a:ext cx="1971465" cy="12317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734314"/>
            <a:ext cx="8173084" cy="53149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60"/>
              </a:spcBef>
            </a:pPr>
            <a:r>
              <a:rPr sz="2400" b="1" dirty="0">
                <a:latin typeface="Comic Sans MS"/>
                <a:cs typeface="Comic Sans MS"/>
              </a:rPr>
              <a:t>Major</a:t>
            </a:r>
            <a:r>
              <a:rPr sz="2400" b="1" spc="-95" dirty="0">
                <a:latin typeface="Comic Sans MS"/>
                <a:cs typeface="Comic Sans MS"/>
              </a:rPr>
              <a:t> </a:t>
            </a:r>
            <a:r>
              <a:rPr sz="2400" b="1" spc="-10" dirty="0">
                <a:latin typeface="Comic Sans MS"/>
                <a:cs typeface="Comic Sans MS"/>
              </a:rPr>
              <a:t>reasons:</a:t>
            </a:r>
            <a:endParaRPr sz="2400" dirty="0">
              <a:latin typeface="Comic Sans MS"/>
              <a:cs typeface="Comic Sans MS"/>
            </a:endParaRPr>
          </a:p>
          <a:p>
            <a:pPr marL="1917700" marR="5080" algn="just">
              <a:lnSpc>
                <a:spcPct val="100000"/>
              </a:lnSpc>
              <a:spcBef>
                <a:spcPts val="720"/>
              </a:spcBef>
            </a:pPr>
            <a:r>
              <a:rPr sz="1800" b="1" dirty="0">
                <a:latin typeface="Calibri"/>
                <a:cs typeface="Calibri"/>
              </a:rPr>
              <a:t>Save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and/or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money: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theory,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throwing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shorten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completion,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savings. </a:t>
            </a:r>
            <a:r>
              <a:rPr sz="1800" dirty="0">
                <a:latin typeface="Calibri"/>
                <a:cs typeface="Calibri"/>
              </a:rPr>
              <a:t>Parallel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cheap,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commodity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components.</a:t>
            </a:r>
            <a:endParaRPr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25"/>
              </a:spcBef>
            </a:pPr>
            <a:endParaRPr sz="1800" dirty="0">
              <a:latin typeface="Calibri"/>
              <a:cs typeface="Calibri"/>
            </a:endParaRPr>
          </a:p>
          <a:p>
            <a:pPr marL="1917700" marR="50736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Solve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larger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problems: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and/or </a:t>
            </a:r>
            <a:r>
              <a:rPr sz="1800" spc="-10" dirty="0" smtClean="0">
                <a:latin typeface="Calibri"/>
                <a:cs typeface="Calibri"/>
              </a:rPr>
              <a:t>complex</a:t>
            </a:r>
            <a:r>
              <a:rPr sz="1800" spc="-45" dirty="0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impractical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impossible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computer,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especially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</a:t>
            </a:r>
            <a:endParaRPr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125"/>
              </a:spcBef>
            </a:pPr>
            <a:endParaRPr sz="1800" dirty="0">
              <a:latin typeface="Calibri"/>
              <a:cs typeface="Calibri"/>
            </a:endParaRPr>
          </a:p>
          <a:p>
            <a:pPr marL="1993900" marR="12255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Provide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concurrency: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one </a:t>
            </a:r>
            <a:r>
              <a:rPr sz="1800" dirty="0">
                <a:latin typeface="Calibri"/>
                <a:cs typeface="Calibri"/>
              </a:rPr>
              <a:t>thing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many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simultaneously.</a:t>
            </a:r>
            <a:endParaRPr sz="1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2125"/>
              </a:spcBef>
            </a:pPr>
            <a:endParaRPr sz="1800" dirty="0">
              <a:latin typeface="Calibri"/>
              <a:cs typeface="Calibri"/>
            </a:endParaRPr>
          </a:p>
          <a:p>
            <a:pPr marL="2090420" marR="42354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non-local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resources: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 resources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scarce.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600" y="5181634"/>
            <a:ext cx="2052020" cy="9905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340" y="186055"/>
            <a:ext cx="27222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Why</a:t>
            </a:r>
            <a:r>
              <a:rPr sz="3500" u="sng" spc="-8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Use</a:t>
            </a:r>
            <a:r>
              <a:rPr sz="3500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2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HPC</a:t>
            </a:r>
            <a:r>
              <a:rPr sz="3500" u="none" spc="-20" dirty="0">
                <a:solidFill>
                  <a:srgbClr val="333399"/>
                </a:solidFill>
              </a:rPr>
              <a:t>?</a:t>
            </a:r>
            <a:endParaRPr sz="3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382001" y="6374396"/>
            <a:ext cx="5077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13</a:t>
            </a:fld>
            <a:endParaRPr lang="en-US" spc="-5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89408"/>
            <a:ext cx="8002905" cy="511421"/>
          </a:xfrm>
          <a:prstGeom prst="rect">
            <a:avLst/>
          </a:prstGeom>
        </p:spPr>
        <p:txBody>
          <a:bodyPr vert="horz" wrap="square" lIns="0" tIns="797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HPC</a:t>
            </a:r>
            <a:r>
              <a:rPr u="sng" spc="-6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Terminology</a:t>
            </a:r>
            <a:r>
              <a:rPr u="none" spc="-25" dirty="0">
                <a:solidFill>
                  <a:srgbClr val="333399"/>
                </a:solidFill>
              </a:rPr>
              <a:t>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838200"/>
            <a:ext cx="8534400" cy="55226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spc="-10" dirty="0">
                <a:latin typeface="Calibri"/>
                <a:cs typeface="Calibri"/>
              </a:rPr>
              <a:t>Supercomputing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/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High-Performance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Computing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(HPC)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Flop(s)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Floating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point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operation(s)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Node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stand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alone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computer</a:t>
            </a:r>
            <a:endParaRPr sz="22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8450" algn="l"/>
              </a:tabLst>
            </a:pPr>
            <a:r>
              <a:rPr sz="2200" b="1" dirty="0">
                <a:latin typeface="Calibri"/>
                <a:cs typeface="Calibri"/>
              </a:rPr>
              <a:t>CPU</a:t>
            </a:r>
            <a:r>
              <a:rPr sz="2200" b="1" spc="38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/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Core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modern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CPU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usually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(individual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processing</a:t>
            </a:r>
            <a:r>
              <a:rPr lang="en-US" sz="2200" spc="-10" dirty="0" smtClean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units</a:t>
            </a:r>
            <a:r>
              <a:rPr sz="2200" spc="-40" dirty="0" smtClean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spc="-20" dirty="0">
                <a:latin typeface="Calibri"/>
                <a:cs typeface="Calibri"/>
              </a:rPr>
              <a:t>Task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logically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discrete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computational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work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Communication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exchange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parallel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Speedup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serial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parallel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execution</a:t>
            </a:r>
            <a:endParaRPr sz="22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8450" algn="l"/>
              </a:tabLst>
            </a:pPr>
            <a:r>
              <a:rPr sz="2200" b="1" dirty="0">
                <a:latin typeface="Calibri"/>
                <a:cs typeface="Calibri"/>
              </a:rPr>
              <a:t>Massively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Parallel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hardware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parallel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 smtClean="0">
                <a:latin typeface="Calibri"/>
                <a:cs typeface="Calibri"/>
              </a:rPr>
              <a:t>many</a:t>
            </a:r>
            <a:r>
              <a:rPr lang="en-US" sz="2200" spc="-20" dirty="0" smtClean="0">
                <a:latin typeface="Calibri"/>
                <a:cs typeface="Calibri"/>
              </a:rPr>
              <a:t> </a:t>
            </a:r>
            <a:r>
              <a:rPr sz="2200" spc="-10" dirty="0" smtClean="0">
                <a:latin typeface="Calibri"/>
                <a:cs typeface="Calibri"/>
              </a:rPr>
              <a:t>processors</a:t>
            </a:r>
            <a:r>
              <a:rPr sz="2200" spc="-35" dirty="0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(“many”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hundreds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thousands)</a:t>
            </a:r>
            <a:endParaRPr sz="2200" dirty="0">
              <a:latin typeface="Calibri"/>
              <a:cs typeface="Calibri"/>
            </a:endParaRPr>
          </a:p>
          <a:p>
            <a:pPr marL="299085" marR="1375410" indent="-28702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Pleasantly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Parallel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solving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similar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independent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tasks simultaneously.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little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endParaRPr sz="22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299085" algn="l"/>
              </a:tabLst>
            </a:pPr>
            <a:r>
              <a:rPr sz="2200" b="1" dirty="0">
                <a:latin typeface="Calibri"/>
                <a:cs typeface="Calibri"/>
              </a:rPr>
              <a:t>Scalability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proportionate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increase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parallel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speedup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 smtClean="0">
                <a:latin typeface="Calibri"/>
                <a:cs typeface="Calibri"/>
              </a:rPr>
              <a:t>of</a:t>
            </a:r>
            <a:r>
              <a:rPr lang="en-US" sz="2200" spc="-25" dirty="0" smtClean="0">
                <a:latin typeface="Calibri"/>
                <a:cs typeface="Calibri"/>
              </a:rPr>
              <a:t> </a:t>
            </a:r>
            <a:r>
              <a:rPr sz="2200" dirty="0" smtClean="0">
                <a:latin typeface="Calibri"/>
                <a:cs typeface="Calibri"/>
              </a:rPr>
              <a:t>more</a:t>
            </a:r>
            <a:r>
              <a:rPr sz="2200" spc="-50" dirty="0" smtClean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processors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305801" y="6374396"/>
            <a:ext cx="5839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14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98" y="1025138"/>
            <a:ext cx="3193474" cy="22313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9375" y="1004061"/>
            <a:ext cx="4734560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Shared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Memory:</a:t>
            </a:r>
            <a:endParaRPr sz="2400" dirty="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2195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independently, 	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one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CPU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visible 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05801" y="6374396"/>
            <a:ext cx="583946" cy="4836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15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598" y="1025138"/>
            <a:ext cx="3193474" cy="22313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9375" y="1004061"/>
            <a:ext cx="4734560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Shared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Memory:</a:t>
            </a:r>
            <a:endParaRPr sz="24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2195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independently, 	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Changes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CPU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visible 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23615"/>
            <a:ext cx="8303260" cy="275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Advantages: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user-</a:t>
            </a:r>
            <a:r>
              <a:rPr sz="2000" dirty="0">
                <a:latin typeface="Calibri"/>
                <a:cs typeface="Calibri"/>
              </a:rPr>
              <a:t>friendly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programming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perspective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Fast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uniform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proximity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CPUs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b="1" spc="-10" dirty="0">
                <a:latin typeface="Calibri"/>
                <a:cs typeface="Calibri"/>
              </a:rPr>
              <a:t>Disadvantages:</a:t>
            </a:r>
            <a:endParaRPr sz="2000">
              <a:latin typeface="Calibri"/>
              <a:cs typeface="Calibri"/>
            </a:endParaRPr>
          </a:p>
          <a:p>
            <a:pPr marL="297815" marR="125730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Lack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scalability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CPUs.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traffic </a:t>
            </a:r>
            <a:r>
              <a:rPr sz="2000" smtClean="0">
                <a:latin typeface="Calibri"/>
                <a:cs typeface="Calibri"/>
              </a:rPr>
              <a:t>on</a:t>
            </a:r>
            <a:r>
              <a:rPr sz="2000" spc="-10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shared</a:t>
            </a:r>
            <a:r>
              <a:rPr sz="2000" spc="-10" dirty="0">
                <a:latin typeface="Calibri"/>
                <a:cs typeface="Calibri"/>
              </a:rPr>
              <a:t> memory-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path</a:t>
            </a:r>
            <a:endParaRPr sz="20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spc="-10" dirty="0">
                <a:latin typeface="Calibri"/>
                <a:cs typeface="Calibri"/>
              </a:rPr>
              <a:t>Programmer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responsibility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“correct”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8305801" y="6374397"/>
            <a:ext cx="583946" cy="2550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16</a:t>
            </a:fld>
            <a:endParaRPr lang="en-US" spc="-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85" y="1579740"/>
            <a:ext cx="3445108" cy="13737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89375" y="851661"/>
            <a:ext cx="4945380" cy="231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Distributed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Memory:</a:t>
            </a:r>
            <a:endParaRPr sz="2400">
              <a:latin typeface="Calibri"/>
              <a:cs typeface="Calibri"/>
            </a:endParaRPr>
          </a:p>
          <a:p>
            <a:pPr marL="297815" marR="300990" indent="-285750">
              <a:lnSpc>
                <a:spcPct val="100000"/>
              </a:lnSpc>
              <a:spcBef>
                <a:spcPts val="2195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 	</a:t>
            </a:r>
            <a:r>
              <a:rPr sz="1800" spc="-20" dirty="0">
                <a:latin typeface="Calibri"/>
                <a:cs typeface="Calibri"/>
              </a:rPr>
              <a:t>inter-</a:t>
            </a:r>
            <a:r>
              <a:rPr sz="1800" dirty="0">
                <a:latin typeface="Calibri"/>
                <a:cs typeface="Calibri"/>
              </a:rPr>
              <a:t>processor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297815" marR="8890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 	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among 	processors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05801" y="6374396"/>
            <a:ext cx="5839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17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85" y="1579740"/>
            <a:ext cx="3445108" cy="137373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540" y="851661"/>
            <a:ext cx="8451215" cy="544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85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Distributed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Memory:</a:t>
            </a:r>
            <a:endParaRPr sz="2400">
              <a:latin typeface="Calibri"/>
              <a:cs typeface="Calibri"/>
            </a:endParaRPr>
          </a:p>
          <a:p>
            <a:pPr marL="3803650" marR="300990" indent="-285750">
              <a:lnSpc>
                <a:spcPct val="100000"/>
              </a:lnSpc>
              <a:spcBef>
                <a:spcPts val="2195"/>
              </a:spcBef>
              <a:buFont typeface="Wingdings"/>
              <a:buChar char=""/>
              <a:tabLst>
                <a:tab pos="380492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 	</a:t>
            </a:r>
            <a:r>
              <a:rPr sz="1800" spc="-20" dirty="0">
                <a:latin typeface="Calibri"/>
                <a:cs typeface="Calibri"/>
              </a:rPr>
              <a:t>inter-</a:t>
            </a:r>
            <a:r>
              <a:rPr sz="1800" dirty="0">
                <a:latin typeface="Calibri"/>
                <a:cs typeface="Calibri"/>
              </a:rPr>
              <a:t>processor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3803650" marR="8890" indent="-285750">
              <a:lnSpc>
                <a:spcPct val="100000"/>
              </a:lnSpc>
              <a:buFont typeface="Wingdings"/>
              <a:buChar char=""/>
              <a:tabLst>
                <a:tab pos="3804920" algn="l"/>
              </a:tabLst>
            </a:pP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Changes 	</a:t>
            </a:r>
            <a:r>
              <a:rPr sz="1800" dirty="0">
                <a:latin typeface="Calibri"/>
                <a:cs typeface="Calibri"/>
              </a:rPr>
              <a:t>made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  <a:p>
            <a:pPr marL="3803650" marR="508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80492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among 	processors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Advantages: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CPUs</a:t>
            </a:r>
            <a:endParaRPr sz="1800">
              <a:latin typeface="Calibri"/>
              <a:cs typeface="Calibri"/>
            </a:endParaRPr>
          </a:p>
          <a:p>
            <a:pPr marL="297815" marR="146685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rapidly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overhead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incurred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	</a:t>
            </a:r>
            <a:r>
              <a:rPr sz="1800" spc="-10" dirty="0">
                <a:latin typeface="Calibri"/>
                <a:cs typeface="Calibri"/>
              </a:rPr>
              <a:t>maintain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cache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coherency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Calibri"/>
                <a:cs typeface="Calibri"/>
              </a:rPr>
              <a:t>Disadvantages:</a:t>
            </a:r>
            <a:endParaRPr sz="1800">
              <a:latin typeface="Calibri"/>
              <a:cs typeface="Calibri"/>
            </a:endParaRPr>
          </a:p>
          <a:p>
            <a:pPr marL="297815" marR="10160" indent="-285750">
              <a:lnSpc>
                <a:spcPct val="100000"/>
              </a:lnSpc>
              <a:buFont typeface="Wingdings"/>
              <a:buChar char="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Programmer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associated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 	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processors</a:t>
            </a:r>
            <a:endParaRPr sz="1800">
              <a:latin typeface="Calibri"/>
              <a:cs typeface="Calibri"/>
            </a:endParaRPr>
          </a:p>
          <a:p>
            <a:pPr marL="297815" marR="9779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usually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difficult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existing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structures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 	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global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82001" y="6374396"/>
            <a:ext cx="507746" cy="4836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18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48736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Shared </a:t>
            </a:r>
            <a:r>
              <a:rPr lang="en-US" sz="2400" b="1" dirty="0" err="1" smtClean="0">
                <a:solidFill>
                  <a:srgbClr val="0000FF"/>
                </a:solidFill>
              </a:rPr>
              <a:t>vs</a:t>
            </a:r>
            <a:r>
              <a:rPr lang="en-US" sz="2400" b="1" dirty="0" smtClean="0">
                <a:solidFill>
                  <a:srgbClr val="0000FF"/>
                </a:solidFill>
              </a:rPr>
              <a:t> Distributed memory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19</a:t>
            </a:fld>
            <a:endParaRPr lang="en-US" dirty="0"/>
          </a:p>
        </p:txBody>
      </p:sp>
      <p:pic>
        <p:nvPicPr>
          <p:cNvPr id="39938" name="Picture 2" descr="5: Shared vs Distributed memory "/>
          <p:cNvPicPr>
            <a:picLocks noChangeAspect="1" noChangeArrowheads="1"/>
          </p:cNvPicPr>
          <p:nvPr/>
        </p:nvPicPr>
        <p:blipFill>
          <a:blip r:embed="rId3" cstate="print"/>
          <a:srcRect t="16891"/>
          <a:stretch>
            <a:fillRect/>
          </a:stretch>
        </p:blipFill>
        <p:spPr bwMode="auto">
          <a:xfrm>
            <a:off x="457200" y="914400"/>
            <a:ext cx="8096250" cy="4124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07" y="2655569"/>
            <a:ext cx="845312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0310" marR="5080" indent="-2468245">
              <a:lnSpc>
                <a:spcPct val="100000"/>
              </a:lnSpc>
              <a:spcBef>
                <a:spcPts val="95"/>
              </a:spcBef>
            </a:pPr>
            <a:r>
              <a:rPr sz="4000" b="0" u="none" spc="-10" dirty="0">
                <a:latin typeface="Arial Black"/>
                <a:cs typeface="Arial Black"/>
              </a:rPr>
              <a:t>INTRODUCTION</a:t>
            </a:r>
            <a:r>
              <a:rPr sz="4000" b="0" u="none" spc="-220" dirty="0">
                <a:latin typeface="Arial Black"/>
                <a:cs typeface="Arial Black"/>
              </a:rPr>
              <a:t> </a:t>
            </a:r>
            <a:r>
              <a:rPr sz="4000" b="0" u="none" dirty="0">
                <a:latin typeface="Arial Black"/>
                <a:cs typeface="Arial Black"/>
              </a:rPr>
              <a:t>TO</a:t>
            </a:r>
            <a:r>
              <a:rPr sz="4000" b="0" u="none" spc="-245" dirty="0">
                <a:latin typeface="Arial Black"/>
                <a:cs typeface="Arial Black"/>
              </a:rPr>
              <a:t> </a:t>
            </a:r>
            <a:r>
              <a:rPr sz="4000" b="0" u="none" spc="-10" dirty="0">
                <a:latin typeface="Arial Black"/>
                <a:cs typeface="Arial Black"/>
              </a:rPr>
              <a:t>PARALLEL COMPUTING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</a:t>
            </a:fld>
            <a:endParaRPr lang="en-US" spc="-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 smtClean="0"/>
              <a:t>Unit-1/ Parallel Computing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78" y="2080726"/>
            <a:ext cx="3724512" cy="14851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702309"/>
            <a:ext cx="7226300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Hybrid</a:t>
            </a:r>
            <a:r>
              <a:rPr sz="2000" b="1" spc="-10" dirty="0">
                <a:latin typeface="Calibri"/>
                <a:cs typeface="Calibri"/>
              </a:rPr>
              <a:t> Distributed-Shared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Memory: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fastest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today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675964"/>
            <a:ext cx="72605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and/or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62560"/>
            <a:ext cx="617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3277" y="2080726"/>
            <a:ext cx="3724512" cy="148512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382001" y="6374397"/>
            <a:ext cx="507746" cy="2550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20</a:t>
            </a:fld>
            <a:endParaRPr lang="en-US" spc="-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78" y="2080726"/>
            <a:ext cx="3724512" cy="14851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9740" y="702309"/>
            <a:ext cx="7226300" cy="115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Hybrid</a:t>
            </a:r>
            <a:r>
              <a:rPr sz="2000" b="1" spc="-10" dirty="0">
                <a:latin typeface="Calibri"/>
                <a:cs typeface="Calibri"/>
              </a:rPr>
              <a:t> Distributed-Shared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Memory: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fastest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today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675964"/>
            <a:ext cx="7284720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and/or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GPU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Processors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exchange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Font typeface="Wingdings"/>
              <a:buChar char="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Advantages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Disadvantages: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Whatever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distributed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architectures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Increased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scalability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advantage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Increased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disadvantage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62560"/>
            <a:ext cx="617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10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Computer</a:t>
            </a:r>
            <a:r>
              <a:rPr u="sng" spc="-1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Memory</a:t>
            </a:r>
            <a:r>
              <a:rPr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Architectures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3277" y="2080726"/>
            <a:ext cx="3724512" cy="148512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8229601" y="6374396"/>
            <a:ext cx="660146" cy="4836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21</a:t>
            </a:fld>
            <a:endParaRPr lang="en-US" spc="-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Hybrid</a:t>
            </a:r>
            <a:r>
              <a:rPr u="sng" spc="-10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7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Programming</a:t>
            </a:r>
            <a:r>
              <a:rPr u="sng" spc="-10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Models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295015"/>
            <a:ext cx="847788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Currently,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combination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message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passing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(MPI)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threads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(OpenMP)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Threads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intensive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kernels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on-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97815" marR="15494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Communications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	</a:t>
            </a:r>
            <a:r>
              <a:rPr sz="1800" spc="-25" dirty="0">
                <a:latin typeface="Calibri"/>
                <a:cs typeface="Calibri"/>
              </a:rPr>
              <a:t>MPI</a:t>
            </a:r>
            <a:endParaRPr sz="1800">
              <a:latin typeface="Calibri"/>
              <a:cs typeface="Calibri"/>
            </a:endParaRPr>
          </a:p>
          <a:p>
            <a:pPr marL="12700" marR="24511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lends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itself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increasingly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hardware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clustered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multi/many-</a:t>
            </a:r>
            <a:r>
              <a:rPr sz="1800" dirty="0">
                <a:latin typeface="Calibri"/>
                <a:cs typeface="Calibri"/>
              </a:rPr>
              <a:t>core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2610" y="980938"/>
            <a:ext cx="4553067" cy="217675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382001" y="6374396"/>
            <a:ext cx="507746" cy="3312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22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Hybrid</a:t>
            </a:r>
            <a:r>
              <a:rPr u="sng" spc="-10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u="sng" spc="-7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Programming</a:t>
            </a:r>
            <a:r>
              <a:rPr u="sng" spc="-10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Models</a:t>
            </a:r>
            <a:r>
              <a:rPr u="none" spc="-10" dirty="0">
                <a:solidFill>
                  <a:srgbClr val="333399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3981069"/>
            <a:ext cx="839978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similar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increasingly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popular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hybrid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MPI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GPU </a:t>
            </a:r>
            <a:r>
              <a:rPr sz="1800" spc="-10" dirty="0">
                <a:latin typeface="Calibri"/>
                <a:cs typeface="Calibri"/>
              </a:rPr>
              <a:t>(Graphics Processing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GPUs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computationally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intensive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kernels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local,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on-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6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Communications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MPI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595" y="1191391"/>
            <a:ext cx="5794813" cy="24074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8153401" y="6374396"/>
            <a:ext cx="736346" cy="4836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23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52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Designing</a:t>
            </a:r>
            <a:r>
              <a:rPr spc="-110" dirty="0"/>
              <a:t> </a:t>
            </a:r>
            <a:r>
              <a:rPr dirty="0"/>
              <a:t>parallel</a:t>
            </a:r>
            <a:r>
              <a:rPr spc="-85" dirty="0"/>
              <a:t> </a:t>
            </a:r>
            <a:r>
              <a:rPr dirty="0"/>
              <a:t>programs</a:t>
            </a:r>
            <a:r>
              <a:rPr spc="-9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spc="-10" dirty="0"/>
              <a:t>communication</a:t>
            </a:r>
            <a:r>
              <a:rPr u="none" spc="-1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838200"/>
            <a:ext cx="8458200" cy="486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other.</a:t>
            </a:r>
            <a:endParaRPr sz="2000">
              <a:latin typeface="Calibri"/>
              <a:cs typeface="Calibri"/>
            </a:endParaRPr>
          </a:p>
          <a:p>
            <a:pPr marL="12700" marR="274320">
              <a:lnSpc>
                <a:spcPct val="100000"/>
              </a:lnSpc>
              <a:spcBef>
                <a:spcPts val="2160"/>
              </a:spcBef>
            </a:pPr>
            <a:r>
              <a:rPr sz="2000" b="1" dirty="0">
                <a:latin typeface="Calibri"/>
                <a:cs typeface="Calibri"/>
              </a:rPr>
              <a:t>Cost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communication: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package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transmit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 Requires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frequently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synchronization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Could saturate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bandwidth.</a:t>
            </a:r>
            <a:endParaRPr sz="2000">
              <a:latin typeface="Calibri"/>
              <a:cs typeface="Calibri"/>
            </a:endParaRPr>
          </a:p>
          <a:p>
            <a:pPr marL="12700" marR="11430" algn="just">
              <a:lnSpc>
                <a:spcPct val="100000"/>
              </a:lnSpc>
              <a:spcBef>
                <a:spcPts val="2160"/>
              </a:spcBef>
            </a:pPr>
            <a:r>
              <a:rPr sz="2000" b="1" dirty="0">
                <a:latin typeface="Calibri"/>
                <a:cs typeface="Calibri"/>
              </a:rPr>
              <a:t>Latency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vs.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Bandwidth: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Latency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25" dirty="0">
                <a:latin typeface="Calibri"/>
                <a:cs typeface="Calibri"/>
              </a:rPr>
              <a:t> two </a:t>
            </a:r>
            <a:r>
              <a:rPr sz="2000" dirty="0">
                <a:latin typeface="Calibri"/>
                <a:cs typeface="Calibri"/>
              </a:rPr>
              <a:t>tasks.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Bandwidth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Sending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latency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dominate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overhead.</a:t>
            </a:r>
            <a:endParaRPr sz="2000">
              <a:latin typeface="Calibri"/>
              <a:cs typeface="Calibri"/>
            </a:endParaRPr>
          </a:p>
          <a:p>
            <a:pPr marL="12700" marR="78740" algn="just">
              <a:lnSpc>
                <a:spcPct val="100000"/>
              </a:lnSpc>
              <a:spcBef>
                <a:spcPts val="2160"/>
              </a:spcBef>
            </a:pPr>
            <a:r>
              <a:rPr sz="2000" b="1" spc="-10" dirty="0">
                <a:latin typeface="Calibri"/>
                <a:cs typeface="Calibri"/>
              </a:rPr>
              <a:t>Synchronous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vs.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Asynchronous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communication: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Synchronous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referred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blocking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stops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completed.</a:t>
            </a:r>
            <a:endParaRPr sz="2000">
              <a:latin typeface="Calibri"/>
              <a:cs typeface="Calibri"/>
            </a:endParaRPr>
          </a:p>
          <a:p>
            <a:pPr marL="12700" marR="14605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Asynchronous</a:t>
            </a:r>
            <a:r>
              <a:rPr sz="2000" spc="-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non-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blocking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done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place</a:t>
            </a:r>
            <a:r>
              <a:rPr sz="2000" spc="-10" smtClean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077201" y="6374397"/>
            <a:ext cx="812546" cy="2550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24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56464"/>
            <a:ext cx="6995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7735" algn="l"/>
              </a:tabLst>
            </a:pPr>
            <a:r>
              <a:rPr sz="36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Languages</a:t>
            </a:r>
            <a:r>
              <a:rPr sz="36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	using</a:t>
            </a:r>
            <a:r>
              <a:rPr sz="3600" u="sng" spc="-12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6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parallel</a:t>
            </a:r>
            <a:r>
              <a:rPr sz="3600" u="sng" spc="-13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6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9740" y="880617"/>
            <a:ext cx="19558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C/C++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Fortran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MATLAB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Python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400" spc="-50" dirty="0"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400" spc="-20" dirty="0">
                <a:latin typeface="Arial MT"/>
                <a:cs typeface="Arial MT"/>
              </a:rPr>
              <a:t>Perl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Julia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Wingdings"/>
              <a:buChar char=""/>
            </a:pPr>
            <a:endParaRPr sz="24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others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305801" y="6374396"/>
            <a:ext cx="583946" cy="483603"/>
          </a:xfrm>
        </p:spPr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25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0929"/>
            <a:ext cx="771969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introduce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basic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concepts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ideas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computing</a:t>
            </a:r>
            <a:endParaRPr sz="2800">
              <a:latin typeface="Arial MT"/>
              <a:cs typeface="Arial MT"/>
            </a:endParaRPr>
          </a:p>
          <a:p>
            <a:pPr marL="12700" marR="440690">
              <a:lnSpc>
                <a:spcPct val="100000"/>
              </a:lnSpc>
              <a:spcBef>
                <a:spcPts val="1685"/>
              </a:spcBef>
            </a:pPr>
            <a:r>
              <a:rPr sz="2800" spc="-15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familiarize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major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programming </a:t>
            </a:r>
            <a:r>
              <a:rPr sz="2800" dirty="0">
                <a:latin typeface="Arial MT"/>
                <a:cs typeface="Arial MT"/>
              </a:rPr>
              <a:t>models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computing</a:t>
            </a:r>
            <a:endParaRPr sz="2800">
              <a:latin typeface="Arial MT"/>
              <a:cs typeface="Arial MT"/>
            </a:endParaRPr>
          </a:p>
          <a:p>
            <a:pPr marL="12700" marR="240029">
              <a:lnSpc>
                <a:spcPct val="100000"/>
              </a:lnSpc>
              <a:spcBef>
                <a:spcPts val="1680"/>
              </a:spcBef>
            </a:pPr>
            <a:r>
              <a:rPr sz="2800" spc="-15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guidance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designing </a:t>
            </a:r>
            <a:r>
              <a:rPr sz="2800" dirty="0">
                <a:latin typeface="Arial MT"/>
                <a:cs typeface="Arial MT"/>
              </a:rPr>
              <a:t>efficient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7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OBJECTIVES</a:t>
            </a:r>
            <a:r>
              <a:rPr sz="3600" u="none" spc="-10" dirty="0">
                <a:solidFill>
                  <a:srgbClr val="333399"/>
                </a:solidFill>
              </a:rPr>
              <a:t>: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3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7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36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OUTLINE</a:t>
            </a:r>
            <a:r>
              <a:rPr sz="3600" u="none" spc="-10" dirty="0">
                <a:solidFill>
                  <a:srgbClr val="333399"/>
                </a:solidFill>
                <a:latin typeface="Comic Sans MS"/>
                <a:cs typeface="Comic Sans MS"/>
              </a:rPr>
              <a:t>: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43329"/>
            <a:ext cx="687133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900" algn="l"/>
              </a:tabLst>
            </a:pPr>
            <a:r>
              <a:rPr sz="2800" dirty="0">
                <a:latin typeface="Arial MT"/>
                <a:cs typeface="Arial MT"/>
              </a:rPr>
              <a:t>Introduction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Computing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/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High </a:t>
            </a:r>
            <a:r>
              <a:rPr sz="2800" dirty="0">
                <a:latin typeface="Arial MT"/>
                <a:cs typeface="Arial MT"/>
              </a:rPr>
              <a:t>Performance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Computing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(HPC)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"/>
            </a:pP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Concepts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terminology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"/>
            </a:pPr>
            <a:endParaRPr sz="2800">
              <a:latin typeface="Arial MT"/>
              <a:cs typeface="Arial MT"/>
            </a:endParaRPr>
          </a:p>
          <a:p>
            <a:pPr marL="568325" indent="-55562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568325" algn="l"/>
              </a:tabLst>
            </a:pP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programming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models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"/>
            </a:pP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Parallelizing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your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Wingdings"/>
              <a:buChar char=""/>
            </a:pP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"/>
              <a:tabLst>
                <a:tab pos="469265" algn="l"/>
              </a:tabLst>
            </a:pPr>
            <a:r>
              <a:rPr sz="2800" dirty="0">
                <a:latin typeface="Arial MT"/>
                <a:cs typeface="Arial MT"/>
              </a:rPr>
              <a:t>Parallel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examples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4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346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What</a:t>
            </a:r>
            <a:r>
              <a:rPr sz="3500" u="sng" spc="-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is</a:t>
            </a:r>
            <a:r>
              <a:rPr sz="3500" u="sng" spc="-5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High</a:t>
            </a:r>
            <a:r>
              <a:rPr sz="3500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Performance</a:t>
            </a:r>
            <a:r>
              <a:rPr sz="3500" u="sng" spc="-5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</a:t>
            </a:r>
            <a:r>
              <a:rPr sz="3500" u="none" spc="-10" dirty="0">
                <a:solidFill>
                  <a:srgbClr val="333399"/>
                </a:solidFill>
              </a:rPr>
              <a:t>?</a:t>
            </a:r>
            <a:endParaRPr sz="3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5</a:t>
            </a:fld>
            <a:endParaRPr lang="en-US" spc="-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16" y="1085425"/>
            <a:ext cx="6319393" cy="4258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346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What</a:t>
            </a:r>
            <a:r>
              <a:rPr sz="3500" u="sng" spc="-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is</a:t>
            </a:r>
            <a:r>
              <a:rPr sz="3500" u="sng" spc="-5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High</a:t>
            </a:r>
            <a:r>
              <a:rPr sz="3500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Performance</a:t>
            </a:r>
            <a:r>
              <a:rPr sz="3500" u="sng" spc="-5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</a:t>
            </a:r>
            <a:r>
              <a:rPr sz="3500" u="none" spc="-10" dirty="0">
                <a:solidFill>
                  <a:srgbClr val="333399"/>
                </a:solidFill>
              </a:rPr>
              <a:t>?</a:t>
            </a:r>
            <a:endParaRPr sz="35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6</a:t>
            </a:fld>
            <a:endParaRPr lang="en-US" spc="-5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346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What</a:t>
            </a:r>
            <a:r>
              <a:rPr sz="3500" u="sng" spc="-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is</a:t>
            </a:r>
            <a:r>
              <a:rPr sz="3500" u="sng" spc="-5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High</a:t>
            </a:r>
            <a:r>
              <a:rPr sz="3500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Performance</a:t>
            </a:r>
            <a:r>
              <a:rPr sz="3500" u="sng" spc="-5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</a:t>
            </a:r>
            <a:r>
              <a:rPr sz="3500" u="none" spc="-10" dirty="0">
                <a:solidFill>
                  <a:srgbClr val="333399"/>
                </a:solidFill>
              </a:rPr>
              <a:t>?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041775" y="1616709"/>
            <a:ext cx="380872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Odyssey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supercomputer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major computational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RC: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2,140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60,000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cores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14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petabytes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68" y="1119377"/>
            <a:ext cx="2743199" cy="409435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7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346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What</a:t>
            </a:r>
            <a:r>
              <a:rPr sz="3500" u="sng" spc="-7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is</a:t>
            </a:r>
            <a:r>
              <a:rPr sz="3500" u="sng" spc="-5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High</a:t>
            </a:r>
            <a:r>
              <a:rPr sz="3500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Performance</a:t>
            </a:r>
            <a:r>
              <a:rPr sz="3500" u="sng" spc="-5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Computing</a:t>
            </a:r>
            <a:r>
              <a:rPr sz="3500" u="none" spc="-10" dirty="0">
                <a:solidFill>
                  <a:srgbClr val="333399"/>
                </a:solidFill>
              </a:rPr>
              <a:t>?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4041775" y="1616709"/>
            <a:ext cx="380872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Odyssey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supercomputer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major computational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RC: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2,140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60,000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cores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14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petabytes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5424627"/>
            <a:ext cx="8295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world’s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fastest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largest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computers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solve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large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complex</a:t>
            </a:r>
            <a:r>
              <a:rPr sz="2400" b="1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problems.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68" y="1119377"/>
            <a:ext cx="2743199" cy="409435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8</a:t>
            </a:fld>
            <a:endParaRPr lang="en-US" spc="-5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35709"/>
            <a:ext cx="8217534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Traditionally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written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computations: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"/>
              <a:tabLst>
                <a:tab pos="354965" algn="l"/>
              </a:tabLst>
            </a:pPr>
            <a:r>
              <a:rPr sz="2000" spc="-9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Central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Unit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(CPU)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discrete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instructions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Instructions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0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after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moment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6" y="3420035"/>
            <a:ext cx="7123701" cy="271182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346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5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Serial</a:t>
            </a:r>
            <a:r>
              <a:rPr sz="35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</a:rPr>
              <a:t> Computation</a:t>
            </a:r>
            <a:r>
              <a:rPr sz="3500" u="none" spc="-10" dirty="0">
                <a:solidFill>
                  <a:srgbClr val="333399"/>
                </a:solidFill>
              </a:rPr>
              <a:t>:</a:t>
            </a:r>
            <a:endParaRPr sz="35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55575">
              <a:lnSpc>
                <a:spcPts val="2090"/>
              </a:lnSpc>
            </a:pPr>
            <a:fld id="{81D60167-4931-47E6-BA6A-407CBD079E47}" type="slidenum">
              <a:rPr lang="en-US" spc="-50" smtClean="0"/>
              <a:pPr marL="155575">
                <a:lnSpc>
                  <a:spcPts val="2090"/>
                </a:lnSpc>
              </a:pPr>
              <a:t>9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Unit-1/ Parallel Computing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1244</Words>
  <Application>Microsoft Office PowerPoint</Application>
  <PresentationFormat>On-screen Show (4:3)</PresentationFormat>
  <Paragraphs>211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CSE3009 - Parallel and Distributed Computing  Course Type: LTP          Credits: 4</vt:lpstr>
      <vt:lpstr>INTRODUCTION TO PARALLEL COMPUTING</vt:lpstr>
      <vt:lpstr>OBJECTIVES:</vt:lpstr>
      <vt:lpstr>OUTLINE:</vt:lpstr>
      <vt:lpstr>What is High Performance Computing?</vt:lpstr>
      <vt:lpstr>What is High Performance Computing?</vt:lpstr>
      <vt:lpstr>What is High Performance Computing?</vt:lpstr>
      <vt:lpstr>What is High Performance Computing?</vt:lpstr>
      <vt:lpstr>Serial Computation:</vt:lpstr>
      <vt:lpstr>Parallel Computing:</vt:lpstr>
      <vt:lpstr>Parallel Computers:</vt:lpstr>
      <vt:lpstr>Parallel Computers:</vt:lpstr>
      <vt:lpstr>Why Use HPC?</vt:lpstr>
      <vt:lpstr>HPC Terminology:</vt:lpstr>
      <vt:lpstr>Parallel Computer Memory Architectures:</vt:lpstr>
      <vt:lpstr>Parallel Computer Memory Architectures:</vt:lpstr>
      <vt:lpstr>Parallel Computer Memory Architectures:</vt:lpstr>
      <vt:lpstr>Parallel Computer Memory Architectures:</vt:lpstr>
      <vt:lpstr>Shared vs Distributed memory</vt:lpstr>
      <vt:lpstr>Parallel Computer Memory Architectures:</vt:lpstr>
      <vt:lpstr>Parallel Computer Memory Architectures:</vt:lpstr>
      <vt:lpstr>Hybrid Parallel Programming Models:</vt:lpstr>
      <vt:lpstr>Hybrid Parallel Programming Models:</vt:lpstr>
      <vt:lpstr>Designing parallel programs - communication:</vt:lpstr>
      <vt:lpstr>Languages using parallel computing: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Plamen</dc:creator>
  <cp:lastModifiedBy>good</cp:lastModifiedBy>
  <cp:revision>13</cp:revision>
  <dcterms:created xsi:type="dcterms:W3CDTF">2024-01-28T10:21:36Z</dcterms:created>
  <dcterms:modified xsi:type="dcterms:W3CDTF">2025-01-24T03:17:39Z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2024-01-28T00:00:00Z</vt:filetime>
  </property>
  <property fmtid="{D5CDD505-2E9C-101B-9397-08002B2CF9AE}" pid="5" name="Producer">
    <vt:lpwstr>Microsoft® PowerPoint® 2010</vt:lpwstr>
  </property>
</Properties>
</file>