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82" r:id="rId3"/>
    <p:sldId id="310" r:id="rId4"/>
    <p:sldId id="311" r:id="rId5"/>
    <p:sldId id="314" r:id="rId6"/>
    <p:sldId id="312" r:id="rId7"/>
    <p:sldId id="313" r:id="rId8"/>
    <p:sldId id="315" r:id="rId9"/>
    <p:sldId id="323" r:id="rId10"/>
    <p:sldId id="316" r:id="rId11"/>
    <p:sldId id="324" r:id="rId12"/>
    <p:sldId id="326" r:id="rId13"/>
    <p:sldId id="317" r:id="rId14"/>
    <p:sldId id="325" r:id="rId15"/>
    <p:sldId id="318" r:id="rId16"/>
    <p:sldId id="327" r:id="rId17"/>
    <p:sldId id="319" r:id="rId18"/>
    <p:sldId id="320" r:id="rId19"/>
    <p:sldId id="321" r:id="rId20"/>
    <p:sldId id="322" r:id="rId21"/>
    <p:sldId id="328" r:id="rId22"/>
    <p:sldId id="330" r:id="rId23"/>
    <p:sldId id="331" r:id="rId24"/>
    <p:sldId id="332" r:id="rId25"/>
    <p:sldId id="333" r:id="rId26"/>
    <p:sldId id="334" r:id="rId27"/>
    <p:sldId id="33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25-Jan-25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25-Jan-25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250683-57C9-4CD5-8245-94D59733310C}" type="datetime1">
              <a:rPr lang="en-US" smtClean="0"/>
              <a:pPr/>
              <a:t>25-Jan-25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EB174-B8D6-40CD-85E6-D4F41BEB4833}" type="datetime1">
              <a:rPr lang="en-US" smtClean="0"/>
              <a:pPr/>
              <a:t>25-Jan-25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61927-A645-4748-8DA4-030B78C71B6E}" type="datetime1">
              <a:rPr lang="en-US" smtClean="0"/>
              <a:pPr/>
              <a:t>25-Jan-25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C963E-B1F8-464D-827E-61F232CD57ED}" type="datetime1">
              <a:rPr lang="en-US" smtClean="0"/>
              <a:pPr/>
              <a:t>25-Jan-25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4EA7A-C56A-4B9B-B3CE-6243F0815CBD}" type="datetime1">
              <a:rPr lang="en-US" smtClean="0"/>
              <a:pPr/>
              <a:t>25-Jan-25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FE5C8A-1DCB-43BF-B811-7A5714EE5ECD}" type="datetime1">
              <a:rPr lang="en-US" smtClean="0"/>
              <a:pPr/>
              <a:t>25-Jan-25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B69229-50CA-4AD0-8DBC-1A60F3B4AB49}" type="datetime1">
              <a:rPr lang="en-US" smtClean="0"/>
              <a:pPr/>
              <a:t>25-Jan-25</a:t>
            </a:fld>
            <a:endParaRPr lang="en-US"/>
          </a:p>
        </p:txBody>
      </p:sp>
      <p:sp>
        <p:nvSpPr>
          <p:cNvPr id="8" name="Footer Placeholder 7"/>
          <p:cNvSpPr>
            <a:spLocks noGrp="1"/>
          </p:cNvSpPr>
          <p:nvPr>
            <p:ph type="ftr" sz="quarter" idx="11"/>
          </p:nvPr>
        </p:nvSpPr>
        <p:spPr/>
        <p:txBody>
          <a:bodyPr/>
          <a:lstStyle/>
          <a:p>
            <a:r>
              <a:rPr lang="en-US" smtClean="0"/>
              <a:t>Unit-1 Parallelism Fundamentals /                     Dr Komarasamy G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D3B2E4-4070-4BC7-BC23-B394844942DE}" type="datetime1">
              <a:rPr lang="en-US" smtClean="0"/>
              <a:pPr/>
              <a:t>25-Jan-25</a:t>
            </a:fld>
            <a:endParaRPr lang="en-US"/>
          </a:p>
        </p:txBody>
      </p:sp>
      <p:sp>
        <p:nvSpPr>
          <p:cNvPr id="4" name="Footer Placeholder 3"/>
          <p:cNvSpPr>
            <a:spLocks noGrp="1"/>
          </p:cNvSpPr>
          <p:nvPr>
            <p:ph type="ftr" sz="quarter" idx="11"/>
          </p:nvPr>
        </p:nvSpPr>
        <p:spPr/>
        <p:txBody>
          <a:bodyPr/>
          <a:lstStyle/>
          <a:p>
            <a:r>
              <a:rPr lang="en-US" smtClean="0"/>
              <a:t>Unit-1 Parallelism Fundamentals /                     Dr Komarasamy G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94916-9DDE-4B05-AC57-8E63AF977A19}" type="datetime1">
              <a:rPr lang="en-US" smtClean="0"/>
              <a:pPr/>
              <a:t>25-Jan-25</a:t>
            </a:fld>
            <a:endParaRPr lang="en-US"/>
          </a:p>
        </p:txBody>
      </p:sp>
      <p:sp>
        <p:nvSpPr>
          <p:cNvPr id="3" name="Footer Placeholder 2"/>
          <p:cNvSpPr>
            <a:spLocks noGrp="1"/>
          </p:cNvSpPr>
          <p:nvPr>
            <p:ph type="ftr" sz="quarter" idx="11"/>
          </p:nvPr>
        </p:nvSpPr>
        <p:spPr/>
        <p:txBody>
          <a:bodyPr/>
          <a:lstStyle/>
          <a:p>
            <a:r>
              <a:rPr lang="en-US" smtClean="0"/>
              <a:t>Unit-1 Parallelism Fundamentals /                     Dr Komarasamy G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3FB1E-E659-4B85-B5CA-1A1FC9C8B09B}" type="datetime1">
              <a:rPr lang="en-US" smtClean="0"/>
              <a:pPr/>
              <a:t>25-Jan-25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F5FFE-3E8F-4871-A00E-C73695A1F988}" type="datetime1">
              <a:rPr lang="en-US" smtClean="0"/>
              <a:pPr/>
              <a:t>25-Jan-25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C3946-9189-4DE5-AF68-BFA7FD29883F}" type="datetime1">
              <a:rPr lang="en-US" smtClean="0"/>
              <a:pPr/>
              <a:t>25-Jan-25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Unit-1 Parallelism Fundamentals /                     Dr Komarasamy G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r5yosuGZDc"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what-is-a-multicore-processor"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techtarget.com/searchdatacenter/definition/multi-core-processo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35175"/>
            <a:ext cx="7772400" cy="1470025"/>
          </a:xfrm>
        </p:spPr>
        <p:txBody>
          <a:bodyPr>
            <a:normAutofit/>
          </a:bodyPr>
          <a:lstStyle/>
          <a:p>
            <a:r>
              <a:rPr lang="en-US" sz="3100" b="1" dirty="0" smtClean="0">
                <a:solidFill>
                  <a:srgbClr val="FF0000"/>
                </a:solidFill>
              </a:rPr>
              <a:t>CSE3009 - Parallel and Distributed Computing </a:t>
            </a:r>
            <a:r>
              <a:rPr lang="en-US" b="1" dirty="0" smtClean="0">
                <a:solidFill>
                  <a:srgbClr val="FF0000"/>
                </a:solidFill>
              </a:rPr>
              <a:t/>
            </a:r>
            <a:br>
              <a:rPr lang="en-US" b="1" dirty="0" smtClean="0">
                <a:solidFill>
                  <a:srgbClr val="FF0000"/>
                </a:solidFill>
              </a:rPr>
            </a:br>
            <a:r>
              <a:rPr lang="en-US" b="1" dirty="0" smtClean="0"/>
              <a:t>Course Type: LTP          Credits: 4</a:t>
            </a:r>
            <a:endParaRPr lang="en-US" b="1" dirty="0"/>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2895600" y="533400"/>
            <a:ext cx="3276600" cy="1447800"/>
          </a:xfrm>
          <a:prstGeom prst="rect">
            <a:avLst/>
          </a:prstGeom>
        </p:spPr>
      </p:pic>
      <p:sp>
        <p:nvSpPr>
          <p:cNvPr id="7" name="Subtitle 2"/>
          <p:cNvSpPr>
            <a:spLocks noGrp="1"/>
          </p:cNvSpPr>
          <p:nvPr/>
        </p:nvSpPr>
        <p:spPr>
          <a:xfrm>
            <a:off x="1752600" y="3886200"/>
            <a:ext cx="6400800" cy="1752600"/>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b="1" dirty="0" smtClean="0">
                <a:solidFill>
                  <a:srgbClr val="0000FF"/>
                </a:solidFill>
              </a:rPr>
              <a:t>Prepared by</a:t>
            </a:r>
          </a:p>
          <a:p>
            <a:pPr algn="r"/>
            <a:r>
              <a:rPr lang="en-US" b="1" dirty="0" smtClean="0">
                <a:solidFill>
                  <a:schemeClr val="tx1"/>
                </a:solidFill>
              </a:rPr>
              <a:t>Dr Komarasamy G</a:t>
            </a:r>
          </a:p>
          <a:p>
            <a:pPr algn="r"/>
            <a:r>
              <a:rPr lang="en-US" b="1" dirty="0" smtClean="0">
                <a:solidFill>
                  <a:schemeClr val="tx1"/>
                </a:solidFill>
              </a:rPr>
              <a:t>Senior Associate Professor</a:t>
            </a:r>
          </a:p>
          <a:p>
            <a:pPr algn="r"/>
            <a:r>
              <a:rPr lang="en-US" b="1" dirty="0" smtClean="0">
                <a:solidFill>
                  <a:schemeClr val="tx1"/>
                </a:solidFill>
              </a:rPr>
              <a:t>School of Computing Science and Engineering</a:t>
            </a:r>
          </a:p>
          <a:p>
            <a:pPr algn="r"/>
            <a:r>
              <a:rPr lang="en-US" b="1" dirty="0" smtClean="0">
                <a:solidFill>
                  <a:schemeClr val="tx1"/>
                </a:solidFill>
              </a:rPr>
              <a:t>VIT Bhopal University</a:t>
            </a:r>
            <a:endParaRPr lang="en-IN" sz="2400"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Single-instruction, multiple-data (SIMD) systems</a:t>
            </a:r>
          </a:p>
          <a:p>
            <a:pPr algn="just" fontAlgn="base"/>
            <a:r>
              <a:rPr lang="en-US" sz="2400" dirty="0" smtClean="0"/>
              <a:t>An SIMD system is a multiprocessor machine capable of executing the </a:t>
            </a:r>
            <a:r>
              <a:rPr lang="en-US" sz="2400" b="1" dirty="0" smtClean="0">
                <a:solidFill>
                  <a:srgbClr val="0000FF"/>
                </a:solidFill>
              </a:rPr>
              <a:t>same instruction on all the CPUs but operating on different data streams.</a:t>
            </a:r>
            <a:r>
              <a:rPr lang="en-US" sz="2400" dirty="0" smtClean="0"/>
              <a:t> Machines based on a SIMD model are well suited to scientific computing since they involve lots of vector and matrix operations.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30722" name="Picture 2" descr="https://media.geeksforgeeks.org/wp-content/uploads/simd.png"/>
          <p:cNvPicPr>
            <a:picLocks noChangeAspect="1" noChangeArrowheads="1"/>
          </p:cNvPicPr>
          <p:nvPr/>
        </p:nvPicPr>
        <p:blipFill>
          <a:blip r:embed="rId3" cstate="print"/>
          <a:srcRect/>
          <a:stretch>
            <a:fillRect/>
          </a:stretch>
        </p:blipFill>
        <p:spPr bwMode="auto">
          <a:xfrm>
            <a:off x="5715000" y="3048000"/>
            <a:ext cx="3429000" cy="2895600"/>
          </a:xfrm>
          <a:prstGeom prst="rect">
            <a:avLst/>
          </a:prstGeom>
          <a:noFill/>
        </p:spPr>
      </p:pic>
      <p:sp>
        <p:nvSpPr>
          <p:cNvPr id="9" name="Rectangle 8"/>
          <p:cNvSpPr/>
          <p:nvPr/>
        </p:nvSpPr>
        <p:spPr>
          <a:xfrm>
            <a:off x="609600" y="3124200"/>
            <a:ext cx="5029200" cy="3416320"/>
          </a:xfrm>
          <a:prstGeom prst="rect">
            <a:avLst/>
          </a:prstGeom>
        </p:spPr>
        <p:txBody>
          <a:bodyPr wrap="square">
            <a:spAutoFit/>
          </a:bodyPr>
          <a:lstStyle/>
          <a:p>
            <a:pPr algn="just" fontAlgn="base"/>
            <a:r>
              <a:rPr lang="en-US" sz="2400" dirty="0" smtClean="0"/>
              <a:t>So that the information can be passed to all the processing elements (PEs) organized data elements of vectors can be divided into multiple sets(N-sets for N PE systems) and each PE can process one data set. </a:t>
            </a:r>
          </a:p>
          <a:p>
            <a:pPr algn="just" fontAlgn="base"/>
            <a:r>
              <a:rPr lang="en-US" sz="2400" b="1" dirty="0" smtClean="0">
                <a:solidFill>
                  <a:srgbClr val="FF0000"/>
                </a:solidFill>
              </a:rPr>
              <a:t>Dominant representative SIMD systems are Cray’s vector processing machines.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Single-instruction, multiple-data (SIMD)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46082" name="Picture 2"/>
          <p:cNvPicPr>
            <a:picLocks noChangeAspect="1" noChangeArrowheads="1"/>
          </p:cNvPicPr>
          <p:nvPr/>
        </p:nvPicPr>
        <p:blipFill>
          <a:blip r:embed="rId3" cstate="print"/>
          <a:srcRect/>
          <a:stretch>
            <a:fillRect/>
          </a:stretch>
        </p:blipFill>
        <p:spPr bwMode="auto">
          <a:xfrm>
            <a:off x="1295400" y="1371600"/>
            <a:ext cx="6863842" cy="39576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Single-instruction, multiple-data (SIMD)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47106" name="Picture 2"/>
          <p:cNvPicPr>
            <a:picLocks noChangeAspect="1" noChangeArrowheads="1"/>
          </p:cNvPicPr>
          <p:nvPr/>
        </p:nvPicPr>
        <p:blipFill>
          <a:blip r:embed="rId3" cstate="print"/>
          <a:srcRect/>
          <a:stretch>
            <a:fillRect/>
          </a:stretch>
        </p:blipFill>
        <p:spPr bwMode="auto">
          <a:xfrm>
            <a:off x="2286000" y="1219200"/>
            <a:ext cx="4719637" cy="5072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Multiple-instruction, single-data (MISD) systems </a:t>
            </a:r>
          </a:p>
          <a:p>
            <a:pPr algn="just" fontAlgn="base"/>
            <a:r>
              <a:rPr lang="en-US" sz="2400" dirty="0" smtClean="0"/>
              <a:t>An MISD computing system is a multiprocessor machine </a:t>
            </a:r>
            <a:r>
              <a:rPr lang="en-US" sz="2400" b="1" dirty="0" smtClean="0">
                <a:solidFill>
                  <a:srgbClr val="0000FF"/>
                </a:solidFill>
              </a:rPr>
              <a:t>capable of executing different instructions on different PEs but all of them operate on the same dataset.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
        <p:nvSpPr>
          <p:cNvPr id="9" name="Rectangle 8"/>
          <p:cNvSpPr/>
          <p:nvPr/>
        </p:nvSpPr>
        <p:spPr>
          <a:xfrm>
            <a:off x="533400" y="2590800"/>
            <a:ext cx="4800600" cy="3046988"/>
          </a:xfrm>
          <a:prstGeom prst="rect">
            <a:avLst/>
          </a:prstGeom>
        </p:spPr>
        <p:txBody>
          <a:bodyPr wrap="square">
            <a:spAutoFit/>
          </a:bodyPr>
          <a:lstStyle/>
          <a:p>
            <a:pPr algn="just" fontAlgn="base"/>
            <a:r>
              <a:rPr lang="en-US" sz="2400" dirty="0" smtClean="0"/>
              <a:t>Example Z = sin(x)+</a:t>
            </a:r>
            <a:r>
              <a:rPr lang="en-US" sz="2400" dirty="0" err="1" smtClean="0"/>
              <a:t>cos</a:t>
            </a:r>
            <a:r>
              <a:rPr lang="en-US" sz="2400" dirty="0" smtClean="0"/>
              <a:t>(x)+tan(x) The system performs different operations on the same data set. </a:t>
            </a:r>
          </a:p>
          <a:p>
            <a:pPr algn="just" fontAlgn="base"/>
            <a:endParaRPr lang="en-US" sz="2400" dirty="0" smtClean="0"/>
          </a:p>
          <a:p>
            <a:pPr algn="just" fontAlgn="base"/>
            <a:r>
              <a:rPr lang="en-US" sz="2400" dirty="0" smtClean="0"/>
              <a:t>Machines built using the MISD model are not useful in most applications, a few machines are built, but none of them are available commercially.</a:t>
            </a:r>
            <a:endParaRPr lang="en-US" sz="2400" b="1" dirty="0" smtClean="0">
              <a:solidFill>
                <a:srgbClr val="FF0000"/>
              </a:solidFill>
            </a:endParaRPr>
          </a:p>
        </p:txBody>
      </p:sp>
      <p:pic>
        <p:nvPicPr>
          <p:cNvPr id="32770" name="Picture 2" descr="https://media.geeksforgeeks.org/wp-content/uploads/misd.png"/>
          <p:cNvPicPr>
            <a:picLocks noChangeAspect="1" noChangeArrowheads="1"/>
          </p:cNvPicPr>
          <p:nvPr/>
        </p:nvPicPr>
        <p:blipFill>
          <a:blip r:embed="rId3" cstate="print"/>
          <a:srcRect r="11111"/>
          <a:stretch>
            <a:fillRect/>
          </a:stretch>
        </p:blipFill>
        <p:spPr bwMode="auto">
          <a:xfrm>
            <a:off x="5464048" y="2362200"/>
            <a:ext cx="3527552" cy="2362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Multiple-instruction, single-data (MISD) systems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48130" name="Picture 2"/>
          <p:cNvPicPr>
            <a:picLocks noChangeAspect="1" noChangeArrowheads="1"/>
          </p:cNvPicPr>
          <p:nvPr/>
        </p:nvPicPr>
        <p:blipFill>
          <a:blip r:embed="rId3" cstate="print"/>
          <a:srcRect/>
          <a:stretch>
            <a:fillRect/>
          </a:stretch>
        </p:blipFill>
        <p:spPr bwMode="auto">
          <a:xfrm>
            <a:off x="1447800" y="1447800"/>
            <a:ext cx="660338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Multiple-instruction, multiple-data (MIMD) systems </a:t>
            </a:r>
          </a:p>
          <a:p>
            <a:pPr algn="just" fontAlgn="base"/>
            <a:r>
              <a:rPr lang="en-US" sz="2400" dirty="0" smtClean="0"/>
              <a:t>An MIMD system is a multiprocessor machine that is </a:t>
            </a:r>
            <a:r>
              <a:rPr lang="en-US" sz="2400" b="1" dirty="0" smtClean="0">
                <a:solidFill>
                  <a:srgbClr val="0000FF"/>
                </a:solidFill>
              </a:rPr>
              <a:t>capable of executing multiple instructions on multiple data sets. </a:t>
            </a:r>
            <a:r>
              <a:rPr lang="en-US" sz="2400" dirty="0" smtClean="0"/>
              <a:t>Each PE in the MIMD model has separate instruction and data streams; therefore machines built using this model are capable of any application. Unlike SIMD and MISD machines, PEs in MIMD machines work asynchronously.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34818" name="Picture 2" descr="Lightbox"/>
          <p:cNvPicPr>
            <a:picLocks noChangeAspect="1" noChangeArrowheads="1"/>
          </p:cNvPicPr>
          <p:nvPr/>
        </p:nvPicPr>
        <p:blipFill>
          <a:blip r:embed="rId3" cstate="print"/>
          <a:srcRect l="4827" r="2262"/>
          <a:stretch>
            <a:fillRect/>
          </a:stretch>
        </p:blipFill>
        <p:spPr bwMode="auto">
          <a:xfrm>
            <a:off x="2514600" y="3505200"/>
            <a:ext cx="4495800" cy="277338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Multiple-instruction, multiple-data (MIMD) systems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49154" name="Picture 2"/>
          <p:cNvPicPr>
            <a:picLocks noChangeAspect="1" noChangeArrowheads="1"/>
          </p:cNvPicPr>
          <p:nvPr/>
        </p:nvPicPr>
        <p:blipFill>
          <a:blip r:embed="rId3" cstate="print"/>
          <a:srcRect/>
          <a:stretch>
            <a:fillRect/>
          </a:stretch>
        </p:blipFill>
        <p:spPr bwMode="auto">
          <a:xfrm>
            <a:off x="685800" y="1447800"/>
            <a:ext cx="7584961"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4876800"/>
          </a:xfrm>
        </p:spPr>
        <p:txBody>
          <a:bodyPr vert="horz" lIns="91440" tIns="45720" rIns="91440" bIns="45720" rtlCol="0">
            <a:noAutofit/>
          </a:bodyPr>
          <a:lstStyle/>
          <a:p>
            <a:pPr algn="just" fontAlgn="base"/>
            <a:r>
              <a:rPr lang="en-US" sz="2400" dirty="0" smtClean="0"/>
              <a:t>MIMD machines are broadly categorized into </a:t>
            </a:r>
            <a:r>
              <a:rPr lang="en-US" sz="2400" b="1" dirty="0" smtClean="0"/>
              <a:t>shared-memory MIMD</a:t>
            </a:r>
            <a:r>
              <a:rPr lang="en-US" sz="2400" dirty="0" smtClean="0"/>
              <a:t> and</a:t>
            </a:r>
            <a:r>
              <a:rPr lang="en-US" sz="2400" b="1" dirty="0" smtClean="0"/>
              <a:t> distributed-memory MIMD</a:t>
            </a:r>
            <a:r>
              <a:rPr lang="en-US" sz="2400" dirty="0" smtClean="0"/>
              <a:t> based on the way PEs are coupled to the main memory. </a:t>
            </a:r>
          </a:p>
          <a:p>
            <a:pPr algn="just" fontAlgn="base"/>
            <a:r>
              <a:rPr lang="en-US" sz="2400" dirty="0" smtClean="0"/>
              <a:t>In the </a:t>
            </a:r>
            <a:r>
              <a:rPr lang="en-US" sz="2400" b="1" dirty="0" smtClean="0">
                <a:solidFill>
                  <a:srgbClr val="FF0000"/>
                </a:solidFill>
              </a:rPr>
              <a:t>shared memory MIMD</a:t>
            </a:r>
            <a:r>
              <a:rPr lang="en-US" sz="2400" dirty="0" smtClean="0"/>
              <a:t> model (tightly coupled multiprocessor systems), all the PEs are connected to a single global memory and they all have access to it. </a:t>
            </a:r>
          </a:p>
          <a:p>
            <a:pPr algn="just" fontAlgn="base"/>
            <a:r>
              <a:rPr lang="en-US" sz="2400" dirty="0" smtClean="0"/>
              <a:t>The communication between PEs in this model takes place through the shared memory, modification of the data stored in the global memory by one PE is visible to all other PEs. </a:t>
            </a:r>
          </a:p>
          <a:p>
            <a:pPr algn="just" fontAlgn="base"/>
            <a:r>
              <a:rPr lang="en-US" sz="2400" dirty="0" smtClean="0"/>
              <a:t>The dominant representative shared memory MIMD systems are Silicon Graphics machines and Sun/IBM’s SMP (Symmetric Multi-Processing).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4876800"/>
          </a:xfrm>
        </p:spPr>
        <p:txBody>
          <a:bodyPr vert="horz" lIns="91440" tIns="45720" rIns="91440" bIns="45720" rtlCol="0">
            <a:noAutofit/>
          </a:bodyPr>
          <a:lstStyle/>
          <a:p>
            <a:pPr algn="just" fontAlgn="base"/>
            <a:r>
              <a:rPr lang="en-US" sz="2400" dirty="0" smtClean="0"/>
              <a:t>Different types of computer architectures that fall under </a:t>
            </a:r>
            <a:r>
              <a:rPr lang="en-US" sz="2400" b="1" dirty="0" smtClean="0">
                <a:solidFill>
                  <a:srgbClr val="FF0000"/>
                </a:solidFill>
              </a:rPr>
              <a:t>Flynn’s taxonomy have their own advantages and disadvantages. </a:t>
            </a:r>
            <a:endParaRPr lang="en-US" sz="2400" dirty="0" smtClean="0"/>
          </a:p>
          <a:p>
            <a:pPr algn="just" fontAlgn="base"/>
            <a:r>
              <a:rPr lang="en-US" sz="2400" b="1" dirty="0" smtClean="0">
                <a:solidFill>
                  <a:srgbClr val="FF0000"/>
                </a:solidFill>
              </a:rPr>
              <a:t>SISD architecture: </a:t>
            </a:r>
            <a:r>
              <a:rPr lang="en-US" sz="2400" dirty="0" smtClean="0"/>
              <a:t>This is the simplest and most common type of computer architecture. It is easy to program and debug and can handle a wide range of applications. However, it does not offer significant performance gains over traditional computing systems.</a:t>
            </a:r>
          </a:p>
          <a:p>
            <a:pPr algn="just" fontAlgn="base"/>
            <a:r>
              <a:rPr lang="en-US" sz="2400" b="1" dirty="0" smtClean="0">
                <a:solidFill>
                  <a:srgbClr val="FF0000"/>
                </a:solidFill>
              </a:rPr>
              <a:t>SIMD architecture: </a:t>
            </a:r>
            <a:r>
              <a:rPr lang="en-US" sz="2400" dirty="0" smtClean="0"/>
              <a:t>This type of architecture is highly parallel and can offer significant performance gains for applications that can be parallelized. However, it requires specialized hardware and software and is not well-suited for applications that cannot be parallelized.</a:t>
            </a:r>
          </a:p>
          <a:p>
            <a:pPr algn="just" fontAlgn="base"/>
            <a:r>
              <a:rPr lang="en-US" sz="2400" b="1" dirty="0" smtClean="0">
                <a:solidFill>
                  <a:srgbClr val="FF0000"/>
                </a:solidFill>
              </a:rPr>
              <a:t>MISD architecture: </a:t>
            </a:r>
            <a:r>
              <a:rPr lang="en-US" sz="2400" dirty="0" smtClean="0"/>
              <a:t>This type of architecture is not commonly used in practice, as it is difficult to find applications that can be decomposed into independent instruction streams.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4876800"/>
          </a:xfrm>
        </p:spPr>
        <p:txBody>
          <a:bodyPr vert="horz" lIns="91440" tIns="45720" rIns="91440" bIns="45720" rtlCol="0">
            <a:noAutofit/>
          </a:bodyPr>
          <a:lstStyle/>
          <a:p>
            <a:pPr algn="just" fontAlgn="base"/>
            <a:r>
              <a:rPr lang="en-US" sz="2400" b="1" dirty="0" smtClean="0">
                <a:solidFill>
                  <a:srgbClr val="FF0000"/>
                </a:solidFill>
              </a:rPr>
              <a:t>MIMD architecture: </a:t>
            </a:r>
            <a:r>
              <a:rPr lang="en-US" sz="2400" dirty="0" smtClean="0"/>
              <a:t>This type of architecture is highly parallel and can offer significant performance gains for applications that can be parallelized. </a:t>
            </a:r>
          </a:p>
          <a:p>
            <a:pPr algn="just" fontAlgn="base"/>
            <a:r>
              <a:rPr lang="en-US" sz="2400" dirty="0" smtClean="0"/>
              <a:t>It is well-suited for distributed computing, parallel processing, and other high-performance computing applications. </a:t>
            </a:r>
          </a:p>
          <a:p>
            <a:pPr algn="just" fontAlgn="base"/>
            <a:r>
              <a:rPr lang="en-US" sz="2400" dirty="0" smtClean="0"/>
              <a:t>However, it requires specialized hardware and software and can be challenging to program and debug.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487362"/>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dirty="0" smtClean="0">
                <a:solidFill>
                  <a:srgbClr val="0000FF"/>
                </a:solidFill>
              </a:rPr>
              <a:t>Unit-1</a:t>
            </a:r>
            <a:endParaRPr lang="en-US" sz="2800" b="1" dirty="0">
              <a:solidFill>
                <a:srgbClr val="0000FF"/>
              </a:solidFill>
            </a:endParaRPr>
          </a:p>
        </p:txBody>
      </p:sp>
      <p:sp>
        <p:nvSpPr>
          <p:cNvPr id="3" name="Content Placeholder 2"/>
          <p:cNvSpPr>
            <a:spLocks noGrp="1"/>
          </p:cNvSpPr>
          <p:nvPr>
            <p:ph idx="1"/>
          </p:nvPr>
        </p:nvSpPr>
        <p:spPr>
          <a:xfrm>
            <a:off x="457200" y="1447800"/>
            <a:ext cx="8153400" cy="3657600"/>
          </a:xfrm>
        </p:spPr>
        <p:txBody>
          <a:bodyPr>
            <a:noAutofit/>
          </a:bodyPr>
          <a:lstStyle/>
          <a:p>
            <a:pPr algn="just">
              <a:buNone/>
            </a:pPr>
            <a:r>
              <a:rPr lang="en-US" b="1" dirty="0" smtClean="0">
                <a:solidFill>
                  <a:srgbClr val="FF0000"/>
                </a:solidFill>
              </a:rPr>
              <a:t>	Parallelism Fundamentals – Key Concepts and Challenges – Overview of Parallel computing – </a:t>
            </a:r>
            <a:r>
              <a:rPr lang="en-US" b="1" dirty="0" smtClean="0">
                <a:solidFill>
                  <a:srgbClr val="0000FF"/>
                </a:solidFill>
              </a:rPr>
              <a:t>Flynn’s Taxonomy </a:t>
            </a:r>
            <a:r>
              <a:rPr lang="en-US" b="1" dirty="0" smtClean="0">
                <a:solidFill>
                  <a:srgbClr val="FF0000"/>
                </a:solidFill>
              </a:rPr>
              <a:t>– </a:t>
            </a:r>
            <a:r>
              <a:rPr lang="en-US" b="1" dirty="0" smtClean="0">
                <a:solidFill>
                  <a:srgbClr val="0000FF"/>
                </a:solidFill>
              </a:rPr>
              <a:t>Multi-Core Processors </a:t>
            </a:r>
            <a:r>
              <a:rPr lang="en-US" b="1" dirty="0" smtClean="0">
                <a:solidFill>
                  <a:srgbClr val="FF0000"/>
                </a:solidFill>
              </a:rPr>
              <a:t>– Shared </a:t>
            </a:r>
            <a:r>
              <a:rPr lang="en-US" b="1" dirty="0" err="1" smtClean="0">
                <a:solidFill>
                  <a:srgbClr val="FF0000"/>
                </a:solidFill>
              </a:rPr>
              <a:t>vs</a:t>
            </a:r>
            <a:r>
              <a:rPr lang="en-US" b="1" dirty="0" smtClean="0">
                <a:solidFill>
                  <a:srgbClr val="FF0000"/>
                </a:solidFill>
              </a:rPr>
              <a:t> Distributed memory. </a:t>
            </a:r>
          </a:p>
          <a:p>
            <a:pPr algn="just">
              <a:buNone/>
            </a:pPr>
            <a:r>
              <a:rPr lang="en-US" b="1" dirty="0" smtClean="0">
                <a:solidFill>
                  <a:srgbClr val="FF0000"/>
                </a:solidFill>
              </a:rPr>
              <a:t>	Performance of Parallel Computers, Performance Metrics for Processors, Parallel Programming Models, Parallel Algorithms. </a:t>
            </a:r>
            <a:endParaRPr lang="en-US" sz="28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381000" y="609600"/>
            <a:ext cx="8458200" cy="4876800"/>
          </a:xfrm>
        </p:spPr>
        <p:txBody>
          <a:bodyPr vert="horz" lIns="91440" tIns="45720" rIns="91440" bIns="45720" rtlCol="0">
            <a:noAutofit/>
          </a:bodyPr>
          <a:lstStyle/>
          <a:p>
            <a:pPr algn="just" fontAlgn="base"/>
            <a:r>
              <a:rPr lang="en-US" sz="2400" b="1" dirty="0" smtClean="0">
                <a:solidFill>
                  <a:srgbClr val="0000FF"/>
                </a:solidFill>
              </a:rPr>
              <a:t>Features of Flynn’s taxonomy include:</a:t>
            </a:r>
          </a:p>
          <a:p>
            <a:pPr algn="just" fontAlgn="base"/>
            <a:r>
              <a:rPr lang="en-US" sz="2400" b="1" dirty="0" smtClean="0">
                <a:solidFill>
                  <a:srgbClr val="FF0000"/>
                </a:solidFill>
              </a:rPr>
              <a:t>Concurrency:</a:t>
            </a:r>
            <a:r>
              <a:rPr lang="en-US" sz="2400" dirty="0" smtClean="0"/>
              <a:t> Flynn’s taxonomy provides a way to classify computer architectures based on their concurrency, which refers to the number of tasks that can be executed simultaneously.</a:t>
            </a:r>
          </a:p>
          <a:p>
            <a:pPr algn="just" fontAlgn="base"/>
            <a:r>
              <a:rPr lang="en-US" sz="2400" b="1" dirty="0" smtClean="0">
                <a:solidFill>
                  <a:srgbClr val="FF0000"/>
                </a:solidFill>
              </a:rPr>
              <a:t>Performance:</a:t>
            </a:r>
            <a:r>
              <a:rPr lang="en-US" sz="2400" dirty="0" smtClean="0"/>
              <a:t> Different types of architectures have different performance characteristics, and Flynn’s taxonomy provides a way to compare their performance based on the number of concurrent instructions and data streams.</a:t>
            </a:r>
          </a:p>
          <a:p>
            <a:pPr algn="just" fontAlgn="base"/>
            <a:r>
              <a:rPr lang="en-US" sz="2400" b="1" dirty="0" smtClean="0">
                <a:solidFill>
                  <a:srgbClr val="FF0000"/>
                </a:solidFill>
              </a:rPr>
              <a:t>Parallelism:</a:t>
            </a:r>
            <a:r>
              <a:rPr lang="en-US" sz="2400" dirty="0" smtClean="0"/>
              <a:t> Flynn’s taxonomy highlights the importance of parallelism in computer architecture and provides a framework for designing and analyzing parallel processing systems.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Multi Core Processors</a:t>
            </a:r>
            <a:endParaRPr lang="en-US" sz="2200" b="1" dirty="0" smtClean="0">
              <a:solidFill>
                <a:srgbClr val="FF0000"/>
              </a:solidFill>
            </a:endParaRP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fontAlgn="base"/>
            <a:r>
              <a:rPr lang="en-US" sz="2400" dirty="0" smtClean="0"/>
              <a:t>A multi-core processor is an </a:t>
            </a:r>
            <a:r>
              <a:rPr lang="en-US" sz="2400" b="1" dirty="0" smtClean="0">
                <a:solidFill>
                  <a:srgbClr val="FF0000"/>
                </a:solidFill>
              </a:rPr>
              <a:t>integrated circuit with two or more processors connected to it for faster simultaneous processing </a:t>
            </a:r>
            <a:r>
              <a:rPr lang="en-US" sz="2400" dirty="0" smtClean="0"/>
              <a:t>of several tasks, reduced power consumption, and for greater performance. Generally, it is made up of two or more processors that read and execute program instructions.</a:t>
            </a:r>
          </a:p>
          <a:p>
            <a:pPr algn="just" fontAlgn="base"/>
            <a:r>
              <a:rPr lang="en-US" sz="2400" dirty="0" smtClean="0"/>
              <a:t>In other words, on a </a:t>
            </a:r>
            <a:r>
              <a:rPr lang="en-US" sz="2400" b="1" dirty="0" smtClean="0">
                <a:solidFill>
                  <a:srgbClr val="FF0000"/>
                </a:solidFill>
              </a:rPr>
              <a:t>single chip, a multi-core processor comprises numerous processing units, or "Cores," each of which has the potential to do distinct tasks</a:t>
            </a:r>
            <a:r>
              <a:rPr lang="en-US" sz="2400" dirty="0" smtClean="0"/>
              <a:t>. </a:t>
            </a:r>
          </a:p>
          <a:p>
            <a:pPr algn="just" fontAlgn="base"/>
            <a:r>
              <a:rPr lang="en-US" sz="2400" dirty="0" smtClean="0"/>
              <a:t>For instance, if you are performing many tasks at once, such as watching a movie and using </a:t>
            </a:r>
            <a:r>
              <a:rPr lang="en-US" sz="2400" dirty="0" err="1" smtClean="0"/>
              <a:t>WhatsApp</a:t>
            </a:r>
            <a:r>
              <a:rPr lang="en-US" sz="2400" dirty="0" smtClean="0"/>
              <a:t>, one core will handle activities like watching a movie while the other handles other responsibilities like </a:t>
            </a:r>
            <a:r>
              <a:rPr lang="en-US" sz="2400" dirty="0" err="1" smtClean="0"/>
              <a:t>WhatsApp</a:t>
            </a:r>
            <a:r>
              <a:rPr lang="en-US" sz="2400" dirty="0" smtClean="0"/>
              <a:t>.</a:t>
            </a:r>
          </a:p>
          <a:p>
            <a:pPr algn="just" fontAlgn="base"/>
            <a:endParaRPr lang="en-US" sz="2400" dirty="0" smtClean="0"/>
          </a:p>
          <a:p>
            <a:pPr algn="just" fontAlgn="base"/>
            <a:r>
              <a:rPr lang="en-US" sz="2400" dirty="0" smtClean="0">
                <a:hlinkClick r:id="rId3"/>
              </a:rPr>
              <a:t>https://www.youtube.com/watch?v=Pr5yosuGZDc</a:t>
            </a:r>
            <a:endParaRPr lang="en-US" sz="2400" dirty="0" smtClean="0"/>
          </a:p>
          <a:p>
            <a:pPr algn="just" fontAlgn="base"/>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Multi Core Processors</a:t>
            </a:r>
            <a:endParaRPr lang="en-US" sz="22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7" name="Picture 2" descr="What is a Multicore Processor"/>
          <p:cNvPicPr>
            <a:picLocks noChangeAspect="1" noChangeArrowheads="1"/>
          </p:cNvPicPr>
          <p:nvPr/>
        </p:nvPicPr>
        <p:blipFill>
          <a:blip r:embed="rId3" cstate="print"/>
          <a:srcRect/>
          <a:stretch>
            <a:fillRect/>
          </a:stretch>
        </p:blipFill>
        <p:spPr bwMode="auto">
          <a:xfrm>
            <a:off x="1295400" y="609600"/>
            <a:ext cx="5715000" cy="571500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Multi Core Processors</a:t>
            </a:r>
            <a:endParaRPr lang="en-US" sz="2200" b="1" dirty="0" smtClean="0">
              <a:solidFill>
                <a:srgbClr val="FF0000"/>
              </a:solidFill>
            </a:endParaRP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fontAlgn="base"/>
            <a:r>
              <a:rPr lang="en-US" sz="2400" dirty="0" smtClean="0"/>
              <a:t>A dual-core configuration is comparable to having </a:t>
            </a:r>
            <a:r>
              <a:rPr lang="en-US" sz="2400" b="1" dirty="0" smtClean="0">
                <a:solidFill>
                  <a:srgbClr val="FF0000"/>
                </a:solidFill>
              </a:rPr>
              <a:t>several different processors installed </a:t>
            </a:r>
            <a:r>
              <a:rPr lang="en-US" sz="2400" dirty="0" smtClean="0"/>
              <a:t>on the same computer, but the connection between them is faster because the two CPUs are plugged into the same socket. </a:t>
            </a:r>
          </a:p>
          <a:p>
            <a:pPr algn="just" fontAlgn="base"/>
            <a:r>
              <a:rPr lang="en-US" sz="2400" b="1" dirty="0" smtClean="0">
                <a:solidFill>
                  <a:srgbClr val="FF0000"/>
                </a:solidFill>
              </a:rPr>
              <a:t>Several instructions in parallel may be executed by individual cores</a:t>
            </a:r>
            <a:r>
              <a:rPr lang="en-US" sz="2400" dirty="0" smtClean="0"/>
              <a:t>, boosting the speed of software built to make use of the architecture's unique features.</a:t>
            </a:r>
          </a:p>
          <a:p>
            <a:pPr algn="just" fontAlgn="base"/>
            <a:r>
              <a:rPr lang="en-US" sz="2400" dirty="0" smtClean="0"/>
              <a:t>As compared to a single-core processor, a dual-core processor usually is twice as powerful in ideal circumstances. In actuality, performance gains of around 50% are expected: a dual-core CPU is roughly 1.5 times as powerful as a single-core processor.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Architecture of </a:t>
            </a:r>
            <a:r>
              <a:rPr lang="en-US" sz="2400" b="1" dirty="0" err="1" smtClean="0">
                <a:solidFill>
                  <a:srgbClr val="0000FF"/>
                </a:solidFill>
              </a:rPr>
              <a:t>Multicore</a:t>
            </a:r>
            <a:r>
              <a:rPr lang="en-US" sz="2400" b="1" dirty="0" smtClean="0">
                <a:solidFill>
                  <a:srgbClr val="0000FF"/>
                </a:solidFill>
              </a:rPr>
              <a:t> Processor</a:t>
            </a: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fontAlgn="base"/>
            <a:r>
              <a:rPr lang="en-US" sz="2000" dirty="0" smtClean="0"/>
              <a:t>A multi-core processor's design enables the communication between all available cores, and they </a:t>
            </a:r>
            <a:r>
              <a:rPr lang="en-US" sz="2000" b="1" dirty="0" smtClean="0">
                <a:solidFill>
                  <a:srgbClr val="FF0000"/>
                </a:solidFill>
              </a:rPr>
              <a:t>divide and assign all processing duties appropriately</a:t>
            </a:r>
            <a:r>
              <a:rPr lang="en-US" sz="2000" dirty="0" smtClean="0"/>
              <a:t>. The processed data from each core is transmitted back to the computer's main board (Motherboard) via a single common gateway once all of the processing operations have been finished. This method beats a single-core CPU in terms of total performance.</a:t>
            </a:r>
          </a:p>
          <a:p>
            <a:pPr algn="just" fontAlgn="base"/>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61442" name="Picture 2" descr="What is a Multicore Processor"/>
          <p:cNvPicPr>
            <a:picLocks noChangeAspect="1" noChangeArrowheads="1"/>
          </p:cNvPicPr>
          <p:nvPr/>
        </p:nvPicPr>
        <p:blipFill>
          <a:blip r:embed="rId3" cstate="print"/>
          <a:srcRect/>
          <a:stretch>
            <a:fillRect/>
          </a:stretch>
        </p:blipFill>
        <p:spPr bwMode="auto">
          <a:xfrm>
            <a:off x="1905000" y="2743200"/>
            <a:ext cx="4724400" cy="341206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Architecture of </a:t>
            </a:r>
            <a:r>
              <a:rPr lang="en-US" sz="2400" b="1" dirty="0" err="1" smtClean="0">
                <a:solidFill>
                  <a:srgbClr val="0000FF"/>
                </a:solidFill>
              </a:rPr>
              <a:t>Multicore</a:t>
            </a:r>
            <a:r>
              <a:rPr lang="en-US" sz="2400" b="1" dirty="0" smtClean="0">
                <a:solidFill>
                  <a:srgbClr val="0000FF"/>
                </a:solidFill>
              </a:rPr>
              <a:t> Processor</a:t>
            </a: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fontAlgn="base"/>
            <a:r>
              <a:rPr lang="en-US" sz="2000" b="1" dirty="0" smtClean="0">
                <a:solidFill>
                  <a:srgbClr val="FF0000"/>
                </a:solidFill>
              </a:rPr>
              <a:t>Advantages of Multi-Core Processor</a:t>
            </a:r>
          </a:p>
          <a:p>
            <a:pPr algn="just" fontAlgn="base"/>
            <a:r>
              <a:rPr lang="en-US" sz="2000" b="1" dirty="0" smtClean="0"/>
              <a:t>Performance</a:t>
            </a:r>
          </a:p>
          <a:p>
            <a:pPr algn="just" fontAlgn="base"/>
            <a:r>
              <a:rPr lang="en-US" sz="2000" dirty="0" smtClean="0"/>
              <a:t>A multi-core CPU, by nature, can do more work as compared to a single-core processor. The spacing between the cores of an integrated circuit allows for faster clock rates. As a result, the signals do not need to travel a large distance to reach their target and are also persistent. When compared to using a separate processor, the speeds are far quicker.</a:t>
            </a:r>
          </a:p>
          <a:p>
            <a:pPr algn="just" fontAlgn="base"/>
            <a:r>
              <a:rPr lang="en-US" sz="2000" b="1" dirty="0" smtClean="0"/>
              <a:t>Reliability</a:t>
            </a:r>
          </a:p>
          <a:p>
            <a:pPr algn="just" fontAlgn="base"/>
            <a:r>
              <a:rPr lang="en-US" sz="2000" dirty="0" smtClean="0"/>
              <a:t>In multi-core CPUs, the software is always assigned to different cores. When one piece of software fails, the others remain unaffected. Whenever a defect arises, it affects only one core. As a result, multi-core CPUs are better able to resist faults.</a:t>
            </a:r>
          </a:p>
          <a:p>
            <a:pPr algn="just"/>
            <a:r>
              <a:rPr lang="en-US" sz="2000" b="1" dirty="0" smtClean="0"/>
              <a:t>Software Interactions</a:t>
            </a:r>
          </a:p>
          <a:p>
            <a:pPr algn="just"/>
            <a:r>
              <a:rPr lang="en-US" sz="2000" dirty="0" smtClean="0"/>
              <a:t>Even if the software is running on multiple cores, it will communicate with one another. Spatial and temporal isolation is a process that a multi-core processor goes through. Core threads are never delayed as a result of these processes.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Architecture of </a:t>
            </a:r>
            <a:r>
              <a:rPr lang="en-US" sz="2400" b="1" dirty="0" err="1" smtClean="0">
                <a:solidFill>
                  <a:srgbClr val="0000FF"/>
                </a:solidFill>
              </a:rPr>
              <a:t>Multicore</a:t>
            </a:r>
            <a:r>
              <a:rPr lang="en-US" sz="2400" b="1" dirty="0" smtClean="0">
                <a:solidFill>
                  <a:srgbClr val="0000FF"/>
                </a:solidFill>
              </a:rPr>
              <a:t> Processor</a:t>
            </a: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a:r>
              <a:rPr lang="en-US" sz="2000" b="1" dirty="0" smtClean="0"/>
              <a:t>Multitasking</a:t>
            </a:r>
          </a:p>
          <a:p>
            <a:pPr algn="just"/>
            <a:r>
              <a:rPr lang="en-US" sz="2000" dirty="0" smtClean="0"/>
              <a:t>An operating system can use a multi-core CPU to run two or more processes at the same time, even if many </a:t>
            </a:r>
            <a:r>
              <a:rPr lang="en-US" sz="2000" dirty="0" err="1" smtClean="0"/>
              <a:t>programmes</a:t>
            </a:r>
            <a:r>
              <a:rPr lang="en-US" sz="2000" dirty="0" smtClean="0"/>
              <a:t> may be executed at the same time. A </a:t>
            </a:r>
            <a:r>
              <a:rPr lang="en-US" sz="2000" dirty="0" err="1" smtClean="0"/>
              <a:t>photoshop</a:t>
            </a:r>
            <a:r>
              <a:rPr lang="en-US" sz="2000" dirty="0" smtClean="0"/>
              <a:t> application, for example, can be used to perform two jobs at once.</a:t>
            </a:r>
          </a:p>
          <a:p>
            <a:pPr algn="just"/>
            <a:r>
              <a:rPr lang="en-US" sz="2000" b="1" dirty="0" smtClean="0"/>
              <a:t>Power Consumption</a:t>
            </a:r>
          </a:p>
          <a:p>
            <a:pPr algn="just"/>
            <a:r>
              <a:rPr lang="en-US" sz="2000" dirty="0" smtClean="0"/>
              <a:t>Multitasking with a multi-core CPU, on the other hand, requires less power. Only the part of the CPU that generates heat will be used. The power consumption is eventually minimized, resulting in less battery utilization. Some operating systems, on the other hand, need more resources as compared to others.</a:t>
            </a:r>
          </a:p>
          <a:p>
            <a:pPr algn="just"/>
            <a:r>
              <a:rPr lang="en-US" sz="2000" b="1" dirty="0" smtClean="0"/>
              <a:t>Obsolescence Avoidance</a:t>
            </a:r>
          </a:p>
          <a:p>
            <a:pPr algn="just"/>
            <a:r>
              <a:rPr lang="en-US" sz="2000" dirty="0" smtClean="0"/>
              <a:t>Architects can avoid technology obsolescence and increase maintainability by using </a:t>
            </a:r>
            <a:r>
              <a:rPr lang="en-US" sz="2000" dirty="0" err="1" smtClean="0"/>
              <a:t>multicore</a:t>
            </a:r>
            <a:r>
              <a:rPr lang="en-US" sz="2000" dirty="0" smtClean="0"/>
              <a:t> CPUs. Chipmakers are using the most recent technological advancements in their </a:t>
            </a:r>
            <a:r>
              <a:rPr lang="en-US" sz="2000" dirty="0" err="1" smtClean="0"/>
              <a:t>multicore</a:t>
            </a:r>
            <a:r>
              <a:rPr lang="en-US" sz="2000" dirty="0" smtClean="0"/>
              <a:t> CPUs. Single-core chips are becoming increasingly difficult to come by as the number of cores increases.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smtClean="0">
                <a:solidFill>
                  <a:srgbClr val="0000FF"/>
                </a:solidFill>
              </a:rPr>
              <a:t>Architecture of </a:t>
            </a:r>
            <a:r>
              <a:rPr lang="en-US" sz="2400" b="1" dirty="0" err="1" smtClean="0">
                <a:solidFill>
                  <a:srgbClr val="0000FF"/>
                </a:solidFill>
              </a:rPr>
              <a:t>Multicore</a:t>
            </a:r>
            <a:r>
              <a:rPr lang="en-US" sz="2400" b="1" dirty="0" smtClean="0">
                <a:solidFill>
                  <a:srgbClr val="0000FF"/>
                </a:solidFill>
              </a:rPr>
              <a:t> Processor</a:t>
            </a:r>
          </a:p>
        </p:txBody>
      </p:sp>
      <p:sp>
        <p:nvSpPr>
          <p:cNvPr id="3" name="Content Placeholder 2"/>
          <p:cNvSpPr>
            <a:spLocks noGrp="1"/>
          </p:cNvSpPr>
          <p:nvPr>
            <p:ph idx="1"/>
          </p:nvPr>
        </p:nvSpPr>
        <p:spPr>
          <a:xfrm>
            <a:off x="381000" y="609600"/>
            <a:ext cx="8458200" cy="5486400"/>
          </a:xfrm>
        </p:spPr>
        <p:txBody>
          <a:bodyPr vert="horz" lIns="91440" tIns="45720" rIns="91440" bIns="45720" rtlCol="0">
            <a:noAutofit/>
          </a:bodyPr>
          <a:lstStyle/>
          <a:p>
            <a:pPr algn="just"/>
            <a:r>
              <a:rPr lang="en-US" sz="2000" b="1" dirty="0" err="1" smtClean="0">
                <a:solidFill>
                  <a:srgbClr val="FF0000"/>
                </a:solidFill>
              </a:rPr>
              <a:t>Multicore</a:t>
            </a:r>
            <a:r>
              <a:rPr lang="en-US" sz="2000" b="1" dirty="0" smtClean="0">
                <a:solidFill>
                  <a:srgbClr val="FF0000"/>
                </a:solidFill>
              </a:rPr>
              <a:t> processors may increase (but do not guarantee) geographical and temporal isolation when </a:t>
            </a:r>
            <a:r>
              <a:rPr lang="en-US" sz="2000" b="1" dirty="0" smtClean="0">
                <a:solidFill>
                  <a:srgbClr val="0000FF"/>
                </a:solidFill>
              </a:rPr>
              <a:t>compared to single-core systems. </a:t>
            </a:r>
          </a:p>
          <a:p>
            <a:pPr algn="just"/>
            <a:r>
              <a:rPr lang="en-US" sz="2000" dirty="0" smtClean="0"/>
              <a:t>Software on one core is less likely to impact software on the other if both cores are executing on the same single-core. </a:t>
            </a:r>
          </a:p>
          <a:p>
            <a:pPr algn="just"/>
            <a:r>
              <a:rPr lang="en-US" sz="2000" dirty="0" smtClean="0"/>
              <a:t>This decoupling happens due to geographical and temporal isolation (threads on one core are not delayed by threads on another core). </a:t>
            </a:r>
          </a:p>
          <a:p>
            <a:pPr algn="just"/>
            <a:r>
              <a:rPr lang="en-US" sz="2000" dirty="0" smtClean="0"/>
              <a:t>With the help of limiting the impact of errors to a single core, </a:t>
            </a:r>
            <a:r>
              <a:rPr lang="en-US" sz="2000" dirty="0" err="1" smtClean="0"/>
              <a:t>multicore</a:t>
            </a:r>
            <a:r>
              <a:rPr lang="en-US" sz="2000" dirty="0" smtClean="0"/>
              <a:t> processing can increase robustness. </a:t>
            </a:r>
          </a:p>
          <a:p>
            <a:pPr algn="just"/>
            <a:r>
              <a:rPr lang="en-US" sz="2000" dirty="0" smtClean="0"/>
              <a:t>When executing mixed-criticality </a:t>
            </a:r>
            <a:r>
              <a:rPr lang="en-US" sz="2000" dirty="0" err="1" smtClean="0"/>
              <a:t>programmes</a:t>
            </a:r>
            <a:r>
              <a:rPr lang="en-US" sz="2000" dirty="0" smtClean="0"/>
              <a:t> separately, this enhanced isolation is very important (safety-critical, mission-critical, and security-critical).</a:t>
            </a:r>
          </a:p>
          <a:p>
            <a:pPr algn="just">
              <a:buNone/>
            </a:pPr>
            <a:endParaRPr lang="en-US" sz="2000" dirty="0" smtClean="0"/>
          </a:p>
          <a:p>
            <a:pPr algn="just">
              <a:buNone/>
            </a:pPr>
            <a:r>
              <a:rPr lang="en-US" sz="2000" b="1" dirty="0" smtClean="0"/>
              <a:t>More details</a:t>
            </a:r>
          </a:p>
          <a:p>
            <a:pPr algn="just"/>
            <a:r>
              <a:rPr lang="en-US" sz="2000" dirty="0" smtClean="0">
                <a:hlinkClick r:id="rId3"/>
              </a:rPr>
              <a:t>https://www.javatpoint.com/what-is-a-multicore-processor</a:t>
            </a:r>
            <a:endParaRPr lang="en-US" sz="2000" dirty="0" smtClean="0"/>
          </a:p>
          <a:p>
            <a:pPr algn="just"/>
            <a:endParaRPr lang="en-US" sz="2000" dirty="0" smtClean="0"/>
          </a:p>
          <a:p>
            <a:pPr algn="just"/>
            <a:r>
              <a:rPr lang="en-US" sz="2000" dirty="0" smtClean="0">
                <a:hlinkClick r:id="rId4"/>
              </a:rPr>
              <a:t>https://www.techtarget.com/searchdatacenter/definition/multi-core-processor</a:t>
            </a:r>
            <a:endParaRPr lang="en-US" sz="2000" dirty="0" smtClean="0"/>
          </a:p>
          <a:p>
            <a:pPr algn="just"/>
            <a:endParaRPr lang="en-US" sz="2000" dirty="0" smtClean="0"/>
          </a:p>
          <a:p>
            <a:pPr algn="just" fontAlgn="base"/>
            <a:endParaRPr lang="en-US" sz="2000" dirty="0" smtClean="0"/>
          </a:p>
          <a:p>
            <a:pPr algn="just" fontAlgn="base"/>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fontAlgn="base"/>
            <a:r>
              <a:rPr lang="en-US" sz="2400" b="1" dirty="0" smtClean="0">
                <a:solidFill>
                  <a:srgbClr val="FF0000"/>
                </a:solidFill>
              </a:rPr>
              <a:t>Parallel computing </a:t>
            </a:r>
            <a:r>
              <a:rPr lang="en-US" sz="2400" dirty="0" smtClean="0"/>
              <a:t>is computing where the jobs are broken into discrete parts that can be </a:t>
            </a:r>
            <a:r>
              <a:rPr lang="en-US" sz="2400" b="1" dirty="0" smtClean="0"/>
              <a:t>executed concurrently. </a:t>
            </a:r>
          </a:p>
          <a:p>
            <a:pPr algn="just" fontAlgn="base"/>
            <a:r>
              <a:rPr lang="en-US" sz="2400" b="1" dirty="0" smtClean="0">
                <a:solidFill>
                  <a:srgbClr val="FF0000"/>
                </a:solidFill>
              </a:rPr>
              <a:t>Each part is further broken down into a series of instructions. </a:t>
            </a:r>
          </a:p>
          <a:p>
            <a:pPr algn="just" fontAlgn="base"/>
            <a:r>
              <a:rPr lang="en-US" sz="2400" b="1" dirty="0" smtClean="0">
                <a:solidFill>
                  <a:srgbClr val="0000FF"/>
                </a:solidFill>
              </a:rPr>
              <a:t>Instructions from each piece execute simultaneously on different CPUs. </a:t>
            </a:r>
            <a:endParaRPr lang="en-US" sz="2400" b="1" dirty="0" smtClean="0">
              <a:solidFill>
                <a:srgbClr val="0000FF"/>
              </a:solidFill>
            </a:endParaRPr>
          </a:p>
          <a:p>
            <a:pPr algn="just" fontAlgn="base"/>
            <a:r>
              <a:rPr lang="en-US" sz="2400" dirty="0" smtClean="0"/>
              <a:t>The </a:t>
            </a:r>
            <a:r>
              <a:rPr lang="en-US" sz="2400" dirty="0" smtClean="0"/>
              <a:t>breaking up of different parts of a task among multiple processors will help to reduce the amount of time to run a program. </a:t>
            </a:r>
          </a:p>
          <a:p>
            <a:pPr algn="just" fontAlgn="base"/>
            <a:r>
              <a:rPr lang="en-US" sz="2400" dirty="0" smtClean="0"/>
              <a:t>Parallel systems deal with the simultaneous use of multiple computer resources that can include a single computer with multiple processors, a number of computers connected by a network to form a parallel processing cluster, or a combination of both.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dirty="0" smtClean="0"/>
              <a:t>Parallel systems are more difficult to program than computers with a single processor because the architecture of parallel computers varies accordingly and the processes of multiple CPUs must be coordinated and synchronized. The difficult problem of parallel processing is portability.</a:t>
            </a:r>
          </a:p>
          <a:p>
            <a:pPr algn="just" fontAlgn="base"/>
            <a:r>
              <a:rPr lang="en-US" sz="2400" dirty="0" smtClean="0"/>
              <a:t>An Instruction Stream is a sequence of instructions that are read from memory. </a:t>
            </a:r>
          </a:p>
          <a:p>
            <a:pPr algn="just" fontAlgn="base"/>
            <a:r>
              <a:rPr lang="en-US" sz="2400" b="1" dirty="0" smtClean="0">
                <a:solidFill>
                  <a:srgbClr val="0000FF"/>
                </a:solidFill>
              </a:rPr>
              <a:t>Data Stream is the operations performed on the data in the processor.</a:t>
            </a:r>
          </a:p>
          <a:p>
            <a:pPr algn="just" fontAlgn="base"/>
            <a:r>
              <a:rPr lang="en-US" sz="2400" b="1" dirty="0" smtClean="0">
                <a:solidFill>
                  <a:srgbClr val="FF0000"/>
                </a:solidFill>
              </a:rPr>
              <a:t>Flynn’s taxonomy is a classification scheme for computer architectures proposed by </a:t>
            </a:r>
            <a:r>
              <a:rPr lang="en-US" sz="2400" b="1" dirty="0" smtClean="0">
                <a:solidFill>
                  <a:srgbClr val="0000FF"/>
                </a:solidFill>
              </a:rPr>
              <a:t>Michael Flynn in 1966</a:t>
            </a:r>
            <a:r>
              <a:rPr lang="en-US" sz="2400" dirty="0" smtClean="0">
                <a:solidFill>
                  <a:srgbClr val="0000FF"/>
                </a:solidFill>
              </a:rPr>
              <a:t>. </a:t>
            </a:r>
          </a:p>
          <a:p>
            <a:pPr algn="just" fontAlgn="base"/>
            <a:r>
              <a:rPr lang="en-US" sz="2400" dirty="0" smtClean="0"/>
              <a:t>The taxonomy is based on the </a:t>
            </a:r>
            <a:r>
              <a:rPr lang="en-US" sz="2400" b="1" dirty="0" smtClean="0">
                <a:solidFill>
                  <a:srgbClr val="FF0000"/>
                </a:solidFill>
              </a:rPr>
              <a:t>number of instruction streams and data streams</a:t>
            </a:r>
            <a:r>
              <a:rPr lang="en-US" sz="2400" dirty="0" smtClean="0"/>
              <a:t> that can be processed simultaneously by a computer architecture.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7" name="Picture 2" descr="Flynn's Classification of Computers - javatpoint"/>
          <p:cNvPicPr>
            <a:picLocks noChangeAspect="1" noChangeArrowheads="1"/>
          </p:cNvPicPr>
          <p:nvPr/>
        </p:nvPicPr>
        <p:blipFill>
          <a:blip r:embed="rId3" cstate="print"/>
          <a:srcRect/>
          <a:stretch>
            <a:fillRect/>
          </a:stretch>
        </p:blipFill>
        <p:spPr bwMode="auto">
          <a:xfrm>
            <a:off x="609600" y="838200"/>
            <a:ext cx="7635773" cy="5105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 Instruction Single Data (SISD): </a:t>
            </a:r>
            <a:r>
              <a:rPr lang="en-US" sz="2400" dirty="0" smtClean="0"/>
              <a:t>In a SISD architecture, there is a single processor that executes a single instruction stream and operates on a single data stream. This is the simplest type of computer architecture and is used in most traditional computers.</a:t>
            </a:r>
          </a:p>
          <a:p>
            <a:pPr algn="just" fontAlgn="base"/>
            <a:r>
              <a:rPr lang="en-US" sz="2400" b="1" dirty="0" smtClean="0">
                <a:solidFill>
                  <a:srgbClr val="FF0000"/>
                </a:solidFill>
              </a:rPr>
              <a:t>Single Instruction Multiple Data (SIMD): </a:t>
            </a:r>
            <a:r>
              <a:rPr lang="en-US" sz="2400" dirty="0" smtClean="0"/>
              <a:t>In a SIMD architecture, there is a single processor that executes the same instruction on multiple data streams in parallel. This type of architecture is used in applications such as image and signal processing.</a:t>
            </a:r>
          </a:p>
          <a:p>
            <a:pPr algn="just" fontAlgn="base"/>
            <a:r>
              <a:rPr lang="en-US" sz="2400" b="1" dirty="0" smtClean="0">
                <a:solidFill>
                  <a:srgbClr val="FF0000"/>
                </a:solidFill>
              </a:rPr>
              <a:t>Multiple Instruction Single Data (MISD): </a:t>
            </a:r>
            <a:r>
              <a:rPr lang="en-US" sz="2400" dirty="0" smtClean="0"/>
              <a:t>In a MISD architecture, multiple processors execute different instructions on the same data stream. This type of architecture is not commonly used in practice, as it is difficult to find applications that can be decomposed into independent instruction streams.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Multiple Instruction Multiple Data (MIMD): </a:t>
            </a:r>
            <a:r>
              <a:rPr lang="en-US" sz="2400" dirty="0" smtClean="0"/>
              <a:t>In a MIMD architecture, multiple processors execute different instructions on different data streams. </a:t>
            </a:r>
          </a:p>
          <a:p>
            <a:pPr algn="just" fontAlgn="base"/>
            <a:r>
              <a:rPr lang="en-US" sz="2400" dirty="0" smtClean="0"/>
              <a:t>This type of architecture is used in distributed computing, parallel processing, and other high-performance computing applications.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Single-instruction, single-data (SISD) systems </a:t>
            </a:r>
          </a:p>
          <a:p>
            <a:pPr algn="just" fontAlgn="base"/>
            <a:r>
              <a:rPr lang="en-US" sz="2400" dirty="0" smtClean="0"/>
              <a:t>An SISD computing system is a uniprocessor machine that is capable of executing a </a:t>
            </a:r>
            <a:r>
              <a:rPr lang="en-US" sz="2400" b="1" dirty="0" smtClean="0">
                <a:solidFill>
                  <a:srgbClr val="0000FF"/>
                </a:solidFill>
              </a:rPr>
              <a:t>single instruction, operating on a single data stream.</a:t>
            </a:r>
            <a:r>
              <a:rPr lang="en-US" sz="2400" dirty="0" smtClean="0"/>
              <a:t> In SISD, machine instructions are processed in a sequential manner and computers adopting this model are popularly called sequential computers. Most conventional computers have SISD architecture.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26626" name="Picture 2" descr="Lightbox"/>
          <p:cNvPicPr>
            <a:picLocks noChangeAspect="1" noChangeArrowheads="1"/>
          </p:cNvPicPr>
          <p:nvPr/>
        </p:nvPicPr>
        <p:blipFill>
          <a:blip r:embed="rId3" cstate="print"/>
          <a:srcRect/>
          <a:stretch>
            <a:fillRect/>
          </a:stretch>
        </p:blipFill>
        <p:spPr bwMode="auto">
          <a:xfrm>
            <a:off x="6172200" y="3276600"/>
            <a:ext cx="2971800" cy="2587583"/>
          </a:xfrm>
          <a:prstGeom prst="rect">
            <a:avLst/>
          </a:prstGeom>
          <a:noFill/>
        </p:spPr>
      </p:pic>
      <p:sp>
        <p:nvSpPr>
          <p:cNvPr id="7" name="Rectangle 6"/>
          <p:cNvSpPr/>
          <p:nvPr/>
        </p:nvSpPr>
        <p:spPr>
          <a:xfrm>
            <a:off x="609600" y="3429000"/>
            <a:ext cx="5410200" cy="3046988"/>
          </a:xfrm>
          <a:prstGeom prst="rect">
            <a:avLst/>
          </a:prstGeom>
        </p:spPr>
        <p:txBody>
          <a:bodyPr wrap="square">
            <a:spAutoFit/>
          </a:bodyPr>
          <a:lstStyle/>
          <a:p>
            <a:pPr algn="just"/>
            <a:r>
              <a:rPr lang="en-US" sz="2400" dirty="0" smtClean="0"/>
              <a:t>All the instructions and data to be processed have to be stored in primary memory. The speed of the processing element in the SISD model is limited(dependent) by the rate at which the computer can transfer information internally. Dominant representative SISD systems are </a:t>
            </a:r>
            <a:r>
              <a:rPr lang="en-US" sz="2400" b="1" dirty="0" smtClean="0">
                <a:solidFill>
                  <a:srgbClr val="FF0000"/>
                </a:solidFill>
              </a:rPr>
              <a:t>IBM PC, and workstations.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Flynn’s Taxonomy</a:t>
            </a:r>
            <a:endParaRPr lang="en-US" sz="2200" b="1" dirty="0" smtClean="0">
              <a:solidFill>
                <a:srgbClr val="FF0000"/>
              </a:solidFill>
            </a:endParaRPr>
          </a:p>
        </p:txBody>
      </p:sp>
      <p:sp>
        <p:nvSpPr>
          <p:cNvPr id="3" name="Content Placeholder 2"/>
          <p:cNvSpPr>
            <a:spLocks noGrp="1"/>
          </p:cNvSpPr>
          <p:nvPr>
            <p:ph idx="1"/>
          </p:nvPr>
        </p:nvSpPr>
        <p:spPr>
          <a:xfrm>
            <a:off x="228600" y="685800"/>
            <a:ext cx="8610600" cy="5562600"/>
          </a:xfrm>
        </p:spPr>
        <p:txBody>
          <a:bodyPr vert="horz" lIns="91440" tIns="45720" rIns="91440" bIns="45720" rtlCol="0">
            <a:noAutofit/>
          </a:bodyPr>
          <a:lstStyle/>
          <a:p>
            <a:pPr algn="just" fontAlgn="base"/>
            <a:r>
              <a:rPr lang="en-US" sz="2400" b="1" dirty="0" smtClean="0">
                <a:solidFill>
                  <a:srgbClr val="FF0000"/>
                </a:solidFill>
              </a:rPr>
              <a:t>Single-instruction, single-data (SISD) systems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pic>
        <p:nvPicPr>
          <p:cNvPr id="36869" name="Picture 5"/>
          <p:cNvPicPr>
            <a:picLocks noChangeAspect="1" noChangeArrowheads="1"/>
          </p:cNvPicPr>
          <p:nvPr/>
        </p:nvPicPr>
        <p:blipFill>
          <a:blip r:embed="rId3" cstate="print"/>
          <a:srcRect l="14118" t="45833" r="41176" b="29167"/>
          <a:stretch>
            <a:fillRect/>
          </a:stretch>
        </p:blipFill>
        <p:spPr bwMode="auto">
          <a:xfrm>
            <a:off x="533400" y="1600200"/>
            <a:ext cx="7721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2015</Words>
  <Application>Microsoft Office PowerPoint</Application>
  <PresentationFormat>On-screen Show (4:3)</PresentationFormat>
  <Paragraphs>218</Paragraphs>
  <Slides>27</Slides>
  <Notes>25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CSE3009 - Parallel and Distributed Computing  Course Type: LTP          Credits: 4</vt:lpstr>
      <vt:lpstr>Unit-1</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Flynn’s Taxonomy</vt:lpstr>
      <vt:lpstr>Multi Core Processors</vt:lpstr>
      <vt:lpstr>Multi Core Processors</vt:lpstr>
      <vt:lpstr>Multi Core Processors</vt:lpstr>
      <vt:lpstr>Architecture of Multicore Processor</vt:lpstr>
      <vt:lpstr>Architecture of Multicore Processor</vt:lpstr>
      <vt:lpstr>Architecture of Multicore Processor</vt:lpstr>
      <vt:lpstr>Architecture of Multicore Processor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good</cp:lastModifiedBy>
  <cp:revision>124</cp:revision>
  <dcterms:created xsi:type="dcterms:W3CDTF">2006-08-16T00:00:00Z</dcterms:created>
  <dcterms:modified xsi:type="dcterms:W3CDTF">2025-01-25T04:19:52Z</dcterms:modified>
</cp:coreProperties>
</file>