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56" r:id="rId2"/>
    <p:sldId id="282" r:id="rId3"/>
    <p:sldId id="310" r:id="rId4"/>
    <p:sldId id="311" r:id="rId5"/>
    <p:sldId id="312" r:id="rId6"/>
    <p:sldId id="313" r:id="rId7"/>
    <p:sldId id="315" r:id="rId8"/>
    <p:sldId id="314"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9" d="100"/>
          <a:sy n="69" d="100"/>
        </p:scale>
        <p:origin x="-133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2E42AC-03F5-46EF-A1D2-DD61C8374439}" type="datetimeFigureOut">
              <a:rPr lang="en-US" smtClean="0"/>
              <a:pPr/>
              <a:t>03-Feb-25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Dr Komarasamy G </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95BC91-7B8D-45A0-9746-B8EB680FFFBC}" type="slidenum">
              <a:rPr lang="en-US" smtClean="0"/>
              <a:pPr/>
              <a:t>‹#›</a:t>
            </a:fld>
            <a:endParaRPr 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6FE275-A2F4-47BE-BF64-2188A1178E48}" type="datetimeFigureOut">
              <a:rPr lang="en-US" smtClean="0"/>
              <a:pPr/>
              <a:t>03-Feb-25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Dr Komarasamy G </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AF9DC3-3B45-4498-A69F-89DE79C6E2AF}" type="slidenum">
              <a:rPr lang="en-US" smtClean="0"/>
              <a:pPr/>
              <a:t>‹#›</a:t>
            </a:fld>
            <a:endParaRPr 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8AF9DC3-3B45-4498-A69F-89DE79C6E2AF}"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Dr Komarasamy G </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250683-57C9-4CD5-8245-94D59733310C}" type="datetime1">
              <a:rPr lang="en-US" smtClean="0"/>
              <a:pPr/>
              <a:t>03-Feb-25</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2EB174-B8D6-40CD-85E6-D4F41BEB4833}" type="datetime1">
              <a:rPr lang="en-US" smtClean="0"/>
              <a:pPr/>
              <a:t>03-Feb-25</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E61927-A645-4748-8DA4-030B78C71B6E}" type="datetime1">
              <a:rPr lang="en-US" smtClean="0"/>
              <a:pPr/>
              <a:t>03-Feb-25</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BC963E-B1F8-464D-827E-61F232CD57ED}" type="datetime1">
              <a:rPr lang="en-US" smtClean="0"/>
              <a:pPr/>
              <a:t>03-Feb-25</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74EA7A-C56A-4B9B-B3CE-6243F0815CBD}" type="datetime1">
              <a:rPr lang="en-US" smtClean="0"/>
              <a:pPr/>
              <a:t>03-Feb-25</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FE5C8A-1DCB-43BF-B811-7A5714EE5ECD}" type="datetime1">
              <a:rPr lang="en-US" smtClean="0"/>
              <a:pPr/>
              <a:t>03-Feb-25</a:t>
            </a:fld>
            <a:endParaRPr lang="en-US"/>
          </a:p>
        </p:txBody>
      </p:sp>
      <p:sp>
        <p:nvSpPr>
          <p:cNvPr id="6" name="Footer Placeholder 5"/>
          <p:cNvSpPr>
            <a:spLocks noGrp="1"/>
          </p:cNvSpPr>
          <p:nvPr>
            <p:ph type="ftr" sz="quarter" idx="11"/>
          </p:nvPr>
        </p:nvSpPr>
        <p:spPr/>
        <p:txBody>
          <a:bodyPr/>
          <a:lstStyle/>
          <a:p>
            <a:r>
              <a:rPr lang="en-US" smtClean="0"/>
              <a:t>Unit-1 Parallelism Fundamentals /                     Dr Komarasamy G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8B69229-50CA-4AD0-8DBC-1A60F3B4AB49}" type="datetime1">
              <a:rPr lang="en-US" smtClean="0"/>
              <a:pPr/>
              <a:t>03-Feb-25</a:t>
            </a:fld>
            <a:endParaRPr lang="en-US"/>
          </a:p>
        </p:txBody>
      </p:sp>
      <p:sp>
        <p:nvSpPr>
          <p:cNvPr id="8" name="Footer Placeholder 7"/>
          <p:cNvSpPr>
            <a:spLocks noGrp="1"/>
          </p:cNvSpPr>
          <p:nvPr>
            <p:ph type="ftr" sz="quarter" idx="11"/>
          </p:nvPr>
        </p:nvSpPr>
        <p:spPr/>
        <p:txBody>
          <a:bodyPr/>
          <a:lstStyle/>
          <a:p>
            <a:r>
              <a:rPr lang="en-US" smtClean="0"/>
              <a:t>Unit-1 Parallelism Fundamentals /                     Dr Komarasamy G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D3B2E4-4070-4BC7-BC23-B394844942DE}" type="datetime1">
              <a:rPr lang="en-US" smtClean="0"/>
              <a:pPr/>
              <a:t>03-Feb-25</a:t>
            </a:fld>
            <a:endParaRPr lang="en-US"/>
          </a:p>
        </p:txBody>
      </p:sp>
      <p:sp>
        <p:nvSpPr>
          <p:cNvPr id="4" name="Footer Placeholder 3"/>
          <p:cNvSpPr>
            <a:spLocks noGrp="1"/>
          </p:cNvSpPr>
          <p:nvPr>
            <p:ph type="ftr" sz="quarter" idx="11"/>
          </p:nvPr>
        </p:nvSpPr>
        <p:spPr/>
        <p:txBody>
          <a:bodyPr/>
          <a:lstStyle/>
          <a:p>
            <a:r>
              <a:rPr lang="en-US" smtClean="0"/>
              <a:t>Unit-1 Parallelism Fundamentals /                     Dr Komarasamy G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B94916-9DDE-4B05-AC57-8E63AF977A19}" type="datetime1">
              <a:rPr lang="en-US" smtClean="0"/>
              <a:pPr/>
              <a:t>03-Feb-25</a:t>
            </a:fld>
            <a:endParaRPr lang="en-US"/>
          </a:p>
        </p:txBody>
      </p:sp>
      <p:sp>
        <p:nvSpPr>
          <p:cNvPr id="3" name="Footer Placeholder 2"/>
          <p:cNvSpPr>
            <a:spLocks noGrp="1"/>
          </p:cNvSpPr>
          <p:nvPr>
            <p:ph type="ftr" sz="quarter" idx="11"/>
          </p:nvPr>
        </p:nvSpPr>
        <p:spPr/>
        <p:txBody>
          <a:bodyPr/>
          <a:lstStyle/>
          <a:p>
            <a:r>
              <a:rPr lang="en-US" smtClean="0"/>
              <a:t>Unit-1 Parallelism Fundamentals /                     Dr Komarasamy G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93FB1E-E659-4B85-B5CA-1A1FC9C8B09B}" type="datetime1">
              <a:rPr lang="en-US" smtClean="0"/>
              <a:pPr/>
              <a:t>03-Feb-25</a:t>
            </a:fld>
            <a:endParaRPr lang="en-US"/>
          </a:p>
        </p:txBody>
      </p:sp>
      <p:sp>
        <p:nvSpPr>
          <p:cNvPr id="6" name="Footer Placeholder 5"/>
          <p:cNvSpPr>
            <a:spLocks noGrp="1"/>
          </p:cNvSpPr>
          <p:nvPr>
            <p:ph type="ftr" sz="quarter" idx="11"/>
          </p:nvPr>
        </p:nvSpPr>
        <p:spPr/>
        <p:txBody>
          <a:bodyPr/>
          <a:lstStyle/>
          <a:p>
            <a:r>
              <a:rPr lang="en-US" smtClean="0"/>
              <a:t>Unit-1 Parallelism Fundamentals /                     Dr Komarasamy G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3F5FFE-3E8F-4871-A00E-C73695A1F988}" type="datetime1">
              <a:rPr lang="en-US" smtClean="0"/>
              <a:pPr/>
              <a:t>03-Feb-25</a:t>
            </a:fld>
            <a:endParaRPr lang="en-US"/>
          </a:p>
        </p:txBody>
      </p:sp>
      <p:sp>
        <p:nvSpPr>
          <p:cNvPr id="6" name="Footer Placeholder 5"/>
          <p:cNvSpPr>
            <a:spLocks noGrp="1"/>
          </p:cNvSpPr>
          <p:nvPr>
            <p:ph type="ftr" sz="quarter" idx="11"/>
          </p:nvPr>
        </p:nvSpPr>
        <p:spPr/>
        <p:txBody>
          <a:bodyPr/>
          <a:lstStyle/>
          <a:p>
            <a:r>
              <a:rPr lang="en-US" smtClean="0"/>
              <a:t>Unit-1 Parallelism Fundamentals /                     Dr Komarasamy G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AC3946-9189-4DE5-AF68-BFA7FD29883F}" type="datetime1">
              <a:rPr lang="en-US" smtClean="0"/>
              <a:pPr/>
              <a:t>03-Feb-25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Unit-1 Parallelism Fundamentals /                     Dr Komarasamy G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hpc.llnl.gov/documentation/tutorials/introduction-parallel-computing-tutorial"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tutorialspoint.com/parallel_algorithm/parallel_algorithm_quick_guide.ht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035175"/>
            <a:ext cx="7772400" cy="1470025"/>
          </a:xfrm>
        </p:spPr>
        <p:txBody>
          <a:bodyPr>
            <a:normAutofit/>
          </a:bodyPr>
          <a:lstStyle/>
          <a:p>
            <a:r>
              <a:rPr lang="en-US" sz="3100" b="1" dirty="0" smtClean="0">
                <a:solidFill>
                  <a:srgbClr val="FF0000"/>
                </a:solidFill>
              </a:rPr>
              <a:t>CSE3009 - Parallel and Distributed Computing </a:t>
            </a:r>
            <a:r>
              <a:rPr lang="en-US" b="1" dirty="0" smtClean="0">
                <a:solidFill>
                  <a:srgbClr val="FF0000"/>
                </a:solidFill>
              </a:rPr>
              <a:t/>
            </a:r>
            <a:br>
              <a:rPr lang="en-US" b="1" dirty="0" smtClean="0">
                <a:solidFill>
                  <a:srgbClr val="FF0000"/>
                </a:solidFill>
              </a:rPr>
            </a:br>
            <a:r>
              <a:rPr lang="en-US" b="1" dirty="0" smtClean="0"/>
              <a:t>Course Type: LTP          Credits: 4</a:t>
            </a:r>
            <a:endParaRPr lang="en-US" b="1" dirty="0"/>
          </a:p>
        </p:txBody>
      </p:sp>
      <p:sp>
        <p:nvSpPr>
          <p:cNvPr id="3" name="Subtitle 2"/>
          <p:cNvSpPr>
            <a:spLocks noGrp="1"/>
          </p:cNvSpPr>
          <p:nvPr>
            <p:ph type="subTitle" idx="1"/>
          </p:nvPr>
        </p:nvSpPr>
        <p:spPr/>
        <p:txBody>
          <a:bodyPr>
            <a:normAutofit fontScale="70000" lnSpcReduction="20000"/>
          </a:bodyPr>
          <a:lstStyle/>
          <a:p>
            <a:pPr algn="r"/>
            <a:r>
              <a:rPr lang="en-US" b="1" dirty="0" smtClean="0">
                <a:solidFill>
                  <a:srgbClr val="0000FF"/>
                </a:solidFill>
              </a:rPr>
              <a:t>Prepared by</a:t>
            </a:r>
          </a:p>
          <a:p>
            <a:pPr algn="r"/>
            <a:r>
              <a:rPr lang="en-US" b="1" dirty="0" smtClean="0">
                <a:solidFill>
                  <a:schemeClr val="tx1"/>
                </a:solidFill>
              </a:rPr>
              <a:t>Dr Komarasamy G</a:t>
            </a:r>
          </a:p>
          <a:p>
            <a:pPr algn="r"/>
            <a:r>
              <a:rPr lang="en-US" b="1" dirty="0" smtClean="0">
                <a:solidFill>
                  <a:schemeClr val="tx1"/>
                </a:solidFill>
              </a:rPr>
              <a:t>Senior Associate Professor</a:t>
            </a:r>
          </a:p>
          <a:p>
            <a:pPr algn="r"/>
            <a:r>
              <a:rPr lang="en-US" b="1" dirty="0" smtClean="0">
                <a:solidFill>
                  <a:schemeClr val="tx1"/>
                </a:solidFill>
              </a:rPr>
              <a:t>School of Computing Science and Engineering</a:t>
            </a:r>
          </a:p>
          <a:p>
            <a:pPr algn="r"/>
            <a:r>
              <a:rPr lang="en-US" b="1" dirty="0" smtClean="0">
                <a:solidFill>
                  <a:schemeClr val="tx1"/>
                </a:solidFill>
              </a:rPr>
              <a:t>VIT Bhopal University</a:t>
            </a:r>
            <a:endParaRPr lang="en-IN" sz="2400" b="1" dirty="0" smtClean="0">
              <a:solidFill>
                <a:schemeClr val="tx1"/>
              </a:solidFill>
            </a:endParaRPr>
          </a:p>
        </p:txBody>
      </p:sp>
      <p:pic>
        <p:nvPicPr>
          <p:cNvPr id="5" name="Picture 4"/>
          <p:cNvPicPr/>
          <p:nvPr/>
        </p:nvPicPr>
        <p:blipFill>
          <a:blip r:embed="rId2" cstate="print">
            <a:extLst>
              <a:ext uri="{28A0092B-C50C-407E-A947-70E740481C1C}">
                <a14:useLocalDpi xmlns:lc="http://schemas.openxmlformats.org/drawingml/2006/lockedCanvas" xmlns:pic="http://schemas.openxmlformats.org/drawingml/2006/picture" xmlns="" xmlns:wpc="http://schemas.microsoft.com/office/word/2010/wordprocessingCanvas" xmlns:cx="http://schemas.microsoft.com/office/drawing/2014/chartex"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tretch>
            <a:fillRect/>
          </a:stretch>
        </p:blipFill>
        <p:spPr>
          <a:xfrm>
            <a:off x="2895600" y="685800"/>
            <a:ext cx="3276600" cy="12954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Parallel Programming Models</a:t>
            </a:r>
            <a:endParaRPr lang="en-US" sz="2200" b="1" dirty="0" smtClean="0">
              <a:solidFill>
                <a:srgbClr val="FF0000"/>
              </a:solidFill>
            </a:endParaRPr>
          </a:p>
        </p:txBody>
      </p:sp>
      <p:sp>
        <p:nvSpPr>
          <p:cNvPr id="3" name="Content Placeholder 2"/>
          <p:cNvSpPr>
            <a:spLocks noGrp="1"/>
          </p:cNvSpPr>
          <p:nvPr>
            <p:ph idx="1"/>
          </p:nvPr>
        </p:nvSpPr>
        <p:spPr>
          <a:xfrm>
            <a:off x="228600" y="762000"/>
            <a:ext cx="8610600" cy="5562600"/>
          </a:xfrm>
        </p:spPr>
        <p:txBody>
          <a:bodyPr vert="horz" lIns="91440" tIns="45720" rIns="91440" bIns="45720" rtlCol="0">
            <a:noAutofit/>
          </a:bodyPr>
          <a:lstStyle/>
          <a:p>
            <a:pPr algn="just"/>
            <a:r>
              <a:rPr lang="en-US" sz="2400" b="1" dirty="0" smtClean="0"/>
              <a:t>For example:</a:t>
            </a:r>
          </a:p>
          <a:p>
            <a:pPr lvl="1" algn="just"/>
            <a:r>
              <a:rPr lang="en-US" sz="2400" dirty="0" smtClean="0"/>
              <a:t>The main program </a:t>
            </a:r>
            <a:r>
              <a:rPr lang="en-US" sz="2400" b="1" dirty="0" err="1" smtClean="0"/>
              <a:t>a.out</a:t>
            </a:r>
            <a:r>
              <a:rPr lang="en-US" sz="2400" dirty="0" smtClean="0"/>
              <a:t> is scheduled to run by the native operating system. </a:t>
            </a:r>
            <a:r>
              <a:rPr lang="en-US" sz="2400" b="1" dirty="0" err="1" smtClean="0"/>
              <a:t>a.out</a:t>
            </a:r>
            <a:r>
              <a:rPr lang="en-US" sz="2400" dirty="0" smtClean="0"/>
              <a:t> loads and acquires all of the necessary system and user resources to run. This is the "heavy weight" process.</a:t>
            </a:r>
          </a:p>
          <a:p>
            <a:pPr lvl="1" algn="just"/>
            <a:r>
              <a:rPr lang="en-US" sz="2400" b="1" dirty="0" err="1" smtClean="0"/>
              <a:t>a.out</a:t>
            </a:r>
            <a:r>
              <a:rPr lang="en-US" sz="2400" dirty="0" smtClean="0"/>
              <a:t> performs some serial work, and then creates a number of tasks (threads) that can be scheduled and run by the operating system concurrently.</a:t>
            </a:r>
          </a:p>
          <a:p>
            <a:pPr lvl="1" algn="just"/>
            <a:r>
              <a:rPr lang="en-US" sz="2400" dirty="0" smtClean="0"/>
              <a:t>Each thread has local data, but also, shares the entire resources of </a:t>
            </a:r>
            <a:r>
              <a:rPr lang="en-US" sz="2400" b="1" dirty="0" err="1" smtClean="0"/>
              <a:t>a.out</a:t>
            </a:r>
            <a:r>
              <a:rPr lang="en-US" sz="2400" dirty="0" smtClean="0"/>
              <a:t>. This saves the overhead associated with replicating a program's resources for each thread ("light weight"). Each thread also benefits from a global memory view because it shares the memory space of </a:t>
            </a:r>
            <a:r>
              <a:rPr lang="en-US" sz="2400" b="1" dirty="0" err="1" smtClean="0"/>
              <a:t>a.out</a:t>
            </a:r>
            <a:r>
              <a:rPr lang="en-US" sz="2400" dirty="0" smtClean="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Parallel Programming Models</a:t>
            </a:r>
            <a:endParaRPr lang="en-US" sz="2200" b="1" dirty="0" smtClean="0">
              <a:solidFill>
                <a:srgbClr val="FF0000"/>
              </a:solidFill>
            </a:endParaRPr>
          </a:p>
        </p:txBody>
      </p:sp>
      <p:sp>
        <p:nvSpPr>
          <p:cNvPr id="3" name="Content Placeholder 2"/>
          <p:cNvSpPr>
            <a:spLocks noGrp="1"/>
          </p:cNvSpPr>
          <p:nvPr>
            <p:ph idx="1"/>
          </p:nvPr>
        </p:nvSpPr>
        <p:spPr>
          <a:xfrm>
            <a:off x="228600" y="762000"/>
            <a:ext cx="8610600" cy="5562600"/>
          </a:xfrm>
        </p:spPr>
        <p:txBody>
          <a:bodyPr vert="horz" lIns="91440" tIns="45720" rIns="91440" bIns="45720" rtlCol="0">
            <a:noAutofit/>
          </a:bodyPr>
          <a:lstStyle/>
          <a:p>
            <a:pPr lvl="1" algn="just"/>
            <a:r>
              <a:rPr lang="en-US" sz="2400" dirty="0" smtClean="0"/>
              <a:t>A thread's work may best be described as a subroutine within the main program. Any thread can execute any subroutine at the same time as other threads.</a:t>
            </a:r>
          </a:p>
          <a:p>
            <a:pPr lvl="1" algn="just"/>
            <a:r>
              <a:rPr lang="en-US" sz="2400" dirty="0" smtClean="0"/>
              <a:t>Threads communicate with each other through global memory (updating address locations). This requires synchronization constructs to ensure that more than one thread is not updating the same global address at any time.</a:t>
            </a:r>
          </a:p>
          <a:p>
            <a:pPr lvl="1" algn="just"/>
            <a:r>
              <a:rPr lang="en-US" sz="2400" dirty="0" smtClean="0"/>
              <a:t>Threads can come and go, but </a:t>
            </a:r>
            <a:r>
              <a:rPr lang="en-US" sz="2400" b="1" dirty="0" err="1" smtClean="0"/>
              <a:t>a.out</a:t>
            </a:r>
            <a:r>
              <a:rPr lang="en-US" sz="2400" dirty="0" smtClean="0"/>
              <a:t> remains present to provide the necessary shared resources until the application has completed.</a:t>
            </a:r>
          </a:p>
          <a:p>
            <a:pPr algn="just"/>
            <a:endParaRPr lang="en-US"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Parallel Programming Models</a:t>
            </a:r>
            <a:endParaRPr lang="en-US" sz="2200" b="1" dirty="0" smtClean="0">
              <a:solidFill>
                <a:srgbClr val="FF0000"/>
              </a:solidFill>
            </a:endParaRPr>
          </a:p>
        </p:txBody>
      </p:sp>
      <p:sp>
        <p:nvSpPr>
          <p:cNvPr id="3" name="Content Placeholder 2"/>
          <p:cNvSpPr>
            <a:spLocks noGrp="1"/>
          </p:cNvSpPr>
          <p:nvPr>
            <p:ph idx="1"/>
          </p:nvPr>
        </p:nvSpPr>
        <p:spPr>
          <a:xfrm>
            <a:off x="228600" y="762000"/>
            <a:ext cx="8610600" cy="5562600"/>
          </a:xfrm>
        </p:spPr>
        <p:txBody>
          <a:bodyPr vert="horz" lIns="91440" tIns="45720" rIns="91440" bIns="45720" rtlCol="0">
            <a:noAutofit/>
          </a:bodyPr>
          <a:lstStyle/>
          <a:p>
            <a:pPr algn="just">
              <a:buNone/>
            </a:pPr>
            <a:r>
              <a:rPr lang="en-US" sz="2400" b="1" dirty="0" smtClean="0">
                <a:solidFill>
                  <a:srgbClr val="FF0000"/>
                </a:solidFill>
              </a:rPr>
              <a:t>3. 	 Distributed Memory / Message Passing Model</a:t>
            </a:r>
          </a:p>
          <a:p>
            <a:pPr algn="just"/>
            <a:r>
              <a:rPr lang="en-US" sz="2400" dirty="0" smtClean="0"/>
              <a:t>This model demonstrates the </a:t>
            </a:r>
            <a:r>
              <a:rPr lang="en-US" sz="2400" b="1" dirty="0" smtClean="0"/>
              <a:t>following characteristics:</a:t>
            </a:r>
          </a:p>
          <a:p>
            <a:pPr algn="just"/>
            <a:r>
              <a:rPr lang="en-US" sz="2400" b="1" dirty="0" smtClean="0"/>
              <a:t>A set of tasks that use their own local memory during computation. </a:t>
            </a:r>
          </a:p>
          <a:p>
            <a:pPr algn="just"/>
            <a:r>
              <a:rPr lang="en-US" sz="2400" dirty="0" smtClean="0"/>
              <a:t>Multiple tasks can reside on the same physical machine and/or across an arbitrary number of machines.</a:t>
            </a:r>
          </a:p>
          <a:p>
            <a:pPr algn="just"/>
            <a:r>
              <a:rPr lang="en-US" sz="2400" dirty="0" smtClean="0"/>
              <a:t>Tasks exchange data through communications by sending and receiving messages.</a:t>
            </a:r>
          </a:p>
          <a:p>
            <a:pPr algn="just"/>
            <a:r>
              <a:rPr lang="en-US" sz="2400" dirty="0" smtClean="0"/>
              <a:t>Data transfer usually requires cooperative operations to be performed by each process. </a:t>
            </a:r>
          </a:p>
          <a:p>
            <a:pPr algn="just"/>
            <a:r>
              <a:rPr lang="en-US" sz="2400" dirty="0" smtClean="0"/>
              <a:t>For example, a send operation must have a matching receive operation.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Parallel Programming Models</a:t>
            </a:r>
            <a:endParaRPr lang="en-US" sz="2200" b="1" dirty="0" smtClean="0">
              <a:solidFill>
                <a:srgbClr val="FF0000"/>
              </a:solidFill>
            </a:endParaRPr>
          </a:p>
        </p:txBody>
      </p:sp>
      <p:sp>
        <p:nvSpPr>
          <p:cNvPr id="3" name="Content Placeholder 2"/>
          <p:cNvSpPr>
            <a:spLocks noGrp="1"/>
          </p:cNvSpPr>
          <p:nvPr>
            <p:ph idx="1"/>
          </p:nvPr>
        </p:nvSpPr>
        <p:spPr>
          <a:xfrm>
            <a:off x="228600" y="762000"/>
            <a:ext cx="8610600" cy="5562600"/>
          </a:xfrm>
        </p:spPr>
        <p:txBody>
          <a:bodyPr vert="horz" lIns="91440" tIns="45720" rIns="91440" bIns="45720" rtlCol="0">
            <a:noAutofit/>
          </a:bodyPr>
          <a:lstStyle/>
          <a:p>
            <a:pPr algn="just">
              <a:buNone/>
            </a:pPr>
            <a:r>
              <a:rPr lang="en-US" sz="2400" b="1" dirty="0" smtClean="0">
                <a:solidFill>
                  <a:srgbClr val="FF0000"/>
                </a:solidFill>
              </a:rPr>
              <a:t>3. 	 Distributed Memory / Message Passing Model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pic>
        <p:nvPicPr>
          <p:cNvPr id="36866" name="Picture 2" descr="Distributed memory/message passing model diagram"/>
          <p:cNvPicPr>
            <a:picLocks noChangeAspect="1" noChangeArrowheads="1"/>
          </p:cNvPicPr>
          <p:nvPr/>
        </p:nvPicPr>
        <p:blipFill>
          <a:blip r:embed="rId3" cstate="print"/>
          <a:srcRect/>
          <a:stretch>
            <a:fillRect/>
          </a:stretch>
        </p:blipFill>
        <p:spPr bwMode="auto">
          <a:xfrm>
            <a:off x="1371600" y="1371600"/>
            <a:ext cx="6240311" cy="43434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Parallel Programming Models</a:t>
            </a:r>
            <a:endParaRPr lang="en-US" sz="2200" b="1" dirty="0" smtClean="0">
              <a:solidFill>
                <a:srgbClr val="FF0000"/>
              </a:solidFill>
            </a:endParaRPr>
          </a:p>
        </p:txBody>
      </p:sp>
      <p:sp>
        <p:nvSpPr>
          <p:cNvPr id="3" name="Content Placeholder 2"/>
          <p:cNvSpPr>
            <a:spLocks noGrp="1"/>
          </p:cNvSpPr>
          <p:nvPr>
            <p:ph idx="1"/>
          </p:nvPr>
        </p:nvSpPr>
        <p:spPr>
          <a:xfrm>
            <a:off x="228600" y="762000"/>
            <a:ext cx="8610600" cy="5562600"/>
          </a:xfrm>
        </p:spPr>
        <p:txBody>
          <a:bodyPr vert="horz" lIns="91440" tIns="45720" rIns="91440" bIns="45720" rtlCol="0">
            <a:noAutofit/>
          </a:bodyPr>
          <a:lstStyle/>
          <a:p>
            <a:pPr algn="just">
              <a:buNone/>
            </a:pPr>
            <a:r>
              <a:rPr lang="en-US" sz="2400" b="1" dirty="0" smtClean="0">
                <a:solidFill>
                  <a:srgbClr val="FF0000"/>
                </a:solidFill>
              </a:rPr>
              <a:t>4. 	 Data Parallel Model</a:t>
            </a:r>
          </a:p>
          <a:p>
            <a:pPr algn="just"/>
            <a:r>
              <a:rPr lang="en-US" sz="2400" dirty="0" smtClean="0"/>
              <a:t>May also be referred to as the </a:t>
            </a:r>
            <a:r>
              <a:rPr lang="en-US" sz="2400" b="1" dirty="0" smtClean="0"/>
              <a:t>Partitioned Global Address Space (PGAS)</a:t>
            </a:r>
            <a:r>
              <a:rPr lang="en-US" sz="2400" dirty="0" smtClean="0"/>
              <a:t> model.</a:t>
            </a:r>
          </a:p>
          <a:p>
            <a:pPr algn="just"/>
            <a:r>
              <a:rPr lang="en-US" sz="2400" dirty="0" smtClean="0"/>
              <a:t>The data parallel model demonstrates the following characteristics:</a:t>
            </a:r>
          </a:p>
          <a:p>
            <a:pPr lvl="1" algn="just"/>
            <a:r>
              <a:rPr lang="en-US" sz="2400" b="1" dirty="0" smtClean="0"/>
              <a:t>Address space is treated globally</a:t>
            </a:r>
          </a:p>
          <a:p>
            <a:pPr lvl="1" algn="just"/>
            <a:r>
              <a:rPr lang="en-US" sz="2400" dirty="0" smtClean="0"/>
              <a:t>Most of the parallel work focuses on performing operations on a data set. The data set is typically organized into a common structure, such as an array or cube.</a:t>
            </a:r>
          </a:p>
          <a:p>
            <a:pPr lvl="1" algn="just"/>
            <a:r>
              <a:rPr lang="en-US" sz="2400" dirty="0" smtClean="0"/>
              <a:t>A set of tasks work collectively on the same data structure, however, each task works on a different partition of the same data structure.</a:t>
            </a:r>
          </a:p>
          <a:p>
            <a:pPr lvl="1" algn="just"/>
            <a:r>
              <a:rPr lang="en-US" sz="2400" dirty="0" smtClean="0"/>
              <a:t>Tasks perform the same operation on their partition of work, for example, "add 4 to every array element“.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Parallel Programming Models</a:t>
            </a:r>
            <a:endParaRPr lang="en-US" sz="2200" b="1" dirty="0" smtClean="0">
              <a:solidFill>
                <a:srgbClr val="FF0000"/>
              </a:solidFill>
            </a:endParaRPr>
          </a:p>
        </p:txBody>
      </p:sp>
      <p:sp>
        <p:nvSpPr>
          <p:cNvPr id="3" name="Content Placeholder 2"/>
          <p:cNvSpPr>
            <a:spLocks noGrp="1"/>
          </p:cNvSpPr>
          <p:nvPr>
            <p:ph idx="1"/>
          </p:nvPr>
        </p:nvSpPr>
        <p:spPr>
          <a:xfrm>
            <a:off x="228600" y="762000"/>
            <a:ext cx="8610600" cy="5562600"/>
          </a:xfrm>
        </p:spPr>
        <p:txBody>
          <a:bodyPr vert="horz" lIns="91440" tIns="45720" rIns="91440" bIns="45720" rtlCol="0">
            <a:noAutofit/>
          </a:bodyPr>
          <a:lstStyle/>
          <a:p>
            <a:pPr algn="just">
              <a:buNone/>
            </a:pPr>
            <a:r>
              <a:rPr lang="en-US" sz="2400" b="1" dirty="0" smtClean="0">
                <a:solidFill>
                  <a:srgbClr val="FF0000"/>
                </a:solidFill>
              </a:rPr>
              <a:t>4. 	 Data Parallel Model</a:t>
            </a:r>
          </a:p>
          <a:p>
            <a:pPr algn="just"/>
            <a:r>
              <a:rPr lang="en-US" sz="2400" dirty="0" smtClean="0"/>
              <a:t>On shared memory architectures, all tasks may have access to the data structure through global memory.</a:t>
            </a:r>
          </a:p>
          <a:p>
            <a:pPr algn="just"/>
            <a:r>
              <a:rPr lang="en-US" sz="2400" dirty="0" smtClean="0"/>
              <a:t>On distributed memory architectures, the global data structure can be split up logically and/or physically across tasks.</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pic>
        <p:nvPicPr>
          <p:cNvPr id="43010" name="Picture 2" descr="Data parallel model diagram"/>
          <p:cNvPicPr>
            <a:picLocks noChangeAspect="1" noChangeArrowheads="1"/>
          </p:cNvPicPr>
          <p:nvPr/>
        </p:nvPicPr>
        <p:blipFill>
          <a:blip r:embed="rId3" cstate="print"/>
          <a:srcRect/>
          <a:stretch>
            <a:fillRect/>
          </a:stretch>
        </p:blipFill>
        <p:spPr bwMode="auto">
          <a:xfrm>
            <a:off x="2133600" y="2895600"/>
            <a:ext cx="4267200" cy="3782292"/>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Parallel Programming Models</a:t>
            </a:r>
            <a:endParaRPr lang="en-US" sz="2200" b="1" dirty="0" smtClean="0">
              <a:solidFill>
                <a:srgbClr val="FF0000"/>
              </a:solidFill>
            </a:endParaRPr>
          </a:p>
        </p:txBody>
      </p:sp>
      <p:sp>
        <p:nvSpPr>
          <p:cNvPr id="3" name="Content Placeholder 2"/>
          <p:cNvSpPr>
            <a:spLocks noGrp="1"/>
          </p:cNvSpPr>
          <p:nvPr>
            <p:ph idx="1"/>
          </p:nvPr>
        </p:nvSpPr>
        <p:spPr>
          <a:xfrm>
            <a:off x="228600" y="762000"/>
            <a:ext cx="8610600" cy="5562600"/>
          </a:xfrm>
        </p:spPr>
        <p:txBody>
          <a:bodyPr vert="horz" lIns="91440" tIns="45720" rIns="91440" bIns="45720" rtlCol="0">
            <a:noAutofit/>
          </a:bodyPr>
          <a:lstStyle/>
          <a:p>
            <a:pPr algn="just">
              <a:buNone/>
            </a:pPr>
            <a:r>
              <a:rPr lang="en-US" sz="2400" b="1" dirty="0" smtClean="0">
                <a:solidFill>
                  <a:srgbClr val="FF0000"/>
                </a:solidFill>
              </a:rPr>
              <a:t>5. 	 Hybrid Model</a:t>
            </a:r>
          </a:p>
          <a:p>
            <a:pPr algn="just"/>
            <a:r>
              <a:rPr lang="en-US" sz="2400" dirty="0" smtClean="0"/>
              <a:t>A hybrid model combines more than one of the previously described programming models.</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pic>
        <p:nvPicPr>
          <p:cNvPr id="45058" name="Picture 2" descr="Hybrid model diagram"/>
          <p:cNvPicPr>
            <a:picLocks noChangeAspect="1" noChangeArrowheads="1"/>
          </p:cNvPicPr>
          <p:nvPr/>
        </p:nvPicPr>
        <p:blipFill>
          <a:blip r:embed="rId3" cstate="print"/>
          <a:srcRect/>
          <a:stretch>
            <a:fillRect/>
          </a:stretch>
        </p:blipFill>
        <p:spPr bwMode="auto">
          <a:xfrm>
            <a:off x="4648200" y="1905000"/>
            <a:ext cx="4319337" cy="1865170"/>
          </a:xfrm>
          <a:prstGeom prst="rect">
            <a:avLst/>
          </a:prstGeom>
          <a:noFill/>
        </p:spPr>
      </p:pic>
      <p:pic>
        <p:nvPicPr>
          <p:cNvPr id="45060" name="Picture 4" descr="Hybrid model diagram"/>
          <p:cNvPicPr>
            <a:picLocks noChangeAspect="1" noChangeArrowheads="1"/>
          </p:cNvPicPr>
          <p:nvPr/>
        </p:nvPicPr>
        <p:blipFill>
          <a:blip r:embed="rId4" cstate="print"/>
          <a:srcRect/>
          <a:stretch>
            <a:fillRect/>
          </a:stretch>
        </p:blipFill>
        <p:spPr bwMode="auto">
          <a:xfrm>
            <a:off x="228600" y="3657600"/>
            <a:ext cx="4444855" cy="2209800"/>
          </a:xfrm>
          <a:prstGeom prst="rect">
            <a:avLst/>
          </a:prstGeom>
          <a:noFill/>
        </p:spPr>
      </p:pic>
      <p:sp>
        <p:nvSpPr>
          <p:cNvPr id="9" name="Rectangle 8"/>
          <p:cNvSpPr/>
          <p:nvPr/>
        </p:nvSpPr>
        <p:spPr>
          <a:xfrm>
            <a:off x="5105400" y="3733800"/>
            <a:ext cx="3418693" cy="369332"/>
          </a:xfrm>
          <a:prstGeom prst="rect">
            <a:avLst/>
          </a:prstGeom>
        </p:spPr>
        <p:txBody>
          <a:bodyPr wrap="none">
            <a:spAutoFit/>
          </a:bodyPr>
          <a:lstStyle/>
          <a:p>
            <a:r>
              <a:rPr lang="en-US" b="1" i="1" dirty="0" smtClean="0"/>
              <a:t>Hybrid model with MPI and CUDA</a:t>
            </a:r>
            <a:endParaRPr lang="en-US" b="1" dirty="0"/>
          </a:p>
        </p:txBody>
      </p:sp>
      <p:sp>
        <p:nvSpPr>
          <p:cNvPr id="10" name="Rectangle 9"/>
          <p:cNvSpPr/>
          <p:nvPr/>
        </p:nvSpPr>
        <p:spPr>
          <a:xfrm>
            <a:off x="762000" y="5943600"/>
            <a:ext cx="3703258" cy="369332"/>
          </a:xfrm>
          <a:prstGeom prst="rect">
            <a:avLst/>
          </a:prstGeom>
        </p:spPr>
        <p:txBody>
          <a:bodyPr wrap="none">
            <a:spAutoFit/>
          </a:bodyPr>
          <a:lstStyle/>
          <a:p>
            <a:r>
              <a:rPr lang="en-US" b="1" i="1" dirty="0" smtClean="0"/>
              <a:t>Hybrid model with MPI and </a:t>
            </a:r>
            <a:r>
              <a:rPr lang="en-US" b="1" i="1" dirty="0" err="1" smtClean="0"/>
              <a:t>OpenMP</a:t>
            </a:r>
            <a:endParaRPr lang="en-US"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Parallel Programming Models</a:t>
            </a:r>
            <a:endParaRPr lang="en-US" sz="2200" b="1" dirty="0" smtClean="0">
              <a:solidFill>
                <a:srgbClr val="FF0000"/>
              </a:solidFill>
            </a:endParaRPr>
          </a:p>
        </p:txBody>
      </p:sp>
      <p:sp>
        <p:nvSpPr>
          <p:cNvPr id="3" name="Content Placeholder 2"/>
          <p:cNvSpPr>
            <a:spLocks noGrp="1"/>
          </p:cNvSpPr>
          <p:nvPr>
            <p:ph idx="1"/>
          </p:nvPr>
        </p:nvSpPr>
        <p:spPr>
          <a:xfrm>
            <a:off x="228600" y="609600"/>
            <a:ext cx="8610600" cy="5562600"/>
          </a:xfrm>
        </p:spPr>
        <p:txBody>
          <a:bodyPr vert="horz" lIns="91440" tIns="45720" rIns="91440" bIns="45720" rtlCol="0">
            <a:noAutofit/>
          </a:bodyPr>
          <a:lstStyle/>
          <a:p>
            <a:pPr algn="just">
              <a:buNone/>
            </a:pPr>
            <a:r>
              <a:rPr lang="en-US" sz="2400" b="1" dirty="0" smtClean="0">
                <a:solidFill>
                  <a:srgbClr val="FF0000"/>
                </a:solidFill>
              </a:rPr>
              <a:t>5. 	 Hybrid Model</a:t>
            </a:r>
          </a:p>
          <a:p>
            <a:pPr algn="just"/>
            <a:r>
              <a:rPr lang="en-US" sz="2400" dirty="0" smtClean="0"/>
              <a:t>Currently, a common example of a hybrid model is the combination of the message passing model (MPI) with the threads model (</a:t>
            </a:r>
            <a:r>
              <a:rPr lang="en-US" sz="2400" dirty="0" err="1" smtClean="0"/>
              <a:t>OpenMP</a:t>
            </a:r>
            <a:r>
              <a:rPr lang="en-US" sz="2400" dirty="0" smtClean="0"/>
              <a:t>).</a:t>
            </a:r>
          </a:p>
          <a:p>
            <a:pPr lvl="1" algn="just"/>
            <a:r>
              <a:rPr lang="en-US" sz="2400" dirty="0" smtClean="0"/>
              <a:t>Threads perform computationally intensive kernels using local, on-node data</a:t>
            </a:r>
          </a:p>
          <a:p>
            <a:pPr lvl="1" algn="just"/>
            <a:r>
              <a:rPr lang="en-US" sz="2400" dirty="0" smtClean="0"/>
              <a:t>Communications between processes on different nodes occurs over the network using MPI</a:t>
            </a:r>
          </a:p>
          <a:p>
            <a:pPr algn="just"/>
            <a:r>
              <a:rPr lang="en-US" sz="2400" dirty="0" smtClean="0"/>
              <a:t>This hybrid model lends itself well to the most popular (currently) hardware environment of clustered multi/many-core machines.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Parallel Programming Models</a:t>
            </a:r>
            <a:endParaRPr lang="en-US" sz="2200" b="1" dirty="0" smtClean="0">
              <a:solidFill>
                <a:srgbClr val="FF0000"/>
              </a:solidFill>
            </a:endParaRPr>
          </a:p>
        </p:txBody>
      </p:sp>
      <p:sp>
        <p:nvSpPr>
          <p:cNvPr id="3" name="Content Placeholder 2"/>
          <p:cNvSpPr>
            <a:spLocks noGrp="1"/>
          </p:cNvSpPr>
          <p:nvPr>
            <p:ph idx="1"/>
          </p:nvPr>
        </p:nvSpPr>
        <p:spPr>
          <a:xfrm>
            <a:off x="228600" y="609600"/>
            <a:ext cx="8610600" cy="5562600"/>
          </a:xfrm>
        </p:spPr>
        <p:txBody>
          <a:bodyPr vert="horz" lIns="91440" tIns="45720" rIns="91440" bIns="45720" rtlCol="0">
            <a:noAutofit/>
          </a:bodyPr>
          <a:lstStyle/>
          <a:p>
            <a:pPr algn="just">
              <a:buNone/>
            </a:pPr>
            <a:r>
              <a:rPr lang="en-US" sz="2400" b="1" dirty="0" smtClean="0">
                <a:solidFill>
                  <a:srgbClr val="FF0000"/>
                </a:solidFill>
              </a:rPr>
              <a:t>5. 	 Hybrid Model</a:t>
            </a:r>
          </a:p>
          <a:p>
            <a:pPr algn="just"/>
            <a:r>
              <a:rPr lang="en-US" sz="2400" dirty="0" smtClean="0"/>
              <a:t>Another similar and increasingly popular example of a hybrid model is using MPI with CPU-GPU (graphics processing unit) programming.</a:t>
            </a:r>
          </a:p>
          <a:p>
            <a:pPr lvl="1" algn="just"/>
            <a:r>
              <a:rPr lang="en-US" sz="2400" dirty="0" smtClean="0"/>
              <a:t>MPI tasks run on CPUs using local memory and communicating with each other over a network.</a:t>
            </a:r>
          </a:p>
          <a:p>
            <a:pPr lvl="1" algn="just"/>
            <a:r>
              <a:rPr lang="en-US" sz="2400" dirty="0" smtClean="0"/>
              <a:t>Computationally intensive kernels are off-loaded to GPUs on-node.</a:t>
            </a:r>
          </a:p>
          <a:p>
            <a:pPr lvl="1" algn="just"/>
            <a:r>
              <a:rPr lang="en-US" sz="2400" dirty="0" smtClean="0"/>
              <a:t>Data exchange between node-local memory and GPUs uses CUDA (or something equivalent).</a:t>
            </a:r>
          </a:p>
          <a:p>
            <a:pPr algn="just"/>
            <a:r>
              <a:rPr lang="en-US" sz="2400" dirty="0" smtClean="0"/>
              <a:t>Other hybrid models are common:</a:t>
            </a:r>
          </a:p>
          <a:p>
            <a:pPr lvl="1" algn="just"/>
            <a:r>
              <a:rPr lang="en-US" sz="2400" dirty="0" smtClean="0"/>
              <a:t>MPI with </a:t>
            </a:r>
            <a:r>
              <a:rPr lang="en-US" sz="2400" dirty="0" err="1" smtClean="0"/>
              <a:t>Pthreads</a:t>
            </a:r>
            <a:endParaRPr lang="en-US" sz="2400" dirty="0" smtClean="0"/>
          </a:p>
          <a:p>
            <a:pPr lvl="1" algn="just"/>
            <a:r>
              <a:rPr lang="en-US" sz="2400" dirty="0" smtClean="0"/>
              <a:t>MPI with non-GPU accelerators</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Parallel Programming Models</a:t>
            </a:r>
            <a:endParaRPr lang="en-US" sz="2200" b="1" dirty="0" smtClean="0">
              <a:solidFill>
                <a:srgbClr val="FF0000"/>
              </a:solidFill>
            </a:endParaRPr>
          </a:p>
        </p:txBody>
      </p:sp>
      <p:sp>
        <p:nvSpPr>
          <p:cNvPr id="3" name="Content Placeholder 2"/>
          <p:cNvSpPr>
            <a:spLocks noGrp="1"/>
          </p:cNvSpPr>
          <p:nvPr>
            <p:ph idx="1"/>
          </p:nvPr>
        </p:nvSpPr>
        <p:spPr>
          <a:xfrm>
            <a:off x="228600" y="609600"/>
            <a:ext cx="8610600" cy="5562600"/>
          </a:xfrm>
        </p:spPr>
        <p:txBody>
          <a:bodyPr vert="horz" lIns="91440" tIns="45720" rIns="91440" bIns="45720" rtlCol="0">
            <a:noAutofit/>
          </a:bodyPr>
          <a:lstStyle/>
          <a:p>
            <a:pPr marL="342900" lvl="1" indent="-342900" algn="just">
              <a:buNone/>
            </a:pPr>
            <a:r>
              <a:rPr lang="en-US" sz="2400" b="1" dirty="0" smtClean="0">
                <a:solidFill>
                  <a:srgbClr val="FF0000"/>
                </a:solidFill>
              </a:rPr>
              <a:t>6. 	 Single Program Multiple Data (SPMD)</a:t>
            </a:r>
          </a:p>
          <a:p>
            <a:pPr algn="just"/>
            <a:r>
              <a:rPr lang="en-US" sz="2400" dirty="0" smtClean="0"/>
              <a:t>SPMD is actually a "high level" programming model that can be built upon any combination of the previously mentioned parallel programming models.</a:t>
            </a:r>
          </a:p>
          <a:p>
            <a:pPr algn="just"/>
            <a:r>
              <a:rPr lang="en-US" sz="2400" b="1" dirty="0" smtClean="0"/>
              <a:t>SINGLE PROGRAM: </a:t>
            </a:r>
            <a:r>
              <a:rPr lang="en-US" sz="2400" dirty="0" smtClean="0"/>
              <a:t>All tasks execute their copy of the same program simultaneously. This program can be threads, message passing, data parallel or hybrid.</a:t>
            </a:r>
          </a:p>
          <a:p>
            <a:pPr algn="just"/>
            <a:r>
              <a:rPr lang="en-US" sz="2400" b="1" dirty="0" smtClean="0"/>
              <a:t>MULTIPLE DATA: </a:t>
            </a:r>
            <a:r>
              <a:rPr lang="en-US" sz="2400" dirty="0" smtClean="0"/>
              <a:t>All tasks may use different data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pic>
        <p:nvPicPr>
          <p:cNvPr id="49154" name="Picture 2" descr="SPMD model diagram"/>
          <p:cNvPicPr>
            <a:picLocks noChangeAspect="1" noChangeArrowheads="1"/>
          </p:cNvPicPr>
          <p:nvPr/>
        </p:nvPicPr>
        <p:blipFill>
          <a:blip r:embed="rId3" cstate="print"/>
          <a:srcRect/>
          <a:stretch>
            <a:fillRect/>
          </a:stretch>
        </p:blipFill>
        <p:spPr bwMode="auto">
          <a:xfrm>
            <a:off x="1524000" y="4191000"/>
            <a:ext cx="6295053" cy="17526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87362"/>
          </a:xfrm>
        </p:spPr>
        <p:style>
          <a:lnRef idx="1">
            <a:schemeClr val="dk1"/>
          </a:lnRef>
          <a:fillRef idx="2">
            <a:schemeClr val="dk1"/>
          </a:fillRef>
          <a:effectRef idx="1">
            <a:schemeClr val="dk1"/>
          </a:effectRef>
          <a:fontRef idx="minor">
            <a:schemeClr val="dk1"/>
          </a:fontRef>
        </p:style>
        <p:txBody>
          <a:bodyPr>
            <a:noAutofit/>
          </a:bodyPr>
          <a:lstStyle/>
          <a:p>
            <a:r>
              <a:rPr lang="en-US" sz="2800" b="1" dirty="0" smtClean="0">
                <a:solidFill>
                  <a:srgbClr val="0000FF"/>
                </a:solidFill>
              </a:rPr>
              <a:t>Unit-1</a:t>
            </a:r>
            <a:endParaRPr lang="en-US" sz="2800" b="1" dirty="0">
              <a:solidFill>
                <a:srgbClr val="0000FF"/>
              </a:solidFill>
            </a:endParaRPr>
          </a:p>
        </p:txBody>
      </p:sp>
      <p:sp>
        <p:nvSpPr>
          <p:cNvPr id="3" name="Content Placeholder 2"/>
          <p:cNvSpPr>
            <a:spLocks noGrp="1"/>
          </p:cNvSpPr>
          <p:nvPr>
            <p:ph idx="1"/>
          </p:nvPr>
        </p:nvSpPr>
        <p:spPr>
          <a:xfrm>
            <a:off x="381000" y="990600"/>
            <a:ext cx="8305800" cy="3657600"/>
          </a:xfrm>
        </p:spPr>
        <p:txBody>
          <a:bodyPr>
            <a:noAutofit/>
          </a:bodyPr>
          <a:lstStyle/>
          <a:p>
            <a:pPr algn="just">
              <a:buNone/>
            </a:pPr>
            <a:r>
              <a:rPr lang="en-US" b="1" dirty="0" smtClean="0">
                <a:solidFill>
                  <a:srgbClr val="FF0000"/>
                </a:solidFill>
              </a:rPr>
              <a:t>	Parallelism Fundamentals – Key Concepts and Challenges – Overview of Parallel computing – Flynn’s Taxonomy – Multi-Core Processors</a:t>
            </a:r>
            <a:r>
              <a:rPr lang="en-US" b="1" dirty="0" smtClean="0">
                <a:solidFill>
                  <a:srgbClr val="0000FF"/>
                </a:solidFill>
              </a:rPr>
              <a:t> </a:t>
            </a:r>
            <a:r>
              <a:rPr lang="en-US" b="1" dirty="0" smtClean="0">
                <a:solidFill>
                  <a:srgbClr val="FF0000"/>
                </a:solidFill>
              </a:rPr>
              <a:t>– Shared </a:t>
            </a:r>
            <a:r>
              <a:rPr lang="en-US" b="1" dirty="0" err="1" smtClean="0">
                <a:solidFill>
                  <a:srgbClr val="FF0000"/>
                </a:solidFill>
              </a:rPr>
              <a:t>vs</a:t>
            </a:r>
            <a:r>
              <a:rPr lang="en-US" b="1" dirty="0" smtClean="0">
                <a:solidFill>
                  <a:srgbClr val="FF0000"/>
                </a:solidFill>
              </a:rPr>
              <a:t> Distributed memory. </a:t>
            </a:r>
          </a:p>
          <a:p>
            <a:pPr algn="just">
              <a:buNone/>
            </a:pPr>
            <a:r>
              <a:rPr lang="en-US" b="1" dirty="0" smtClean="0">
                <a:solidFill>
                  <a:srgbClr val="FF0000"/>
                </a:solidFill>
              </a:rPr>
              <a:t>	</a:t>
            </a:r>
            <a:r>
              <a:rPr lang="en-US" b="1" dirty="0" smtClean="0">
                <a:solidFill>
                  <a:srgbClr val="0000FF"/>
                </a:solidFill>
              </a:rPr>
              <a:t>Performance of Parallel Computers, Performance Metrics for Processors, Parallel Programming Models, Parallel Algorithms. </a:t>
            </a:r>
            <a:endParaRPr lang="en-US" sz="2800" b="1" dirty="0" smtClean="0">
              <a:solidFill>
                <a:srgbClr val="0000FF"/>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Footer Placeholder 4"/>
          <p:cNvSpPr>
            <a:spLocks noGrp="1"/>
          </p:cNvSpPr>
          <p:nvPr>
            <p:ph type="ftr" sz="quarter" idx="11"/>
          </p:nvPr>
        </p:nvSpPr>
        <p:spPr/>
        <p:txBody>
          <a:bodyPr/>
          <a:lstStyle/>
          <a:p>
            <a:r>
              <a:rPr lang="en-US" dirty="0" smtClean="0"/>
              <a:t>Unit-1 Parallelism Fundamentals /                     Dr Komarasamy G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Parallel Programming Models</a:t>
            </a:r>
            <a:endParaRPr lang="en-US" sz="2200" b="1" dirty="0" smtClean="0">
              <a:solidFill>
                <a:srgbClr val="FF0000"/>
              </a:solidFill>
            </a:endParaRPr>
          </a:p>
        </p:txBody>
      </p:sp>
      <p:sp>
        <p:nvSpPr>
          <p:cNvPr id="3" name="Content Placeholder 2"/>
          <p:cNvSpPr>
            <a:spLocks noGrp="1"/>
          </p:cNvSpPr>
          <p:nvPr>
            <p:ph idx="1"/>
          </p:nvPr>
        </p:nvSpPr>
        <p:spPr>
          <a:xfrm>
            <a:off x="228600" y="609600"/>
            <a:ext cx="8610600" cy="5562600"/>
          </a:xfrm>
        </p:spPr>
        <p:txBody>
          <a:bodyPr vert="horz" lIns="91440" tIns="45720" rIns="91440" bIns="45720" rtlCol="0">
            <a:noAutofit/>
          </a:bodyPr>
          <a:lstStyle/>
          <a:p>
            <a:pPr marL="342900" lvl="1" indent="-342900" algn="just">
              <a:buNone/>
            </a:pPr>
            <a:r>
              <a:rPr lang="en-US" sz="2400" b="1" dirty="0" smtClean="0">
                <a:solidFill>
                  <a:srgbClr val="FF0000"/>
                </a:solidFill>
              </a:rPr>
              <a:t>6. 	 Single Program Multiple Data (SPMD)</a:t>
            </a:r>
          </a:p>
          <a:p>
            <a:pPr algn="just"/>
            <a:r>
              <a:rPr lang="en-US" sz="2400" dirty="0" smtClean="0"/>
              <a:t>SPMD programs usually have the necessary logic programmed into them to allow different tasks to branch or conditionally execute only those parts of the program they are designed to execute. That is, tasks do not necessarily have to execute the entire program - perhaps only a portion of it.</a:t>
            </a:r>
          </a:p>
          <a:p>
            <a:pPr algn="just"/>
            <a:r>
              <a:rPr lang="en-US" sz="2400" dirty="0" smtClean="0"/>
              <a:t>The SPMD model, using message passing or hybrid programming, is probably the most commonly used parallel programming model for multi-node clusters.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Parallel Programming Models</a:t>
            </a:r>
            <a:endParaRPr lang="en-US" sz="2200" b="1" dirty="0" smtClean="0">
              <a:solidFill>
                <a:srgbClr val="FF0000"/>
              </a:solidFill>
            </a:endParaRPr>
          </a:p>
        </p:txBody>
      </p:sp>
      <p:sp>
        <p:nvSpPr>
          <p:cNvPr id="3" name="Content Placeholder 2"/>
          <p:cNvSpPr>
            <a:spLocks noGrp="1"/>
          </p:cNvSpPr>
          <p:nvPr>
            <p:ph idx="1"/>
          </p:nvPr>
        </p:nvSpPr>
        <p:spPr>
          <a:xfrm>
            <a:off x="228600" y="609600"/>
            <a:ext cx="8610600" cy="5562600"/>
          </a:xfrm>
        </p:spPr>
        <p:txBody>
          <a:bodyPr vert="horz" lIns="91440" tIns="45720" rIns="91440" bIns="45720" rtlCol="0">
            <a:noAutofit/>
          </a:bodyPr>
          <a:lstStyle/>
          <a:p>
            <a:pPr marL="342900" lvl="1" indent="-342900" algn="just">
              <a:buNone/>
            </a:pPr>
            <a:r>
              <a:rPr lang="en-US" sz="2100" b="1" dirty="0" smtClean="0">
                <a:solidFill>
                  <a:srgbClr val="FF0000"/>
                </a:solidFill>
              </a:rPr>
              <a:t>7. Multiple Program Multiple Data (MPMD)</a:t>
            </a:r>
          </a:p>
          <a:p>
            <a:pPr algn="just"/>
            <a:r>
              <a:rPr lang="en-US" sz="2100" dirty="0" smtClean="0"/>
              <a:t>Like SPMD, MPMD is actually a "high level" programming model that can be built upon any combination of the previously mentioned parallel programming models.</a:t>
            </a:r>
          </a:p>
          <a:p>
            <a:pPr algn="just"/>
            <a:r>
              <a:rPr lang="en-US" sz="2100" b="1" dirty="0" smtClean="0"/>
              <a:t>MULTIPLE PROGRAM: </a:t>
            </a:r>
            <a:r>
              <a:rPr lang="en-US" sz="2100" dirty="0" smtClean="0"/>
              <a:t>Tasks may execute different programs simultaneously. The programs can be threads, message passing, data parallel or hybrid.</a:t>
            </a:r>
          </a:p>
          <a:p>
            <a:pPr algn="just"/>
            <a:r>
              <a:rPr lang="en-US" sz="2100" b="1" dirty="0" smtClean="0"/>
              <a:t>MULTIPLE DATA</a:t>
            </a:r>
            <a:r>
              <a:rPr lang="en-US" sz="2100" dirty="0" smtClean="0"/>
              <a:t>: All tasks may use different data</a:t>
            </a:r>
          </a:p>
          <a:p>
            <a:pPr algn="just"/>
            <a:r>
              <a:rPr lang="en-US" sz="2100" dirty="0" smtClean="0"/>
              <a:t>MPMD applications are not as common as SPMD applications, but may be better suited for certain types of problems, particularly those that lend themselves better to functional decomposition than domain decomposition (discussed later under Partitioning).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pic>
        <p:nvPicPr>
          <p:cNvPr id="55298" name="Picture 2" descr="MPMD model diagram"/>
          <p:cNvPicPr>
            <a:picLocks noChangeAspect="1" noChangeArrowheads="1"/>
          </p:cNvPicPr>
          <p:nvPr/>
        </p:nvPicPr>
        <p:blipFill>
          <a:blip r:embed="rId3" cstate="print"/>
          <a:srcRect/>
          <a:stretch>
            <a:fillRect/>
          </a:stretch>
        </p:blipFill>
        <p:spPr bwMode="auto">
          <a:xfrm>
            <a:off x="3276600" y="4800600"/>
            <a:ext cx="4343400" cy="1209242"/>
          </a:xfrm>
          <a:prstGeom prst="rect">
            <a:avLst/>
          </a:prstGeom>
          <a:noFill/>
        </p:spPr>
      </p:pic>
      <p:sp>
        <p:nvSpPr>
          <p:cNvPr id="7" name="Rectangle 6"/>
          <p:cNvSpPr/>
          <p:nvPr/>
        </p:nvSpPr>
        <p:spPr>
          <a:xfrm>
            <a:off x="304800" y="6019800"/>
            <a:ext cx="8382000" cy="923330"/>
          </a:xfrm>
          <a:prstGeom prst="rect">
            <a:avLst/>
          </a:prstGeom>
        </p:spPr>
        <p:txBody>
          <a:bodyPr wrap="square">
            <a:spAutoFit/>
          </a:bodyPr>
          <a:lstStyle/>
          <a:p>
            <a:r>
              <a:rPr lang="en-US" b="1" dirty="0" smtClean="0">
                <a:solidFill>
                  <a:srgbClr val="0000FF"/>
                </a:solidFill>
                <a:hlinkClick r:id="rId4"/>
              </a:rPr>
              <a:t>https://hpc.llnl.gov/documentation/tutorials/introduction-parallel-computing-tutorial##Examples</a:t>
            </a:r>
            <a:endParaRPr lang="en-US" b="1" dirty="0" smtClean="0">
              <a:solidFill>
                <a:srgbClr val="0000FF"/>
              </a:solidFill>
            </a:endParaRPr>
          </a:p>
          <a:p>
            <a:endParaRPr lang="en-US" b="1" dirty="0">
              <a:solidFill>
                <a:srgbClr val="0000FF"/>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Parallel Algorithms</a:t>
            </a:r>
            <a:endParaRPr lang="en-US" sz="2200" b="1" dirty="0" smtClean="0">
              <a:solidFill>
                <a:srgbClr val="FF0000"/>
              </a:solidFill>
            </a:endParaRPr>
          </a:p>
        </p:txBody>
      </p:sp>
      <p:sp>
        <p:nvSpPr>
          <p:cNvPr id="3" name="Content Placeholder 2"/>
          <p:cNvSpPr>
            <a:spLocks noGrp="1"/>
          </p:cNvSpPr>
          <p:nvPr>
            <p:ph idx="1"/>
          </p:nvPr>
        </p:nvSpPr>
        <p:spPr>
          <a:xfrm>
            <a:off x="228600" y="609600"/>
            <a:ext cx="8610600" cy="5562600"/>
          </a:xfrm>
        </p:spPr>
        <p:txBody>
          <a:bodyPr vert="horz" lIns="91440" tIns="45720" rIns="91440" bIns="45720" rtlCol="0">
            <a:noAutofit/>
          </a:bodyPr>
          <a:lstStyle/>
          <a:p>
            <a:pPr algn="just"/>
            <a:r>
              <a:rPr lang="en-US" sz="2400" dirty="0" smtClean="0"/>
              <a:t>Parallel algorithms are methods for organizing the computational work of a given application such that multiple parts of the workload can be </a:t>
            </a:r>
            <a:r>
              <a:rPr lang="en-US" sz="2400" b="1" dirty="0" smtClean="0">
                <a:solidFill>
                  <a:srgbClr val="FF0000"/>
                </a:solidFill>
              </a:rPr>
              <a:t>performed concurrently to reduce the time to solution and increase performance.</a:t>
            </a:r>
          </a:p>
          <a:p>
            <a:pPr algn="just"/>
            <a:r>
              <a:rPr lang="en-US" sz="2400" dirty="0" smtClean="0"/>
              <a:t>An </a:t>
            </a:r>
            <a:r>
              <a:rPr lang="en-US" sz="2400" b="1" dirty="0" smtClean="0"/>
              <a:t>algorithm</a:t>
            </a:r>
            <a:r>
              <a:rPr lang="en-US" sz="2400" dirty="0" smtClean="0"/>
              <a:t> is a sequence of steps that take inputs from the user and after some computation, produces an output. </a:t>
            </a:r>
          </a:p>
          <a:p>
            <a:pPr algn="just"/>
            <a:r>
              <a:rPr lang="en-US" sz="2400" dirty="0" smtClean="0"/>
              <a:t>A </a:t>
            </a:r>
            <a:r>
              <a:rPr lang="en-US" sz="2400" b="1" dirty="0" smtClean="0"/>
              <a:t>parallel algorithm</a:t>
            </a:r>
            <a:r>
              <a:rPr lang="en-US" sz="2400" dirty="0" smtClean="0"/>
              <a:t> is an </a:t>
            </a:r>
            <a:r>
              <a:rPr lang="en-US" sz="2400" b="1" u="sng" dirty="0" smtClean="0"/>
              <a:t>algorithm that can execute several instructions simultaneously </a:t>
            </a:r>
            <a:r>
              <a:rPr lang="en-US" sz="2400" dirty="0" smtClean="0"/>
              <a:t>on different processing devices and then combine all the individual outputs to produce the final result.</a:t>
            </a:r>
          </a:p>
          <a:p>
            <a:pPr algn="just">
              <a:buNone/>
            </a:pPr>
            <a:r>
              <a:rPr lang="en-US" sz="2400" b="1" dirty="0" smtClean="0">
                <a:solidFill>
                  <a:srgbClr val="FF0000"/>
                </a:solidFill>
              </a:rPr>
              <a:t>Concurrent Processing</a:t>
            </a:r>
          </a:p>
          <a:p>
            <a:pPr algn="just"/>
            <a:r>
              <a:rPr lang="en-US" sz="2400" dirty="0" smtClean="0"/>
              <a:t>The easy availability of computers along with the growth of Internet has changed the way we store and process data. </a:t>
            </a:r>
          </a:p>
          <a:p>
            <a:pPr algn="just"/>
            <a:r>
              <a:rPr lang="en-US" sz="2400" dirty="0" smtClean="0"/>
              <a:t>We are living in a day and age where data is available in abundance.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Parallel Algorithms</a:t>
            </a:r>
            <a:endParaRPr lang="en-US" sz="2200" b="1" dirty="0" smtClean="0">
              <a:solidFill>
                <a:srgbClr val="FF0000"/>
              </a:solidFill>
            </a:endParaRPr>
          </a:p>
        </p:txBody>
      </p:sp>
      <p:sp>
        <p:nvSpPr>
          <p:cNvPr id="3" name="Content Placeholder 2"/>
          <p:cNvSpPr>
            <a:spLocks noGrp="1"/>
          </p:cNvSpPr>
          <p:nvPr>
            <p:ph idx="1"/>
          </p:nvPr>
        </p:nvSpPr>
        <p:spPr>
          <a:xfrm>
            <a:off x="228600" y="609600"/>
            <a:ext cx="8610600" cy="5562600"/>
          </a:xfrm>
        </p:spPr>
        <p:txBody>
          <a:bodyPr vert="horz" lIns="91440" tIns="45720" rIns="91440" bIns="45720" rtlCol="0">
            <a:noAutofit/>
          </a:bodyPr>
          <a:lstStyle/>
          <a:p>
            <a:pPr algn="just"/>
            <a:r>
              <a:rPr lang="en-US" sz="2400" dirty="0" smtClean="0"/>
              <a:t>Every day we deal with huge volumes of data that require complex computing and that too, in quick time. Sometimes, we need to fetch data from similar or interrelated events that occur simultaneously. </a:t>
            </a:r>
          </a:p>
          <a:p>
            <a:pPr algn="just"/>
            <a:r>
              <a:rPr lang="en-US" sz="2400" dirty="0" smtClean="0"/>
              <a:t>This is where we require </a:t>
            </a:r>
            <a:r>
              <a:rPr lang="en-US" sz="2400" b="1" dirty="0" smtClean="0">
                <a:solidFill>
                  <a:srgbClr val="FF0000"/>
                </a:solidFill>
              </a:rPr>
              <a:t>concurrent processing</a:t>
            </a:r>
            <a:r>
              <a:rPr lang="en-US" sz="2400" dirty="0" smtClean="0"/>
              <a:t> that can divide a complex task and process it multiple systems to produce the output in quick time.</a:t>
            </a:r>
          </a:p>
          <a:p>
            <a:pPr algn="just"/>
            <a:r>
              <a:rPr lang="en-US" sz="2400" dirty="0" smtClean="0"/>
              <a:t>Concurrent processing is essential where the task involves processing a huge bulk of complex data. </a:t>
            </a:r>
          </a:p>
          <a:p>
            <a:pPr algn="just"/>
            <a:r>
              <a:rPr lang="en-US" sz="2400" dirty="0" smtClean="0"/>
              <a:t>Examples include − accessing large databases, aircraft testing, astronomical calculations, atomic and nuclear physics, biomedical analysis, economic planning, image processing, robotics, weather forecasting, web-based services, etc.</a:t>
            </a:r>
          </a:p>
          <a:p>
            <a:pPr algn="just"/>
            <a:endParaRPr lang="en-US" sz="2400" b="1" dirty="0" smtClean="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Parallel Algorithms</a:t>
            </a:r>
            <a:endParaRPr lang="en-US" sz="2200" b="1" dirty="0" smtClean="0">
              <a:solidFill>
                <a:srgbClr val="FF0000"/>
              </a:solidFill>
            </a:endParaRPr>
          </a:p>
        </p:txBody>
      </p:sp>
      <p:sp>
        <p:nvSpPr>
          <p:cNvPr id="3" name="Content Placeholder 2"/>
          <p:cNvSpPr>
            <a:spLocks noGrp="1"/>
          </p:cNvSpPr>
          <p:nvPr>
            <p:ph idx="1"/>
          </p:nvPr>
        </p:nvSpPr>
        <p:spPr>
          <a:xfrm>
            <a:off x="228600" y="609600"/>
            <a:ext cx="8610600" cy="5562600"/>
          </a:xfrm>
        </p:spPr>
        <p:txBody>
          <a:bodyPr vert="horz" lIns="91440" tIns="45720" rIns="91440" bIns="45720" rtlCol="0">
            <a:noAutofit/>
          </a:bodyPr>
          <a:lstStyle/>
          <a:p>
            <a:pPr algn="just"/>
            <a:r>
              <a:rPr lang="en-US" sz="2400" b="1" dirty="0" smtClean="0">
                <a:solidFill>
                  <a:srgbClr val="FF0000"/>
                </a:solidFill>
              </a:rPr>
              <a:t>What is Parallelism?</a:t>
            </a:r>
          </a:p>
          <a:p>
            <a:pPr algn="just"/>
            <a:r>
              <a:rPr lang="en-US" sz="2400" b="1" dirty="0" smtClean="0"/>
              <a:t>Parallelism</a:t>
            </a:r>
            <a:r>
              <a:rPr lang="en-US" sz="2400" dirty="0" smtClean="0"/>
              <a:t> is the process of processing several set of instructions simultaneously. </a:t>
            </a:r>
          </a:p>
          <a:p>
            <a:pPr algn="just"/>
            <a:r>
              <a:rPr lang="en-US" sz="2400" dirty="0" smtClean="0"/>
              <a:t>It reduces the total computational time. Parallelism can be implemented by using </a:t>
            </a:r>
            <a:r>
              <a:rPr lang="en-US" sz="2400" b="1" dirty="0" smtClean="0"/>
              <a:t>parallel computers,</a:t>
            </a:r>
            <a:r>
              <a:rPr lang="en-US" sz="2400" dirty="0" smtClean="0"/>
              <a:t> i.e. a computer with many processors. </a:t>
            </a:r>
          </a:p>
          <a:p>
            <a:pPr algn="just"/>
            <a:r>
              <a:rPr lang="en-US" sz="2400" dirty="0" smtClean="0"/>
              <a:t>Parallel computers require parallel algorithm, programming languages, compilers and operating system that support multitasking.</a:t>
            </a:r>
          </a:p>
          <a:p>
            <a:pPr algn="just"/>
            <a:r>
              <a:rPr lang="en-US" sz="2400" dirty="0" smtClean="0"/>
              <a:t>In this tutorial, we will discuss only about </a:t>
            </a:r>
            <a:r>
              <a:rPr lang="en-US" sz="2400" b="1" dirty="0" smtClean="0"/>
              <a:t>parallel algorithms</a:t>
            </a:r>
            <a:r>
              <a:rPr lang="en-US" sz="2400" dirty="0" smtClean="0"/>
              <a:t>. Before moving further, let us first discuss about algorithms and their types.</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Parallel Algorithms</a:t>
            </a:r>
            <a:endParaRPr lang="en-US" sz="2200" b="1" dirty="0" smtClean="0">
              <a:solidFill>
                <a:srgbClr val="FF0000"/>
              </a:solidFill>
            </a:endParaRPr>
          </a:p>
        </p:txBody>
      </p:sp>
      <p:sp>
        <p:nvSpPr>
          <p:cNvPr id="3" name="Content Placeholder 2"/>
          <p:cNvSpPr>
            <a:spLocks noGrp="1"/>
          </p:cNvSpPr>
          <p:nvPr>
            <p:ph idx="1"/>
          </p:nvPr>
        </p:nvSpPr>
        <p:spPr>
          <a:xfrm>
            <a:off x="228600" y="609600"/>
            <a:ext cx="8610600" cy="5562600"/>
          </a:xfrm>
        </p:spPr>
        <p:txBody>
          <a:bodyPr vert="horz" lIns="91440" tIns="45720" rIns="91440" bIns="45720" rtlCol="0">
            <a:noAutofit/>
          </a:bodyPr>
          <a:lstStyle/>
          <a:p>
            <a:pPr algn="just"/>
            <a:r>
              <a:rPr lang="en-US" sz="2400" b="1" dirty="0" smtClean="0">
                <a:solidFill>
                  <a:srgbClr val="FF0000"/>
                </a:solidFill>
              </a:rPr>
              <a:t>Depending on the architecture of computers, we have two types of algorithms</a:t>
            </a:r>
          </a:p>
          <a:p>
            <a:pPr algn="just"/>
            <a:r>
              <a:rPr lang="en-US" sz="2400" b="1" dirty="0" smtClean="0"/>
              <a:t>Sequential Algorithm</a:t>
            </a:r>
            <a:r>
              <a:rPr lang="en-US" sz="2400" dirty="0" smtClean="0"/>
              <a:t> − An algorithm in which some consecutive steps of instructions are executed in a chronological order to solve a problem.</a:t>
            </a:r>
          </a:p>
          <a:p>
            <a:pPr algn="just"/>
            <a:r>
              <a:rPr lang="en-US" sz="2400" b="1" dirty="0" smtClean="0"/>
              <a:t>Parallel Algorithm</a:t>
            </a:r>
            <a:r>
              <a:rPr lang="en-US" sz="2400" dirty="0" smtClean="0"/>
              <a:t> − The problem is divided into sub-problems and are executed in parallel to get individual outputs. Later on, these individual outputs are combined together to get the final desired output.</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Parallel Algorithms</a:t>
            </a:r>
            <a:endParaRPr lang="en-US" sz="2200" b="1" dirty="0" smtClean="0">
              <a:solidFill>
                <a:srgbClr val="FF0000"/>
              </a:solidFill>
            </a:endParaRPr>
          </a:p>
        </p:txBody>
      </p:sp>
      <p:sp>
        <p:nvSpPr>
          <p:cNvPr id="3" name="Content Placeholder 2"/>
          <p:cNvSpPr>
            <a:spLocks noGrp="1"/>
          </p:cNvSpPr>
          <p:nvPr>
            <p:ph idx="1"/>
          </p:nvPr>
        </p:nvSpPr>
        <p:spPr>
          <a:xfrm>
            <a:off x="228600" y="609600"/>
            <a:ext cx="8610600" cy="5562600"/>
          </a:xfrm>
        </p:spPr>
        <p:txBody>
          <a:bodyPr vert="horz" lIns="91440" tIns="45720" rIns="91440" bIns="45720" rtlCol="0">
            <a:noAutofit/>
          </a:bodyPr>
          <a:lstStyle/>
          <a:p>
            <a:pPr algn="just"/>
            <a:r>
              <a:rPr lang="en-US" sz="2300" b="1" dirty="0" smtClean="0">
                <a:solidFill>
                  <a:srgbClr val="FF0000"/>
                </a:solidFill>
              </a:rPr>
              <a:t>Model of Computation</a:t>
            </a:r>
          </a:p>
          <a:p>
            <a:pPr algn="just"/>
            <a:r>
              <a:rPr lang="en-US" sz="2300" dirty="0" smtClean="0"/>
              <a:t>Both sequential and parallel computers operate on a set (stream) of instructions called algorithms. These set of instructions (algorithm) instruct the computer about what it has to do in each step.</a:t>
            </a:r>
          </a:p>
          <a:p>
            <a:pPr algn="just"/>
            <a:r>
              <a:rPr lang="en-US" sz="2300" dirty="0" smtClean="0"/>
              <a:t>Depending on the instruction stream and data stream, computers can be classified into four categories −</a:t>
            </a:r>
          </a:p>
          <a:p>
            <a:pPr marL="457200" indent="-457200">
              <a:buFont typeface="+mj-lt"/>
              <a:buAutoNum type="arabicPeriod"/>
            </a:pPr>
            <a:r>
              <a:rPr lang="en-US" sz="2300" b="1" dirty="0" smtClean="0"/>
              <a:t>Single Instruction stream, Single Data stream (SISD) computers</a:t>
            </a:r>
          </a:p>
          <a:p>
            <a:pPr marL="457200" indent="-457200">
              <a:buFont typeface="+mj-lt"/>
              <a:buAutoNum type="arabicPeriod"/>
            </a:pPr>
            <a:r>
              <a:rPr lang="en-US" sz="2300" b="1" dirty="0" smtClean="0"/>
              <a:t>Single Instruction stream, Multiple Data stream (SIMD) computers</a:t>
            </a:r>
          </a:p>
          <a:p>
            <a:pPr marL="457200" indent="-457200">
              <a:buFont typeface="+mj-lt"/>
              <a:buAutoNum type="arabicPeriod"/>
            </a:pPr>
            <a:r>
              <a:rPr lang="en-US" sz="2300" b="1" dirty="0" smtClean="0"/>
              <a:t>Multiple Instruction stream, Single Data stream (MISD) computers</a:t>
            </a:r>
          </a:p>
          <a:p>
            <a:pPr marL="457200" indent="-457200">
              <a:buFont typeface="+mj-lt"/>
              <a:buAutoNum type="arabicPeriod"/>
            </a:pPr>
            <a:r>
              <a:rPr lang="en-US" sz="2300" b="1" dirty="0" smtClean="0"/>
              <a:t>Multiple Instruction stream, Multiple Data stream (MIMD) computers</a:t>
            </a:r>
            <a:endParaRPr lang="en-US" sz="23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sp>
        <p:nvSpPr>
          <p:cNvPr id="6" name="Rectangle 5"/>
          <p:cNvSpPr/>
          <p:nvPr/>
        </p:nvSpPr>
        <p:spPr>
          <a:xfrm>
            <a:off x="381000" y="5791200"/>
            <a:ext cx="7924800" cy="584775"/>
          </a:xfrm>
          <a:prstGeom prst="rect">
            <a:avLst/>
          </a:prstGeom>
        </p:spPr>
        <p:txBody>
          <a:bodyPr wrap="square">
            <a:spAutoFit/>
          </a:bodyPr>
          <a:lstStyle/>
          <a:p>
            <a:r>
              <a:rPr lang="en-US" sz="1600" dirty="0" smtClean="0">
                <a:hlinkClick r:id="rId3"/>
              </a:rPr>
              <a:t>https://www.tutorialspoint.com/parallel_algorithm/parallel_algorithm_quick_guide.htm</a:t>
            </a:r>
            <a:endParaRPr lang="en-US" sz="1600" dirty="0" smtClean="0"/>
          </a:p>
          <a:p>
            <a:endParaRPr lang="en-US"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Performance of Parallel Computers</a:t>
            </a:r>
            <a:endParaRPr lang="en-US" sz="2200" b="1" dirty="0" smtClean="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pic>
        <p:nvPicPr>
          <p:cNvPr id="1027" name="Picture 3"/>
          <p:cNvPicPr>
            <a:picLocks noChangeAspect="1" noChangeArrowheads="1"/>
          </p:cNvPicPr>
          <p:nvPr/>
        </p:nvPicPr>
        <p:blipFill>
          <a:blip r:embed="rId3" cstate="print"/>
          <a:srcRect/>
          <a:stretch>
            <a:fillRect/>
          </a:stretch>
        </p:blipFill>
        <p:spPr bwMode="auto">
          <a:xfrm>
            <a:off x="228600" y="990600"/>
            <a:ext cx="8710706"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Performance Metrics for Processors</a:t>
            </a:r>
            <a:endParaRPr lang="en-US" sz="2200" b="1" dirty="0" smtClean="0">
              <a:solidFill>
                <a:srgbClr val="FF0000"/>
              </a:solidFill>
            </a:endParaRPr>
          </a:p>
        </p:txBody>
      </p:sp>
      <p:sp>
        <p:nvSpPr>
          <p:cNvPr id="3" name="Content Placeholder 2"/>
          <p:cNvSpPr>
            <a:spLocks noGrp="1"/>
          </p:cNvSpPr>
          <p:nvPr>
            <p:ph idx="1"/>
          </p:nvPr>
        </p:nvSpPr>
        <p:spPr>
          <a:xfrm>
            <a:off x="228600" y="762000"/>
            <a:ext cx="8610600" cy="5562600"/>
          </a:xfrm>
        </p:spPr>
        <p:txBody>
          <a:bodyPr vert="horz" lIns="91440" tIns="45720" rIns="91440" bIns="45720" rtlCol="0">
            <a:noAutofit/>
          </a:bodyPr>
          <a:lstStyle/>
          <a:p>
            <a:pPr algn="just" fontAlgn="base"/>
            <a:r>
              <a:rPr lang="en-US" sz="2300" b="1" dirty="0" smtClean="0">
                <a:solidFill>
                  <a:srgbClr val="FF0000"/>
                </a:solidFill>
              </a:rPr>
              <a:t>Processor speed:</a:t>
            </a:r>
            <a:r>
              <a:rPr lang="en-US" sz="2300" dirty="0" smtClean="0"/>
              <a:t> The speed of the processor, measured in GHz (gigahertz), determines how quickly the computer can execute instructions and process data.</a:t>
            </a:r>
          </a:p>
          <a:p>
            <a:pPr algn="just" fontAlgn="base"/>
            <a:r>
              <a:rPr lang="en-US" sz="2300" b="1" dirty="0" smtClean="0">
                <a:solidFill>
                  <a:srgbClr val="FF0000"/>
                </a:solidFill>
              </a:rPr>
              <a:t>Memory: </a:t>
            </a:r>
            <a:r>
              <a:rPr lang="en-US" sz="2300" dirty="0" smtClean="0"/>
              <a:t>The amount and speed of the memory, including RAM (random access memory) and cache memory, can impact how quickly data can be accessed and processed by the computer.</a:t>
            </a:r>
          </a:p>
          <a:p>
            <a:pPr algn="just" fontAlgn="base"/>
            <a:r>
              <a:rPr lang="en-US" sz="2300" b="1" dirty="0" smtClean="0">
                <a:solidFill>
                  <a:srgbClr val="FF0000"/>
                </a:solidFill>
              </a:rPr>
              <a:t>Storage:</a:t>
            </a:r>
            <a:r>
              <a:rPr lang="en-US" sz="2300" dirty="0" smtClean="0">
                <a:solidFill>
                  <a:srgbClr val="FF0000"/>
                </a:solidFill>
              </a:rPr>
              <a:t> </a:t>
            </a:r>
            <a:r>
              <a:rPr lang="en-US" sz="2300" dirty="0" smtClean="0"/>
              <a:t>The speed and capacity of the storage devices, including hard drives and solid-state drives (SSDs), can impact the speed at which data can be stored and retrieved.</a:t>
            </a:r>
          </a:p>
          <a:p>
            <a:pPr algn="just" fontAlgn="base"/>
            <a:r>
              <a:rPr lang="en-US" sz="2300" b="1" dirty="0" smtClean="0">
                <a:solidFill>
                  <a:srgbClr val="FF0000"/>
                </a:solidFill>
              </a:rPr>
              <a:t>I/O devices:</a:t>
            </a:r>
            <a:r>
              <a:rPr lang="en-US" sz="2300" b="1" dirty="0" smtClean="0"/>
              <a:t> </a:t>
            </a:r>
            <a:r>
              <a:rPr lang="en-US" sz="2300" dirty="0" smtClean="0"/>
              <a:t>The speed and efficiency of input/output devices, such as </a:t>
            </a:r>
            <a:r>
              <a:rPr lang="en-US" sz="2300" u="sng" dirty="0" smtClean="0"/>
              <a:t>keyboards</a:t>
            </a:r>
            <a:r>
              <a:rPr lang="en-US" sz="2300" dirty="0" smtClean="0"/>
              <a:t>, mice, and displays, can impact the overall performance of the system.</a:t>
            </a:r>
          </a:p>
          <a:p>
            <a:pPr algn="just" fontAlgn="base"/>
            <a:r>
              <a:rPr lang="en-US" sz="2300" b="1" dirty="0" smtClean="0">
                <a:solidFill>
                  <a:srgbClr val="FF0000"/>
                </a:solidFill>
              </a:rPr>
              <a:t>Software optimization:</a:t>
            </a:r>
            <a:r>
              <a:rPr lang="en-US" sz="2300" b="1" dirty="0" smtClean="0"/>
              <a:t> </a:t>
            </a:r>
            <a:r>
              <a:rPr lang="en-US" sz="2300" dirty="0" smtClean="0"/>
              <a:t>The efficiency of the software running on the system, including operating systems and applications, can impact how quickly tasks can be completed.</a:t>
            </a:r>
            <a:endParaRPr lang="en-US" sz="23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Parallel Programming Models</a:t>
            </a:r>
            <a:endParaRPr lang="en-US" sz="2200" b="1" dirty="0" smtClean="0">
              <a:solidFill>
                <a:srgbClr val="FF0000"/>
              </a:solidFill>
            </a:endParaRPr>
          </a:p>
        </p:txBody>
      </p:sp>
      <p:sp>
        <p:nvSpPr>
          <p:cNvPr id="3" name="Content Placeholder 2"/>
          <p:cNvSpPr>
            <a:spLocks noGrp="1"/>
          </p:cNvSpPr>
          <p:nvPr>
            <p:ph idx="1"/>
          </p:nvPr>
        </p:nvSpPr>
        <p:spPr>
          <a:xfrm>
            <a:off x="228600" y="762000"/>
            <a:ext cx="8610600" cy="5562600"/>
          </a:xfrm>
        </p:spPr>
        <p:txBody>
          <a:bodyPr vert="horz" lIns="91440" tIns="45720" rIns="91440" bIns="45720" rtlCol="0">
            <a:noAutofit/>
          </a:bodyPr>
          <a:lstStyle/>
          <a:p>
            <a:r>
              <a:rPr lang="en-US" sz="2400" b="1" dirty="0" smtClean="0">
                <a:solidFill>
                  <a:srgbClr val="FF0000"/>
                </a:solidFill>
              </a:rPr>
              <a:t>There are several parallel programming models in common use:</a:t>
            </a:r>
          </a:p>
          <a:p>
            <a:pPr marL="914400" lvl="1" indent="-457200">
              <a:buFont typeface="+mj-lt"/>
              <a:buAutoNum type="arabicPeriod"/>
            </a:pPr>
            <a:r>
              <a:rPr lang="en-US" sz="2400" dirty="0" smtClean="0"/>
              <a:t>Shared Memory (without threads)</a:t>
            </a:r>
          </a:p>
          <a:p>
            <a:pPr marL="914400" lvl="1" indent="-457200">
              <a:buFont typeface="+mj-lt"/>
              <a:buAutoNum type="arabicPeriod"/>
            </a:pPr>
            <a:r>
              <a:rPr lang="en-US" sz="2400" dirty="0" smtClean="0"/>
              <a:t>Threads</a:t>
            </a:r>
          </a:p>
          <a:p>
            <a:pPr marL="914400" lvl="1" indent="-457200">
              <a:buFont typeface="+mj-lt"/>
              <a:buAutoNum type="arabicPeriod"/>
            </a:pPr>
            <a:r>
              <a:rPr lang="en-US" sz="2400" dirty="0" smtClean="0"/>
              <a:t>Distributed Memory / Message Passing</a:t>
            </a:r>
          </a:p>
          <a:p>
            <a:pPr marL="914400" lvl="1" indent="-457200">
              <a:buFont typeface="+mj-lt"/>
              <a:buAutoNum type="arabicPeriod"/>
            </a:pPr>
            <a:r>
              <a:rPr lang="en-US" sz="2400" dirty="0" smtClean="0"/>
              <a:t>Data Parallel</a:t>
            </a:r>
          </a:p>
          <a:p>
            <a:pPr marL="914400" lvl="1" indent="-457200">
              <a:buFont typeface="+mj-lt"/>
              <a:buAutoNum type="arabicPeriod"/>
            </a:pPr>
            <a:r>
              <a:rPr lang="en-US" sz="2400" dirty="0" smtClean="0"/>
              <a:t>Hybrid</a:t>
            </a:r>
          </a:p>
          <a:p>
            <a:pPr marL="914400" lvl="1" indent="-457200">
              <a:buFont typeface="+mj-lt"/>
              <a:buAutoNum type="arabicPeriod"/>
            </a:pPr>
            <a:r>
              <a:rPr lang="en-US" sz="2400" dirty="0" smtClean="0"/>
              <a:t>Single Program Multiple Data (SPMD)</a:t>
            </a:r>
          </a:p>
          <a:p>
            <a:pPr marL="914400" lvl="1" indent="-457200">
              <a:buFont typeface="+mj-lt"/>
              <a:buAutoNum type="arabicPeriod"/>
            </a:pPr>
            <a:r>
              <a:rPr lang="en-US" sz="2400" dirty="0" smtClean="0"/>
              <a:t>Multiple Program Multiple Data (MPMD)</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Parallel Programming Models</a:t>
            </a:r>
            <a:endParaRPr lang="en-US" sz="2200" b="1" dirty="0" smtClean="0">
              <a:solidFill>
                <a:srgbClr val="FF0000"/>
              </a:solidFill>
            </a:endParaRPr>
          </a:p>
        </p:txBody>
      </p:sp>
      <p:sp>
        <p:nvSpPr>
          <p:cNvPr id="3" name="Content Placeholder 2"/>
          <p:cNvSpPr>
            <a:spLocks noGrp="1"/>
          </p:cNvSpPr>
          <p:nvPr>
            <p:ph idx="1"/>
          </p:nvPr>
        </p:nvSpPr>
        <p:spPr>
          <a:xfrm>
            <a:off x="228600" y="762000"/>
            <a:ext cx="8610600" cy="5562600"/>
          </a:xfrm>
        </p:spPr>
        <p:txBody>
          <a:bodyPr vert="horz" lIns="91440" tIns="45720" rIns="91440" bIns="45720" rtlCol="0">
            <a:noAutofit/>
          </a:bodyPr>
          <a:lstStyle/>
          <a:p>
            <a:pPr algn="just">
              <a:buNone/>
            </a:pPr>
            <a:r>
              <a:rPr lang="en-US" sz="2400" b="1" dirty="0" smtClean="0">
                <a:solidFill>
                  <a:srgbClr val="FF0000"/>
                </a:solidFill>
              </a:rPr>
              <a:t>1. 	Shared Memory Model (without threads)</a:t>
            </a:r>
          </a:p>
          <a:p>
            <a:pPr algn="just"/>
            <a:r>
              <a:rPr lang="en-US" sz="2400" dirty="0" smtClean="0"/>
              <a:t>processes/tasks share a common address space, which they read and write to asynchronously.</a:t>
            </a:r>
          </a:p>
          <a:p>
            <a:pPr algn="just"/>
            <a:r>
              <a:rPr lang="en-US" sz="2400" dirty="0" smtClean="0"/>
              <a:t>Various mechanisms such as locks / semaphores are used to control access to the shared memory, resolve contentions and to prevent race conditions and deadlocks.</a:t>
            </a:r>
          </a:p>
          <a:p>
            <a:pPr algn="just"/>
            <a:r>
              <a:rPr lang="en-US" sz="2400" dirty="0" smtClean="0"/>
              <a:t>This is perhaps the simplest parallel programming model.</a:t>
            </a:r>
          </a:p>
          <a:p>
            <a:pPr algn="just"/>
            <a:r>
              <a:rPr lang="en-US" sz="2400" b="1" dirty="0" smtClean="0">
                <a:solidFill>
                  <a:srgbClr val="FF0000"/>
                </a:solidFill>
              </a:rPr>
              <a:t>Advantage </a:t>
            </a:r>
            <a:r>
              <a:rPr lang="en-US" sz="2400" dirty="0" smtClean="0"/>
              <a:t>of this model from the programmer's point of view is that the notion of data "ownership" is lacking, so there is no need to specify explicitly the communication of data between tasks. All processes see and have equal access to shared memory. Program development can often be simplified.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Parallel Programming Models</a:t>
            </a:r>
            <a:endParaRPr lang="en-US" sz="2200" b="1" dirty="0" smtClean="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pic>
        <p:nvPicPr>
          <p:cNvPr id="3074" name="Picture 2" descr="Shared memory model "/>
          <p:cNvPicPr>
            <a:picLocks noChangeAspect="1" noChangeArrowheads="1"/>
          </p:cNvPicPr>
          <p:nvPr/>
        </p:nvPicPr>
        <p:blipFill>
          <a:blip r:embed="rId3" cstate="print"/>
          <a:srcRect/>
          <a:stretch>
            <a:fillRect/>
          </a:stretch>
        </p:blipFill>
        <p:spPr bwMode="auto">
          <a:xfrm>
            <a:off x="1752600" y="990600"/>
            <a:ext cx="4267200" cy="3952009"/>
          </a:xfrm>
          <a:prstGeom prst="rect">
            <a:avLst/>
          </a:prstGeom>
          <a:noFill/>
        </p:spPr>
      </p:pic>
      <p:sp>
        <p:nvSpPr>
          <p:cNvPr id="8" name="Rectangle 7"/>
          <p:cNvSpPr/>
          <p:nvPr/>
        </p:nvSpPr>
        <p:spPr>
          <a:xfrm>
            <a:off x="2895600" y="5105400"/>
            <a:ext cx="2590774" cy="400110"/>
          </a:xfrm>
          <a:prstGeom prst="rect">
            <a:avLst/>
          </a:prstGeom>
        </p:spPr>
        <p:txBody>
          <a:bodyPr wrap="none">
            <a:spAutoFit/>
          </a:bodyPr>
          <a:lstStyle/>
          <a:p>
            <a:r>
              <a:rPr lang="en-US" sz="2000" b="1" i="1" dirty="0" smtClean="0">
                <a:solidFill>
                  <a:srgbClr val="FF0000"/>
                </a:solidFill>
              </a:rPr>
              <a:t>Shared memory model</a:t>
            </a:r>
            <a:endParaRPr lang="en-US" sz="2000" b="1"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Parallel Programming Models</a:t>
            </a:r>
            <a:endParaRPr lang="en-US" sz="2200" b="1" dirty="0" smtClean="0">
              <a:solidFill>
                <a:srgbClr val="FF0000"/>
              </a:solidFill>
            </a:endParaRPr>
          </a:p>
        </p:txBody>
      </p:sp>
      <p:sp>
        <p:nvSpPr>
          <p:cNvPr id="3" name="Content Placeholder 2"/>
          <p:cNvSpPr>
            <a:spLocks noGrp="1"/>
          </p:cNvSpPr>
          <p:nvPr>
            <p:ph idx="1"/>
          </p:nvPr>
        </p:nvSpPr>
        <p:spPr>
          <a:xfrm>
            <a:off x="228600" y="762000"/>
            <a:ext cx="8610600" cy="5562600"/>
          </a:xfrm>
        </p:spPr>
        <p:txBody>
          <a:bodyPr vert="horz" lIns="91440" tIns="45720" rIns="91440" bIns="45720" rtlCol="0">
            <a:noAutofit/>
          </a:bodyPr>
          <a:lstStyle/>
          <a:p>
            <a:pPr algn="just"/>
            <a:r>
              <a:rPr lang="en-US" sz="2400" b="1" dirty="0" smtClean="0">
                <a:solidFill>
                  <a:srgbClr val="FF0000"/>
                </a:solidFill>
              </a:rPr>
              <a:t>Disadvantage</a:t>
            </a:r>
            <a:r>
              <a:rPr lang="en-US" sz="2400" dirty="0" smtClean="0"/>
              <a:t> in terms of performance is that it becomes more difficult to understand and manage </a:t>
            </a:r>
            <a:r>
              <a:rPr lang="en-US" sz="2400" b="1" i="1" dirty="0" smtClean="0"/>
              <a:t>data locality</a:t>
            </a:r>
            <a:r>
              <a:rPr lang="en-US" sz="2400" dirty="0" smtClean="0"/>
              <a:t>:</a:t>
            </a:r>
          </a:p>
          <a:p>
            <a:pPr lvl="1" algn="just"/>
            <a:r>
              <a:rPr lang="en-US" sz="2400" dirty="0" smtClean="0"/>
              <a:t>Keeping data local to the process that works on it conserves memory accesses, cache refreshes and bus traffic that occurs when multiple processes use the same data.</a:t>
            </a:r>
          </a:p>
          <a:p>
            <a:pPr lvl="1" algn="just"/>
            <a:r>
              <a:rPr lang="en-US" sz="2400" dirty="0" smtClean="0"/>
              <a:t>Unfortunately, controlling data locality is hard to understand and may be beyond the control of the average user.</a:t>
            </a:r>
          </a:p>
          <a:p>
            <a:pPr algn="just"/>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style>
          <a:lnRef idx="1">
            <a:schemeClr val="accent3"/>
          </a:lnRef>
          <a:fillRef idx="2">
            <a:schemeClr val="accent3"/>
          </a:fillRef>
          <a:effectRef idx="1">
            <a:schemeClr val="accent3"/>
          </a:effectRef>
          <a:fontRef idx="minor">
            <a:schemeClr val="dk1"/>
          </a:fontRef>
        </p:style>
        <p:txBody>
          <a:bodyPr>
            <a:noAutofit/>
          </a:bodyPr>
          <a:lstStyle/>
          <a:p>
            <a:r>
              <a:rPr lang="en-US" sz="2400" b="1" dirty="0" smtClean="0">
                <a:solidFill>
                  <a:srgbClr val="0000FF"/>
                </a:solidFill>
              </a:rPr>
              <a:t>Parallel Programming Models</a:t>
            </a:r>
            <a:endParaRPr lang="en-US" sz="2200" b="1" dirty="0" smtClean="0">
              <a:solidFill>
                <a:srgbClr val="FF0000"/>
              </a:solidFill>
            </a:endParaRPr>
          </a:p>
        </p:txBody>
      </p:sp>
      <p:sp>
        <p:nvSpPr>
          <p:cNvPr id="3" name="Content Placeholder 2"/>
          <p:cNvSpPr>
            <a:spLocks noGrp="1"/>
          </p:cNvSpPr>
          <p:nvPr>
            <p:ph idx="1"/>
          </p:nvPr>
        </p:nvSpPr>
        <p:spPr>
          <a:xfrm>
            <a:off x="228600" y="762000"/>
            <a:ext cx="3962400" cy="5562600"/>
          </a:xfrm>
        </p:spPr>
        <p:txBody>
          <a:bodyPr vert="horz" lIns="91440" tIns="45720" rIns="91440" bIns="45720" rtlCol="0">
            <a:noAutofit/>
          </a:bodyPr>
          <a:lstStyle/>
          <a:p>
            <a:pPr algn="just">
              <a:buNone/>
            </a:pPr>
            <a:r>
              <a:rPr lang="en-US" sz="2400" b="1" dirty="0" smtClean="0">
                <a:solidFill>
                  <a:srgbClr val="FF0000"/>
                </a:solidFill>
              </a:rPr>
              <a:t>2.	Threads Model</a:t>
            </a:r>
          </a:p>
          <a:p>
            <a:pPr algn="just"/>
            <a:r>
              <a:rPr lang="en-US" sz="2400" dirty="0" smtClean="0"/>
              <a:t>This programming model is a type of shared memory programming.</a:t>
            </a:r>
          </a:p>
          <a:p>
            <a:pPr algn="just"/>
            <a:r>
              <a:rPr lang="en-US" sz="2400" dirty="0" smtClean="0"/>
              <a:t>In the threads model of parallel programming, a single "heavy weight" process can have multiple "light weight", concurrent execution paths.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Unit-1 Parallelism Fundamentals /                     Dr Komarasamy G </a:t>
            </a:r>
            <a:endParaRPr lang="en-US"/>
          </a:p>
        </p:txBody>
      </p:sp>
      <p:pic>
        <p:nvPicPr>
          <p:cNvPr id="32770" name="Picture 2" descr="Threads Model diagram"/>
          <p:cNvPicPr>
            <a:picLocks noChangeAspect="1" noChangeArrowheads="1"/>
          </p:cNvPicPr>
          <p:nvPr/>
        </p:nvPicPr>
        <p:blipFill>
          <a:blip r:embed="rId3" cstate="print"/>
          <a:srcRect/>
          <a:stretch>
            <a:fillRect/>
          </a:stretch>
        </p:blipFill>
        <p:spPr bwMode="auto">
          <a:xfrm>
            <a:off x="4419600" y="609600"/>
            <a:ext cx="4572000" cy="6248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checkerboard(across)">
                                      <p:cBhvr>
                                        <p:cTn id="7" dur="5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553</TotalTime>
  <Words>875</Words>
  <Application>Microsoft Office PowerPoint</Application>
  <PresentationFormat>On-screen Show (4:3)</PresentationFormat>
  <Paragraphs>237</Paragraphs>
  <Slides>26</Slides>
  <Notes>24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CSE3009 - Parallel and Distributed Computing  Course Type: LTP          Credits: 4</vt:lpstr>
      <vt:lpstr>Unit-1</vt:lpstr>
      <vt:lpstr>Performance of Parallel Computers</vt:lpstr>
      <vt:lpstr>Performance Metrics for Processors</vt:lpstr>
      <vt:lpstr>Parallel Programming Models</vt:lpstr>
      <vt:lpstr>Parallel Programming Models</vt:lpstr>
      <vt:lpstr>Parallel Programming Models</vt:lpstr>
      <vt:lpstr>Parallel Programming Models</vt:lpstr>
      <vt:lpstr>Parallel Programming Models</vt:lpstr>
      <vt:lpstr>Parallel Programming Models</vt:lpstr>
      <vt:lpstr>Parallel Programming Models</vt:lpstr>
      <vt:lpstr>Parallel Programming Models</vt:lpstr>
      <vt:lpstr>Parallel Programming Models</vt:lpstr>
      <vt:lpstr>Parallel Programming Models</vt:lpstr>
      <vt:lpstr>Parallel Programming Models</vt:lpstr>
      <vt:lpstr>Parallel Programming Models</vt:lpstr>
      <vt:lpstr>Parallel Programming Models</vt:lpstr>
      <vt:lpstr>Parallel Programming Models</vt:lpstr>
      <vt:lpstr>Parallel Programming Models</vt:lpstr>
      <vt:lpstr>Parallel Programming Models</vt:lpstr>
      <vt:lpstr>Parallel Programming Models</vt:lpstr>
      <vt:lpstr>Parallel Algorithms</vt:lpstr>
      <vt:lpstr>Parallel Algorithms</vt:lpstr>
      <vt:lpstr>Parallel Algorithms</vt:lpstr>
      <vt:lpstr>Parallel Algorithms</vt:lpstr>
      <vt:lpstr>Parallel Algorithms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3002 - Programming in Java  Course Type: LTP  Credits: 4</dc:title>
  <dc:creator>Admin</dc:creator>
  <cp:lastModifiedBy>good</cp:lastModifiedBy>
  <cp:revision>148</cp:revision>
  <dcterms:created xsi:type="dcterms:W3CDTF">2006-08-16T00:00:00Z</dcterms:created>
  <dcterms:modified xsi:type="dcterms:W3CDTF">2025-02-03T04:17:37Z</dcterms:modified>
</cp:coreProperties>
</file>