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94" r:id="rId1"/>
  </p:sldMasterIdLst>
  <p:sldIdLst>
    <p:sldId id="285" r:id="rId2"/>
    <p:sldId id="272" r:id="rId3"/>
    <p:sldId id="257" r:id="rId4"/>
    <p:sldId id="281" r:id="rId5"/>
    <p:sldId id="259" r:id="rId6"/>
    <p:sldId id="265" r:id="rId7"/>
    <p:sldId id="288" r:id="rId8"/>
    <p:sldId id="289" r:id="rId9"/>
    <p:sldId id="266" r:id="rId10"/>
    <p:sldId id="287" r:id="rId11"/>
    <p:sldId id="293" r:id="rId12"/>
    <p:sldId id="294" r:id="rId13"/>
    <p:sldId id="295"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17" d="100"/>
          <a:sy n="117"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2C66BC5-4ED6-4B85-8293-0D1AAE72F558}" type="datetimeFigureOut">
              <a:rPr lang="en-US" smtClean="0"/>
              <a:t>4/21/2023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B53A2E9-1D27-4470-BE40-2914D19084A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86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83463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56293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40906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01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66BC5-4ED6-4B85-8293-0D1AAE72F558}"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33035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66BC5-4ED6-4B85-8293-0D1AAE72F558}"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71631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66BC5-4ED6-4B85-8293-0D1AAE72F558}"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13497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66BC5-4ED6-4B85-8293-0D1AAE72F558}"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16652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0686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10096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2C66BC5-4ED6-4B85-8293-0D1AAE72F558}" type="datetimeFigureOut">
              <a:rPr lang="en-US" smtClean="0"/>
              <a:t>4/21/2023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B53A2E9-1D27-4470-BE40-2914D19084AD}" type="slidenum">
              <a:rPr lang="en-US" smtClean="0"/>
              <a:t>‹#›</a:t>
            </a:fld>
            <a:endParaRPr lang="en-US"/>
          </a:p>
        </p:txBody>
      </p:sp>
    </p:spTree>
    <p:extLst>
      <p:ext uri="{BB962C8B-B14F-4D97-AF65-F5344CB8AC3E}">
        <p14:creationId xmlns:p14="http://schemas.microsoft.com/office/powerpoint/2010/main" val="1111832668"/>
      </p:ext>
    </p:extLst>
  </p:cSld>
  <p:clrMap bg1="lt1" tx1="dk1" bg2="lt2" tx2="dk2" accent1="accent1" accent2="accent2" accent3="accent3" accent4="accent4" accent5="accent5" accent6="accent6" hlink="hlink" folHlink="folHlink"/>
  <p:sldLayoutIdLst>
    <p:sldLayoutId id="2147484895" r:id="rId1"/>
    <p:sldLayoutId id="2147484896" r:id="rId2"/>
    <p:sldLayoutId id="2147484897" r:id="rId3"/>
    <p:sldLayoutId id="2147484898" r:id="rId4"/>
    <p:sldLayoutId id="2147484899" r:id="rId5"/>
    <p:sldLayoutId id="2147484900" r:id="rId6"/>
    <p:sldLayoutId id="2147484901" r:id="rId7"/>
    <p:sldLayoutId id="2147484902" r:id="rId8"/>
    <p:sldLayoutId id="2147484903" r:id="rId9"/>
    <p:sldLayoutId id="2147484904" r:id="rId10"/>
    <p:sldLayoutId id="214748490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6552EF-E989-44AA-9E71-1678E9B58331}"/>
              </a:ext>
            </a:extLst>
          </p:cNvPr>
          <p:cNvSpPr/>
          <p:nvPr/>
        </p:nvSpPr>
        <p:spPr>
          <a:xfrm>
            <a:off x="1112384" y="1738994"/>
            <a:ext cx="9967232" cy="2800767"/>
          </a:xfrm>
          <a:prstGeom prst="rect">
            <a:avLst/>
          </a:prstGeom>
        </p:spPr>
        <p:txBody>
          <a:bodyPr wrap="square">
            <a:spAutoFit/>
          </a:bodyPr>
          <a:lstStyle/>
          <a:p>
            <a:pPr algn="ctr"/>
            <a:r>
              <a:rPr lang="en-IN" sz="8800" b="1" u="sng" dirty="0" err="1">
                <a:latin typeface="Algerian" panose="04020705040A02060702" pitchFamily="82" charset="0"/>
              </a:rPr>
              <a:t>color</a:t>
            </a:r>
            <a:r>
              <a:rPr lang="en-IN" sz="8800" b="1" u="sng" dirty="0">
                <a:latin typeface="Algerian" panose="04020705040A02060702" pitchFamily="82" charset="0"/>
              </a:rPr>
              <a:t> detection model</a:t>
            </a:r>
          </a:p>
        </p:txBody>
      </p:sp>
    </p:spTree>
    <p:extLst>
      <p:ext uri="{BB962C8B-B14F-4D97-AF65-F5344CB8AC3E}">
        <p14:creationId xmlns:p14="http://schemas.microsoft.com/office/powerpoint/2010/main" val="2784160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C208-7D5E-4A8A-A58B-D4A46AAA6AAE}"/>
              </a:ext>
            </a:extLst>
          </p:cNvPr>
          <p:cNvSpPr>
            <a:spLocks noGrp="1"/>
          </p:cNvSpPr>
          <p:nvPr>
            <p:ph type="title"/>
          </p:nvPr>
        </p:nvSpPr>
        <p:spPr>
          <a:xfrm>
            <a:off x="2677886" y="244929"/>
            <a:ext cx="8622540" cy="1384863"/>
          </a:xfrm>
        </p:spPr>
        <p:txBody>
          <a:bodyPr>
            <a:normAutofit/>
          </a:bodyPr>
          <a:lstStyle/>
          <a:p>
            <a:r>
              <a:rPr lang="en-US" sz="6600" b="1" u="sng" dirty="0">
                <a:solidFill>
                  <a:schemeClr val="tx1"/>
                </a:solidFill>
                <a:latin typeface="Algerian" panose="04020705040A02060702" pitchFamily="82" charset="0"/>
              </a:rPr>
              <a:t>RESULTS</a:t>
            </a:r>
            <a:endParaRPr lang="en-IN" sz="6600" b="1" u="sng" dirty="0">
              <a:solidFill>
                <a:schemeClr val="tx1"/>
              </a:solidFill>
              <a:latin typeface="Algerian" panose="04020705040A02060702" pitchFamily="82" charset="0"/>
            </a:endParaRPr>
          </a:p>
        </p:txBody>
      </p:sp>
      <p:pic>
        <p:nvPicPr>
          <p:cNvPr id="7" name="Content Placeholder 6">
            <a:extLst>
              <a:ext uri="{FF2B5EF4-FFF2-40B4-BE49-F238E27FC236}">
                <a16:creationId xmlns:a16="http://schemas.microsoft.com/office/drawing/2014/main" id="{18F4E53D-B3E3-7A66-4D7B-579166E2C4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966" y="1281793"/>
            <a:ext cx="8911687" cy="4734334"/>
          </a:xfrm>
        </p:spPr>
      </p:pic>
    </p:spTree>
    <p:extLst>
      <p:ext uri="{BB962C8B-B14F-4D97-AF65-F5344CB8AC3E}">
        <p14:creationId xmlns:p14="http://schemas.microsoft.com/office/powerpoint/2010/main" val="385602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377CCE-030B-240F-47C2-07B68B91A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678" y="1338942"/>
            <a:ext cx="8799708" cy="4729843"/>
          </a:xfrm>
          <a:prstGeom prst="rect">
            <a:avLst/>
          </a:prstGeom>
        </p:spPr>
      </p:pic>
    </p:spTree>
    <p:extLst>
      <p:ext uri="{BB962C8B-B14F-4D97-AF65-F5344CB8AC3E}">
        <p14:creationId xmlns:p14="http://schemas.microsoft.com/office/powerpoint/2010/main" val="205089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F79A2ED-FC61-DAE8-2CC1-6BA163C21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916" y="923915"/>
            <a:ext cx="9420607" cy="4872728"/>
          </a:xfrm>
        </p:spPr>
      </p:pic>
    </p:spTree>
    <p:extLst>
      <p:ext uri="{BB962C8B-B14F-4D97-AF65-F5344CB8AC3E}">
        <p14:creationId xmlns:p14="http://schemas.microsoft.com/office/powerpoint/2010/main" val="280577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83F8ABD-BE19-FD8F-A91F-7DB9416FC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512" y="857251"/>
            <a:ext cx="9044690" cy="4833256"/>
          </a:xfrm>
        </p:spPr>
      </p:pic>
    </p:spTree>
    <p:extLst>
      <p:ext uri="{BB962C8B-B14F-4D97-AF65-F5344CB8AC3E}">
        <p14:creationId xmlns:p14="http://schemas.microsoft.com/office/powerpoint/2010/main" val="332134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711C44-0E78-429B-81D6-4661D7F952CE}"/>
              </a:ext>
            </a:extLst>
          </p:cNvPr>
          <p:cNvSpPr>
            <a:spLocks noGrp="1"/>
          </p:cNvSpPr>
          <p:nvPr>
            <p:ph type="ctrTitle"/>
          </p:nvPr>
        </p:nvSpPr>
        <p:spPr>
          <a:xfrm>
            <a:off x="1808689" y="1425539"/>
            <a:ext cx="8574622" cy="2616199"/>
          </a:xfrm>
        </p:spPr>
        <p:txBody>
          <a:bodyPr>
            <a:normAutofit/>
          </a:bodyPr>
          <a:lstStyle/>
          <a:p>
            <a:pPr algn="ctr"/>
            <a:r>
              <a:rPr lang="en-US" dirty="0">
                <a:latin typeface="Baskerville Old Face" panose="02020602080505020303" pitchFamily="18" charset="0"/>
              </a:rPr>
              <a:t>THANK YOU!</a:t>
            </a:r>
          </a:p>
        </p:txBody>
      </p:sp>
    </p:spTree>
    <p:extLst>
      <p:ext uri="{BB962C8B-B14F-4D97-AF65-F5344CB8AC3E}">
        <p14:creationId xmlns:p14="http://schemas.microsoft.com/office/powerpoint/2010/main" val="118536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E13758-02EE-4DF5-A3E7-2B2FC7C14AE6}"/>
              </a:ext>
            </a:extLst>
          </p:cNvPr>
          <p:cNvSpPr>
            <a:spLocks noGrp="1"/>
          </p:cNvSpPr>
          <p:nvPr>
            <p:ph sz="half" idx="1"/>
          </p:nvPr>
        </p:nvSpPr>
        <p:spPr>
          <a:xfrm>
            <a:off x="1450848" y="2423002"/>
            <a:ext cx="4645152" cy="3448595"/>
          </a:xfrm>
        </p:spPr>
        <p:txBody>
          <a:bodyPr>
            <a:normAutofit/>
          </a:bodyPr>
          <a:lstStyle/>
          <a:p>
            <a:pPr marL="0" indent="0">
              <a:buNone/>
            </a:pPr>
            <a:r>
              <a:rPr lang="en-IN" sz="3600" dirty="0">
                <a:latin typeface="Algerian" panose="04020705040A02060702" pitchFamily="82" charset="0"/>
              </a:rPr>
              <a:t>Faculty Mentor</a:t>
            </a:r>
          </a:p>
          <a:p>
            <a:r>
              <a:rPr lang="en-IN" dirty="0"/>
              <a:t>Dr Anu Bajaj</a:t>
            </a:r>
          </a:p>
        </p:txBody>
      </p:sp>
      <p:sp>
        <p:nvSpPr>
          <p:cNvPr id="8" name="Content Placeholder 7">
            <a:extLst>
              <a:ext uri="{FF2B5EF4-FFF2-40B4-BE49-F238E27FC236}">
                <a16:creationId xmlns:a16="http://schemas.microsoft.com/office/drawing/2014/main" id="{223A0E0A-4204-497D-AA67-3B390F73DDCD}"/>
              </a:ext>
            </a:extLst>
          </p:cNvPr>
          <p:cNvSpPr>
            <a:spLocks noGrp="1"/>
          </p:cNvSpPr>
          <p:nvPr>
            <p:ph sz="half" idx="2"/>
          </p:nvPr>
        </p:nvSpPr>
        <p:spPr>
          <a:xfrm>
            <a:off x="6407814" y="2423002"/>
            <a:ext cx="4645152" cy="3441520"/>
          </a:xfrm>
        </p:spPr>
        <p:txBody>
          <a:bodyPr>
            <a:normAutofit/>
          </a:bodyPr>
          <a:lstStyle/>
          <a:p>
            <a:pPr marL="0" indent="0">
              <a:buNone/>
            </a:pPr>
            <a:r>
              <a:rPr lang="en-IN" sz="3600" dirty="0">
                <a:latin typeface="Algerian" panose="04020705040A02060702" pitchFamily="82" charset="0"/>
              </a:rPr>
              <a:t> Members</a:t>
            </a:r>
          </a:p>
          <a:p>
            <a:r>
              <a:rPr lang="en-IN" dirty="0"/>
              <a:t>Aditya Pratap (102103064)</a:t>
            </a:r>
          </a:p>
          <a:p>
            <a:r>
              <a:rPr lang="en-IN" dirty="0" err="1"/>
              <a:t>Aradhak</a:t>
            </a:r>
            <a:r>
              <a:rPr lang="en-IN" dirty="0"/>
              <a:t> Kandhari (102103078)</a:t>
            </a:r>
          </a:p>
          <a:p>
            <a:r>
              <a:rPr lang="en-IN" dirty="0"/>
              <a:t>Gaurav Arya (102103081)</a:t>
            </a:r>
          </a:p>
          <a:p>
            <a:r>
              <a:rPr lang="en-IN" dirty="0" err="1"/>
              <a:t>Saransh</a:t>
            </a:r>
            <a:r>
              <a:rPr lang="en-IN" dirty="0"/>
              <a:t> Mahajan (102103077)</a:t>
            </a:r>
          </a:p>
          <a:p>
            <a:r>
              <a:rPr lang="en-IN" dirty="0"/>
              <a:t>Shivang Aggarwal (102103094)</a:t>
            </a:r>
          </a:p>
          <a:p>
            <a:endParaRPr lang="en-IN" dirty="0"/>
          </a:p>
        </p:txBody>
      </p:sp>
      <p:sp>
        <p:nvSpPr>
          <p:cNvPr id="2" name="Rectangle 1">
            <a:extLst>
              <a:ext uri="{FF2B5EF4-FFF2-40B4-BE49-F238E27FC236}">
                <a16:creationId xmlns:a16="http://schemas.microsoft.com/office/drawing/2014/main" id="{F33E356D-04A5-40B5-8671-7CA724A4770E}"/>
              </a:ext>
            </a:extLst>
          </p:cNvPr>
          <p:cNvSpPr/>
          <p:nvPr/>
        </p:nvSpPr>
        <p:spPr>
          <a:xfrm>
            <a:off x="3078988" y="524738"/>
            <a:ext cx="6034024" cy="1107996"/>
          </a:xfrm>
          <a:prstGeom prst="rect">
            <a:avLst/>
          </a:prstGeom>
        </p:spPr>
        <p:txBody>
          <a:bodyPr wrap="none">
            <a:spAutoFit/>
          </a:bodyPr>
          <a:lstStyle/>
          <a:p>
            <a:pPr algn="ctr"/>
            <a:r>
              <a:rPr lang="en-US" sz="6600" b="1" u="sng" dirty="0">
                <a:ln w="0"/>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Team Details</a:t>
            </a:r>
          </a:p>
        </p:txBody>
      </p:sp>
    </p:spTree>
    <p:extLst>
      <p:ext uri="{BB962C8B-B14F-4D97-AF65-F5344CB8AC3E}">
        <p14:creationId xmlns:p14="http://schemas.microsoft.com/office/powerpoint/2010/main" val="1494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8017C1-B912-479C-8369-298F1BF5C349}"/>
              </a:ext>
            </a:extLst>
          </p:cNvPr>
          <p:cNvSpPr/>
          <p:nvPr/>
        </p:nvSpPr>
        <p:spPr>
          <a:xfrm>
            <a:off x="1655521" y="443883"/>
            <a:ext cx="8880957" cy="1107996"/>
          </a:xfrm>
          <a:prstGeom prst="rect">
            <a:avLst/>
          </a:prstGeom>
          <a:noFill/>
        </p:spPr>
        <p:txBody>
          <a:bodyPr wrap="none" lIns="91440" tIns="45720" rIns="91440" bIns="45720">
            <a:spAutoFit/>
          </a:bodyPr>
          <a:lstStyle/>
          <a:p>
            <a:pPr algn="ctr"/>
            <a:r>
              <a:rPr lang="en-US" sz="6600" b="1" u="sng"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Problem Statement</a:t>
            </a:r>
          </a:p>
        </p:txBody>
      </p:sp>
      <p:sp>
        <p:nvSpPr>
          <p:cNvPr id="5" name="Rectangle 4">
            <a:extLst>
              <a:ext uri="{FF2B5EF4-FFF2-40B4-BE49-F238E27FC236}">
                <a16:creationId xmlns:a16="http://schemas.microsoft.com/office/drawing/2014/main" id="{82D4E948-DB88-47E4-B893-DD706DA5F6DB}"/>
              </a:ext>
            </a:extLst>
          </p:cNvPr>
          <p:cNvSpPr/>
          <p:nvPr/>
        </p:nvSpPr>
        <p:spPr>
          <a:xfrm>
            <a:off x="1828800" y="2034862"/>
            <a:ext cx="9646276" cy="31085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Nowadays most of the people can be seen as a victim of Color Blindness which is an incurable disease because of genetic disorder. It can be cured by some genetic therapy but it is very much costly. The problem they face is that these people are unable to differentiate between shades of color or when two colors are mixed together so it will be very difficult for them to see item’s color clearly. So, the problem is how it can be analyzed without curing the disease. </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59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6381D0-DF31-4CB8-B7B9-AED441517A5F}"/>
              </a:ext>
            </a:extLst>
          </p:cNvPr>
          <p:cNvSpPr/>
          <p:nvPr/>
        </p:nvSpPr>
        <p:spPr>
          <a:xfrm>
            <a:off x="3460501" y="703532"/>
            <a:ext cx="5270995" cy="1107996"/>
          </a:xfrm>
          <a:prstGeom prst="rect">
            <a:avLst/>
          </a:prstGeom>
        </p:spPr>
        <p:txBody>
          <a:bodyPr wrap="none">
            <a:spAutoFit/>
          </a:bodyPr>
          <a:lstStyle/>
          <a:p>
            <a:pPr algn="ctr"/>
            <a:r>
              <a:rPr lang="en-US" sz="6600" b="1" u="sng" dirty="0">
                <a:ln w="0"/>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170566C9-D8BD-4418-AA92-BED64432244D}"/>
              </a:ext>
            </a:extLst>
          </p:cNvPr>
          <p:cNvSpPr/>
          <p:nvPr/>
        </p:nvSpPr>
        <p:spPr>
          <a:xfrm>
            <a:off x="1171977" y="1933238"/>
            <a:ext cx="10122794" cy="4247317"/>
          </a:xfrm>
          <a:prstGeom prst="rect">
            <a:avLst/>
          </a:prstGeom>
        </p:spPr>
        <p:txBody>
          <a:bodyPr wrap="square">
            <a:spAutoFit/>
          </a:bodyPr>
          <a:lstStyle/>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Now in order to implement the setup and develop the model which would help as an aid for the color blind people, some techniques and methods needs to be put in use which include libraries like NumPy, OpenCV and a technique called Image Processing.</a:t>
            </a:r>
          </a:p>
          <a:p>
            <a:pPr algn="just">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OpenCV(Open Source Computer Vision) library aims at real time Computer Vision. It is mainly used to do all the operations related to images.</a:t>
            </a:r>
          </a:p>
          <a:p>
            <a:pPr algn="just">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cs typeface="Times New Roman" panose="02020603050405020304" pitchFamily="18" charset="0"/>
              </a:rPr>
              <a:t>Pandas is a software library written for the Python programming language for data manipulation and analysis. In particular, it offers data structures and operations for manipulating numerical tables and time series</a:t>
            </a:r>
            <a:r>
              <a:rPr lang="en-US" b="0" i="0" dirty="0">
                <a:solidFill>
                  <a:srgbClr val="BDC1C6"/>
                </a:solidFill>
                <a:effectLst/>
                <a:latin typeface="arial" panose="020B0604020202020204" pitchFamily="34"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tabLst>
                <a:tab pos="1714500" algn="l"/>
              </a:tabLs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Image Processing technique is used to perform some certain operations on an image, in order to get an enhanced image as an output or to extract some useful information from the image. It acts as a type signal processing in which input is an image and output may be an image or characteristics/features associated with that image.</a:t>
            </a:r>
          </a:p>
        </p:txBody>
      </p:sp>
    </p:spTree>
    <p:extLst>
      <p:ext uri="{BB962C8B-B14F-4D97-AF65-F5344CB8AC3E}">
        <p14:creationId xmlns:p14="http://schemas.microsoft.com/office/powerpoint/2010/main" val="269346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303953-6C13-475D-83A2-A00E9B4B7AA6}"/>
              </a:ext>
            </a:extLst>
          </p:cNvPr>
          <p:cNvSpPr/>
          <p:nvPr/>
        </p:nvSpPr>
        <p:spPr>
          <a:xfrm>
            <a:off x="3603170" y="360743"/>
            <a:ext cx="4985660" cy="1107996"/>
          </a:xfrm>
          <a:prstGeom prst="rect">
            <a:avLst/>
          </a:prstGeom>
          <a:noFill/>
        </p:spPr>
        <p:txBody>
          <a:bodyPr wrap="none" lIns="91440" tIns="45720" rIns="91440" bIns="45720">
            <a:spAutoFit/>
          </a:bodyPr>
          <a:lstStyle/>
          <a:p>
            <a:pPr algn="ctr"/>
            <a:r>
              <a:rPr lang="en-US" sz="6600" b="1" u="sng" cap="none" spc="0" dirty="0">
                <a:ln w="0"/>
                <a:solidFill>
                  <a:schemeClr val="tx1"/>
                </a:solidFill>
                <a:latin typeface="Algerian" panose="04020705040A02060702" pitchFamily="82" charset="0"/>
                <a:cs typeface="Times New Roman" panose="02020603050405020304" pitchFamily="18" charset="0"/>
              </a:rPr>
              <a:t>Objectives</a:t>
            </a:r>
          </a:p>
        </p:txBody>
      </p:sp>
      <p:sp>
        <p:nvSpPr>
          <p:cNvPr id="2" name="Rectangle 1">
            <a:extLst>
              <a:ext uri="{FF2B5EF4-FFF2-40B4-BE49-F238E27FC236}">
                <a16:creationId xmlns:a16="http://schemas.microsoft.com/office/drawing/2014/main" id="{2825D0FE-669F-4438-ADDE-96EC02C27275}"/>
              </a:ext>
            </a:extLst>
          </p:cNvPr>
          <p:cNvSpPr/>
          <p:nvPr/>
        </p:nvSpPr>
        <p:spPr>
          <a:xfrm>
            <a:off x="1407885" y="2336595"/>
            <a:ext cx="10305143" cy="2246769"/>
          </a:xfrm>
          <a:prstGeom prst="rect">
            <a:avLst/>
          </a:prstGeom>
        </p:spPr>
        <p:txBody>
          <a:bodyPr wrap="square">
            <a:spAutoFit/>
          </a:bodyPr>
          <a:lstStyle/>
          <a:p>
            <a:pPr marL="342900" indent="-342900">
              <a:buFontTx/>
              <a:buAutoNum type="alphaLcParenR"/>
            </a:pPr>
            <a:r>
              <a:rPr lang="en-IN" sz="2800" dirty="0">
                <a:latin typeface="Times New Roman" panose="02020603050405020304" pitchFamily="18" charset="0"/>
                <a:cs typeface="Times New Roman" panose="02020603050405020304" pitchFamily="18" charset="0"/>
              </a:rPr>
              <a:t>To identify the color of the given picture</a:t>
            </a:r>
          </a:p>
          <a:p>
            <a:pPr marL="342900" indent="-342900">
              <a:buFontTx/>
              <a:buAutoNum type="alphaLcParenR"/>
            </a:pPr>
            <a:endParaRPr lang="en-IN" sz="2800" dirty="0">
              <a:latin typeface="Times New Roman" panose="02020603050405020304" pitchFamily="18" charset="0"/>
              <a:cs typeface="Times New Roman" panose="02020603050405020304" pitchFamily="18" charset="0"/>
            </a:endParaRPr>
          </a:p>
          <a:p>
            <a:pPr marL="342900" indent="-342900">
              <a:buFontTx/>
              <a:buAutoNum type="alphaLcParenR"/>
            </a:pPr>
            <a:r>
              <a:rPr lang="en-IN" sz="2800" dirty="0">
                <a:latin typeface="Times New Roman" panose="02020603050405020304" pitchFamily="18" charset="0"/>
                <a:cs typeface="Times New Roman" panose="02020603050405020304" pitchFamily="18" charset="0"/>
              </a:rPr>
              <a:t>To represent the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found on the object and generating its respective RGB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code. </a:t>
            </a:r>
            <a:endParaRPr lang="en-US" sz="2800" dirty="0">
              <a:latin typeface="Times New Roman" panose="02020603050405020304" pitchFamily="18" charset="0"/>
              <a:cs typeface="Times New Roman" panose="02020603050405020304" pitchFamily="18" charset="0"/>
            </a:endParaRPr>
          </a:p>
          <a:p>
            <a:pPr marL="342900" indent="-342900">
              <a:buAutoNum type="alphaLcParen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89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91ED2-D6E7-4B19-831C-F897F4F45032}"/>
              </a:ext>
            </a:extLst>
          </p:cNvPr>
          <p:cNvSpPr/>
          <p:nvPr/>
        </p:nvSpPr>
        <p:spPr>
          <a:xfrm>
            <a:off x="2847172" y="321972"/>
            <a:ext cx="6034024" cy="1107996"/>
          </a:xfrm>
          <a:prstGeom prst="rect">
            <a:avLst/>
          </a:prstGeom>
          <a:noFill/>
        </p:spPr>
        <p:txBody>
          <a:bodyPr wrap="none" lIns="91440" tIns="45720" rIns="91440" bIns="45720">
            <a:spAutoFit/>
          </a:bodyPr>
          <a:lstStyle/>
          <a:p>
            <a:pPr algn="ctr"/>
            <a:r>
              <a:rPr lang="en-US" sz="6600" b="1" u="sng"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Methodology</a:t>
            </a:r>
          </a:p>
        </p:txBody>
      </p:sp>
      <p:sp>
        <p:nvSpPr>
          <p:cNvPr id="5" name="Rectangle 4">
            <a:extLst>
              <a:ext uri="{FF2B5EF4-FFF2-40B4-BE49-F238E27FC236}">
                <a16:creationId xmlns:a16="http://schemas.microsoft.com/office/drawing/2014/main" id="{71A52DB9-72E0-43F3-AD9D-3E0BC59FBFF9}"/>
              </a:ext>
            </a:extLst>
          </p:cNvPr>
          <p:cNvSpPr/>
          <p:nvPr/>
        </p:nvSpPr>
        <p:spPr>
          <a:xfrm>
            <a:off x="1569076" y="1849629"/>
            <a:ext cx="9053847" cy="5386090"/>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Theory:</a:t>
            </a:r>
            <a:endParaRPr lang="en-US" sz="2000"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Color detection model is used to find the respective color, and its’ shade. Color detection model will be useful for people having disorder of color blindness, agricultural fields and in medical fields as well.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the implementation of this technique, we need to have some python libraries:</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OpenCV</a:t>
            </a:r>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use picture and to identify object’s color from that picture in our code.</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Panda</a:t>
            </a:r>
          </a:p>
          <a:p>
            <a:r>
              <a:rPr lang="en-US" dirty="0">
                <a:latin typeface="Times New Roman" panose="02020603050405020304" pitchFamily="18" charset="0"/>
                <a:cs typeface="Times New Roman" panose="02020603050405020304" pitchFamily="18" charset="0"/>
              </a:rPr>
              <a:t>Pandas is a software library written for the Python programming language for data manipulation and analysis</a:t>
            </a:r>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3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9D01-AA81-42D3-8D14-3644294D6B22}"/>
              </a:ext>
            </a:extLst>
          </p:cNvPr>
          <p:cNvSpPr>
            <a:spLocks noGrp="1"/>
          </p:cNvSpPr>
          <p:nvPr>
            <p:ph type="title"/>
          </p:nvPr>
        </p:nvSpPr>
        <p:spPr/>
        <p:txBody>
          <a:bodyPr>
            <a:normAutofit/>
          </a:bodyPr>
          <a:lstStyle/>
          <a:p>
            <a:pPr algn="ctr"/>
            <a:r>
              <a:rPr lang="en-US" sz="6600" b="1" u="sng" dirty="0">
                <a:ln w="0"/>
                <a:solidFill>
                  <a:schemeClr val="tx1"/>
                </a:solidFill>
                <a:latin typeface="Algerian" panose="04020705040A02060702" pitchFamily="82" charset="0"/>
                <a:cs typeface="Times New Roman" panose="02020603050405020304" pitchFamily="18" charset="0"/>
              </a:rPr>
              <a:t>Use Case</a:t>
            </a:r>
            <a:endParaRPr lang="en-IN" sz="6600" dirty="0">
              <a:latin typeface="Algerian" panose="04020705040A02060702" pitchFamily="82" charset="0"/>
            </a:endParaRPr>
          </a:p>
        </p:txBody>
      </p:sp>
      <p:sp>
        <p:nvSpPr>
          <p:cNvPr id="3" name="Content Placeholder 2">
            <a:extLst>
              <a:ext uri="{FF2B5EF4-FFF2-40B4-BE49-F238E27FC236}">
                <a16:creationId xmlns:a16="http://schemas.microsoft.com/office/drawing/2014/main" id="{B2876D55-9C39-4B2C-832D-8A6B8F3C139F}"/>
              </a:ext>
            </a:extLst>
          </p:cNvPr>
          <p:cNvSpPr>
            <a:spLocks noGrp="1"/>
          </p:cNvSpPr>
          <p:nvPr>
            <p:ph idx="1"/>
          </p:nvPr>
        </p:nvSpPr>
        <p:spPr/>
        <p:txBody>
          <a:bodyPr/>
          <a:lstStyle/>
          <a:p>
            <a:r>
              <a:rPr lang="en-US" dirty="0"/>
              <a:t>Color Loading</a:t>
            </a:r>
          </a:p>
          <a:p>
            <a:pPr marL="0" indent="0">
              <a:buNone/>
            </a:pPr>
            <a:endParaRPr lang="en-IN" dirty="0"/>
          </a:p>
        </p:txBody>
      </p:sp>
      <p:pic>
        <p:nvPicPr>
          <p:cNvPr id="5" name="Picture 4">
            <a:extLst>
              <a:ext uri="{FF2B5EF4-FFF2-40B4-BE49-F238E27FC236}">
                <a16:creationId xmlns:a16="http://schemas.microsoft.com/office/drawing/2014/main" id="{B86FE611-DB0B-4F3D-B51A-835D341F1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2169798"/>
            <a:ext cx="4419600" cy="3705225"/>
          </a:xfrm>
          <a:prstGeom prst="rect">
            <a:avLst/>
          </a:prstGeom>
        </p:spPr>
      </p:pic>
    </p:spTree>
    <p:extLst>
      <p:ext uri="{BB962C8B-B14F-4D97-AF65-F5344CB8AC3E}">
        <p14:creationId xmlns:p14="http://schemas.microsoft.com/office/powerpoint/2010/main" val="160752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0F926-055B-469C-8987-BE94618FAFD5}"/>
              </a:ext>
            </a:extLst>
          </p:cNvPr>
          <p:cNvSpPr>
            <a:spLocks noGrp="1"/>
          </p:cNvSpPr>
          <p:nvPr>
            <p:ph idx="1"/>
          </p:nvPr>
        </p:nvSpPr>
        <p:spPr>
          <a:xfrm>
            <a:off x="2589212" y="419878"/>
            <a:ext cx="8915400" cy="5491344"/>
          </a:xfrm>
        </p:spPr>
        <p:txBody>
          <a:bodyPr/>
          <a:lstStyle/>
          <a:p>
            <a:r>
              <a:rPr lang="en-US" dirty="0"/>
              <a:t>Color Identification</a:t>
            </a:r>
            <a:endParaRPr lang="en-IN" dirty="0"/>
          </a:p>
        </p:txBody>
      </p:sp>
      <p:pic>
        <p:nvPicPr>
          <p:cNvPr id="5" name="Picture 4">
            <a:extLst>
              <a:ext uri="{FF2B5EF4-FFF2-40B4-BE49-F238E27FC236}">
                <a16:creationId xmlns:a16="http://schemas.microsoft.com/office/drawing/2014/main" id="{6249DBF0-B27F-46C0-AB4F-FB10A8220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934" y="743930"/>
            <a:ext cx="6126131" cy="5370140"/>
          </a:xfrm>
          <a:prstGeom prst="rect">
            <a:avLst/>
          </a:prstGeom>
        </p:spPr>
      </p:pic>
    </p:spTree>
    <p:extLst>
      <p:ext uri="{BB962C8B-B14F-4D97-AF65-F5344CB8AC3E}">
        <p14:creationId xmlns:p14="http://schemas.microsoft.com/office/powerpoint/2010/main" val="29105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6168C3-4262-4ADE-826C-174F54AE29B7}"/>
              </a:ext>
            </a:extLst>
          </p:cNvPr>
          <p:cNvSpPr/>
          <p:nvPr/>
        </p:nvSpPr>
        <p:spPr>
          <a:xfrm>
            <a:off x="1532586" y="1184856"/>
            <a:ext cx="10161431" cy="360098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sz="6600" b="1" u="sng" dirty="0">
                <a:latin typeface="Algerian" panose="04020705040A02060702" pitchFamily="82" charset="0"/>
                <a:cs typeface="Times New Roman" panose="02020603050405020304" pitchFamily="18" charset="0"/>
              </a:rPr>
              <a:t>Algorithm</a:t>
            </a:r>
            <a:r>
              <a:rPr lang="en-US" sz="6600" b="1" u="sng" dirty="0">
                <a:latin typeface="American Captain" pitchFamily="2" charset="0"/>
                <a:cs typeface="Times New Roman" panose="02020603050405020304" pitchFamily="18" charset="0"/>
              </a:rPr>
              <a:t>:</a:t>
            </a:r>
            <a:endParaRPr lang="en-US" sz="6600" u="sng" dirty="0">
              <a:latin typeface="American Captain" pitchFamily="2"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Importing Libraries</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Converting image frame from BGR(Blue-Green-Red) to HSV(Hue-Saturation-Value)</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Defining the range of each color in the image.</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Find range of the colors in the frame</a:t>
            </a:r>
          </a:p>
          <a:p>
            <a:endParaRPr lang="en-US" dirty="0"/>
          </a:p>
        </p:txBody>
      </p:sp>
    </p:spTree>
    <p:extLst>
      <p:ext uri="{BB962C8B-B14F-4D97-AF65-F5344CB8AC3E}">
        <p14:creationId xmlns:p14="http://schemas.microsoft.com/office/powerpoint/2010/main" val="3181388415"/>
      </p:ext>
    </p:extLst>
  </p:cSld>
  <p:clrMapOvr>
    <a:masterClrMapping/>
  </p:clrMapOvr>
</p:sld>
</file>

<file path=ppt/theme/theme1.xml><?xml version="1.0" encoding="utf-8"?>
<a:theme xmlns:a="http://schemas.openxmlformats.org/drawingml/2006/main" name="Basi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1101</TotalTime>
  <Words>468</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American Captain</vt:lpstr>
      <vt:lpstr>arial</vt:lpstr>
      <vt:lpstr>Baskerville Old Face</vt: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Use Case</vt:lpstr>
      <vt:lpstr>PowerPoint Presentation</vt:lpstr>
      <vt:lpstr>PowerPoint Presentation</vt:lpstr>
      <vt:lpstr>RESULTS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Singh</dc:creator>
  <cp:lastModifiedBy>TheGreat PRATAP</cp:lastModifiedBy>
  <cp:revision>44</cp:revision>
  <dcterms:created xsi:type="dcterms:W3CDTF">2018-10-30T10:27:17Z</dcterms:created>
  <dcterms:modified xsi:type="dcterms:W3CDTF">2023-04-20T19:54:48Z</dcterms:modified>
</cp:coreProperties>
</file>