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2" r:id="rId1"/>
  </p:sldMasterIdLst>
  <p:notesMasterIdLst>
    <p:notesMasterId r:id="rId15"/>
  </p:notesMasterIdLst>
  <p:sldIdLst>
    <p:sldId id="256" r:id="rId2"/>
    <p:sldId id="257" r:id="rId3"/>
    <p:sldId id="258" r:id="rId4"/>
    <p:sldId id="262" r:id="rId5"/>
    <p:sldId id="267" r:id="rId6"/>
    <p:sldId id="260" r:id="rId7"/>
    <p:sldId id="261" r:id="rId8"/>
    <p:sldId id="270" r:id="rId9"/>
    <p:sldId id="263" r:id="rId10"/>
    <p:sldId id="272" r:id="rId11"/>
    <p:sldId id="266" r:id="rId12"/>
    <p:sldId id="271"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8" autoAdjust="0"/>
    <p:restoredTop sz="94660"/>
  </p:normalViewPr>
  <p:slideViewPr>
    <p:cSldViewPr>
      <p:cViewPr>
        <p:scale>
          <a:sx n="70" d="100"/>
          <a:sy n="70" d="100"/>
        </p:scale>
        <p:origin x="-1392"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rawing3.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B6E538-04A9-4E38-9096-6C2B9C775CF9}" type="doc">
      <dgm:prSet loTypeId="urn:microsoft.com/office/officeart/2005/8/layout/hProcess9" loCatId="process" qsTypeId="urn:microsoft.com/office/officeart/2005/8/quickstyle/simple1" qsCatId="simple" csTypeId="urn:microsoft.com/office/officeart/2005/8/colors/accent1_2" csCatId="accent1" phldr="1"/>
      <dgm:spPr/>
    </dgm:pt>
    <dgm:pt modelId="{339571C5-7B59-4F16-B88E-3E2EC4AF631E}">
      <dgm:prSet phldrT="[Text]"/>
      <dgm:spPr/>
      <dgm:t>
        <a:bodyPr/>
        <a:lstStyle/>
        <a:p>
          <a:r>
            <a:rPr lang="en-IN" dirty="0" smtClean="0"/>
            <a:t>As the data was Imbalanced  so scaling over data was done.</a:t>
          </a:r>
          <a:endParaRPr lang="en-IN" dirty="0"/>
        </a:p>
      </dgm:t>
    </dgm:pt>
    <dgm:pt modelId="{8AC55ED3-CB35-4EFE-BD0E-2B5E57F38201}" type="parTrans" cxnId="{628165E5-500F-45B2-BF5B-B5CAE02178BC}">
      <dgm:prSet/>
      <dgm:spPr/>
      <dgm:t>
        <a:bodyPr/>
        <a:lstStyle/>
        <a:p>
          <a:endParaRPr lang="en-IN"/>
        </a:p>
      </dgm:t>
    </dgm:pt>
    <dgm:pt modelId="{9E3F7670-10A2-4E9B-82E3-BDFE88690224}" type="sibTrans" cxnId="{628165E5-500F-45B2-BF5B-B5CAE02178BC}">
      <dgm:prSet/>
      <dgm:spPr/>
      <dgm:t>
        <a:bodyPr/>
        <a:lstStyle/>
        <a:p>
          <a:endParaRPr lang="en-IN"/>
        </a:p>
      </dgm:t>
    </dgm:pt>
    <dgm:pt modelId="{A9030BBF-A78C-4941-B46F-1B297653CBAC}">
      <dgm:prSet phldrT="[Text]"/>
      <dgm:spPr/>
      <dgm:t>
        <a:bodyPr/>
        <a:lstStyle/>
        <a:p>
          <a:r>
            <a:rPr lang="en-IN" dirty="0" smtClean="0"/>
            <a:t>Imported stats from “</a:t>
          </a:r>
          <a:r>
            <a:rPr lang="en-IN" dirty="0" err="1" smtClean="0"/>
            <a:t>scipy</a:t>
          </a:r>
          <a:r>
            <a:rPr lang="en-IN" dirty="0" smtClean="0"/>
            <a:t>” and refined the outliers have z score more than 3.</a:t>
          </a:r>
          <a:endParaRPr lang="en-IN" dirty="0"/>
        </a:p>
      </dgm:t>
    </dgm:pt>
    <dgm:pt modelId="{97EC1521-F472-4B0D-B310-F65E3181E08B}" type="parTrans" cxnId="{9AB59CD8-01C8-4EDC-9071-973B82A8EFE2}">
      <dgm:prSet/>
      <dgm:spPr/>
      <dgm:t>
        <a:bodyPr/>
        <a:lstStyle/>
        <a:p>
          <a:endParaRPr lang="en-IN"/>
        </a:p>
      </dgm:t>
    </dgm:pt>
    <dgm:pt modelId="{0852A817-BDA8-4D69-AFF3-C8E381D06D1F}" type="sibTrans" cxnId="{9AB59CD8-01C8-4EDC-9071-973B82A8EFE2}">
      <dgm:prSet/>
      <dgm:spPr/>
      <dgm:t>
        <a:bodyPr/>
        <a:lstStyle/>
        <a:p>
          <a:endParaRPr lang="en-IN"/>
        </a:p>
      </dgm:t>
    </dgm:pt>
    <dgm:pt modelId="{9A8C5698-18F1-43A7-9F6B-420AAEC40098}">
      <dgm:prSet/>
      <dgm:spPr/>
      <dgm:t>
        <a:bodyPr/>
        <a:lstStyle/>
        <a:p>
          <a:r>
            <a:rPr lang="en-IN" smtClean="0"/>
            <a:t>Dropped un necessary columns as “pcircle,msisdn,pdate”.</a:t>
          </a:r>
          <a:endParaRPr lang="en-IN"/>
        </a:p>
      </dgm:t>
    </dgm:pt>
    <dgm:pt modelId="{854F2C77-ACFD-48CC-84CF-6B96FBF5E695}" type="parTrans" cxnId="{7A8EDD4C-D0DE-4A00-9879-98E09AB550DB}">
      <dgm:prSet/>
      <dgm:spPr/>
      <dgm:t>
        <a:bodyPr/>
        <a:lstStyle/>
        <a:p>
          <a:endParaRPr lang="en-IN"/>
        </a:p>
      </dgm:t>
    </dgm:pt>
    <dgm:pt modelId="{49C47BDB-A73E-4FFC-A25C-337641C6AA91}" type="sibTrans" cxnId="{7A8EDD4C-D0DE-4A00-9879-98E09AB550DB}">
      <dgm:prSet/>
      <dgm:spPr/>
      <dgm:t>
        <a:bodyPr/>
        <a:lstStyle/>
        <a:p>
          <a:endParaRPr lang="en-IN"/>
        </a:p>
      </dgm:t>
    </dgm:pt>
    <dgm:pt modelId="{3F7A53BD-DCD3-47AC-9BA2-147D74528CC2}">
      <dgm:prSet/>
      <dgm:spPr/>
      <dgm:t>
        <a:bodyPr/>
        <a:lstStyle/>
        <a:p>
          <a:r>
            <a:rPr lang="en-IN" smtClean="0"/>
            <a:t>Imported normalizer and normalise the data.</a:t>
          </a:r>
          <a:endParaRPr lang="en-IN"/>
        </a:p>
      </dgm:t>
    </dgm:pt>
    <dgm:pt modelId="{0D5B48AF-0B01-41AD-B0A3-36021B9A16B7}" type="parTrans" cxnId="{7874141B-54DB-4A7E-AA87-02C902237485}">
      <dgm:prSet/>
      <dgm:spPr/>
      <dgm:t>
        <a:bodyPr/>
        <a:lstStyle/>
        <a:p>
          <a:endParaRPr lang="en-IN"/>
        </a:p>
      </dgm:t>
    </dgm:pt>
    <dgm:pt modelId="{0866D51C-1F75-4C9A-BCD8-E6F5B47DEB4B}" type="sibTrans" cxnId="{7874141B-54DB-4A7E-AA87-02C902237485}">
      <dgm:prSet/>
      <dgm:spPr/>
      <dgm:t>
        <a:bodyPr/>
        <a:lstStyle/>
        <a:p>
          <a:endParaRPr lang="en-IN"/>
        </a:p>
      </dgm:t>
    </dgm:pt>
    <dgm:pt modelId="{382E5E44-33FA-409B-8E55-DAA20995CEBE}" type="pres">
      <dgm:prSet presAssocID="{FAB6E538-04A9-4E38-9096-6C2B9C775CF9}" presName="CompostProcess" presStyleCnt="0">
        <dgm:presLayoutVars>
          <dgm:dir/>
          <dgm:resizeHandles val="exact"/>
        </dgm:presLayoutVars>
      </dgm:prSet>
      <dgm:spPr/>
    </dgm:pt>
    <dgm:pt modelId="{4A18A0FE-718F-4B5C-A6D6-1C198FAA92FE}" type="pres">
      <dgm:prSet presAssocID="{FAB6E538-04A9-4E38-9096-6C2B9C775CF9}" presName="arrow" presStyleLbl="bgShp" presStyleIdx="0" presStyleCnt="1"/>
      <dgm:spPr/>
    </dgm:pt>
    <dgm:pt modelId="{AF743328-8BA5-43EA-9757-76C0656A383D}" type="pres">
      <dgm:prSet presAssocID="{FAB6E538-04A9-4E38-9096-6C2B9C775CF9}" presName="linearProcess" presStyleCnt="0"/>
      <dgm:spPr/>
    </dgm:pt>
    <dgm:pt modelId="{82376708-F829-480D-9047-C7622BE47612}" type="pres">
      <dgm:prSet presAssocID="{339571C5-7B59-4F16-B88E-3E2EC4AF631E}" presName="textNode" presStyleLbl="node1" presStyleIdx="0" presStyleCnt="4">
        <dgm:presLayoutVars>
          <dgm:bulletEnabled val="1"/>
        </dgm:presLayoutVars>
      </dgm:prSet>
      <dgm:spPr/>
      <dgm:t>
        <a:bodyPr/>
        <a:lstStyle/>
        <a:p>
          <a:endParaRPr lang="en-IN"/>
        </a:p>
      </dgm:t>
    </dgm:pt>
    <dgm:pt modelId="{BC6C9BCD-6348-4B85-AE12-ED0C7E5A9248}" type="pres">
      <dgm:prSet presAssocID="{9E3F7670-10A2-4E9B-82E3-BDFE88690224}" presName="sibTrans" presStyleCnt="0"/>
      <dgm:spPr/>
    </dgm:pt>
    <dgm:pt modelId="{00241874-0B0A-4687-8001-6CCF29B8FA85}" type="pres">
      <dgm:prSet presAssocID="{A9030BBF-A78C-4941-B46F-1B297653CBAC}" presName="textNode" presStyleLbl="node1" presStyleIdx="1" presStyleCnt="4">
        <dgm:presLayoutVars>
          <dgm:bulletEnabled val="1"/>
        </dgm:presLayoutVars>
      </dgm:prSet>
      <dgm:spPr/>
      <dgm:t>
        <a:bodyPr/>
        <a:lstStyle/>
        <a:p>
          <a:endParaRPr lang="en-IN"/>
        </a:p>
      </dgm:t>
    </dgm:pt>
    <dgm:pt modelId="{40244626-53A0-4E62-B82B-8F2C80340FB9}" type="pres">
      <dgm:prSet presAssocID="{0852A817-BDA8-4D69-AFF3-C8E381D06D1F}" presName="sibTrans" presStyleCnt="0"/>
      <dgm:spPr/>
    </dgm:pt>
    <dgm:pt modelId="{7E16D8FF-C942-42E4-9018-506B586D22D5}" type="pres">
      <dgm:prSet presAssocID="{9A8C5698-18F1-43A7-9F6B-420AAEC40098}" presName="textNode" presStyleLbl="node1" presStyleIdx="2" presStyleCnt="4">
        <dgm:presLayoutVars>
          <dgm:bulletEnabled val="1"/>
        </dgm:presLayoutVars>
      </dgm:prSet>
      <dgm:spPr/>
      <dgm:t>
        <a:bodyPr/>
        <a:lstStyle/>
        <a:p>
          <a:endParaRPr lang="en-IN"/>
        </a:p>
      </dgm:t>
    </dgm:pt>
    <dgm:pt modelId="{99A573A5-7D3F-4489-BC75-4CF91236181D}" type="pres">
      <dgm:prSet presAssocID="{49C47BDB-A73E-4FFC-A25C-337641C6AA91}" presName="sibTrans" presStyleCnt="0"/>
      <dgm:spPr/>
    </dgm:pt>
    <dgm:pt modelId="{7399DA16-59AD-4944-9D22-A971FE2C4E08}" type="pres">
      <dgm:prSet presAssocID="{3F7A53BD-DCD3-47AC-9BA2-147D74528CC2}" presName="textNode" presStyleLbl="node1" presStyleIdx="3" presStyleCnt="4">
        <dgm:presLayoutVars>
          <dgm:bulletEnabled val="1"/>
        </dgm:presLayoutVars>
      </dgm:prSet>
      <dgm:spPr/>
      <dgm:t>
        <a:bodyPr/>
        <a:lstStyle/>
        <a:p>
          <a:endParaRPr lang="en-IN"/>
        </a:p>
      </dgm:t>
    </dgm:pt>
  </dgm:ptLst>
  <dgm:cxnLst>
    <dgm:cxn modelId="{7A8EDD4C-D0DE-4A00-9879-98E09AB550DB}" srcId="{FAB6E538-04A9-4E38-9096-6C2B9C775CF9}" destId="{9A8C5698-18F1-43A7-9F6B-420AAEC40098}" srcOrd="2" destOrd="0" parTransId="{854F2C77-ACFD-48CC-84CF-6B96FBF5E695}" sibTransId="{49C47BDB-A73E-4FFC-A25C-337641C6AA91}"/>
    <dgm:cxn modelId="{48E18BDB-F210-4835-8584-58F4691EDAF3}" type="presOf" srcId="{A9030BBF-A78C-4941-B46F-1B297653CBAC}" destId="{00241874-0B0A-4687-8001-6CCF29B8FA85}" srcOrd="0" destOrd="0" presId="urn:microsoft.com/office/officeart/2005/8/layout/hProcess9"/>
    <dgm:cxn modelId="{7874141B-54DB-4A7E-AA87-02C902237485}" srcId="{FAB6E538-04A9-4E38-9096-6C2B9C775CF9}" destId="{3F7A53BD-DCD3-47AC-9BA2-147D74528CC2}" srcOrd="3" destOrd="0" parTransId="{0D5B48AF-0B01-41AD-B0A3-36021B9A16B7}" sibTransId="{0866D51C-1F75-4C9A-BCD8-E6F5B47DEB4B}"/>
    <dgm:cxn modelId="{7257A7B2-CAFA-43F8-99E7-93F6C366CDA0}" type="presOf" srcId="{339571C5-7B59-4F16-B88E-3E2EC4AF631E}" destId="{82376708-F829-480D-9047-C7622BE47612}" srcOrd="0" destOrd="0" presId="urn:microsoft.com/office/officeart/2005/8/layout/hProcess9"/>
    <dgm:cxn modelId="{628165E5-500F-45B2-BF5B-B5CAE02178BC}" srcId="{FAB6E538-04A9-4E38-9096-6C2B9C775CF9}" destId="{339571C5-7B59-4F16-B88E-3E2EC4AF631E}" srcOrd="0" destOrd="0" parTransId="{8AC55ED3-CB35-4EFE-BD0E-2B5E57F38201}" sibTransId="{9E3F7670-10A2-4E9B-82E3-BDFE88690224}"/>
    <dgm:cxn modelId="{70C7DDAD-48C8-4B7F-A5C7-F77D999162E0}" type="presOf" srcId="{9A8C5698-18F1-43A7-9F6B-420AAEC40098}" destId="{7E16D8FF-C942-42E4-9018-506B586D22D5}" srcOrd="0" destOrd="0" presId="urn:microsoft.com/office/officeart/2005/8/layout/hProcess9"/>
    <dgm:cxn modelId="{94B0A1B0-6505-40F2-B1FB-AE9870A94774}" type="presOf" srcId="{3F7A53BD-DCD3-47AC-9BA2-147D74528CC2}" destId="{7399DA16-59AD-4944-9D22-A971FE2C4E08}" srcOrd="0" destOrd="0" presId="urn:microsoft.com/office/officeart/2005/8/layout/hProcess9"/>
    <dgm:cxn modelId="{7FE37901-E111-44FB-822A-F463188AC4EB}" type="presOf" srcId="{FAB6E538-04A9-4E38-9096-6C2B9C775CF9}" destId="{382E5E44-33FA-409B-8E55-DAA20995CEBE}" srcOrd="0" destOrd="0" presId="urn:microsoft.com/office/officeart/2005/8/layout/hProcess9"/>
    <dgm:cxn modelId="{9AB59CD8-01C8-4EDC-9071-973B82A8EFE2}" srcId="{FAB6E538-04A9-4E38-9096-6C2B9C775CF9}" destId="{A9030BBF-A78C-4941-B46F-1B297653CBAC}" srcOrd="1" destOrd="0" parTransId="{97EC1521-F472-4B0D-B310-F65E3181E08B}" sibTransId="{0852A817-BDA8-4D69-AFF3-C8E381D06D1F}"/>
    <dgm:cxn modelId="{F775D635-430A-4864-AB3D-C0321E358D2F}" type="presParOf" srcId="{382E5E44-33FA-409B-8E55-DAA20995CEBE}" destId="{4A18A0FE-718F-4B5C-A6D6-1C198FAA92FE}" srcOrd="0" destOrd="0" presId="urn:microsoft.com/office/officeart/2005/8/layout/hProcess9"/>
    <dgm:cxn modelId="{83B57628-5A70-419D-B3C8-BAAD6B3701DE}" type="presParOf" srcId="{382E5E44-33FA-409B-8E55-DAA20995CEBE}" destId="{AF743328-8BA5-43EA-9757-76C0656A383D}" srcOrd="1" destOrd="0" presId="urn:microsoft.com/office/officeart/2005/8/layout/hProcess9"/>
    <dgm:cxn modelId="{B17BE93C-9132-49B6-8634-6D96E1C087F9}" type="presParOf" srcId="{AF743328-8BA5-43EA-9757-76C0656A383D}" destId="{82376708-F829-480D-9047-C7622BE47612}" srcOrd="0" destOrd="0" presId="urn:microsoft.com/office/officeart/2005/8/layout/hProcess9"/>
    <dgm:cxn modelId="{3DF0B8A7-AA45-4FB5-9D95-C2069C101DE8}" type="presParOf" srcId="{AF743328-8BA5-43EA-9757-76C0656A383D}" destId="{BC6C9BCD-6348-4B85-AE12-ED0C7E5A9248}" srcOrd="1" destOrd="0" presId="urn:microsoft.com/office/officeart/2005/8/layout/hProcess9"/>
    <dgm:cxn modelId="{FFD445B5-8A00-4999-A823-F9BF87D03E7B}" type="presParOf" srcId="{AF743328-8BA5-43EA-9757-76C0656A383D}" destId="{00241874-0B0A-4687-8001-6CCF29B8FA85}" srcOrd="2" destOrd="0" presId="urn:microsoft.com/office/officeart/2005/8/layout/hProcess9"/>
    <dgm:cxn modelId="{CE79B40F-20EF-4AEB-8865-950FF808B1EF}" type="presParOf" srcId="{AF743328-8BA5-43EA-9757-76C0656A383D}" destId="{40244626-53A0-4E62-B82B-8F2C80340FB9}" srcOrd="3" destOrd="0" presId="urn:microsoft.com/office/officeart/2005/8/layout/hProcess9"/>
    <dgm:cxn modelId="{FF3637DB-E538-40A3-93D0-C5051BCB25EC}" type="presParOf" srcId="{AF743328-8BA5-43EA-9757-76C0656A383D}" destId="{7E16D8FF-C942-42E4-9018-506B586D22D5}" srcOrd="4" destOrd="0" presId="urn:microsoft.com/office/officeart/2005/8/layout/hProcess9"/>
    <dgm:cxn modelId="{F2F2E0AD-AFEB-4C94-A5D1-E6DE8E8CB7B3}" type="presParOf" srcId="{AF743328-8BA5-43EA-9757-76C0656A383D}" destId="{99A573A5-7D3F-4489-BC75-4CF91236181D}" srcOrd="5" destOrd="0" presId="urn:microsoft.com/office/officeart/2005/8/layout/hProcess9"/>
    <dgm:cxn modelId="{E0F36217-8737-4E7C-8128-4DD4CF3D8221}" type="presParOf" srcId="{AF743328-8BA5-43EA-9757-76C0656A383D}" destId="{7399DA16-59AD-4944-9D22-A971FE2C4E08}"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5E67EBE-607A-4C0B-9F6F-D4549D926612}" type="doc">
      <dgm:prSet loTypeId="urn:microsoft.com/office/officeart/2005/8/layout/gear1" loCatId="relationship" qsTypeId="urn:microsoft.com/office/officeart/2005/8/quickstyle/simple1" qsCatId="simple" csTypeId="urn:microsoft.com/office/officeart/2005/8/colors/accent1_2" csCatId="accent1" phldr="1"/>
      <dgm:spPr/>
    </dgm:pt>
    <dgm:pt modelId="{A4BF2547-99E3-4283-B60E-5AD6CDDC6DC2}" type="pres">
      <dgm:prSet presAssocID="{15E67EBE-607A-4C0B-9F6F-D4549D926612}" presName="composite" presStyleCnt="0">
        <dgm:presLayoutVars>
          <dgm:chMax val="3"/>
          <dgm:animLvl val="lvl"/>
          <dgm:resizeHandles val="exact"/>
        </dgm:presLayoutVars>
      </dgm:prSet>
      <dgm:spPr/>
    </dgm:pt>
  </dgm:ptLst>
  <dgm:cxnLst>
    <dgm:cxn modelId="{DD8BD143-E95B-4C7A-A708-AC53DADFB27B}" type="presOf" srcId="{15E67EBE-607A-4C0B-9F6F-D4549D926612}" destId="{A4BF2547-99E3-4283-B60E-5AD6CDDC6DC2}" srcOrd="0"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4E9ED70-C467-4DA5-8B95-4601DA46FBFF}" type="doc">
      <dgm:prSet loTypeId="urn:microsoft.com/office/officeart/2005/8/layout/vList4" loCatId="list" qsTypeId="urn:microsoft.com/office/officeart/2005/8/quickstyle/simple4" qsCatId="simple" csTypeId="urn:microsoft.com/office/officeart/2005/8/colors/accent1_2" csCatId="accent1" phldr="1"/>
      <dgm:spPr/>
      <dgm:t>
        <a:bodyPr/>
        <a:lstStyle/>
        <a:p>
          <a:endParaRPr lang="en-IN"/>
        </a:p>
      </dgm:t>
    </dgm:pt>
    <dgm:pt modelId="{808E2B13-278F-4CB9-8736-3199E0518359}">
      <dgm:prSet phldrT="[Text]"/>
      <dgm:spPr/>
      <dgm:t>
        <a:bodyPr/>
        <a:lstStyle/>
        <a:p>
          <a:r>
            <a:rPr lang="en-US" dirty="0" smtClean="0"/>
            <a:t>Last 30 days plot shows the data for daily amount spent over last 30 days which shows defaulters do spent amount more than non defaulter.</a:t>
          </a:r>
          <a:endParaRPr lang="en-IN" dirty="0"/>
        </a:p>
      </dgm:t>
    </dgm:pt>
    <dgm:pt modelId="{B24BE9E2-0BE4-4074-B325-30578F3F8F6F}" type="parTrans" cxnId="{7CCB9008-5ECC-47A0-B1B5-4618F727E105}">
      <dgm:prSet/>
      <dgm:spPr/>
      <dgm:t>
        <a:bodyPr/>
        <a:lstStyle/>
        <a:p>
          <a:endParaRPr lang="en-IN"/>
        </a:p>
      </dgm:t>
    </dgm:pt>
    <dgm:pt modelId="{7236B97D-1C33-4274-82EF-B35FD5B58764}" type="sibTrans" cxnId="{7CCB9008-5ECC-47A0-B1B5-4618F727E105}">
      <dgm:prSet/>
      <dgm:spPr/>
      <dgm:t>
        <a:bodyPr/>
        <a:lstStyle/>
        <a:p>
          <a:endParaRPr lang="en-IN"/>
        </a:p>
      </dgm:t>
    </dgm:pt>
    <dgm:pt modelId="{4582F16A-DE1E-4DEA-95E6-488D827C8C7A}">
      <dgm:prSet phldrT="[Text]"/>
      <dgm:spPr/>
      <dgm:t>
        <a:bodyPr/>
        <a:lstStyle/>
        <a:p>
          <a:r>
            <a:rPr lang="en-US" dirty="0" smtClean="0"/>
            <a:t>Other plot shows the average balance over last 30 days shows non defaulter keeps average balance in accounts.</a:t>
          </a:r>
          <a:endParaRPr lang="en-IN" dirty="0"/>
        </a:p>
      </dgm:t>
    </dgm:pt>
    <dgm:pt modelId="{46D2F1A3-A6F9-4DBE-A23F-5B9B3CACC581}" type="parTrans" cxnId="{DA29EDF1-1997-4CD8-A5F3-24AF536B72EC}">
      <dgm:prSet/>
      <dgm:spPr/>
      <dgm:t>
        <a:bodyPr/>
        <a:lstStyle/>
        <a:p>
          <a:endParaRPr lang="en-IN"/>
        </a:p>
      </dgm:t>
    </dgm:pt>
    <dgm:pt modelId="{66338B66-7720-41C7-818C-F6DB3225A43C}" type="sibTrans" cxnId="{DA29EDF1-1997-4CD8-A5F3-24AF536B72EC}">
      <dgm:prSet/>
      <dgm:spPr/>
      <dgm:t>
        <a:bodyPr/>
        <a:lstStyle/>
        <a:p>
          <a:endParaRPr lang="en-IN"/>
        </a:p>
      </dgm:t>
    </dgm:pt>
    <dgm:pt modelId="{04339882-B87F-4461-8EA2-64DA57787FA9}" type="pres">
      <dgm:prSet presAssocID="{04E9ED70-C467-4DA5-8B95-4601DA46FBFF}" presName="linear" presStyleCnt="0">
        <dgm:presLayoutVars>
          <dgm:dir/>
          <dgm:resizeHandles val="exact"/>
        </dgm:presLayoutVars>
      </dgm:prSet>
      <dgm:spPr/>
      <dgm:t>
        <a:bodyPr/>
        <a:lstStyle/>
        <a:p>
          <a:endParaRPr lang="en-IN"/>
        </a:p>
      </dgm:t>
    </dgm:pt>
    <dgm:pt modelId="{558709A2-1B43-49A3-8786-EF44EC62D0FF}" type="pres">
      <dgm:prSet presAssocID="{808E2B13-278F-4CB9-8736-3199E0518359}" presName="comp" presStyleCnt="0"/>
      <dgm:spPr/>
    </dgm:pt>
    <dgm:pt modelId="{FAFF43F4-8F8D-47BE-B32E-05A9B21E73D9}" type="pres">
      <dgm:prSet presAssocID="{808E2B13-278F-4CB9-8736-3199E0518359}" presName="box" presStyleLbl="node1" presStyleIdx="0" presStyleCnt="2"/>
      <dgm:spPr/>
      <dgm:t>
        <a:bodyPr/>
        <a:lstStyle/>
        <a:p>
          <a:endParaRPr lang="en-IN"/>
        </a:p>
      </dgm:t>
    </dgm:pt>
    <dgm:pt modelId="{96850508-5111-49B6-972B-1D39BDF8B9EF}" type="pres">
      <dgm:prSet presAssocID="{808E2B13-278F-4CB9-8736-3199E0518359}" presName="img" presStyleLbl="fgImgPlace1" presStyleIdx="0" presStyleCnt="2" custFlipVert="1" custFlipHor="0" custScaleX="13750" custScaleY="27568" custLinFactNeighborX="-48890" custLinFactNeighborY="47980"/>
      <dgm:spPr/>
    </dgm:pt>
    <dgm:pt modelId="{E1456C27-38E9-4E7F-A2CA-A4B6E5D31C40}" type="pres">
      <dgm:prSet presAssocID="{808E2B13-278F-4CB9-8736-3199E0518359}" presName="text" presStyleLbl="node1" presStyleIdx="0" presStyleCnt="2">
        <dgm:presLayoutVars>
          <dgm:bulletEnabled val="1"/>
        </dgm:presLayoutVars>
      </dgm:prSet>
      <dgm:spPr/>
      <dgm:t>
        <a:bodyPr/>
        <a:lstStyle/>
        <a:p>
          <a:endParaRPr lang="en-IN"/>
        </a:p>
      </dgm:t>
    </dgm:pt>
    <dgm:pt modelId="{CB9CAFB2-0981-4FA0-842F-280CF2ED2751}" type="pres">
      <dgm:prSet presAssocID="{7236B97D-1C33-4274-82EF-B35FD5B58764}" presName="spacer" presStyleCnt="0"/>
      <dgm:spPr/>
    </dgm:pt>
    <dgm:pt modelId="{D62776E2-6B70-470D-A5DE-45EF83876B38}" type="pres">
      <dgm:prSet presAssocID="{4582F16A-DE1E-4DEA-95E6-488D827C8C7A}" presName="comp" presStyleCnt="0"/>
      <dgm:spPr/>
    </dgm:pt>
    <dgm:pt modelId="{F1D69889-B468-48F0-83DE-E74AD418C42B}" type="pres">
      <dgm:prSet presAssocID="{4582F16A-DE1E-4DEA-95E6-488D827C8C7A}" presName="box" presStyleLbl="node1" presStyleIdx="1" presStyleCnt="2" custLinFactNeighborX="-220" custLinFactNeighborY="3572"/>
      <dgm:spPr/>
      <dgm:t>
        <a:bodyPr/>
        <a:lstStyle/>
        <a:p>
          <a:endParaRPr lang="en-IN"/>
        </a:p>
      </dgm:t>
    </dgm:pt>
    <dgm:pt modelId="{BE54474A-2D4D-447C-876B-010CCDBF541E}" type="pres">
      <dgm:prSet presAssocID="{4582F16A-DE1E-4DEA-95E6-488D827C8C7A}" presName="img" presStyleLbl="fgImgPlace1" presStyleIdx="1" presStyleCnt="2" custFlipVert="0" custFlipHor="0" custScaleX="19659" custScaleY="36262" custLinFactX="-83744" custLinFactY="206" custLinFactNeighborX="-100000" custLinFactNeighborY="100000"/>
      <dgm:spPr/>
    </dgm:pt>
    <dgm:pt modelId="{C0996474-38D3-4C78-9B78-8DF881658117}" type="pres">
      <dgm:prSet presAssocID="{4582F16A-DE1E-4DEA-95E6-488D827C8C7A}" presName="text" presStyleLbl="node1" presStyleIdx="1" presStyleCnt="2">
        <dgm:presLayoutVars>
          <dgm:bulletEnabled val="1"/>
        </dgm:presLayoutVars>
      </dgm:prSet>
      <dgm:spPr/>
      <dgm:t>
        <a:bodyPr/>
        <a:lstStyle/>
        <a:p>
          <a:endParaRPr lang="en-IN"/>
        </a:p>
      </dgm:t>
    </dgm:pt>
  </dgm:ptLst>
  <dgm:cxnLst>
    <dgm:cxn modelId="{2DDFF96E-2285-4983-B229-AF353645E326}" type="presOf" srcId="{4582F16A-DE1E-4DEA-95E6-488D827C8C7A}" destId="{F1D69889-B468-48F0-83DE-E74AD418C42B}" srcOrd="0" destOrd="0" presId="urn:microsoft.com/office/officeart/2005/8/layout/vList4"/>
    <dgm:cxn modelId="{DA29EDF1-1997-4CD8-A5F3-24AF536B72EC}" srcId="{04E9ED70-C467-4DA5-8B95-4601DA46FBFF}" destId="{4582F16A-DE1E-4DEA-95E6-488D827C8C7A}" srcOrd="1" destOrd="0" parTransId="{46D2F1A3-A6F9-4DBE-A23F-5B9B3CACC581}" sibTransId="{66338B66-7720-41C7-818C-F6DB3225A43C}"/>
    <dgm:cxn modelId="{3A50A96F-2F05-4F12-A0DC-3DD51C2C732B}" type="presOf" srcId="{808E2B13-278F-4CB9-8736-3199E0518359}" destId="{E1456C27-38E9-4E7F-A2CA-A4B6E5D31C40}" srcOrd="1" destOrd="0" presId="urn:microsoft.com/office/officeart/2005/8/layout/vList4"/>
    <dgm:cxn modelId="{C2B1A967-E262-4903-88E9-8AE577BC0C7E}" type="presOf" srcId="{04E9ED70-C467-4DA5-8B95-4601DA46FBFF}" destId="{04339882-B87F-4461-8EA2-64DA57787FA9}" srcOrd="0" destOrd="0" presId="urn:microsoft.com/office/officeart/2005/8/layout/vList4"/>
    <dgm:cxn modelId="{CB6A9045-A0D0-4B5D-8398-AF5BDC95CDB1}" type="presOf" srcId="{808E2B13-278F-4CB9-8736-3199E0518359}" destId="{FAFF43F4-8F8D-47BE-B32E-05A9B21E73D9}" srcOrd="0" destOrd="0" presId="urn:microsoft.com/office/officeart/2005/8/layout/vList4"/>
    <dgm:cxn modelId="{4CBB2636-4A0A-435C-B176-FE0D1332AC89}" type="presOf" srcId="{4582F16A-DE1E-4DEA-95E6-488D827C8C7A}" destId="{C0996474-38D3-4C78-9B78-8DF881658117}" srcOrd="1" destOrd="0" presId="urn:microsoft.com/office/officeart/2005/8/layout/vList4"/>
    <dgm:cxn modelId="{7CCB9008-5ECC-47A0-B1B5-4618F727E105}" srcId="{04E9ED70-C467-4DA5-8B95-4601DA46FBFF}" destId="{808E2B13-278F-4CB9-8736-3199E0518359}" srcOrd="0" destOrd="0" parTransId="{B24BE9E2-0BE4-4074-B325-30578F3F8F6F}" sibTransId="{7236B97D-1C33-4274-82EF-B35FD5B58764}"/>
    <dgm:cxn modelId="{894F67EA-9362-4CD4-A649-F4818FE16F82}" type="presParOf" srcId="{04339882-B87F-4461-8EA2-64DA57787FA9}" destId="{558709A2-1B43-49A3-8786-EF44EC62D0FF}" srcOrd="0" destOrd="0" presId="urn:microsoft.com/office/officeart/2005/8/layout/vList4"/>
    <dgm:cxn modelId="{F9AC4B17-3001-4160-A247-E69E769E7A57}" type="presParOf" srcId="{558709A2-1B43-49A3-8786-EF44EC62D0FF}" destId="{FAFF43F4-8F8D-47BE-B32E-05A9B21E73D9}" srcOrd="0" destOrd="0" presId="urn:microsoft.com/office/officeart/2005/8/layout/vList4"/>
    <dgm:cxn modelId="{8A734C46-E500-42B0-8E48-26BF5FA29947}" type="presParOf" srcId="{558709A2-1B43-49A3-8786-EF44EC62D0FF}" destId="{96850508-5111-49B6-972B-1D39BDF8B9EF}" srcOrd="1" destOrd="0" presId="urn:microsoft.com/office/officeart/2005/8/layout/vList4"/>
    <dgm:cxn modelId="{305FC1E5-8EB3-467A-A1AC-BC2EDCF884C5}" type="presParOf" srcId="{558709A2-1B43-49A3-8786-EF44EC62D0FF}" destId="{E1456C27-38E9-4E7F-A2CA-A4B6E5D31C40}" srcOrd="2" destOrd="0" presId="urn:microsoft.com/office/officeart/2005/8/layout/vList4"/>
    <dgm:cxn modelId="{E8D83C2A-5667-460C-86B2-823B73FFEF5E}" type="presParOf" srcId="{04339882-B87F-4461-8EA2-64DA57787FA9}" destId="{CB9CAFB2-0981-4FA0-842F-280CF2ED2751}" srcOrd="1" destOrd="0" presId="urn:microsoft.com/office/officeart/2005/8/layout/vList4"/>
    <dgm:cxn modelId="{D17749E0-2961-4640-A17E-9613D394B7E7}" type="presParOf" srcId="{04339882-B87F-4461-8EA2-64DA57787FA9}" destId="{D62776E2-6B70-470D-A5DE-45EF83876B38}" srcOrd="2" destOrd="0" presId="urn:microsoft.com/office/officeart/2005/8/layout/vList4"/>
    <dgm:cxn modelId="{AAC16DBD-E640-47E9-AE2C-F5D201A9889A}" type="presParOf" srcId="{D62776E2-6B70-470D-A5DE-45EF83876B38}" destId="{F1D69889-B468-48F0-83DE-E74AD418C42B}" srcOrd="0" destOrd="0" presId="urn:microsoft.com/office/officeart/2005/8/layout/vList4"/>
    <dgm:cxn modelId="{B715B513-91C2-402A-B2EE-186FA62CC104}" type="presParOf" srcId="{D62776E2-6B70-470D-A5DE-45EF83876B38}" destId="{BE54474A-2D4D-447C-876B-010CCDBF541E}" srcOrd="1" destOrd="0" presId="urn:microsoft.com/office/officeart/2005/8/layout/vList4"/>
    <dgm:cxn modelId="{7E8444F8-199D-4EE2-8C40-624B1D437E16}" type="presParOf" srcId="{D62776E2-6B70-470D-A5DE-45EF83876B38}" destId="{C0996474-38D3-4C78-9B78-8DF881658117}" srcOrd="2" destOrd="0" presId="urn:microsoft.com/office/officeart/2005/8/layout/vList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44B388C-7A12-4654-8023-6AFC6248BFA5}" type="doc">
      <dgm:prSet loTypeId="urn:microsoft.com/office/officeart/2005/8/layout/gear1" loCatId="cycle" qsTypeId="urn:microsoft.com/office/officeart/2005/8/quickstyle/simple1" qsCatId="simple" csTypeId="urn:microsoft.com/office/officeart/2005/8/colors/accent1_2" csCatId="accent1" phldr="1"/>
      <dgm:spPr/>
    </dgm:pt>
    <dgm:pt modelId="{85459F71-3E4F-4D84-A8AF-F3C8C0B21B55}">
      <dgm:prSet phldrT="[Text]"/>
      <dgm:spPr/>
      <dgm:t>
        <a:bodyPr/>
        <a:lstStyle/>
        <a:p>
          <a:r>
            <a:rPr lang="en-IN" dirty="0" smtClean="0"/>
            <a:t>“The final model has an Accuracy of 0.91 and AUC_ROC score of 0.70. we also have.... True Negative = 3341 False Positive = 1074 False Negative = 4567 True Positive = 53896 Also, we had low Type-1 Error as FP is less.”</a:t>
          </a:r>
          <a:endParaRPr lang="en-IN" dirty="0"/>
        </a:p>
      </dgm:t>
    </dgm:pt>
    <dgm:pt modelId="{763525DF-DE93-4F24-B869-ECB76630A0A4}" type="parTrans" cxnId="{C5261DC9-012D-47B8-8236-19D361263573}">
      <dgm:prSet/>
      <dgm:spPr/>
      <dgm:t>
        <a:bodyPr/>
        <a:lstStyle/>
        <a:p>
          <a:endParaRPr lang="en-IN"/>
        </a:p>
      </dgm:t>
    </dgm:pt>
    <dgm:pt modelId="{6EA8A446-B8D9-4685-AE5E-4DE7EA01F0A7}" type="sibTrans" cxnId="{C5261DC9-012D-47B8-8236-19D361263573}">
      <dgm:prSet/>
      <dgm:spPr/>
      <dgm:t>
        <a:bodyPr/>
        <a:lstStyle/>
        <a:p>
          <a:endParaRPr lang="en-IN"/>
        </a:p>
      </dgm:t>
    </dgm:pt>
    <dgm:pt modelId="{CD0848DB-4456-4E2C-975E-2EBAC027510D}">
      <dgm:prSet phldrT="[Text]"/>
      <dgm:spPr/>
      <dgm:t>
        <a:bodyPr/>
        <a:lstStyle/>
        <a:p>
          <a:r>
            <a:rPr lang="en-IN" dirty="0" smtClean="0"/>
            <a:t>confusion matrix still shows minimum error which can be solved with better solution but still the project can be handled for maximum revenue defaulter less data with the help of the model created above.</a:t>
          </a:r>
          <a:endParaRPr lang="en-IN" dirty="0"/>
        </a:p>
      </dgm:t>
    </dgm:pt>
    <dgm:pt modelId="{723BC9F5-EA8B-4CBD-ADE1-AC68F969BDCF}" type="sibTrans" cxnId="{51BAC580-72B6-4248-95FB-2F1F2D557FE1}">
      <dgm:prSet/>
      <dgm:spPr/>
      <dgm:t>
        <a:bodyPr/>
        <a:lstStyle/>
        <a:p>
          <a:endParaRPr lang="en-IN"/>
        </a:p>
      </dgm:t>
    </dgm:pt>
    <dgm:pt modelId="{BBB18765-93CA-45A8-8599-32DA1D6F1061}" type="parTrans" cxnId="{51BAC580-72B6-4248-95FB-2F1F2D557FE1}">
      <dgm:prSet/>
      <dgm:spPr/>
      <dgm:t>
        <a:bodyPr/>
        <a:lstStyle/>
        <a:p>
          <a:endParaRPr lang="en-IN"/>
        </a:p>
      </dgm:t>
    </dgm:pt>
    <dgm:pt modelId="{4FA729F3-4690-4377-A9A6-5594A191FCF3}" type="pres">
      <dgm:prSet presAssocID="{644B388C-7A12-4654-8023-6AFC6248BFA5}" presName="composite" presStyleCnt="0">
        <dgm:presLayoutVars>
          <dgm:chMax val="3"/>
          <dgm:animLvl val="lvl"/>
          <dgm:resizeHandles val="exact"/>
        </dgm:presLayoutVars>
      </dgm:prSet>
      <dgm:spPr/>
    </dgm:pt>
    <dgm:pt modelId="{51F82458-D0F0-47AD-B015-879D318079CD}" type="pres">
      <dgm:prSet presAssocID="{85459F71-3E4F-4D84-A8AF-F3C8C0B21B55}" presName="gear1" presStyleLbl="node1" presStyleIdx="0" presStyleCnt="2" custScaleX="114997" custScaleY="139114" custLinFactX="-28568" custLinFactNeighborX="-100000" custLinFactNeighborY="-53404">
        <dgm:presLayoutVars>
          <dgm:chMax val="1"/>
          <dgm:bulletEnabled val="1"/>
        </dgm:presLayoutVars>
      </dgm:prSet>
      <dgm:spPr/>
      <dgm:t>
        <a:bodyPr/>
        <a:lstStyle/>
        <a:p>
          <a:endParaRPr lang="en-IN"/>
        </a:p>
      </dgm:t>
    </dgm:pt>
    <dgm:pt modelId="{247F1EB0-9F1D-4C5E-BD1F-5E0CA9546CF1}" type="pres">
      <dgm:prSet presAssocID="{85459F71-3E4F-4D84-A8AF-F3C8C0B21B55}" presName="gear1srcNode" presStyleLbl="node1" presStyleIdx="0" presStyleCnt="2"/>
      <dgm:spPr/>
      <dgm:t>
        <a:bodyPr/>
        <a:lstStyle/>
        <a:p>
          <a:endParaRPr lang="en-IN"/>
        </a:p>
      </dgm:t>
    </dgm:pt>
    <dgm:pt modelId="{ABEB8BF6-8489-4A29-884F-AA054F7650A8}" type="pres">
      <dgm:prSet presAssocID="{85459F71-3E4F-4D84-A8AF-F3C8C0B21B55}" presName="gear1dstNode" presStyleLbl="node1" presStyleIdx="0" presStyleCnt="2"/>
      <dgm:spPr/>
      <dgm:t>
        <a:bodyPr/>
        <a:lstStyle/>
        <a:p>
          <a:endParaRPr lang="en-IN"/>
        </a:p>
      </dgm:t>
    </dgm:pt>
    <dgm:pt modelId="{65EB2306-108A-45CA-924C-8609265821F1}" type="pres">
      <dgm:prSet presAssocID="{CD0848DB-4456-4E2C-975E-2EBAC027510D}" presName="gear2" presStyleLbl="node1" presStyleIdx="1" presStyleCnt="2" custScaleX="185933" custScaleY="178440" custLinFactNeighborX="68452" custLinFactNeighborY="46035">
        <dgm:presLayoutVars>
          <dgm:chMax val="1"/>
          <dgm:bulletEnabled val="1"/>
        </dgm:presLayoutVars>
      </dgm:prSet>
      <dgm:spPr/>
      <dgm:t>
        <a:bodyPr/>
        <a:lstStyle/>
        <a:p>
          <a:endParaRPr lang="en-IN"/>
        </a:p>
      </dgm:t>
    </dgm:pt>
    <dgm:pt modelId="{EEE461A8-393E-42CE-95B9-836A04F27784}" type="pres">
      <dgm:prSet presAssocID="{CD0848DB-4456-4E2C-975E-2EBAC027510D}" presName="gear2srcNode" presStyleLbl="node1" presStyleIdx="1" presStyleCnt="2"/>
      <dgm:spPr/>
      <dgm:t>
        <a:bodyPr/>
        <a:lstStyle/>
        <a:p>
          <a:endParaRPr lang="en-IN"/>
        </a:p>
      </dgm:t>
    </dgm:pt>
    <dgm:pt modelId="{CFA72740-AA76-4A3C-8F2C-01AAADAD5F37}" type="pres">
      <dgm:prSet presAssocID="{CD0848DB-4456-4E2C-975E-2EBAC027510D}" presName="gear2dstNode" presStyleLbl="node1" presStyleIdx="1" presStyleCnt="2"/>
      <dgm:spPr/>
      <dgm:t>
        <a:bodyPr/>
        <a:lstStyle/>
        <a:p>
          <a:endParaRPr lang="en-IN"/>
        </a:p>
      </dgm:t>
    </dgm:pt>
    <dgm:pt modelId="{276D9789-3AAD-4B9C-824F-3B65B66CE103}" type="pres">
      <dgm:prSet presAssocID="{6EA8A446-B8D9-4685-AE5E-4DE7EA01F0A7}" presName="connector1" presStyleLbl="sibTrans2D1" presStyleIdx="0" presStyleCnt="2" custScaleX="50921" custScaleY="54870" custLinFactNeighborX="11297" custLinFactNeighborY="-16734"/>
      <dgm:spPr/>
      <dgm:t>
        <a:bodyPr/>
        <a:lstStyle/>
        <a:p>
          <a:endParaRPr lang="en-IN"/>
        </a:p>
      </dgm:t>
    </dgm:pt>
    <dgm:pt modelId="{000A5877-0E8C-4392-99B6-0B7F51E9178B}" type="pres">
      <dgm:prSet presAssocID="{723BC9F5-EA8B-4CBD-ADE1-AC68F969BDCF}" presName="connector2" presStyleLbl="sibTrans2D1" presStyleIdx="1" presStyleCnt="2" custLinFactNeighborX="-82215" custLinFactNeighborY="-24115"/>
      <dgm:spPr/>
      <dgm:t>
        <a:bodyPr/>
        <a:lstStyle/>
        <a:p>
          <a:endParaRPr lang="en-IN"/>
        </a:p>
      </dgm:t>
    </dgm:pt>
  </dgm:ptLst>
  <dgm:cxnLst>
    <dgm:cxn modelId="{99A4489A-CDFE-4E0B-94CC-A2F25C85E337}" type="presOf" srcId="{85459F71-3E4F-4D84-A8AF-F3C8C0B21B55}" destId="{ABEB8BF6-8489-4A29-884F-AA054F7650A8}" srcOrd="2" destOrd="0" presId="urn:microsoft.com/office/officeart/2005/8/layout/gear1"/>
    <dgm:cxn modelId="{51BAC580-72B6-4248-95FB-2F1F2D557FE1}" srcId="{644B388C-7A12-4654-8023-6AFC6248BFA5}" destId="{CD0848DB-4456-4E2C-975E-2EBAC027510D}" srcOrd="1" destOrd="0" parTransId="{BBB18765-93CA-45A8-8599-32DA1D6F1061}" sibTransId="{723BC9F5-EA8B-4CBD-ADE1-AC68F969BDCF}"/>
    <dgm:cxn modelId="{3BD61B95-8919-4CF1-9BFC-9C69982A1347}" type="presOf" srcId="{723BC9F5-EA8B-4CBD-ADE1-AC68F969BDCF}" destId="{000A5877-0E8C-4392-99B6-0B7F51E9178B}" srcOrd="0" destOrd="0" presId="urn:microsoft.com/office/officeart/2005/8/layout/gear1"/>
    <dgm:cxn modelId="{2A8B1B8F-AAE7-4D10-803E-DA09F2CB5AB1}" type="presOf" srcId="{CD0848DB-4456-4E2C-975E-2EBAC027510D}" destId="{65EB2306-108A-45CA-924C-8609265821F1}" srcOrd="0" destOrd="0" presId="urn:microsoft.com/office/officeart/2005/8/layout/gear1"/>
    <dgm:cxn modelId="{C5261DC9-012D-47B8-8236-19D361263573}" srcId="{644B388C-7A12-4654-8023-6AFC6248BFA5}" destId="{85459F71-3E4F-4D84-A8AF-F3C8C0B21B55}" srcOrd="0" destOrd="0" parTransId="{763525DF-DE93-4F24-B869-ECB76630A0A4}" sibTransId="{6EA8A446-B8D9-4685-AE5E-4DE7EA01F0A7}"/>
    <dgm:cxn modelId="{4E032A3D-1DE3-4F46-A9A6-3E292F61E916}" type="presOf" srcId="{85459F71-3E4F-4D84-A8AF-F3C8C0B21B55}" destId="{247F1EB0-9F1D-4C5E-BD1F-5E0CA9546CF1}" srcOrd="1" destOrd="0" presId="urn:microsoft.com/office/officeart/2005/8/layout/gear1"/>
    <dgm:cxn modelId="{F6BD0273-7150-4FF4-A8F2-2011F7B6C0EA}" type="presOf" srcId="{CD0848DB-4456-4E2C-975E-2EBAC027510D}" destId="{CFA72740-AA76-4A3C-8F2C-01AAADAD5F37}" srcOrd="2" destOrd="0" presId="urn:microsoft.com/office/officeart/2005/8/layout/gear1"/>
    <dgm:cxn modelId="{11865026-5EB2-4551-A852-8B75868FF4D6}" type="presOf" srcId="{CD0848DB-4456-4E2C-975E-2EBAC027510D}" destId="{EEE461A8-393E-42CE-95B9-836A04F27784}" srcOrd="1" destOrd="0" presId="urn:microsoft.com/office/officeart/2005/8/layout/gear1"/>
    <dgm:cxn modelId="{C93AA6BD-5F82-4643-95D4-27AC7171F627}" type="presOf" srcId="{6EA8A446-B8D9-4685-AE5E-4DE7EA01F0A7}" destId="{276D9789-3AAD-4B9C-824F-3B65B66CE103}" srcOrd="0" destOrd="0" presId="urn:microsoft.com/office/officeart/2005/8/layout/gear1"/>
    <dgm:cxn modelId="{6C04B983-A8E2-41FD-9887-E26857B81445}" type="presOf" srcId="{85459F71-3E4F-4D84-A8AF-F3C8C0B21B55}" destId="{51F82458-D0F0-47AD-B015-879D318079CD}" srcOrd="0" destOrd="0" presId="urn:microsoft.com/office/officeart/2005/8/layout/gear1"/>
    <dgm:cxn modelId="{CE2FDC30-AEC9-424E-90F6-35434365AAFE}" type="presOf" srcId="{644B388C-7A12-4654-8023-6AFC6248BFA5}" destId="{4FA729F3-4690-4377-A9A6-5594A191FCF3}" srcOrd="0" destOrd="0" presId="urn:microsoft.com/office/officeart/2005/8/layout/gear1"/>
    <dgm:cxn modelId="{2116C1FB-297B-4A84-82DA-22F36D4C0337}" type="presParOf" srcId="{4FA729F3-4690-4377-A9A6-5594A191FCF3}" destId="{51F82458-D0F0-47AD-B015-879D318079CD}" srcOrd="0" destOrd="0" presId="urn:microsoft.com/office/officeart/2005/8/layout/gear1"/>
    <dgm:cxn modelId="{B7382EFD-FD96-4546-BE02-ABEDA3506E27}" type="presParOf" srcId="{4FA729F3-4690-4377-A9A6-5594A191FCF3}" destId="{247F1EB0-9F1D-4C5E-BD1F-5E0CA9546CF1}" srcOrd="1" destOrd="0" presId="urn:microsoft.com/office/officeart/2005/8/layout/gear1"/>
    <dgm:cxn modelId="{178AFADB-96E5-4DF7-AB9B-514A4E3009C5}" type="presParOf" srcId="{4FA729F3-4690-4377-A9A6-5594A191FCF3}" destId="{ABEB8BF6-8489-4A29-884F-AA054F7650A8}" srcOrd="2" destOrd="0" presId="urn:microsoft.com/office/officeart/2005/8/layout/gear1"/>
    <dgm:cxn modelId="{5693D6EE-83BE-4F90-81F1-E1176D2CB82C}" type="presParOf" srcId="{4FA729F3-4690-4377-A9A6-5594A191FCF3}" destId="{65EB2306-108A-45CA-924C-8609265821F1}" srcOrd="3" destOrd="0" presId="urn:microsoft.com/office/officeart/2005/8/layout/gear1"/>
    <dgm:cxn modelId="{3D408AC1-C7D8-40A6-AED4-0AE114D9188C}" type="presParOf" srcId="{4FA729F3-4690-4377-A9A6-5594A191FCF3}" destId="{EEE461A8-393E-42CE-95B9-836A04F27784}" srcOrd="4" destOrd="0" presId="urn:microsoft.com/office/officeart/2005/8/layout/gear1"/>
    <dgm:cxn modelId="{613EEF36-0D0E-4CD4-9FF2-B014CC8A54E6}" type="presParOf" srcId="{4FA729F3-4690-4377-A9A6-5594A191FCF3}" destId="{CFA72740-AA76-4A3C-8F2C-01AAADAD5F37}" srcOrd="5" destOrd="0" presId="urn:microsoft.com/office/officeart/2005/8/layout/gear1"/>
    <dgm:cxn modelId="{6F495E47-0ECD-4CD1-97F4-579667B534B7}" type="presParOf" srcId="{4FA729F3-4690-4377-A9A6-5594A191FCF3}" destId="{276D9789-3AAD-4B9C-824F-3B65B66CE103}" srcOrd="6" destOrd="0" presId="urn:microsoft.com/office/officeart/2005/8/layout/gear1"/>
    <dgm:cxn modelId="{FF9BDDAF-A09A-4E99-A403-BC94F42364C9}" type="presParOf" srcId="{4FA729F3-4690-4377-A9A6-5594A191FCF3}" destId="{000A5877-0E8C-4392-99B6-0B7F51E9178B}" srcOrd="7"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18A0FE-718F-4B5C-A6D6-1C198FAA92FE}">
      <dsp:nvSpPr>
        <dsp:cNvPr id="0" name=""/>
        <dsp:cNvSpPr/>
      </dsp:nvSpPr>
      <dsp:spPr>
        <a:xfrm>
          <a:off x="626488" y="0"/>
          <a:ext cx="7100198" cy="420620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376708-F829-480D-9047-C7622BE47612}">
      <dsp:nvSpPr>
        <dsp:cNvPr id="0" name=""/>
        <dsp:cNvSpPr/>
      </dsp:nvSpPr>
      <dsp:spPr>
        <a:xfrm>
          <a:off x="4180" y="1261862"/>
          <a:ext cx="2010798" cy="1682483"/>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kern="1200" dirty="0" smtClean="0"/>
            <a:t>As the data was Imbalanced  so scaling over data was done.</a:t>
          </a:r>
          <a:endParaRPr lang="en-IN" sz="1400" kern="1200" dirty="0"/>
        </a:p>
      </dsp:txBody>
      <dsp:txXfrm>
        <a:off x="86312" y="1343994"/>
        <a:ext cx="1846534" cy="1518219"/>
      </dsp:txXfrm>
    </dsp:sp>
    <dsp:sp modelId="{00241874-0B0A-4687-8001-6CCF29B8FA85}">
      <dsp:nvSpPr>
        <dsp:cNvPr id="0" name=""/>
        <dsp:cNvSpPr/>
      </dsp:nvSpPr>
      <dsp:spPr>
        <a:xfrm>
          <a:off x="2115519" y="1261862"/>
          <a:ext cx="2010798" cy="1682483"/>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kern="1200" dirty="0" smtClean="0"/>
            <a:t>Imported stats from “</a:t>
          </a:r>
          <a:r>
            <a:rPr lang="en-IN" sz="1400" kern="1200" dirty="0" err="1" smtClean="0"/>
            <a:t>scipy</a:t>
          </a:r>
          <a:r>
            <a:rPr lang="en-IN" sz="1400" kern="1200" dirty="0" smtClean="0"/>
            <a:t>” and refined the outliers have z score more than 3.</a:t>
          </a:r>
          <a:endParaRPr lang="en-IN" sz="1400" kern="1200" dirty="0"/>
        </a:p>
      </dsp:txBody>
      <dsp:txXfrm>
        <a:off x="2197651" y="1343994"/>
        <a:ext cx="1846534" cy="1518219"/>
      </dsp:txXfrm>
    </dsp:sp>
    <dsp:sp modelId="{7E16D8FF-C942-42E4-9018-506B586D22D5}">
      <dsp:nvSpPr>
        <dsp:cNvPr id="0" name=""/>
        <dsp:cNvSpPr/>
      </dsp:nvSpPr>
      <dsp:spPr>
        <a:xfrm>
          <a:off x="4226857" y="1261862"/>
          <a:ext cx="2010798" cy="1682483"/>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kern="1200" smtClean="0"/>
            <a:t>Dropped un necessary columns as “pcircle,msisdn,pdate”.</a:t>
          </a:r>
          <a:endParaRPr lang="en-IN" sz="1400" kern="1200"/>
        </a:p>
      </dsp:txBody>
      <dsp:txXfrm>
        <a:off x="4308989" y="1343994"/>
        <a:ext cx="1846534" cy="1518219"/>
      </dsp:txXfrm>
    </dsp:sp>
    <dsp:sp modelId="{7399DA16-59AD-4944-9D22-A971FE2C4E08}">
      <dsp:nvSpPr>
        <dsp:cNvPr id="0" name=""/>
        <dsp:cNvSpPr/>
      </dsp:nvSpPr>
      <dsp:spPr>
        <a:xfrm>
          <a:off x="6338195" y="1261862"/>
          <a:ext cx="2010798" cy="1682483"/>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kern="1200" smtClean="0"/>
            <a:t>Imported normalizer and normalise the data.</a:t>
          </a:r>
          <a:endParaRPr lang="en-IN" sz="1400" kern="1200"/>
        </a:p>
      </dsp:txBody>
      <dsp:txXfrm>
        <a:off x="6420327" y="1343994"/>
        <a:ext cx="1846534" cy="15182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FF43F4-8F8D-47BE-B32E-05A9B21E73D9}">
      <dsp:nvSpPr>
        <dsp:cNvPr id="0" name=""/>
        <dsp:cNvSpPr/>
      </dsp:nvSpPr>
      <dsp:spPr>
        <a:xfrm>
          <a:off x="0" y="0"/>
          <a:ext cx="8621617" cy="994153"/>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40000"/>
              </a:schemeClr>
              <a:schemeClr val="accent1">
                <a:hueOff val="0"/>
                <a:satOff val="0"/>
                <a:lumOff val="0"/>
                <a:alphaOff val="0"/>
                <a:tint val="42000"/>
              </a:schemeClr>
            </a:duotone>
          </a:blip>
          <a:tile tx="0" ty="0" sx="40000" sy="40000" flip="none" algn="tl"/>
        </a:blipFill>
        <a:ln>
          <a:noFill/>
        </a:ln>
        <a:effectLst>
          <a:outerShdw blurRad="95000" rotWithShape="0">
            <a:srgbClr val="000000">
              <a:alpha val="50000"/>
            </a:srgbClr>
          </a:outerShdw>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Last 30 days plot shows the data for daily amount spent over last 30 days which shows defaulters do spent amount more than non defaulter.</a:t>
          </a:r>
          <a:endParaRPr lang="en-IN" sz="2000" kern="1200" dirty="0"/>
        </a:p>
      </dsp:txBody>
      <dsp:txXfrm>
        <a:off x="1823738" y="0"/>
        <a:ext cx="6797878" cy="994153"/>
      </dsp:txXfrm>
    </dsp:sp>
    <dsp:sp modelId="{96850508-5111-49B6-972B-1D39BDF8B9EF}">
      <dsp:nvSpPr>
        <dsp:cNvPr id="0" name=""/>
        <dsp:cNvSpPr/>
      </dsp:nvSpPr>
      <dsp:spPr>
        <a:xfrm flipV="1">
          <a:off x="8" y="769045"/>
          <a:ext cx="237094" cy="219254"/>
        </a:xfrm>
        <a:prstGeom prst="roundRect">
          <a:avLst>
            <a:gd name="adj" fmla="val 10000"/>
          </a:avLst>
        </a:prstGeom>
        <a:solidFill>
          <a:schemeClr val="accent1">
            <a:tint val="50000"/>
            <a:hueOff val="0"/>
            <a:satOff val="0"/>
            <a:lumOff val="0"/>
            <a:alphaOff val="0"/>
          </a:schemeClr>
        </a:solidFill>
        <a:ln>
          <a:noFill/>
        </a:ln>
        <a:effectLst>
          <a:outerShdw blurRad="95000" rotWithShape="0">
            <a:srgbClr val="000000">
              <a:alpha val="50000"/>
            </a:srgbClr>
          </a:outerShdw>
          <a:softEdge rad="12700"/>
        </a:effectLst>
      </dsp:spPr>
      <dsp:style>
        <a:lnRef idx="0">
          <a:scrgbClr r="0" g="0" b="0"/>
        </a:lnRef>
        <a:fillRef idx="1">
          <a:scrgbClr r="0" g="0" b="0"/>
        </a:fillRef>
        <a:effectRef idx="2">
          <a:scrgbClr r="0" g="0" b="0"/>
        </a:effectRef>
        <a:fontRef idx="minor"/>
      </dsp:style>
    </dsp:sp>
    <dsp:sp modelId="{F1D69889-B468-48F0-83DE-E74AD418C42B}">
      <dsp:nvSpPr>
        <dsp:cNvPr id="0" name=""/>
        <dsp:cNvSpPr/>
      </dsp:nvSpPr>
      <dsp:spPr>
        <a:xfrm>
          <a:off x="0" y="1094078"/>
          <a:ext cx="8621617" cy="994153"/>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40000"/>
              </a:schemeClr>
              <a:schemeClr val="accent1">
                <a:hueOff val="0"/>
                <a:satOff val="0"/>
                <a:lumOff val="0"/>
                <a:alphaOff val="0"/>
                <a:tint val="42000"/>
              </a:schemeClr>
            </a:duotone>
          </a:blip>
          <a:tile tx="0" ty="0" sx="40000" sy="40000" flip="none" algn="tl"/>
        </a:blipFill>
        <a:ln>
          <a:noFill/>
        </a:ln>
        <a:effectLst>
          <a:outerShdw blurRad="95000" rotWithShape="0">
            <a:srgbClr val="000000">
              <a:alpha val="50000"/>
            </a:srgbClr>
          </a:outerShdw>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Other plot shows the average balance over last 30 days shows non defaulter keeps average balance in accounts.</a:t>
          </a:r>
          <a:endParaRPr lang="en-IN" sz="2000" kern="1200" dirty="0"/>
        </a:p>
      </dsp:txBody>
      <dsp:txXfrm>
        <a:off x="1823738" y="1094078"/>
        <a:ext cx="6797878" cy="994153"/>
      </dsp:txXfrm>
    </dsp:sp>
    <dsp:sp modelId="{BE54474A-2D4D-447C-876B-010CCDBF541E}">
      <dsp:nvSpPr>
        <dsp:cNvPr id="0" name=""/>
        <dsp:cNvSpPr/>
      </dsp:nvSpPr>
      <dsp:spPr>
        <a:xfrm>
          <a:off x="0" y="1799832"/>
          <a:ext cx="338984" cy="288399"/>
        </a:xfrm>
        <a:prstGeom prst="roundRect">
          <a:avLst>
            <a:gd name="adj" fmla="val 10000"/>
          </a:avLst>
        </a:prstGeom>
        <a:solidFill>
          <a:schemeClr val="accent1">
            <a:tint val="50000"/>
            <a:hueOff val="0"/>
            <a:satOff val="0"/>
            <a:lumOff val="0"/>
            <a:alphaOff val="0"/>
          </a:schemeClr>
        </a:solidFill>
        <a:ln>
          <a:noFill/>
        </a:ln>
        <a:effectLst>
          <a:outerShdw blurRad="95000" rotWithShape="0">
            <a:srgbClr val="000000">
              <a:alpha val="50000"/>
            </a:srgbClr>
          </a:outerShdw>
          <a:softEdge rad="12700"/>
        </a:effectLst>
      </dsp:spPr>
      <dsp:style>
        <a:lnRef idx="0">
          <a:scrgbClr r="0" g="0" b="0"/>
        </a:lnRef>
        <a:fillRef idx="1">
          <a:scrgbClr r="0" g="0" b="0"/>
        </a:fillRef>
        <a:effectRef idx="2">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F82458-D0F0-47AD-B015-879D318079CD}">
      <dsp:nvSpPr>
        <dsp:cNvPr id="0" name=""/>
        <dsp:cNvSpPr/>
      </dsp:nvSpPr>
      <dsp:spPr>
        <a:xfrm>
          <a:off x="466098" y="0"/>
          <a:ext cx="2891714" cy="3498160"/>
        </a:xfrm>
        <a:prstGeom prst="gear9">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IN" sz="1100" kern="1200" dirty="0" smtClean="0"/>
            <a:t>“The final model has an Accuracy of 0.91 and AUC_ROC score of 0.70. we also have.... True Negative = 3341 False Positive = 1074 False Negative = 4567 True Positive = 53896 Also, we had low Type-1 Error as FP is less.”</a:t>
          </a:r>
          <a:endParaRPr lang="en-IN" sz="1100" kern="1200" dirty="0"/>
        </a:p>
      </dsp:txBody>
      <dsp:txXfrm>
        <a:off x="1047461" y="779136"/>
        <a:ext cx="1728988" cy="1876058"/>
      </dsp:txXfrm>
    </dsp:sp>
    <dsp:sp modelId="{65EB2306-108A-45CA-924C-8609265821F1}">
      <dsp:nvSpPr>
        <dsp:cNvPr id="0" name=""/>
        <dsp:cNvSpPr/>
      </dsp:nvSpPr>
      <dsp:spPr>
        <a:xfrm>
          <a:off x="2890665" y="968890"/>
          <a:ext cx="3400342" cy="3263310"/>
        </a:xfrm>
        <a:prstGeom prst="gear6">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IN" sz="1100" kern="1200" dirty="0" smtClean="0"/>
            <a:t>confusion matrix still shows minimum error which can be solved with better solution but still the project can be handled for maximum revenue defaulter less data with the help of the model created above.</a:t>
          </a:r>
          <a:endParaRPr lang="en-IN" sz="1100" kern="1200" dirty="0"/>
        </a:p>
      </dsp:txBody>
      <dsp:txXfrm>
        <a:off x="3732132" y="1795403"/>
        <a:ext cx="1717408" cy="1610284"/>
      </dsp:txXfrm>
    </dsp:sp>
    <dsp:sp modelId="{276D9789-3AAD-4B9C-824F-3B65B66CE103}">
      <dsp:nvSpPr>
        <dsp:cNvPr id="0" name=""/>
        <dsp:cNvSpPr/>
      </dsp:nvSpPr>
      <dsp:spPr>
        <a:xfrm>
          <a:off x="5122927" y="1184922"/>
          <a:ext cx="1574965" cy="1697106"/>
        </a:xfrm>
        <a:prstGeom prst="circularArrow">
          <a:avLst>
            <a:gd name="adj1" fmla="val 4878"/>
            <a:gd name="adj2" fmla="val 312630"/>
            <a:gd name="adj3" fmla="val 3170611"/>
            <a:gd name="adj4" fmla="val 15183708"/>
            <a:gd name="adj5" fmla="val 569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00A5877-0E8C-4392-99B6-0B7F51E9178B}">
      <dsp:nvSpPr>
        <dsp:cNvPr id="0" name=""/>
        <dsp:cNvSpPr/>
      </dsp:nvSpPr>
      <dsp:spPr>
        <a:xfrm>
          <a:off x="178048" y="-125955"/>
          <a:ext cx="2338578" cy="2338578"/>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75EE71-15A8-4550-A83D-6370570FA4CF}" type="datetimeFigureOut">
              <a:rPr lang="en-IN" smtClean="0"/>
              <a:t>27-04-2021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BE0C31-8EAD-4064-A923-A7705FEA2646}" type="slidenum">
              <a:rPr lang="en-IN" smtClean="0"/>
              <a:t>‹#›</a:t>
            </a:fld>
            <a:endParaRPr lang="en-IN"/>
          </a:p>
        </p:txBody>
      </p:sp>
    </p:spTree>
    <p:extLst>
      <p:ext uri="{BB962C8B-B14F-4D97-AF65-F5344CB8AC3E}">
        <p14:creationId xmlns:p14="http://schemas.microsoft.com/office/powerpoint/2010/main" val="3859849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BE0C31-8EAD-4064-A923-A7705FEA2646}" type="slidenum">
              <a:rPr lang="en-IN" smtClean="0"/>
              <a:t>7</a:t>
            </a:fld>
            <a:endParaRPr lang="en-IN"/>
          </a:p>
        </p:txBody>
      </p:sp>
    </p:spTree>
    <p:extLst>
      <p:ext uri="{BB962C8B-B14F-4D97-AF65-F5344CB8AC3E}">
        <p14:creationId xmlns:p14="http://schemas.microsoft.com/office/powerpoint/2010/main" val="3364626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3CD5C464-668C-47B2-AA21-0DA4F2E6829A}" type="datetimeFigureOut">
              <a:rPr lang="en-IN" smtClean="0"/>
              <a:t>27-04-2021</a:t>
            </a:fld>
            <a:endParaRPr lang="en-IN"/>
          </a:p>
        </p:txBody>
      </p:sp>
      <p:sp>
        <p:nvSpPr>
          <p:cNvPr id="16" name="Slide Number Placeholder 15"/>
          <p:cNvSpPr>
            <a:spLocks noGrp="1"/>
          </p:cNvSpPr>
          <p:nvPr>
            <p:ph type="sldNum" sz="quarter" idx="11"/>
          </p:nvPr>
        </p:nvSpPr>
        <p:spPr/>
        <p:txBody>
          <a:bodyPr/>
          <a:lstStyle/>
          <a:p>
            <a:fld id="{87130472-FBD5-41A2-ADD6-A862F273732E}" type="slidenum">
              <a:rPr lang="en-IN" smtClean="0"/>
              <a:t>‹#›</a:t>
            </a:fld>
            <a:endParaRPr lang="en-IN"/>
          </a:p>
        </p:txBody>
      </p:sp>
      <p:sp>
        <p:nvSpPr>
          <p:cNvPr id="17" name="Footer Placeholder 16"/>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CD5C464-668C-47B2-AA21-0DA4F2E6829A}" type="datetimeFigureOut">
              <a:rPr lang="en-IN" smtClean="0"/>
              <a:t>27-04-2021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130472-FBD5-41A2-ADD6-A862F273732E}"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CD5C464-668C-47B2-AA21-0DA4F2E6829A}" type="datetimeFigureOut">
              <a:rPr lang="en-IN" smtClean="0"/>
              <a:t>27-04-2021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130472-FBD5-41A2-ADD6-A862F273732E}"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3CD5C464-668C-47B2-AA21-0DA4F2E6829A}" type="datetimeFigureOut">
              <a:rPr lang="en-IN" smtClean="0"/>
              <a:t>27-04-2021</a:t>
            </a:fld>
            <a:endParaRPr lang="en-IN"/>
          </a:p>
        </p:txBody>
      </p:sp>
      <p:sp>
        <p:nvSpPr>
          <p:cNvPr id="15" name="Slide Number Placeholder 14"/>
          <p:cNvSpPr>
            <a:spLocks noGrp="1"/>
          </p:cNvSpPr>
          <p:nvPr>
            <p:ph type="sldNum" sz="quarter" idx="15"/>
          </p:nvPr>
        </p:nvSpPr>
        <p:spPr/>
        <p:txBody>
          <a:bodyPr/>
          <a:lstStyle>
            <a:lvl1pPr algn="ctr">
              <a:defRPr/>
            </a:lvl1pPr>
          </a:lstStyle>
          <a:p>
            <a:fld id="{87130472-FBD5-41A2-ADD6-A862F273732E}" type="slidenum">
              <a:rPr lang="en-IN" smtClean="0"/>
              <a:t>‹#›</a:t>
            </a:fld>
            <a:endParaRPr lang="en-IN"/>
          </a:p>
        </p:txBody>
      </p:sp>
      <p:sp>
        <p:nvSpPr>
          <p:cNvPr id="16" name="Footer Placeholder 15"/>
          <p:cNvSpPr>
            <a:spLocks noGrp="1"/>
          </p:cNvSpPr>
          <p:nvPr>
            <p:ph type="ftr" sz="quarter" idx="16"/>
          </p:nvPr>
        </p:nvSpPr>
        <p:spPr/>
        <p:txBody>
          <a:bodyPr/>
          <a:lstStyle/>
          <a:p>
            <a:endParaRPr lang="en-IN"/>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CD5C464-668C-47B2-AA21-0DA4F2E6829A}" type="datetimeFigureOut">
              <a:rPr lang="en-IN" smtClean="0"/>
              <a:t>27-04-2021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130472-FBD5-41A2-ADD6-A862F273732E}" type="slidenum">
              <a:rPr lang="en-IN" smtClean="0"/>
              <a:t>‹#›</a:t>
            </a:fld>
            <a:endParaRPr lang="en-IN"/>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CD5C464-668C-47B2-AA21-0DA4F2E6829A}" type="datetimeFigureOut">
              <a:rPr lang="en-IN" smtClean="0"/>
              <a:t>27-04-2021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130472-FBD5-41A2-ADD6-A862F273732E}" type="slidenum">
              <a:rPr lang="en-IN" smtClean="0"/>
              <a:t>‹#›</a:t>
            </a:fld>
            <a:endParaRPr lang="en-IN"/>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87130472-FBD5-41A2-ADD6-A862F273732E}" type="slidenum">
              <a:rPr lang="en-IN" smtClean="0"/>
              <a:t>‹#›</a:t>
            </a:fld>
            <a:endParaRPr lang="en-IN"/>
          </a:p>
        </p:txBody>
      </p:sp>
      <p:sp>
        <p:nvSpPr>
          <p:cNvPr id="8" name="Footer Placeholder 7"/>
          <p:cNvSpPr>
            <a:spLocks noGrp="1"/>
          </p:cNvSpPr>
          <p:nvPr>
            <p:ph type="ftr" sz="quarter" idx="11"/>
          </p:nvPr>
        </p:nvSpPr>
        <p:spPr/>
        <p:txBody>
          <a:bodyPr/>
          <a:lstStyle/>
          <a:p>
            <a:endParaRPr lang="en-IN"/>
          </a:p>
        </p:txBody>
      </p:sp>
      <p:sp>
        <p:nvSpPr>
          <p:cNvPr id="7" name="Date Placeholder 6"/>
          <p:cNvSpPr>
            <a:spLocks noGrp="1"/>
          </p:cNvSpPr>
          <p:nvPr>
            <p:ph type="dt" sz="half" idx="10"/>
          </p:nvPr>
        </p:nvSpPr>
        <p:spPr/>
        <p:txBody>
          <a:bodyPr/>
          <a:lstStyle/>
          <a:p>
            <a:fld id="{3CD5C464-668C-47B2-AA21-0DA4F2E6829A}" type="datetimeFigureOut">
              <a:rPr lang="en-IN" smtClean="0"/>
              <a:t>27-04-2021</a:t>
            </a:fld>
            <a:endParaRPr lang="en-IN"/>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CD5C464-668C-47B2-AA21-0DA4F2E6829A}" type="datetimeFigureOut">
              <a:rPr lang="en-IN" smtClean="0"/>
              <a:t>27-04-2021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7130472-FBD5-41A2-ADD6-A862F273732E}" type="slidenum">
              <a:rPr lang="en-IN" smtClean="0"/>
              <a:t>‹#›</a:t>
            </a:fld>
            <a:endParaRPr lang="en-IN"/>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D5C464-668C-47B2-AA21-0DA4F2E6829A}" type="datetimeFigureOut">
              <a:rPr lang="en-IN" smtClean="0"/>
              <a:t>27-04-2021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7130472-FBD5-41A2-ADD6-A862F273732E}"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3CD5C464-668C-47B2-AA21-0DA4F2E6829A}" type="datetimeFigureOut">
              <a:rPr lang="en-IN" smtClean="0"/>
              <a:t>27-04-2021</a:t>
            </a:fld>
            <a:endParaRPr lang="en-IN"/>
          </a:p>
        </p:txBody>
      </p:sp>
      <p:sp>
        <p:nvSpPr>
          <p:cNvPr id="9" name="Slide Number Placeholder 8"/>
          <p:cNvSpPr>
            <a:spLocks noGrp="1"/>
          </p:cNvSpPr>
          <p:nvPr>
            <p:ph type="sldNum" sz="quarter" idx="15"/>
          </p:nvPr>
        </p:nvSpPr>
        <p:spPr/>
        <p:txBody>
          <a:bodyPr/>
          <a:lstStyle/>
          <a:p>
            <a:fld id="{87130472-FBD5-41A2-ADD6-A862F273732E}" type="slidenum">
              <a:rPr lang="en-IN" smtClean="0"/>
              <a:t>‹#›</a:t>
            </a:fld>
            <a:endParaRPr lang="en-IN"/>
          </a:p>
        </p:txBody>
      </p:sp>
      <p:sp>
        <p:nvSpPr>
          <p:cNvPr id="10" name="Footer Placeholder 9"/>
          <p:cNvSpPr>
            <a:spLocks noGrp="1"/>
          </p:cNvSpPr>
          <p:nvPr>
            <p:ph type="ftr" sz="quarter" idx="16"/>
          </p:nvPr>
        </p:nvSpPr>
        <p:spPr/>
        <p:txBody>
          <a:bodyPr/>
          <a:lstStyle/>
          <a:p>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3CD5C464-668C-47B2-AA21-0DA4F2E6829A}" type="datetimeFigureOut">
              <a:rPr lang="en-IN" smtClean="0"/>
              <a:t>27-04-2021</a:t>
            </a:fld>
            <a:endParaRPr lang="en-IN"/>
          </a:p>
        </p:txBody>
      </p:sp>
      <p:sp>
        <p:nvSpPr>
          <p:cNvPr id="9" name="Slide Number Placeholder 8"/>
          <p:cNvSpPr>
            <a:spLocks noGrp="1"/>
          </p:cNvSpPr>
          <p:nvPr>
            <p:ph type="sldNum" sz="quarter" idx="11"/>
          </p:nvPr>
        </p:nvSpPr>
        <p:spPr/>
        <p:txBody>
          <a:bodyPr/>
          <a:lstStyle/>
          <a:p>
            <a:fld id="{87130472-FBD5-41A2-ADD6-A862F273732E}"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3CD5C464-668C-47B2-AA21-0DA4F2E6829A}" type="datetimeFigureOut">
              <a:rPr lang="en-IN" smtClean="0"/>
              <a:t>27-04-2021</a:t>
            </a:fld>
            <a:endParaRPr lang="en-IN"/>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IN"/>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87130472-FBD5-41A2-ADD6-A862F273732E}" type="slidenum">
              <a:rPr lang="en-IN" smtClean="0"/>
              <a:t>‹#›</a:t>
            </a:fld>
            <a:endParaRPr lang="en-IN"/>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4093" r:id="rId1"/>
    <p:sldLayoutId id="2147484094" r:id="rId2"/>
    <p:sldLayoutId id="2147484095" r:id="rId3"/>
    <p:sldLayoutId id="2147484096" r:id="rId4"/>
    <p:sldLayoutId id="2147484097" r:id="rId5"/>
    <p:sldLayoutId id="2147484098" r:id="rId6"/>
    <p:sldLayoutId id="2147484099" r:id="rId7"/>
    <p:sldLayoutId id="2147484100" r:id="rId8"/>
    <p:sldLayoutId id="2147484101" r:id="rId9"/>
    <p:sldLayoutId id="2147484102" r:id="rId10"/>
    <p:sldLayoutId id="2147484103"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9.PNG"/><Relationship Id="rId7" Type="http://schemas.openxmlformats.org/officeDocument/2006/relationships/diagramColors" Target="../diagrams/colors3.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Micro-Credit Defaulter</a:t>
            </a:r>
            <a:endParaRPr lang="en-IN" dirty="0"/>
          </a:p>
        </p:txBody>
      </p:sp>
    </p:spTree>
    <p:extLst>
      <p:ext uri="{BB962C8B-B14F-4D97-AF65-F5344CB8AC3E}">
        <p14:creationId xmlns:p14="http://schemas.microsoft.com/office/powerpoint/2010/main" val="3047103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484784"/>
            <a:ext cx="8229600" cy="3312368"/>
          </a:xfrm>
        </p:spPr>
      </p:pic>
      <p:sp>
        <p:nvSpPr>
          <p:cNvPr id="3" name="Title 2"/>
          <p:cNvSpPr>
            <a:spLocks noGrp="1"/>
          </p:cNvSpPr>
          <p:nvPr>
            <p:ph type="title"/>
          </p:nvPr>
        </p:nvSpPr>
        <p:spPr/>
        <p:txBody>
          <a:bodyPr/>
          <a:lstStyle/>
          <a:p>
            <a:r>
              <a:rPr lang="en-US" dirty="0" smtClean="0"/>
              <a:t>Testing and Identified approach</a:t>
            </a:r>
            <a:endParaRPr lang="en-IN" dirty="0"/>
          </a:p>
        </p:txBody>
      </p:sp>
      <p:sp>
        <p:nvSpPr>
          <p:cNvPr id="5" name="TextBox 4"/>
          <p:cNvSpPr txBox="1"/>
          <p:nvPr/>
        </p:nvSpPr>
        <p:spPr>
          <a:xfrm>
            <a:off x="827584" y="5589240"/>
            <a:ext cx="7488832" cy="923330"/>
          </a:xfrm>
          <a:prstGeom prst="rect">
            <a:avLst/>
          </a:prstGeom>
          <a:noFill/>
        </p:spPr>
        <p:txBody>
          <a:bodyPr wrap="square" rtlCol="0">
            <a:spAutoFit/>
          </a:bodyPr>
          <a:lstStyle/>
          <a:p>
            <a:r>
              <a:rPr lang="en-IN" dirty="0"/>
              <a:t>Out of all of the roc curves above, we can conclude that random forest have better area under curve value.</a:t>
            </a:r>
          </a:p>
          <a:p>
            <a:endParaRPr lang="en-IN" dirty="0"/>
          </a:p>
        </p:txBody>
      </p:sp>
      <p:sp>
        <p:nvSpPr>
          <p:cNvPr id="6" name="Down Arrow 5"/>
          <p:cNvSpPr/>
          <p:nvPr/>
        </p:nvSpPr>
        <p:spPr>
          <a:xfrm>
            <a:off x="4067944" y="4941168"/>
            <a:ext cx="504056" cy="6480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72129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circle(in)">
                                      <p:cBhvr>
                                        <p:cTn id="18" dur="20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16632"/>
            <a:ext cx="8435280" cy="792088"/>
          </a:xfrm>
        </p:spPr>
        <p:txBody>
          <a:bodyPr>
            <a:normAutofit/>
          </a:bodyPr>
          <a:lstStyle/>
          <a:p>
            <a:r>
              <a:rPr lang="en-US" dirty="0" smtClean="0"/>
              <a:t>Key findings</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531" y="1052736"/>
            <a:ext cx="8354591" cy="3564815"/>
          </a:xfrm>
          <a:prstGeom prst="rect">
            <a:avLst/>
          </a:prstGeom>
        </p:spPr>
      </p:pic>
      <p:sp>
        <p:nvSpPr>
          <p:cNvPr id="5" name="Down Arrow 4"/>
          <p:cNvSpPr/>
          <p:nvPr/>
        </p:nvSpPr>
        <p:spPr>
          <a:xfrm>
            <a:off x="4406796" y="4682752"/>
            <a:ext cx="288031" cy="7200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971600" y="5402832"/>
            <a:ext cx="7272808" cy="923330"/>
          </a:xfrm>
          <a:prstGeom prst="rect">
            <a:avLst/>
          </a:prstGeom>
          <a:noFill/>
        </p:spPr>
        <p:txBody>
          <a:bodyPr wrap="square" rtlCol="0">
            <a:spAutoFit/>
          </a:bodyPr>
          <a:lstStyle/>
          <a:p>
            <a:r>
              <a:rPr lang="en-IN" dirty="0"/>
              <a:t> </a:t>
            </a:r>
            <a:r>
              <a:rPr lang="en-IN" dirty="0" smtClean="0">
                <a:solidFill>
                  <a:schemeClr val="tx2">
                    <a:lumMod val="75000"/>
                  </a:schemeClr>
                </a:solidFill>
              </a:rPr>
              <a:t>“</a:t>
            </a:r>
            <a:r>
              <a:rPr lang="en-IN" dirty="0">
                <a:solidFill>
                  <a:schemeClr val="tx2">
                    <a:lumMod val="75000"/>
                  </a:schemeClr>
                </a:solidFill>
              </a:rPr>
              <a:t>Out of all of the roc curves above, we can conclude that random forest have </a:t>
            </a:r>
            <a:r>
              <a:rPr lang="en-IN" dirty="0" smtClean="0">
                <a:solidFill>
                  <a:schemeClr val="tx2">
                    <a:lumMod val="75000"/>
                  </a:schemeClr>
                </a:solidFill>
              </a:rPr>
              <a:t>better accuracy and less errors in comparison”</a:t>
            </a:r>
            <a:endParaRPr lang="en-IN" dirty="0">
              <a:solidFill>
                <a:schemeClr val="tx2">
                  <a:lumMod val="75000"/>
                </a:schemeClr>
              </a:solidFill>
            </a:endParaRPr>
          </a:p>
          <a:p>
            <a:endParaRPr lang="en-IN" dirty="0">
              <a:solidFill>
                <a:schemeClr val="tx2">
                  <a:lumMod val="75000"/>
                </a:schemeClr>
              </a:solidFill>
            </a:endParaRPr>
          </a:p>
        </p:txBody>
      </p:sp>
    </p:spTree>
    <p:extLst>
      <p:ext uri="{BB962C8B-B14F-4D97-AF65-F5344CB8AC3E}">
        <p14:creationId xmlns:p14="http://schemas.microsoft.com/office/powerpoint/2010/main" val="2746215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down)">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290438300"/>
              </p:ext>
            </p:extLst>
          </p:nvPr>
        </p:nvGraphicFramePr>
        <p:xfrm>
          <a:off x="457200" y="1524000"/>
          <a:ext cx="82296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normAutofit fontScale="90000"/>
          </a:bodyPr>
          <a:lstStyle/>
          <a:p>
            <a:r>
              <a:rPr lang="en-IN" dirty="0" smtClean="0"/>
              <a:t>Conclusion and next steps</a:t>
            </a:r>
            <a:r>
              <a:rPr lang="en-US" dirty="0"/>
              <a:t/>
            </a:r>
            <a:br>
              <a:rPr lang="en-US" dirty="0"/>
            </a:br>
            <a:endParaRPr lang="en-IN" dirty="0"/>
          </a:p>
        </p:txBody>
      </p:sp>
      <p:sp>
        <p:nvSpPr>
          <p:cNvPr id="5" name="TextBox 4"/>
          <p:cNvSpPr txBox="1"/>
          <p:nvPr/>
        </p:nvSpPr>
        <p:spPr>
          <a:xfrm>
            <a:off x="6732240" y="2564904"/>
            <a:ext cx="1728192" cy="369332"/>
          </a:xfrm>
          <a:prstGeom prst="rect">
            <a:avLst/>
          </a:prstGeom>
          <a:noFill/>
        </p:spPr>
        <p:txBody>
          <a:bodyPr wrap="square" rtlCol="0">
            <a:spAutoFit/>
          </a:bodyPr>
          <a:lstStyle/>
          <a:p>
            <a:r>
              <a:rPr lang="en-US" dirty="0" smtClean="0"/>
              <a:t>Next step</a:t>
            </a:r>
            <a:endParaRPr lang="en-IN" dirty="0"/>
          </a:p>
        </p:txBody>
      </p:sp>
    </p:spTree>
    <p:extLst>
      <p:ext uri="{BB962C8B-B14F-4D97-AF65-F5344CB8AC3E}">
        <p14:creationId xmlns:p14="http://schemas.microsoft.com/office/powerpoint/2010/main" val="3066281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circle(in)">
                                      <p:cBhvr>
                                        <p:cTn id="18"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3"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Point Star 3"/>
          <p:cNvSpPr/>
          <p:nvPr/>
        </p:nvSpPr>
        <p:spPr>
          <a:xfrm>
            <a:off x="2483768" y="1196752"/>
            <a:ext cx="4104456" cy="3672408"/>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en-US" dirty="0" smtClean="0"/>
              <a:t>Q AND A</a:t>
            </a:r>
            <a:endParaRPr lang="en-IN" dirty="0"/>
          </a:p>
        </p:txBody>
      </p:sp>
    </p:spTree>
    <p:extLst>
      <p:ext uri="{BB962C8B-B14F-4D97-AF65-F5344CB8AC3E}">
        <p14:creationId xmlns:p14="http://schemas.microsoft.com/office/powerpoint/2010/main" val="1787171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Introduction</a:t>
            </a:r>
          </a:p>
          <a:p>
            <a:r>
              <a:rPr lang="en-US" dirty="0"/>
              <a:t>Problem </a:t>
            </a:r>
            <a:r>
              <a:rPr lang="en-US" dirty="0" smtClean="0"/>
              <a:t>statement</a:t>
            </a:r>
          </a:p>
          <a:p>
            <a:r>
              <a:rPr lang="en-US" dirty="0" smtClean="0"/>
              <a:t>Data source</a:t>
            </a:r>
          </a:p>
          <a:p>
            <a:r>
              <a:rPr lang="en-US" dirty="0" smtClean="0"/>
              <a:t>EDA</a:t>
            </a:r>
          </a:p>
          <a:p>
            <a:r>
              <a:rPr lang="en-US" dirty="0" smtClean="0"/>
              <a:t>Visualizations</a:t>
            </a:r>
          </a:p>
          <a:p>
            <a:r>
              <a:rPr lang="en-IN" dirty="0"/>
              <a:t>Testing of Identified </a:t>
            </a:r>
            <a:r>
              <a:rPr lang="en-IN" dirty="0" smtClean="0"/>
              <a:t>Approach</a:t>
            </a:r>
          </a:p>
          <a:p>
            <a:r>
              <a:rPr lang="en-IN" dirty="0"/>
              <a:t>Key Findings </a:t>
            </a:r>
            <a:endParaRPr lang="en-US" dirty="0" smtClean="0"/>
          </a:p>
          <a:p>
            <a:r>
              <a:rPr lang="en-US" dirty="0" smtClean="0"/>
              <a:t>Conclusion and next steps</a:t>
            </a:r>
          </a:p>
        </p:txBody>
      </p:sp>
      <p:sp>
        <p:nvSpPr>
          <p:cNvPr id="2" name="Title 1"/>
          <p:cNvSpPr>
            <a:spLocks noGrp="1"/>
          </p:cNvSpPr>
          <p:nvPr>
            <p:ph type="title"/>
          </p:nvPr>
        </p:nvSpPr>
        <p:spPr/>
        <p:txBody>
          <a:bodyPr/>
          <a:lstStyle/>
          <a:p>
            <a:r>
              <a:rPr lang="en-US" dirty="0" smtClean="0"/>
              <a:t>Agenda</a:t>
            </a:r>
            <a:endParaRPr lang="en-IN" dirty="0"/>
          </a:p>
        </p:txBody>
      </p:sp>
    </p:spTree>
    <p:extLst>
      <p:ext uri="{BB962C8B-B14F-4D97-AF65-F5344CB8AC3E}">
        <p14:creationId xmlns:p14="http://schemas.microsoft.com/office/powerpoint/2010/main" val="1584250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down)">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ipe(down)">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wipe(down)">
                                      <p:cBhvr>
                                        <p:cTn id="4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dirty="0"/>
              <a:t>A Microfinance Institution (MFI) is an organization that offers financial services to low income populations</a:t>
            </a:r>
            <a:r>
              <a:rPr lang="en-IN" dirty="0" smtClean="0"/>
              <a:t>.</a:t>
            </a:r>
          </a:p>
          <a:p>
            <a:r>
              <a:rPr lang="en-IN" dirty="0"/>
              <a:t>MFS becomes especially useful when targeting the unbanked poor living in remote </a:t>
            </a:r>
            <a:r>
              <a:rPr lang="en-IN" dirty="0" smtClean="0"/>
              <a:t>areas</a:t>
            </a:r>
          </a:p>
          <a:p>
            <a:r>
              <a:rPr lang="en-IN" dirty="0"/>
              <a:t>Today, microfinance is widely accepted as a poverty-reduction tool, representing $70 billion in outstanding loans and a global outreach of 200 million clients.</a:t>
            </a:r>
          </a:p>
          <a:p>
            <a:endParaRPr lang="en-US" dirty="0" smtClean="0"/>
          </a:p>
        </p:txBody>
      </p:sp>
      <p:sp>
        <p:nvSpPr>
          <p:cNvPr id="2" name="Title 1"/>
          <p:cNvSpPr>
            <a:spLocks noGrp="1"/>
          </p:cNvSpPr>
          <p:nvPr>
            <p:ph type="title"/>
          </p:nvPr>
        </p:nvSpPr>
        <p:spPr/>
        <p:txBody>
          <a:bodyPr/>
          <a:lstStyle/>
          <a:p>
            <a:r>
              <a:rPr lang="en-US" dirty="0" smtClean="0"/>
              <a:t>Introduction</a:t>
            </a:r>
            <a:endParaRPr lang="en-IN" dirty="0"/>
          </a:p>
        </p:txBody>
      </p:sp>
    </p:spTree>
    <p:extLst>
      <p:ext uri="{BB962C8B-B14F-4D97-AF65-F5344CB8AC3E}">
        <p14:creationId xmlns:p14="http://schemas.microsoft.com/office/powerpoint/2010/main" val="2432889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9247" y="2420888"/>
            <a:ext cx="7745505" cy="3600400"/>
          </a:xfrm>
        </p:spPr>
        <p:txBody>
          <a:bodyPr>
            <a:normAutofit/>
          </a:bodyPr>
          <a:lstStyle/>
          <a:p>
            <a:pPr marL="0" indent="0">
              <a:buNone/>
            </a:pPr>
            <a:endParaRPr lang="en-US" dirty="0" smtClean="0"/>
          </a:p>
          <a:p>
            <a:r>
              <a:rPr lang="en-IN" dirty="0"/>
              <a:t>The Consumer is believed to be delinquent if he deviates from the path of paying back the loaned amount within </a:t>
            </a:r>
            <a:r>
              <a:rPr lang="en-IN" dirty="0" smtClean="0"/>
              <a:t>5 days . So there is a need to </a:t>
            </a:r>
            <a:r>
              <a:rPr lang="en-IN" dirty="0"/>
              <a:t>Build a model which can be used to predict in terms of a probability for each loan transaction, whether the customer will be paying back the loaned amount within 5 days of insurance of loan.. </a:t>
            </a:r>
            <a:endParaRPr lang="en-IN" dirty="0" smtClean="0"/>
          </a:p>
          <a:p>
            <a:endParaRPr lang="en-IN" dirty="0"/>
          </a:p>
          <a:p>
            <a:endParaRPr lang="en-US" dirty="0"/>
          </a:p>
          <a:p>
            <a:endParaRPr lang="en-IN" dirty="0"/>
          </a:p>
        </p:txBody>
      </p:sp>
      <p:sp>
        <p:nvSpPr>
          <p:cNvPr id="2" name="Title 1"/>
          <p:cNvSpPr>
            <a:spLocks noGrp="1"/>
          </p:cNvSpPr>
          <p:nvPr>
            <p:ph type="title"/>
          </p:nvPr>
        </p:nvSpPr>
        <p:spPr/>
        <p:txBody>
          <a:bodyPr/>
          <a:lstStyle/>
          <a:p>
            <a:r>
              <a:rPr lang="en-US" dirty="0" smtClean="0"/>
              <a:t>Problem Statement</a:t>
            </a:r>
            <a:endParaRPr lang="en-IN" dirty="0"/>
          </a:p>
        </p:txBody>
      </p:sp>
    </p:spTree>
    <p:extLst>
      <p:ext uri="{BB962C8B-B14F-4D97-AF65-F5344CB8AC3E}">
        <p14:creationId xmlns:p14="http://schemas.microsoft.com/office/powerpoint/2010/main" val="1079146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7977209" cy="1008112"/>
          </a:xfrm>
        </p:spPr>
        <p:txBody>
          <a:bodyPr/>
          <a:lstStyle/>
          <a:p>
            <a:r>
              <a:rPr lang="en-US" sz="4000" dirty="0" smtClean="0"/>
              <a:t>Data Source</a:t>
            </a:r>
            <a:endParaRPr lang="en-IN" sz="4000" dirty="0"/>
          </a:p>
        </p:txBody>
      </p:sp>
      <p:sp>
        <p:nvSpPr>
          <p:cNvPr id="6" name="Curved Up Arrow 5"/>
          <p:cNvSpPr/>
          <p:nvPr/>
        </p:nvSpPr>
        <p:spPr>
          <a:xfrm>
            <a:off x="5693188" y="2853228"/>
            <a:ext cx="1903148" cy="1619396"/>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TextBox 7"/>
          <p:cNvSpPr txBox="1"/>
          <p:nvPr/>
        </p:nvSpPr>
        <p:spPr>
          <a:xfrm>
            <a:off x="5139248" y="1468234"/>
            <a:ext cx="3672408" cy="461665"/>
          </a:xfrm>
          <a:prstGeom prst="rect">
            <a:avLst/>
          </a:prstGeom>
          <a:noFill/>
        </p:spPr>
        <p:txBody>
          <a:bodyPr wrap="square" rtlCol="0">
            <a:spAutoFit/>
          </a:bodyPr>
          <a:lstStyle/>
          <a:p>
            <a:endParaRPr lang="en-IN" sz="2400" dirty="0">
              <a:solidFill>
                <a:srgbClr val="FF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1286" y="1468234"/>
            <a:ext cx="5391902" cy="2915057"/>
          </a:xfrm>
        </p:spPr>
      </p:pic>
      <p:sp>
        <p:nvSpPr>
          <p:cNvPr id="5" name="TextBox 4"/>
          <p:cNvSpPr txBox="1"/>
          <p:nvPr/>
        </p:nvSpPr>
        <p:spPr>
          <a:xfrm>
            <a:off x="6300192" y="1929898"/>
            <a:ext cx="2376264" cy="923330"/>
          </a:xfrm>
          <a:prstGeom prst="rect">
            <a:avLst/>
          </a:prstGeom>
          <a:noFill/>
        </p:spPr>
        <p:txBody>
          <a:bodyPr wrap="square" rtlCol="0">
            <a:spAutoFit/>
          </a:bodyPr>
          <a:lstStyle/>
          <a:p>
            <a:r>
              <a:rPr lang="en-IN" dirty="0"/>
              <a:t>The raw data was provided to us in flat-file format.</a:t>
            </a:r>
          </a:p>
        </p:txBody>
      </p:sp>
    </p:spTree>
    <p:extLst>
      <p:ext uri="{BB962C8B-B14F-4D97-AF65-F5344CB8AC3E}">
        <p14:creationId xmlns:p14="http://schemas.microsoft.com/office/powerpoint/2010/main" val="1224712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nodePh="1">
                                  <p:stCondLst>
                                    <p:cond delay="0"/>
                                  </p:stCondLst>
                                  <p:endCondLst>
                                    <p:cond evt="begin" delay="0">
                                      <p:tn val="15"/>
                                    </p:cond>
                                  </p:end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1" presetClass="entr" presetSubtype="1"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heel(1)">
                                      <p:cBhvr>
                                        <p:cTn id="3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8"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003232" cy="972344"/>
          </a:xfrm>
        </p:spPr>
        <p:txBody>
          <a:bodyPr/>
          <a:lstStyle/>
          <a:p>
            <a:r>
              <a:rPr lang="en-US" dirty="0" smtClean="0"/>
              <a:t>EDA</a:t>
            </a:r>
            <a:endParaRPr lang="en-IN"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415221421"/>
              </p:ext>
            </p:extLst>
          </p:nvPr>
        </p:nvGraphicFramePr>
        <p:xfrm>
          <a:off x="395288" y="2031080"/>
          <a:ext cx="8353175" cy="42062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Box 10"/>
          <p:cNvSpPr txBox="1"/>
          <p:nvPr/>
        </p:nvSpPr>
        <p:spPr>
          <a:xfrm>
            <a:off x="827584" y="1661748"/>
            <a:ext cx="1800200" cy="369332"/>
          </a:xfrm>
          <a:prstGeom prst="rect">
            <a:avLst/>
          </a:prstGeom>
          <a:noFill/>
        </p:spPr>
        <p:txBody>
          <a:bodyPr wrap="square" rtlCol="0">
            <a:spAutoFit/>
          </a:bodyPr>
          <a:lstStyle/>
          <a:p>
            <a:r>
              <a:rPr lang="en-US" dirty="0" smtClean="0"/>
              <a:t>Data Processing</a:t>
            </a:r>
            <a:endParaRPr lang="en-IN" dirty="0"/>
          </a:p>
        </p:txBody>
      </p:sp>
      <p:cxnSp>
        <p:nvCxnSpPr>
          <p:cNvPr id="13" name="Straight Arrow Connector 12"/>
          <p:cNvCxnSpPr/>
          <p:nvPr/>
        </p:nvCxnSpPr>
        <p:spPr>
          <a:xfrm>
            <a:off x="2627784" y="2059841"/>
            <a:ext cx="576064" cy="5959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9391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000"/>
                                        <p:tgtEl>
                                          <p:spTgt spid="13"/>
                                        </p:tgtEl>
                                      </p:cBhvr>
                                    </p:animEffect>
                                    <p:anim calcmode="lin" valueType="num">
                                      <p:cBhvr>
                                        <p:cTn id="12" dur="1000" fill="hold"/>
                                        <p:tgtEl>
                                          <p:spTgt spid="13"/>
                                        </p:tgtEl>
                                        <p:attrNameLst>
                                          <p:attrName>ppt_x</p:attrName>
                                        </p:attrNameLst>
                                      </p:cBhvr>
                                      <p:tavLst>
                                        <p:tav tm="0">
                                          <p:val>
                                            <p:strVal val="#ppt_x"/>
                                          </p:val>
                                        </p:tav>
                                        <p:tav tm="100000">
                                          <p:val>
                                            <p:strVal val="#ppt_x"/>
                                          </p:val>
                                        </p:tav>
                                      </p:tavLst>
                                    </p:anim>
                                    <p:anim calcmode="lin" valueType="num">
                                      <p:cBhvr>
                                        <p:cTn id="1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arn(inVertical)">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57200" y="152400"/>
            <a:ext cx="8229600" cy="756320"/>
          </a:xfrm>
        </p:spPr>
        <p:txBody>
          <a:bodyPr/>
          <a:lstStyle/>
          <a:p>
            <a:r>
              <a:rPr lang="en-US" dirty="0" smtClean="0"/>
              <a:t>Visualizations</a:t>
            </a:r>
            <a:endParaRPr lang="en-IN" dirty="0"/>
          </a:p>
        </p:txBody>
      </p:sp>
      <p:graphicFrame>
        <p:nvGraphicFramePr>
          <p:cNvPr id="11" name="Diagram 10"/>
          <p:cNvGraphicFramePr/>
          <p:nvPr>
            <p:extLst>
              <p:ext uri="{D42A27DB-BD31-4B8C-83A1-F6EECF244321}">
                <p14:modId xmlns:p14="http://schemas.microsoft.com/office/powerpoint/2010/main" val="1192781198"/>
              </p:ext>
            </p:extLst>
          </p:nvPr>
        </p:nvGraphicFramePr>
        <p:xfrm>
          <a:off x="6156176" y="476672"/>
          <a:ext cx="2520280" cy="33123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Content Placeholder 7"/>
          <p:cNvSpPr>
            <a:spLocks noGrp="1"/>
          </p:cNvSpPr>
          <p:nvPr>
            <p:ph idx="1"/>
          </p:nvPr>
        </p:nvSpPr>
        <p:spPr>
          <a:xfrm>
            <a:off x="457200" y="1052736"/>
            <a:ext cx="8147248" cy="5043264"/>
          </a:xfrm>
        </p:spPr>
        <p:txBody>
          <a:bodyPr/>
          <a:lstStyle/>
          <a:p>
            <a:r>
              <a:rPr lang="en-US" dirty="0" smtClean="0"/>
              <a:t>Label count </a:t>
            </a:r>
            <a:endParaRPr lang="en-IN" dirty="0"/>
          </a:p>
        </p:txBody>
      </p:sp>
      <p:pic>
        <p:nvPicPr>
          <p:cNvPr id="12" name="Picture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6152" y="1556792"/>
            <a:ext cx="8211696" cy="4790623"/>
          </a:xfrm>
          <a:prstGeom prst="rect">
            <a:avLst/>
          </a:prstGeom>
        </p:spPr>
      </p:pic>
    </p:spTree>
    <p:extLst>
      <p:ext uri="{BB962C8B-B14F-4D97-AF65-F5344CB8AC3E}">
        <p14:creationId xmlns:p14="http://schemas.microsoft.com/office/powerpoint/2010/main" val="2798314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heel(1)">
                                      <p:cBhvr>
                                        <p:cTn id="13" dur="20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fade">
                                      <p:cBhvr>
                                        <p:cTn id="18" dur="1000"/>
                                        <p:tgtEl>
                                          <p:spTgt spid="8">
                                            <p:txEl>
                                              <p:pRg st="0" end="0"/>
                                            </p:txEl>
                                          </p:spTgt>
                                        </p:tgtEl>
                                      </p:cBhvr>
                                    </p:animEffect>
                                    <p:anim calcmode="lin" valueType="num">
                                      <p:cBhvr>
                                        <p:cTn id="19"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20"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down)">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Graphic spid="11" grpId="0">
        <p:bldAsOne/>
      </p:bldGraphic>
      <p:bldP spid="8"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Visualization for 90 days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536" y="1559093"/>
            <a:ext cx="4320480" cy="5038259"/>
          </a:xfrm>
          <a:prstGeom prst="rect">
            <a:avLst/>
          </a:prstGeo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960" y="1556792"/>
            <a:ext cx="4481513" cy="5040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357" y="1288554"/>
            <a:ext cx="8926614" cy="216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Left-Right Arrow 4"/>
          <p:cNvSpPr/>
          <p:nvPr/>
        </p:nvSpPr>
        <p:spPr>
          <a:xfrm>
            <a:off x="3275856" y="4941168"/>
            <a:ext cx="1374808" cy="72008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68738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7"/>
                                        </p:tgtEl>
                                        <p:attrNameLst>
                                          <p:attrName>style.visibility</p:attrName>
                                        </p:attrNameLst>
                                      </p:cBhvr>
                                      <p:to>
                                        <p:strVal val="visible"/>
                                      </p:to>
                                    </p:set>
                                    <p:anim calcmode="lin" valueType="num">
                                      <p:cBhvr additive="base">
                                        <p:cTn id="13" dur="500" fill="hold"/>
                                        <p:tgtEl>
                                          <p:spTgt spid="1027"/>
                                        </p:tgtEl>
                                        <p:attrNameLst>
                                          <p:attrName>ppt_x</p:attrName>
                                        </p:attrNameLst>
                                      </p:cBhvr>
                                      <p:tavLst>
                                        <p:tav tm="0">
                                          <p:val>
                                            <p:strVal val="#ppt_x"/>
                                          </p:val>
                                        </p:tav>
                                        <p:tav tm="100000">
                                          <p:val>
                                            <p:strVal val="#ppt_x"/>
                                          </p:val>
                                        </p:tav>
                                      </p:tavLst>
                                    </p:anim>
                                    <p:anim calcmode="lin" valueType="num">
                                      <p:cBhvr additive="base">
                                        <p:cTn id="14"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026"/>
                                        </p:tgtEl>
                                        <p:attrNameLst>
                                          <p:attrName>style.visibility</p:attrName>
                                        </p:attrNameLst>
                                      </p:cBhvr>
                                      <p:to>
                                        <p:strVal val="visible"/>
                                      </p:to>
                                    </p:set>
                                    <p:animEffect transition="in" filter="fade">
                                      <p:cBhvr>
                                        <p:cTn id="26" dur="1000"/>
                                        <p:tgtEl>
                                          <p:spTgt spid="1026"/>
                                        </p:tgtEl>
                                      </p:cBhvr>
                                    </p:animEffect>
                                    <p:anim calcmode="lin" valueType="num">
                                      <p:cBhvr>
                                        <p:cTn id="27" dur="1000" fill="hold"/>
                                        <p:tgtEl>
                                          <p:spTgt spid="1026"/>
                                        </p:tgtEl>
                                        <p:attrNameLst>
                                          <p:attrName>ppt_x</p:attrName>
                                        </p:attrNameLst>
                                      </p:cBhvr>
                                      <p:tavLst>
                                        <p:tav tm="0">
                                          <p:val>
                                            <p:strVal val="#ppt_x"/>
                                          </p:val>
                                        </p:tav>
                                        <p:tav tm="100000">
                                          <p:val>
                                            <p:strVal val="#ppt_x"/>
                                          </p:val>
                                        </p:tav>
                                      </p:tavLst>
                                    </p:anim>
                                    <p:anim calcmode="lin" valueType="num">
                                      <p:cBhvr>
                                        <p:cTn id="28"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down)">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4312"/>
          </a:xfrm>
        </p:spPr>
        <p:txBody>
          <a:bodyPr>
            <a:normAutofit fontScale="90000"/>
          </a:bodyPr>
          <a:lstStyle/>
          <a:p>
            <a:r>
              <a:rPr lang="en-US" dirty="0" smtClean="0"/>
              <a:t>Visualization for 30 days</a:t>
            </a:r>
            <a:endParaRPr lang="en-IN"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520" y="1000128"/>
            <a:ext cx="6048672" cy="5597224"/>
          </a:xfr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5996" y="980728"/>
            <a:ext cx="4517161" cy="5616624"/>
          </a:xfrm>
          <a:prstGeom prst="rect">
            <a:avLst/>
          </a:prstGeom>
        </p:spPr>
      </p:pic>
      <p:graphicFrame>
        <p:nvGraphicFramePr>
          <p:cNvPr id="11" name="Diagram 10"/>
          <p:cNvGraphicFramePr/>
          <p:nvPr>
            <p:extLst>
              <p:ext uri="{D42A27DB-BD31-4B8C-83A1-F6EECF244321}">
                <p14:modId xmlns:p14="http://schemas.microsoft.com/office/powerpoint/2010/main" val="1735790649"/>
              </p:ext>
            </p:extLst>
          </p:nvPr>
        </p:nvGraphicFramePr>
        <p:xfrm>
          <a:off x="251519" y="1003773"/>
          <a:ext cx="8621617" cy="208823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2" name="Left-Right Arrow 11"/>
          <p:cNvSpPr/>
          <p:nvPr/>
        </p:nvSpPr>
        <p:spPr>
          <a:xfrm>
            <a:off x="4211960" y="4221088"/>
            <a:ext cx="648072" cy="50405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66619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down)">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1" grpId="0">
        <p:bldAsOne/>
      </p:bldGraphic>
      <p:bldP spid="12" grpId="0" animBg="1"/>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332</TotalTime>
  <Words>406</Words>
  <Application>Microsoft Office PowerPoint</Application>
  <PresentationFormat>On-screen Show (4:3)</PresentationFormat>
  <Paragraphs>42</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Paper</vt:lpstr>
      <vt:lpstr>Micro-Credit Defaulter</vt:lpstr>
      <vt:lpstr>Agenda</vt:lpstr>
      <vt:lpstr>Introduction</vt:lpstr>
      <vt:lpstr>Problem Statement</vt:lpstr>
      <vt:lpstr>Data Source</vt:lpstr>
      <vt:lpstr>EDA</vt:lpstr>
      <vt:lpstr>Visualizations</vt:lpstr>
      <vt:lpstr>Visualization for 90 days</vt:lpstr>
      <vt:lpstr>Visualization for 30 days</vt:lpstr>
      <vt:lpstr>Testing and Identified approach</vt:lpstr>
      <vt:lpstr>Key findings</vt:lpstr>
      <vt:lpstr>Conclusion and next steps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borne disease outbreak (1998-2015)</dc:title>
  <dc:creator>HP</dc:creator>
  <cp:lastModifiedBy>HP</cp:lastModifiedBy>
  <cp:revision>34</cp:revision>
  <dcterms:created xsi:type="dcterms:W3CDTF">2020-10-05T06:06:49Z</dcterms:created>
  <dcterms:modified xsi:type="dcterms:W3CDTF">2021-04-27T09:05:36Z</dcterms:modified>
</cp:coreProperties>
</file>