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6858000" cx="9144000"/>
  <p:notesSz cx="6858000" cy="9144000"/>
  <p:embeddedFontLst>
    <p:embeddedFont>
      <p:font typeface="Lustria"/>
      <p:regular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583B410-0CDB-4642-A70E-74CDC3FCF18B}">
  <a:tblStyle styleId="{E583B410-0CDB-4642-A70E-74CDC3FCF1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Lustria-regular.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9" name="Shape 2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1)</a:t>
            </a:r>
            <a:endParaRPr/>
          </a:p>
          <a:p>
            <a:pPr indent="0" lvl="0" marL="0">
              <a:spcBef>
                <a:spcPts val="0"/>
              </a:spcBef>
              <a:spcAft>
                <a:spcPts val="0"/>
              </a:spcAft>
              <a:buClr>
                <a:schemeClr val="dk1"/>
              </a:buClr>
              <a:buSzPts val="1100"/>
              <a:buFont typeface="Arial"/>
              <a:buNone/>
            </a:pPr>
            <a:r>
              <a:rPr lang="en-US"/>
              <a:t>Kafka is very scalable. One of the key benefits of Kafka is that it is very easy to add large number of consumers without affecting performance and without down time. That's because Kafka does not track which messages in the topic have been consumed by consumers. It simply keeps all messages in the topic within a configurable period. It is the consumers' responsibility to do the tracking through offset.</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US"/>
              <a:t>In contrast, adding more consumers to Flume means changing the topology of Flume pipeline design, replicating the channel to deliver the messages to a new sink. It is not really a scalable solution when you have huge number of consumers. Also since the flume topology needs to be changed, it requires some down time.</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US"/>
              <a:t>2)</a:t>
            </a:r>
            <a:endParaRPr/>
          </a:p>
          <a:p>
            <a:pPr indent="0" lvl="0" marL="0">
              <a:spcBef>
                <a:spcPts val="0"/>
              </a:spcBef>
              <a:spcAft>
                <a:spcPts val="0"/>
              </a:spcAft>
              <a:buClr>
                <a:schemeClr val="dk1"/>
              </a:buClr>
              <a:buSzPts val="1100"/>
              <a:buFont typeface="Arial"/>
              <a:buNone/>
            </a:pPr>
            <a:r>
              <a:rPr lang="en-US"/>
              <a:t>Kafka's scalability is also demonstrated by its ability to handle spike of the events. This is where Kakfa truly shines because it acts as a "shock absorber" between the producers and consumers. Kafka can handle events at 100k+ per second rate coming from producers. Because Kafka consumers pull data from the topic, different consumers can consume the messages at different pace.</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US"/>
              <a:t>Flume sink supports push model. When event producers suddenly generate a flood of messages, even though flume channel somewhat acts as a buffer between source and sink, the sink endpoints might still be overwhelmed by the write operations.</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US"/>
              <a:t>3)</a:t>
            </a:r>
            <a:endParaRPr/>
          </a:p>
          <a:p>
            <a:pPr indent="0" lvl="0" marL="0">
              <a:spcBef>
                <a:spcPts val="0"/>
              </a:spcBef>
              <a:spcAft>
                <a:spcPts val="0"/>
              </a:spcAft>
              <a:buClr>
                <a:schemeClr val="dk1"/>
              </a:buClr>
              <a:buSzPts val="1100"/>
              <a:buFont typeface="Arial"/>
              <a:buNone/>
            </a:pPr>
            <a:r>
              <a:rPr lang="en-US"/>
              <a:t>Kafka supports both synchronous and asynchronous replication based on your durability requirement and it uses commodity hard drive.</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US"/>
              <a:t>Flume supports both ephemeral memory-based channel and durable file-based channel. Even when you use a durable file-based channel, any event stored in a channel not yet written to a sink will be unavailable until the agent is recovered. Moreoever, the file-based channel does not replicate event data to a different node. It totally depends on the durability of the storage it writes upon.</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US"/>
              <a:t>4)</a:t>
            </a:r>
            <a:endParaRPr/>
          </a:p>
          <a:p>
            <a:pPr indent="0" lvl="0" marL="0">
              <a:spcBef>
                <a:spcPts val="0"/>
              </a:spcBef>
              <a:spcAft>
                <a:spcPts val="0"/>
              </a:spcAft>
              <a:buClr>
                <a:schemeClr val="dk1"/>
              </a:buClr>
              <a:buSzPts val="1100"/>
              <a:buFont typeface="Arial"/>
              <a:buNone/>
            </a:pPr>
            <a:r>
              <a:rPr lang="en-US"/>
              <a:t>If you use Kafka, most likely you have to write your own producer and consumer. Of course, as Kakfa becomes more and more popular, other frameworks are constantly adding integration support for Kafka.</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rPr lang="en-US"/>
              <a:t>Flume does have some features that makes it attractive to be a data ingestion and simple event processing framework. The key benefit of Flume is that it supports many built-in sources and sinks, which you can use out of box.</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4" name="Shape 3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1" name="Shape 3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4" name="Shape 3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6" name="Shape 4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Shape 4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Shape 4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Shape 4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Shape 12"/>
          <p:cNvSpPr txBox="1"/>
          <p:nvPr>
            <p:ph type="ctrTitle"/>
          </p:nvPr>
        </p:nvSpPr>
        <p:spPr>
          <a:xfrm>
            <a:off x="457199" y="1295400"/>
            <a:ext cx="8228013" cy="1927225"/>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chemeClr val="lt1"/>
              </a:buClr>
              <a:buSzPts val="6000"/>
              <a:buFont typeface="Lustria"/>
              <a:buNone/>
              <a:defRPr b="0" i="0" sz="60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457199" y="3307976"/>
            <a:ext cx="8228013" cy="1066800"/>
          </a:xfrm>
          <a:prstGeom prst="rect">
            <a:avLst/>
          </a:prstGeom>
          <a:noFill/>
          <a:ln>
            <a:noFill/>
          </a:ln>
        </p:spPr>
        <p:txBody>
          <a:bodyPr anchorCtr="0" anchor="t" bIns="91425" lIns="91425" spcFirstLastPara="1" rIns="91425" wrap="square" tIns="91425"/>
          <a:lstStyle>
            <a:lvl1pPr lvl="0" marR="0" rtl="0" algn="ctr">
              <a:spcBef>
                <a:spcPts val="300"/>
              </a:spcBef>
              <a:spcAft>
                <a:spcPts val="0"/>
              </a:spcAft>
              <a:buClr>
                <a:schemeClr val="accent1"/>
              </a:buClr>
              <a:buSzPts val="1620"/>
              <a:buFont typeface="Noto Sans Symbols"/>
              <a:buNone/>
              <a:defRPr b="0" i="0" sz="1800" u="none" cap="none" strike="noStrike">
                <a:solidFill>
                  <a:schemeClr val="lt1"/>
                </a:solidFill>
                <a:latin typeface="Lustria"/>
                <a:ea typeface="Lustria"/>
                <a:cs typeface="Lustria"/>
                <a:sym typeface="Lustria"/>
              </a:defRPr>
            </a:lvl1pPr>
            <a:lvl2pPr lvl="1" marR="0" rtl="0" algn="ctr">
              <a:spcBef>
                <a:spcPts val="600"/>
              </a:spcBef>
              <a:spcAft>
                <a:spcPts val="0"/>
              </a:spcAft>
              <a:buClr>
                <a:srgbClr val="C0F942"/>
              </a:buClr>
              <a:buSzPts val="1800"/>
              <a:buFont typeface="Noto Sans Symbols"/>
              <a:buNone/>
              <a:defRPr b="0" i="0" sz="2000" u="none" cap="none" strike="noStrike">
                <a:solidFill>
                  <a:srgbClr val="888888"/>
                </a:solidFill>
                <a:latin typeface="Lustria"/>
                <a:ea typeface="Lustria"/>
                <a:cs typeface="Lustria"/>
                <a:sym typeface="Lustria"/>
              </a:defRPr>
            </a:lvl2pPr>
            <a:lvl3pPr lvl="2" marR="0" rtl="0" algn="ctr">
              <a:spcBef>
                <a:spcPts val="600"/>
              </a:spcBef>
              <a:spcAft>
                <a:spcPts val="0"/>
              </a:spcAft>
              <a:buClr>
                <a:schemeClr val="accent1"/>
              </a:buClr>
              <a:buSzPts val="1620"/>
              <a:buFont typeface="Noto Sans Symbols"/>
              <a:buNone/>
              <a:defRPr b="0" i="0" sz="1800" u="none" cap="none" strike="noStrike">
                <a:solidFill>
                  <a:srgbClr val="888888"/>
                </a:solidFill>
                <a:latin typeface="Lustria"/>
                <a:ea typeface="Lustria"/>
                <a:cs typeface="Lustria"/>
                <a:sym typeface="Lustria"/>
              </a:defRPr>
            </a:lvl3pPr>
            <a:lvl4pPr lvl="3" marR="0" rtl="0" algn="ctr">
              <a:spcBef>
                <a:spcPts val="600"/>
              </a:spcBef>
              <a:spcAft>
                <a:spcPts val="0"/>
              </a:spcAft>
              <a:buClr>
                <a:srgbClr val="C0F942"/>
              </a:buClr>
              <a:buSzPts val="1620"/>
              <a:buFont typeface="Noto Sans Symbols"/>
              <a:buNone/>
              <a:defRPr b="0" i="0" sz="1800" u="none" cap="none" strike="noStrike">
                <a:solidFill>
                  <a:srgbClr val="888888"/>
                </a:solidFill>
                <a:latin typeface="Lustria"/>
                <a:ea typeface="Lustria"/>
                <a:cs typeface="Lustria"/>
                <a:sym typeface="Lustria"/>
              </a:defRPr>
            </a:lvl4pPr>
            <a:lvl5pPr lvl="4" marR="0" rtl="0" algn="ctr">
              <a:spcBef>
                <a:spcPts val="600"/>
              </a:spcBef>
              <a:spcAft>
                <a:spcPts val="0"/>
              </a:spcAft>
              <a:buClr>
                <a:schemeClr val="accent1"/>
              </a:buClr>
              <a:buSzPts val="1620"/>
              <a:buFont typeface="Noto Sans Symbols"/>
              <a:buNone/>
              <a:defRPr b="0" i="0" sz="1800" u="none" cap="none" strike="noStrike">
                <a:solidFill>
                  <a:srgbClr val="888888"/>
                </a:solidFill>
                <a:latin typeface="Lustria"/>
                <a:ea typeface="Lustria"/>
                <a:cs typeface="Lustria"/>
                <a:sym typeface="Lustria"/>
              </a:defRPr>
            </a:lvl5pPr>
            <a:lvl6pPr lvl="5" marR="0" rtl="0" algn="ctr">
              <a:spcBef>
                <a:spcPts val="360"/>
              </a:spcBef>
              <a:spcAft>
                <a:spcPts val="0"/>
              </a:spcAft>
              <a:buClr>
                <a:srgbClr val="C0F942"/>
              </a:buClr>
              <a:buSzPts val="1620"/>
              <a:buFont typeface="Noto Sans Symbols"/>
              <a:buNone/>
              <a:defRPr b="0" i="0" sz="1800" u="none" cap="none" strike="noStrike">
                <a:solidFill>
                  <a:srgbClr val="888888"/>
                </a:solidFill>
                <a:latin typeface="Lustria"/>
                <a:ea typeface="Lustria"/>
                <a:cs typeface="Lustria"/>
                <a:sym typeface="Lustria"/>
              </a:defRPr>
            </a:lvl6pPr>
            <a:lvl7pPr lvl="6" marR="0" rtl="0" algn="ctr">
              <a:spcBef>
                <a:spcPts val="360"/>
              </a:spcBef>
              <a:spcAft>
                <a:spcPts val="0"/>
              </a:spcAft>
              <a:buClr>
                <a:schemeClr val="accent1"/>
              </a:buClr>
              <a:buSzPts val="1620"/>
              <a:buFont typeface="Noto Sans Symbols"/>
              <a:buNone/>
              <a:defRPr b="0" i="0" sz="1800" u="none" cap="none" strike="noStrike">
                <a:solidFill>
                  <a:srgbClr val="888888"/>
                </a:solidFill>
                <a:latin typeface="Lustria"/>
                <a:ea typeface="Lustria"/>
                <a:cs typeface="Lustria"/>
                <a:sym typeface="Lustria"/>
              </a:defRPr>
            </a:lvl7pPr>
            <a:lvl8pPr lvl="7" marR="0" rtl="0" algn="ctr">
              <a:spcBef>
                <a:spcPts val="360"/>
              </a:spcBef>
              <a:spcAft>
                <a:spcPts val="0"/>
              </a:spcAft>
              <a:buClr>
                <a:srgbClr val="C0F942"/>
              </a:buClr>
              <a:buSzPts val="1620"/>
              <a:buFont typeface="Noto Sans Symbols"/>
              <a:buNone/>
              <a:defRPr b="0" i="0" sz="1800" u="none" cap="none" strike="noStrike">
                <a:solidFill>
                  <a:srgbClr val="888888"/>
                </a:solidFill>
                <a:latin typeface="Lustria"/>
                <a:ea typeface="Lustria"/>
                <a:cs typeface="Lustria"/>
                <a:sym typeface="Lustria"/>
              </a:defRPr>
            </a:lvl8pPr>
            <a:lvl9pPr lvl="8" marR="0" rtl="0" algn="ctr">
              <a:spcBef>
                <a:spcPts val="360"/>
              </a:spcBef>
              <a:spcAft>
                <a:spcPts val="0"/>
              </a:spcAft>
              <a:buClr>
                <a:schemeClr val="accent1"/>
              </a:buClr>
              <a:buSzPts val="1620"/>
              <a:buFont typeface="Noto Sans Symbols"/>
              <a:buNone/>
              <a:defRPr b="0" i="0" sz="1800" u="none" cap="none" strike="noStrike">
                <a:solidFill>
                  <a:srgbClr val="888888"/>
                </a:solidFill>
                <a:latin typeface="Lustria"/>
                <a:ea typeface="Lustria"/>
                <a:cs typeface="Lustria"/>
                <a:sym typeface="Lustria"/>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100" u="none" cap="none" strike="noStrike">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5" name="Shape 15"/>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100" u="none" cap="none" strike="noStrike">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6" name="Shape 16"/>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100" u="none" cap="none" strike="noStrike">
                <a:solidFill>
                  <a:srgbClr val="7F7F7F"/>
                </a:solidFill>
                <a:latin typeface="Lustria"/>
                <a:ea typeface="Lustria"/>
                <a:cs typeface="Lustria"/>
                <a:sym typeface="Lustria"/>
              </a:defRPr>
            </a:lvl1pPr>
            <a:lvl2pPr indent="0" lvl="1" marL="0" marR="0" rtl="0" algn="ctr">
              <a:spcBef>
                <a:spcPts val="0"/>
              </a:spcBef>
              <a:buNone/>
              <a:defRPr b="1" i="0" sz="1100" u="none" cap="none" strike="noStrike">
                <a:solidFill>
                  <a:srgbClr val="7F7F7F"/>
                </a:solidFill>
                <a:latin typeface="Lustria"/>
                <a:ea typeface="Lustria"/>
                <a:cs typeface="Lustria"/>
                <a:sym typeface="Lustria"/>
              </a:defRPr>
            </a:lvl2pPr>
            <a:lvl3pPr indent="0" lvl="2" marL="0" marR="0" rtl="0" algn="ctr">
              <a:spcBef>
                <a:spcPts val="0"/>
              </a:spcBef>
              <a:buNone/>
              <a:defRPr b="1" i="0" sz="1100" u="none" cap="none" strike="noStrike">
                <a:solidFill>
                  <a:srgbClr val="7F7F7F"/>
                </a:solidFill>
                <a:latin typeface="Lustria"/>
                <a:ea typeface="Lustria"/>
                <a:cs typeface="Lustria"/>
                <a:sym typeface="Lustria"/>
              </a:defRPr>
            </a:lvl3pPr>
            <a:lvl4pPr indent="0" lvl="3" marL="0" marR="0" rtl="0" algn="ctr">
              <a:spcBef>
                <a:spcPts val="0"/>
              </a:spcBef>
              <a:buNone/>
              <a:defRPr b="1" i="0" sz="1100" u="none" cap="none" strike="noStrike">
                <a:solidFill>
                  <a:srgbClr val="7F7F7F"/>
                </a:solidFill>
                <a:latin typeface="Lustria"/>
                <a:ea typeface="Lustria"/>
                <a:cs typeface="Lustria"/>
                <a:sym typeface="Lustria"/>
              </a:defRPr>
            </a:lvl4pPr>
            <a:lvl5pPr indent="0" lvl="4" marL="0" marR="0" rtl="0" algn="ctr">
              <a:spcBef>
                <a:spcPts val="0"/>
              </a:spcBef>
              <a:buNone/>
              <a:defRPr b="1" i="0" sz="1100" u="none" cap="none" strike="noStrike">
                <a:solidFill>
                  <a:srgbClr val="7F7F7F"/>
                </a:solidFill>
                <a:latin typeface="Lustria"/>
                <a:ea typeface="Lustria"/>
                <a:cs typeface="Lustria"/>
                <a:sym typeface="Lustria"/>
              </a:defRPr>
            </a:lvl5pPr>
            <a:lvl6pPr indent="0" lvl="5" marL="0" marR="0" rtl="0" algn="ctr">
              <a:spcBef>
                <a:spcPts val="0"/>
              </a:spcBef>
              <a:buNone/>
              <a:defRPr b="1" i="0" sz="1100" u="none" cap="none" strike="noStrike">
                <a:solidFill>
                  <a:srgbClr val="7F7F7F"/>
                </a:solidFill>
                <a:latin typeface="Lustria"/>
                <a:ea typeface="Lustria"/>
                <a:cs typeface="Lustria"/>
                <a:sym typeface="Lustria"/>
              </a:defRPr>
            </a:lvl6pPr>
            <a:lvl7pPr indent="0" lvl="6" marL="0" marR="0" rtl="0" algn="ctr">
              <a:spcBef>
                <a:spcPts val="0"/>
              </a:spcBef>
              <a:buNone/>
              <a:defRPr b="1" i="0" sz="1100" u="none" cap="none" strike="noStrike">
                <a:solidFill>
                  <a:srgbClr val="7F7F7F"/>
                </a:solidFill>
                <a:latin typeface="Lustria"/>
                <a:ea typeface="Lustria"/>
                <a:cs typeface="Lustria"/>
                <a:sym typeface="Lustria"/>
              </a:defRPr>
            </a:lvl7pPr>
            <a:lvl8pPr indent="0" lvl="7" marL="0" marR="0" rtl="0" algn="ctr">
              <a:spcBef>
                <a:spcPts val="0"/>
              </a:spcBef>
              <a:buNone/>
              <a:defRPr b="1" i="0" sz="1100" u="none" cap="none" strike="noStrike">
                <a:solidFill>
                  <a:srgbClr val="7F7F7F"/>
                </a:solidFill>
                <a:latin typeface="Lustria"/>
                <a:ea typeface="Lustria"/>
                <a:cs typeface="Lustria"/>
                <a:sym typeface="Lustria"/>
              </a:defRPr>
            </a:lvl8pPr>
            <a:lvl9pPr indent="0" lvl="8" marL="0" marR="0" rtl="0" algn="ctr">
              <a:spcBef>
                <a:spcPts val="0"/>
              </a:spcBef>
              <a:buNone/>
              <a:defRPr b="1" i="0" sz="1100" u="none" cap="none" strike="noStrike">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17" name="Shape 17"/>
          <p:cNvSpPr txBox="1"/>
          <p:nvPr/>
        </p:nvSpPr>
        <p:spPr>
          <a:xfrm>
            <a:off x="8292818" y="5804647"/>
            <a:ext cx="367088" cy="67710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4400" u="none" cap="none" strike="noStrike">
                <a:solidFill>
                  <a:schemeClr val="accent1"/>
                </a:solidFill>
                <a:latin typeface="Noto Sans Symbols"/>
                <a:ea typeface="Noto Sans Symbols"/>
                <a:cs typeface="Noto Sans Symbols"/>
                <a:sym typeface="Noto Sans Symbols"/>
              </a:rPr>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78" name="Shape 78"/>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79" name="Shape 79"/>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Shape 81"/>
          <p:cNvSpPr txBox="1"/>
          <p:nvPr>
            <p:ph type="title"/>
          </p:nvPr>
        </p:nvSpPr>
        <p:spPr>
          <a:xfrm>
            <a:off x="457199" y="381001"/>
            <a:ext cx="3509683" cy="2209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4400"/>
              <a:buFont typeface="Lustria"/>
              <a:buNone/>
              <a:defRPr b="0" i="0" sz="44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txBox="1"/>
          <p:nvPr>
            <p:ph idx="1" type="body"/>
          </p:nvPr>
        </p:nvSpPr>
        <p:spPr>
          <a:xfrm>
            <a:off x="5029200" y="273050"/>
            <a:ext cx="3657600" cy="5853113"/>
          </a:xfrm>
          <a:prstGeom prst="rect">
            <a:avLst/>
          </a:prstGeom>
          <a:noFill/>
          <a:ln>
            <a:noFill/>
          </a:ln>
        </p:spPr>
        <p:txBody>
          <a:bodyPr anchorCtr="0" anchor="t" bIns="91425" lIns="91425" spcFirstLastPara="1" rIns="91425" wrap="square" tIns="91425"/>
          <a:lstStyle>
            <a:lvl1pPr indent="-354330" lvl="0" marL="457200" marR="0" rtl="0" algn="l">
              <a:spcBef>
                <a:spcPts val="2000"/>
              </a:spcBef>
              <a:spcAft>
                <a:spcPts val="0"/>
              </a:spcAft>
              <a:buClr>
                <a:schemeClr val="accent1"/>
              </a:buClr>
              <a:buSzPts val="1980"/>
              <a:buFont typeface="Noto Sans Symbols"/>
              <a:buChar char="•"/>
              <a:defRPr b="0" i="0" sz="2200" u="none" cap="none" strike="noStrike">
                <a:solidFill>
                  <a:srgbClr val="595959"/>
                </a:solidFill>
                <a:latin typeface="Lustria"/>
                <a:ea typeface="Lustria"/>
                <a:cs typeface="Lustria"/>
                <a:sym typeface="Lustria"/>
              </a:defRPr>
            </a:lvl1pPr>
            <a:lvl2pPr indent="-342900" lvl="1" marL="914400"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83" name="Shape 83"/>
          <p:cNvSpPr txBox="1"/>
          <p:nvPr>
            <p:ph idx="2" type="body"/>
          </p:nvPr>
        </p:nvSpPr>
        <p:spPr>
          <a:xfrm>
            <a:off x="457199" y="2649071"/>
            <a:ext cx="3509683" cy="3388192"/>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chemeClr val="accent1"/>
              </a:buClr>
              <a:buSzPts val="1800"/>
              <a:buFont typeface="Noto Sans Symbols"/>
              <a:buNone/>
              <a:defRPr b="0" i="0" sz="2000" u="none" cap="none" strike="noStrike">
                <a:solidFill>
                  <a:schemeClr val="lt1"/>
                </a:solidFill>
                <a:latin typeface="Lustria"/>
                <a:ea typeface="Lustria"/>
                <a:cs typeface="Lustria"/>
                <a:sym typeface="Lustria"/>
              </a:defRPr>
            </a:lvl1pPr>
            <a:lvl2pPr indent="-228600" lvl="1" marL="914400" marR="0" rtl="0" algn="l">
              <a:spcBef>
                <a:spcPts val="600"/>
              </a:spcBef>
              <a:spcAft>
                <a:spcPts val="0"/>
              </a:spcAft>
              <a:buClr>
                <a:srgbClr val="C0F942"/>
              </a:buClr>
              <a:buSzPts val="1080"/>
              <a:buFont typeface="Noto Sans Symbols"/>
              <a:buNone/>
              <a:defRPr b="0" i="0" sz="1200" u="none" cap="none" strike="noStrike">
                <a:solidFill>
                  <a:srgbClr val="595959"/>
                </a:solidFill>
                <a:latin typeface="Lustria"/>
                <a:ea typeface="Lustria"/>
                <a:cs typeface="Lustria"/>
                <a:sym typeface="Lustria"/>
              </a:defRPr>
            </a:lvl2pPr>
            <a:lvl3pPr indent="-228600" lvl="2" marL="1371600" marR="0" rtl="0" algn="l">
              <a:spcBef>
                <a:spcPts val="600"/>
              </a:spcBef>
              <a:spcAft>
                <a:spcPts val="0"/>
              </a:spcAft>
              <a:buClr>
                <a:schemeClr val="accent1"/>
              </a:buClr>
              <a:buSzPts val="900"/>
              <a:buFont typeface="Noto Sans Symbols"/>
              <a:buNone/>
              <a:defRPr b="0" i="0" sz="1000" u="none" cap="none" strike="noStrike">
                <a:solidFill>
                  <a:srgbClr val="595959"/>
                </a:solidFill>
                <a:latin typeface="Lustria"/>
                <a:ea typeface="Lustria"/>
                <a:cs typeface="Lustria"/>
                <a:sym typeface="Lustria"/>
              </a:defRPr>
            </a:lvl3pPr>
            <a:lvl4pPr indent="-228600" lvl="3" marL="1828800" marR="0" rtl="0" algn="l">
              <a:spcBef>
                <a:spcPts val="60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4pPr>
            <a:lvl5pPr indent="-228600" lvl="4" marL="2286000" marR="0" rtl="0" algn="l">
              <a:spcBef>
                <a:spcPts val="60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5pPr>
            <a:lvl6pPr indent="-228600" lvl="5" marL="27432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6pPr>
            <a:lvl7pPr indent="-228600" lvl="6" marL="32004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7pPr>
            <a:lvl8pPr indent="-228600" lvl="7" marL="36576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8pPr>
            <a:lvl9pPr indent="-228600" lvl="8" marL="41148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9pPr>
          </a:lstStyle>
          <a:p/>
        </p:txBody>
      </p:sp>
      <p:sp>
        <p:nvSpPr>
          <p:cNvPr id="84" name="Shape 8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chemeClr val="lt1"/>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85" name="Shape 85"/>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86" name="Shape 86"/>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Shape 88"/>
          <p:cNvSpPr txBox="1"/>
          <p:nvPr>
            <p:ph type="title"/>
          </p:nvPr>
        </p:nvSpPr>
        <p:spPr>
          <a:xfrm>
            <a:off x="5051425" y="381001"/>
            <a:ext cx="3635375" cy="2209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4400"/>
              <a:buFont typeface="Lustria"/>
              <a:buNone/>
              <a:defRPr b="0" i="0" sz="4400" u="none" cap="none" strike="noStrike">
                <a:solidFill>
                  <a:schemeClr val="dk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Shape 89"/>
          <p:cNvSpPr txBox="1"/>
          <p:nvPr>
            <p:ph idx="1" type="body"/>
          </p:nvPr>
        </p:nvSpPr>
        <p:spPr>
          <a:xfrm>
            <a:off x="5051425" y="2649070"/>
            <a:ext cx="3635375" cy="3505667"/>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chemeClr val="accent1"/>
              </a:buClr>
              <a:buSzPts val="1800"/>
              <a:buFont typeface="Noto Sans Symbols"/>
              <a:buNone/>
              <a:defRPr b="0" i="0" sz="2000" u="none" cap="none" strike="noStrike">
                <a:solidFill>
                  <a:srgbClr val="595959"/>
                </a:solidFill>
                <a:latin typeface="Lustria"/>
                <a:ea typeface="Lustria"/>
                <a:cs typeface="Lustria"/>
                <a:sym typeface="Lustria"/>
              </a:defRPr>
            </a:lvl1pPr>
            <a:lvl2pPr indent="-228600" lvl="1" marL="914400" marR="0" rtl="0" algn="l">
              <a:spcBef>
                <a:spcPts val="600"/>
              </a:spcBef>
              <a:spcAft>
                <a:spcPts val="0"/>
              </a:spcAft>
              <a:buClr>
                <a:srgbClr val="C0F942"/>
              </a:buClr>
              <a:buSzPts val="1080"/>
              <a:buFont typeface="Noto Sans Symbols"/>
              <a:buNone/>
              <a:defRPr b="0" i="0" sz="1200" u="none" cap="none" strike="noStrike">
                <a:solidFill>
                  <a:srgbClr val="595959"/>
                </a:solidFill>
                <a:latin typeface="Lustria"/>
                <a:ea typeface="Lustria"/>
                <a:cs typeface="Lustria"/>
                <a:sym typeface="Lustria"/>
              </a:defRPr>
            </a:lvl2pPr>
            <a:lvl3pPr indent="-228600" lvl="2" marL="1371600" marR="0" rtl="0" algn="l">
              <a:spcBef>
                <a:spcPts val="600"/>
              </a:spcBef>
              <a:spcAft>
                <a:spcPts val="0"/>
              </a:spcAft>
              <a:buClr>
                <a:schemeClr val="accent1"/>
              </a:buClr>
              <a:buSzPts val="900"/>
              <a:buFont typeface="Noto Sans Symbols"/>
              <a:buNone/>
              <a:defRPr b="0" i="0" sz="1000" u="none" cap="none" strike="noStrike">
                <a:solidFill>
                  <a:srgbClr val="595959"/>
                </a:solidFill>
                <a:latin typeface="Lustria"/>
                <a:ea typeface="Lustria"/>
                <a:cs typeface="Lustria"/>
                <a:sym typeface="Lustria"/>
              </a:defRPr>
            </a:lvl3pPr>
            <a:lvl4pPr indent="-228600" lvl="3" marL="1828800" marR="0" rtl="0" algn="l">
              <a:spcBef>
                <a:spcPts val="60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4pPr>
            <a:lvl5pPr indent="-228600" lvl="4" marL="2286000" marR="0" rtl="0" algn="l">
              <a:spcBef>
                <a:spcPts val="60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5pPr>
            <a:lvl6pPr indent="-228600" lvl="5" marL="27432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6pPr>
            <a:lvl7pPr indent="-228600" lvl="6" marL="32004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7pPr>
            <a:lvl8pPr indent="-228600" lvl="7" marL="36576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8pPr>
            <a:lvl9pPr indent="-228600" lvl="8" marL="41148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9pPr>
          </a:lstStyle>
          <a:p/>
        </p:txBody>
      </p:sp>
      <p:sp>
        <p:nvSpPr>
          <p:cNvPr id="90" name="Shape 9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chemeClr val="lt1"/>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1" name="Shape 91"/>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2" name="Shape 92"/>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93" name="Shape 93"/>
          <p:cNvSpPr/>
          <p:nvPr>
            <p:ph idx="2" type="pic"/>
          </p:nvPr>
        </p:nvSpPr>
        <p:spPr>
          <a:xfrm>
            <a:off x="228600" y="1143000"/>
            <a:ext cx="4267200" cy="4267200"/>
          </a:xfrm>
          <a:prstGeom prst="ellipse">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lstStyle>
            <a:lvl1pPr lvl="0" marR="0" rtl="0" algn="l">
              <a:spcBef>
                <a:spcPts val="2000"/>
              </a:spcBef>
              <a:spcAft>
                <a:spcPts val="0"/>
              </a:spcAft>
              <a:buClr>
                <a:schemeClr val="accent1"/>
              </a:buClr>
              <a:buSzPts val="1980"/>
              <a:buFont typeface="Noto Sans Symbols"/>
              <a:buNone/>
              <a:defRPr b="0" i="0" sz="22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s with Caption">
  <p:cSld name="3 Pictures with Caption">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Shape 95"/>
          <p:cNvSpPr txBox="1"/>
          <p:nvPr>
            <p:ph type="title"/>
          </p:nvPr>
        </p:nvSpPr>
        <p:spPr>
          <a:xfrm>
            <a:off x="5051425" y="381001"/>
            <a:ext cx="3635375" cy="2209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4400"/>
              <a:buFont typeface="Lustria"/>
              <a:buNone/>
              <a:defRPr b="0" i="0" sz="4400" u="none" cap="none" strike="noStrike">
                <a:solidFill>
                  <a:schemeClr val="dk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Shape 96"/>
          <p:cNvSpPr txBox="1"/>
          <p:nvPr>
            <p:ph idx="1" type="body"/>
          </p:nvPr>
        </p:nvSpPr>
        <p:spPr>
          <a:xfrm>
            <a:off x="5051425" y="2649070"/>
            <a:ext cx="3635375" cy="3505667"/>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chemeClr val="accent1"/>
              </a:buClr>
              <a:buSzPts val="1800"/>
              <a:buFont typeface="Noto Sans Symbols"/>
              <a:buNone/>
              <a:defRPr b="0" i="0" sz="2000" u="none" cap="none" strike="noStrike">
                <a:solidFill>
                  <a:srgbClr val="595959"/>
                </a:solidFill>
                <a:latin typeface="Lustria"/>
                <a:ea typeface="Lustria"/>
                <a:cs typeface="Lustria"/>
                <a:sym typeface="Lustria"/>
              </a:defRPr>
            </a:lvl1pPr>
            <a:lvl2pPr indent="-228600" lvl="1" marL="914400" marR="0" rtl="0" algn="l">
              <a:spcBef>
                <a:spcPts val="600"/>
              </a:spcBef>
              <a:spcAft>
                <a:spcPts val="0"/>
              </a:spcAft>
              <a:buClr>
                <a:srgbClr val="C0F942"/>
              </a:buClr>
              <a:buSzPts val="1080"/>
              <a:buFont typeface="Noto Sans Symbols"/>
              <a:buNone/>
              <a:defRPr b="0" i="0" sz="1200" u="none" cap="none" strike="noStrike">
                <a:solidFill>
                  <a:srgbClr val="595959"/>
                </a:solidFill>
                <a:latin typeface="Lustria"/>
                <a:ea typeface="Lustria"/>
                <a:cs typeface="Lustria"/>
                <a:sym typeface="Lustria"/>
              </a:defRPr>
            </a:lvl2pPr>
            <a:lvl3pPr indent="-228600" lvl="2" marL="1371600" marR="0" rtl="0" algn="l">
              <a:spcBef>
                <a:spcPts val="600"/>
              </a:spcBef>
              <a:spcAft>
                <a:spcPts val="0"/>
              </a:spcAft>
              <a:buClr>
                <a:schemeClr val="accent1"/>
              </a:buClr>
              <a:buSzPts val="900"/>
              <a:buFont typeface="Noto Sans Symbols"/>
              <a:buNone/>
              <a:defRPr b="0" i="0" sz="1000" u="none" cap="none" strike="noStrike">
                <a:solidFill>
                  <a:srgbClr val="595959"/>
                </a:solidFill>
                <a:latin typeface="Lustria"/>
                <a:ea typeface="Lustria"/>
                <a:cs typeface="Lustria"/>
                <a:sym typeface="Lustria"/>
              </a:defRPr>
            </a:lvl3pPr>
            <a:lvl4pPr indent="-228600" lvl="3" marL="1828800" marR="0" rtl="0" algn="l">
              <a:spcBef>
                <a:spcPts val="60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4pPr>
            <a:lvl5pPr indent="-228600" lvl="4" marL="2286000" marR="0" rtl="0" algn="l">
              <a:spcBef>
                <a:spcPts val="60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5pPr>
            <a:lvl6pPr indent="-228600" lvl="5" marL="27432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6pPr>
            <a:lvl7pPr indent="-228600" lvl="6" marL="32004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7pPr>
            <a:lvl8pPr indent="-228600" lvl="7" marL="36576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8pPr>
            <a:lvl9pPr indent="-228600" lvl="8" marL="41148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9pPr>
          </a:lstStyle>
          <a:p/>
        </p:txBody>
      </p:sp>
      <p:sp>
        <p:nvSpPr>
          <p:cNvPr id="97" name="Shape 9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chemeClr val="lt1"/>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8" name="Shape 98"/>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9" name="Shape 99"/>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100" name="Shape 100"/>
          <p:cNvSpPr/>
          <p:nvPr>
            <p:ph idx="2" type="pic"/>
          </p:nvPr>
        </p:nvSpPr>
        <p:spPr>
          <a:xfrm>
            <a:off x="990600" y="2590800"/>
            <a:ext cx="3505200" cy="3505200"/>
          </a:xfrm>
          <a:prstGeom prst="ellipse">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lstStyle>
            <a:lvl1pPr lvl="0" marR="0" rtl="0" algn="l">
              <a:spcBef>
                <a:spcPts val="2000"/>
              </a:spcBef>
              <a:spcAft>
                <a:spcPts val="0"/>
              </a:spcAft>
              <a:buClr>
                <a:schemeClr val="accent1"/>
              </a:buClr>
              <a:buSzPts val="1980"/>
              <a:buFont typeface="Noto Sans Symbols"/>
              <a:buNone/>
              <a:defRPr b="0" i="0" sz="22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101" name="Shape 101"/>
          <p:cNvSpPr/>
          <p:nvPr>
            <p:ph idx="3" type="pic"/>
          </p:nvPr>
        </p:nvSpPr>
        <p:spPr>
          <a:xfrm>
            <a:off x="2479675" y="1260475"/>
            <a:ext cx="1254125" cy="1254125"/>
          </a:xfrm>
          <a:prstGeom prst="ellipse">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lstStyle>
            <a:lvl1pPr lvl="0" marR="0" rtl="0" algn="l">
              <a:spcBef>
                <a:spcPts val="2000"/>
              </a:spcBef>
              <a:spcAft>
                <a:spcPts val="0"/>
              </a:spcAft>
              <a:buClr>
                <a:schemeClr val="accent1"/>
              </a:buClr>
              <a:buSzPts val="1260"/>
              <a:buFont typeface="Noto Sans Symbols"/>
              <a:buNone/>
              <a:defRPr b="0" i="0" sz="14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102" name="Shape 102"/>
          <p:cNvSpPr/>
          <p:nvPr>
            <p:ph idx="4" type="pic"/>
          </p:nvPr>
        </p:nvSpPr>
        <p:spPr>
          <a:xfrm>
            <a:off x="269875" y="762000"/>
            <a:ext cx="2092325" cy="2092325"/>
          </a:xfrm>
          <a:prstGeom prst="ellipse">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lstStyle>
            <a:lvl1pPr lvl="0" marR="0" rtl="0" algn="l">
              <a:spcBef>
                <a:spcPts val="2000"/>
              </a:spcBef>
              <a:spcAft>
                <a:spcPts val="0"/>
              </a:spcAft>
              <a:buClr>
                <a:schemeClr val="accent1"/>
              </a:buClr>
              <a:buSzPts val="1620"/>
              <a:buFont typeface="Noto Sans Symbols"/>
              <a:buNone/>
              <a:defRPr b="0" i="0" sz="18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3" name="Shape 103"/>
        <p:cNvGrpSpPr/>
        <p:nvPr/>
      </p:nvGrpSpPr>
      <p:grpSpPr>
        <a:xfrm>
          <a:off x="0" y="0"/>
          <a:ext cx="0" cy="0"/>
          <a:chOff x="0" y="0"/>
          <a:chExt cx="0" cy="0"/>
        </a:xfrm>
      </p:grpSpPr>
      <p:sp>
        <p:nvSpPr>
          <p:cNvPr id="104" name="Shape 104"/>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5" name="Shape 105"/>
          <p:cNvSpPr txBox="1"/>
          <p:nvPr>
            <p:ph idx="1" type="body"/>
          </p:nvPr>
        </p:nvSpPr>
        <p:spPr>
          <a:xfrm rot="5400000">
            <a:off x="2836769" y="188819"/>
            <a:ext cx="3468875" cy="8228013"/>
          </a:xfrm>
          <a:prstGeom prst="rect">
            <a:avLst/>
          </a:prstGeom>
          <a:noFill/>
          <a:ln>
            <a:noFill/>
          </a:ln>
        </p:spPr>
        <p:txBody>
          <a:bodyPr anchorCtr="0" anchor="t" bIns="91425" lIns="91425" spcFirstLastPara="1" rIns="91425" wrap="square" tIns="91425"/>
          <a:lstStyle>
            <a:lvl1pPr indent="-354330" lvl="0" marL="457200" marR="0" rtl="0" algn="l">
              <a:spcBef>
                <a:spcPts val="2000"/>
              </a:spcBef>
              <a:spcAft>
                <a:spcPts val="0"/>
              </a:spcAft>
              <a:buClr>
                <a:schemeClr val="accent1"/>
              </a:buClr>
              <a:buSzPts val="1980"/>
              <a:buFont typeface="Noto Sans Symbols"/>
              <a:buChar char="•"/>
              <a:defRPr b="0" i="0" sz="2200" u="none" cap="none" strike="noStrike">
                <a:solidFill>
                  <a:srgbClr val="595959"/>
                </a:solidFill>
                <a:latin typeface="Lustria"/>
                <a:ea typeface="Lustria"/>
                <a:cs typeface="Lustria"/>
                <a:sym typeface="Lustria"/>
              </a:defRPr>
            </a:lvl1pPr>
            <a:lvl2pPr indent="-342900" lvl="1" marL="914400"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106" name="Shape 10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07" name="Shape 107"/>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08" name="Shape 108"/>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Shape 110"/>
          <p:cNvSpPr txBox="1"/>
          <p:nvPr>
            <p:ph type="title"/>
          </p:nvPr>
        </p:nvSpPr>
        <p:spPr>
          <a:xfrm rot="5400000">
            <a:off x="4922837" y="2438400"/>
            <a:ext cx="5851525" cy="15240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1" name="Shape 111"/>
          <p:cNvSpPr txBox="1"/>
          <p:nvPr>
            <p:ph idx="1" type="body"/>
          </p:nvPr>
        </p:nvSpPr>
        <p:spPr>
          <a:xfrm rot="5400000">
            <a:off x="659279" y="214780"/>
            <a:ext cx="5615642" cy="6019800"/>
          </a:xfrm>
          <a:prstGeom prst="rect">
            <a:avLst/>
          </a:prstGeom>
          <a:noFill/>
          <a:ln>
            <a:noFill/>
          </a:ln>
        </p:spPr>
        <p:txBody>
          <a:bodyPr anchorCtr="0" anchor="t" bIns="91425" lIns="91425" spcFirstLastPara="1" rIns="91425" wrap="square" tIns="91425"/>
          <a:lstStyle>
            <a:lvl1pPr indent="-354330" lvl="0" marL="457200" marR="0" rtl="0" algn="l">
              <a:spcBef>
                <a:spcPts val="2000"/>
              </a:spcBef>
              <a:spcAft>
                <a:spcPts val="0"/>
              </a:spcAft>
              <a:buClr>
                <a:schemeClr val="accent1"/>
              </a:buClr>
              <a:buSzPts val="1980"/>
              <a:buFont typeface="Noto Sans Symbols"/>
              <a:buChar char="•"/>
              <a:defRPr b="0" i="0" sz="2200" u="none" cap="none" strike="noStrike">
                <a:solidFill>
                  <a:srgbClr val="595959"/>
                </a:solidFill>
                <a:latin typeface="Lustria"/>
                <a:ea typeface="Lustria"/>
                <a:cs typeface="Lustria"/>
                <a:sym typeface="Lustria"/>
              </a:defRPr>
            </a:lvl1pPr>
            <a:lvl2pPr indent="-342900" lvl="1" marL="914400"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112" name="Shape 1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13" name="Shape 113"/>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14" name="Shape 114"/>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p:cSld name="Closing">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Shape 11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17" name="Shape 117"/>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18" name="Shape 118"/>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Shape 19"/>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Shape 20"/>
          <p:cNvSpPr txBox="1"/>
          <p:nvPr>
            <p:ph idx="1" type="body"/>
          </p:nvPr>
        </p:nvSpPr>
        <p:spPr>
          <a:xfrm>
            <a:off x="739775" y="2770094"/>
            <a:ext cx="7662864" cy="3267169"/>
          </a:xfrm>
          <a:prstGeom prst="rect">
            <a:avLst/>
          </a:prstGeom>
          <a:noFill/>
          <a:ln>
            <a:noFill/>
          </a:ln>
        </p:spPr>
        <p:txBody>
          <a:bodyPr anchorCtr="0" anchor="t" bIns="91425" lIns="91425" spcFirstLastPara="1" rIns="91425" wrap="square" tIns="91425"/>
          <a:lstStyle>
            <a:lvl1pPr indent="-354330" lvl="0" marL="457200" marR="0" rtl="0" algn="l">
              <a:spcBef>
                <a:spcPts val="2000"/>
              </a:spcBef>
              <a:spcAft>
                <a:spcPts val="0"/>
              </a:spcAft>
              <a:buClr>
                <a:schemeClr val="accent1"/>
              </a:buClr>
              <a:buSzPts val="1980"/>
              <a:buFont typeface="Noto Sans Symbols"/>
              <a:buChar char="•"/>
              <a:defRPr b="0" i="0" sz="2200" u="none" cap="none" strike="noStrike">
                <a:solidFill>
                  <a:srgbClr val="595959"/>
                </a:solidFill>
                <a:latin typeface="Lustria"/>
                <a:ea typeface="Lustria"/>
                <a:cs typeface="Lustria"/>
                <a:sym typeface="Lustria"/>
              </a:defRPr>
            </a:lvl1pPr>
            <a:lvl2pPr indent="-342900" lvl="1" marL="914400"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21" name="Shape 2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22" name="Shape 22"/>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23" name="Shape 23"/>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Shape 25"/>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27" name="Shape 27"/>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28" name="Shape 28"/>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Shape 30"/>
          <p:cNvSpPr txBox="1"/>
          <p:nvPr>
            <p:ph type="title"/>
          </p:nvPr>
        </p:nvSpPr>
        <p:spPr>
          <a:xfrm>
            <a:off x="457200" y="2236694"/>
            <a:ext cx="6400800" cy="136207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1676399" y="3609695"/>
            <a:ext cx="5181601" cy="1500187"/>
          </a:xfrm>
          <a:prstGeom prst="rect">
            <a:avLst/>
          </a:prstGeom>
          <a:noFill/>
          <a:ln>
            <a:noFill/>
          </a:ln>
        </p:spPr>
        <p:txBody>
          <a:bodyPr anchorCtr="0" anchor="t" bIns="91425" lIns="91425" spcFirstLastPara="1" rIns="91425" wrap="square" tIns="91425"/>
          <a:lstStyle>
            <a:lvl1pPr indent="-228600" lvl="0" marL="457200" marR="0" rtl="0" algn="r">
              <a:spcBef>
                <a:spcPts val="300"/>
              </a:spcBef>
              <a:spcAft>
                <a:spcPts val="0"/>
              </a:spcAft>
              <a:buClr>
                <a:schemeClr val="accent1"/>
              </a:buClr>
              <a:buSzPts val="1620"/>
              <a:buFont typeface="Noto Sans Symbols"/>
              <a:buNone/>
              <a:defRPr b="0" i="0" sz="1800" u="none" cap="none" strike="noStrike">
                <a:solidFill>
                  <a:schemeClr val="lt1"/>
                </a:solidFill>
                <a:latin typeface="Lustria"/>
                <a:ea typeface="Lustria"/>
                <a:cs typeface="Lustria"/>
                <a:sym typeface="Lustria"/>
              </a:defRPr>
            </a:lvl1pPr>
            <a:lvl2pPr indent="-228600" lvl="1" marL="914400" marR="0" rtl="0" algn="l">
              <a:spcBef>
                <a:spcPts val="600"/>
              </a:spcBef>
              <a:spcAft>
                <a:spcPts val="0"/>
              </a:spcAft>
              <a:buClr>
                <a:srgbClr val="C0F942"/>
              </a:buClr>
              <a:buSzPts val="1620"/>
              <a:buFont typeface="Noto Sans Symbols"/>
              <a:buNone/>
              <a:defRPr b="0" i="0" sz="1800" u="none" cap="none" strike="noStrike">
                <a:solidFill>
                  <a:srgbClr val="888888"/>
                </a:solidFill>
                <a:latin typeface="Lustria"/>
                <a:ea typeface="Lustria"/>
                <a:cs typeface="Lustria"/>
                <a:sym typeface="Lustria"/>
              </a:defRPr>
            </a:lvl2pPr>
            <a:lvl3pPr indent="-228600" lvl="2" marL="1371600" marR="0" rtl="0" algn="l">
              <a:spcBef>
                <a:spcPts val="600"/>
              </a:spcBef>
              <a:spcAft>
                <a:spcPts val="0"/>
              </a:spcAft>
              <a:buClr>
                <a:schemeClr val="accent1"/>
              </a:buClr>
              <a:buSzPts val="1440"/>
              <a:buFont typeface="Noto Sans Symbols"/>
              <a:buNone/>
              <a:defRPr b="0" i="0" sz="1600" u="none" cap="none" strike="noStrike">
                <a:solidFill>
                  <a:srgbClr val="888888"/>
                </a:solidFill>
                <a:latin typeface="Lustria"/>
                <a:ea typeface="Lustria"/>
                <a:cs typeface="Lustria"/>
                <a:sym typeface="Lustria"/>
              </a:defRPr>
            </a:lvl3pPr>
            <a:lvl4pPr indent="-228600" lvl="3" marL="1828800" marR="0" rtl="0" algn="l">
              <a:spcBef>
                <a:spcPts val="600"/>
              </a:spcBef>
              <a:spcAft>
                <a:spcPts val="0"/>
              </a:spcAft>
              <a:buClr>
                <a:srgbClr val="C0F942"/>
              </a:buClr>
              <a:buSzPts val="1260"/>
              <a:buFont typeface="Noto Sans Symbols"/>
              <a:buNone/>
              <a:defRPr b="0" i="0" sz="1400" u="none" cap="none" strike="noStrike">
                <a:solidFill>
                  <a:srgbClr val="888888"/>
                </a:solidFill>
                <a:latin typeface="Lustria"/>
                <a:ea typeface="Lustria"/>
                <a:cs typeface="Lustria"/>
                <a:sym typeface="Lustria"/>
              </a:defRPr>
            </a:lvl4pPr>
            <a:lvl5pPr indent="-228600" lvl="4" marL="2286000" marR="0" rtl="0" algn="l">
              <a:spcBef>
                <a:spcPts val="600"/>
              </a:spcBef>
              <a:spcAft>
                <a:spcPts val="0"/>
              </a:spcAft>
              <a:buClr>
                <a:schemeClr val="accent1"/>
              </a:buClr>
              <a:buSzPts val="1260"/>
              <a:buFont typeface="Noto Sans Symbols"/>
              <a:buNone/>
              <a:defRPr b="0" i="0" sz="1400" u="none" cap="none" strike="noStrike">
                <a:solidFill>
                  <a:srgbClr val="888888"/>
                </a:solidFill>
                <a:latin typeface="Lustria"/>
                <a:ea typeface="Lustria"/>
                <a:cs typeface="Lustria"/>
                <a:sym typeface="Lustria"/>
              </a:defRPr>
            </a:lvl5pPr>
            <a:lvl6pPr indent="-228600" lvl="5" marL="2743200" marR="0" rtl="0" algn="l">
              <a:spcBef>
                <a:spcPts val="280"/>
              </a:spcBef>
              <a:spcAft>
                <a:spcPts val="0"/>
              </a:spcAft>
              <a:buClr>
                <a:srgbClr val="C0F942"/>
              </a:buClr>
              <a:buSzPts val="1260"/>
              <a:buFont typeface="Noto Sans Symbols"/>
              <a:buNone/>
              <a:defRPr b="0" i="0" sz="1400" u="none" cap="none" strike="noStrike">
                <a:solidFill>
                  <a:srgbClr val="888888"/>
                </a:solidFill>
                <a:latin typeface="Lustria"/>
                <a:ea typeface="Lustria"/>
                <a:cs typeface="Lustria"/>
                <a:sym typeface="Lustria"/>
              </a:defRPr>
            </a:lvl6pPr>
            <a:lvl7pPr indent="-228600" lvl="6" marL="3200400" marR="0" rtl="0" algn="l">
              <a:spcBef>
                <a:spcPts val="280"/>
              </a:spcBef>
              <a:spcAft>
                <a:spcPts val="0"/>
              </a:spcAft>
              <a:buClr>
                <a:schemeClr val="accent1"/>
              </a:buClr>
              <a:buSzPts val="1260"/>
              <a:buFont typeface="Noto Sans Symbols"/>
              <a:buNone/>
              <a:defRPr b="0" i="0" sz="1400" u="none" cap="none" strike="noStrike">
                <a:solidFill>
                  <a:srgbClr val="888888"/>
                </a:solidFill>
                <a:latin typeface="Lustria"/>
                <a:ea typeface="Lustria"/>
                <a:cs typeface="Lustria"/>
                <a:sym typeface="Lustria"/>
              </a:defRPr>
            </a:lvl7pPr>
            <a:lvl8pPr indent="-228600" lvl="7" marL="3657600" marR="0" rtl="0" algn="l">
              <a:spcBef>
                <a:spcPts val="280"/>
              </a:spcBef>
              <a:spcAft>
                <a:spcPts val="0"/>
              </a:spcAft>
              <a:buClr>
                <a:srgbClr val="C0F942"/>
              </a:buClr>
              <a:buSzPts val="1260"/>
              <a:buFont typeface="Noto Sans Symbols"/>
              <a:buNone/>
              <a:defRPr b="0" i="0" sz="1400" u="none" cap="none" strike="noStrike">
                <a:solidFill>
                  <a:srgbClr val="888888"/>
                </a:solidFill>
                <a:latin typeface="Lustria"/>
                <a:ea typeface="Lustria"/>
                <a:cs typeface="Lustria"/>
                <a:sym typeface="Lustria"/>
              </a:defRPr>
            </a:lvl8pPr>
            <a:lvl9pPr indent="-228600" lvl="8" marL="4114800" marR="0" rtl="0" algn="l">
              <a:spcBef>
                <a:spcPts val="280"/>
              </a:spcBef>
              <a:spcAft>
                <a:spcPts val="0"/>
              </a:spcAft>
              <a:buClr>
                <a:schemeClr val="accent1"/>
              </a:buClr>
              <a:buSzPts val="1260"/>
              <a:buFont typeface="Noto Sans Symbols"/>
              <a:buNone/>
              <a:defRPr b="0" i="0" sz="1400" u="none" cap="none" strike="noStrike">
                <a:solidFill>
                  <a:srgbClr val="888888"/>
                </a:solidFill>
                <a:latin typeface="Lustria"/>
                <a:ea typeface="Lustria"/>
                <a:cs typeface="Lustria"/>
                <a:sym typeface="Lustria"/>
              </a:defRPr>
            </a:lvl9pPr>
          </a:lstStyle>
          <a:p/>
        </p:txBody>
      </p:sp>
      <p:sp>
        <p:nvSpPr>
          <p:cNvPr id="32" name="Shape 3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chemeClr val="lt1"/>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33" name="Shape 33"/>
          <p:cNvSpPr txBox="1"/>
          <p:nvPr>
            <p:ph idx="11" type="ftr"/>
          </p:nvPr>
        </p:nvSpPr>
        <p:spPr>
          <a:xfrm>
            <a:off x="7238999" y="6356350"/>
            <a:ext cx="1446213"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34" name="Shape 34"/>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chemeClr val="lt1"/>
                </a:solidFill>
                <a:latin typeface="Lustria"/>
                <a:ea typeface="Lustria"/>
                <a:cs typeface="Lustria"/>
                <a:sym typeface="Lustria"/>
              </a:defRPr>
            </a:lvl1pPr>
            <a:lvl2pPr indent="0" lvl="1" marL="0" marR="0" rtl="0" algn="ctr">
              <a:spcBef>
                <a:spcPts val="0"/>
              </a:spcBef>
              <a:buNone/>
              <a:defRPr b="1" sz="1100">
                <a:solidFill>
                  <a:schemeClr val="lt1"/>
                </a:solidFill>
                <a:latin typeface="Lustria"/>
                <a:ea typeface="Lustria"/>
                <a:cs typeface="Lustria"/>
                <a:sym typeface="Lustria"/>
              </a:defRPr>
            </a:lvl2pPr>
            <a:lvl3pPr indent="0" lvl="2" marL="0" marR="0" rtl="0" algn="ctr">
              <a:spcBef>
                <a:spcPts val="0"/>
              </a:spcBef>
              <a:buNone/>
              <a:defRPr b="1" sz="1100">
                <a:solidFill>
                  <a:schemeClr val="lt1"/>
                </a:solidFill>
                <a:latin typeface="Lustria"/>
                <a:ea typeface="Lustria"/>
                <a:cs typeface="Lustria"/>
                <a:sym typeface="Lustria"/>
              </a:defRPr>
            </a:lvl3pPr>
            <a:lvl4pPr indent="0" lvl="3" marL="0" marR="0" rtl="0" algn="ctr">
              <a:spcBef>
                <a:spcPts val="0"/>
              </a:spcBef>
              <a:buNone/>
              <a:defRPr b="1" sz="1100">
                <a:solidFill>
                  <a:schemeClr val="lt1"/>
                </a:solidFill>
                <a:latin typeface="Lustria"/>
                <a:ea typeface="Lustria"/>
                <a:cs typeface="Lustria"/>
                <a:sym typeface="Lustria"/>
              </a:defRPr>
            </a:lvl4pPr>
            <a:lvl5pPr indent="0" lvl="4" marL="0" marR="0" rtl="0" algn="ctr">
              <a:spcBef>
                <a:spcPts val="0"/>
              </a:spcBef>
              <a:buNone/>
              <a:defRPr b="1" sz="1100">
                <a:solidFill>
                  <a:schemeClr val="lt1"/>
                </a:solidFill>
                <a:latin typeface="Lustria"/>
                <a:ea typeface="Lustria"/>
                <a:cs typeface="Lustria"/>
                <a:sym typeface="Lustria"/>
              </a:defRPr>
            </a:lvl5pPr>
            <a:lvl6pPr indent="0" lvl="5" marL="0" marR="0" rtl="0" algn="ctr">
              <a:spcBef>
                <a:spcPts val="0"/>
              </a:spcBef>
              <a:buNone/>
              <a:defRPr b="1" sz="1100">
                <a:solidFill>
                  <a:schemeClr val="lt1"/>
                </a:solidFill>
                <a:latin typeface="Lustria"/>
                <a:ea typeface="Lustria"/>
                <a:cs typeface="Lustria"/>
                <a:sym typeface="Lustria"/>
              </a:defRPr>
            </a:lvl6pPr>
            <a:lvl7pPr indent="0" lvl="6" marL="0" marR="0" rtl="0" algn="ctr">
              <a:spcBef>
                <a:spcPts val="0"/>
              </a:spcBef>
              <a:buNone/>
              <a:defRPr b="1" sz="1100">
                <a:solidFill>
                  <a:schemeClr val="lt1"/>
                </a:solidFill>
                <a:latin typeface="Lustria"/>
                <a:ea typeface="Lustria"/>
                <a:cs typeface="Lustria"/>
                <a:sym typeface="Lustria"/>
              </a:defRPr>
            </a:lvl7pPr>
            <a:lvl8pPr indent="0" lvl="7" marL="0" marR="0" rtl="0" algn="ctr">
              <a:spcBef>
                <a:spcPts val="0"/>
              </a:spcBef>
              <a:buNone/>
              <a:defRPr b="1" sz="1100">
                <a:solidFill>
                  <a:schemeClr val="lt1"/>
                </a:solidFill>
                <a:latin typeface="Lustria"/>
                <a:ea typeface="Lustria"/>
                <a:cs typeface="Lustria"/>
                <a:sym typeface="Lustria"/>
              </a:defRPr>
            </a:lvl8pPr>
            <a:lvl9pPr indent="0" lvl="8" marL="0" marR="0" rtl="0" algn="ctr">
              <a:spcBef>
                <a:spcPts val="0"/>
              </a:spcBef>
              <a:buNone/>
              <a:defRPr b="1" sz="1100">
                <a:solidFill>
                  <a:schemeClr val="lt1"/>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35" name="Shape 35"/>
          <p:cNvSpPr txBox="1"/>
          <p:nvPr/>
        </p:nvSpPr>
        <p:spPr>
          <a:xfrm>
            <a:off x="8292818" y="5804647"/>
            <a:ext cx="367088" cy="67710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400">
                <a:solidFill>
                  <a:schemeClr val="accent1"/>
                </a:solidFill>
                <a:latin typeface="Noto Sans Symbols"/>
                <a:ea typeface="Noto Sans Symbols"/>
                <a:cs typeface="Noto Sans Symbols"/>
                <a:sym typeface="Noto Sans Symbols"/>
              </a:rPr>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Shape 37"/>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740664" y="2784475"/>
            <a:ext cx="3767328" cy="3252788"/>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39" name="Shape 39"/>
          <p:cNvSpPr txBox="1"/>
          <p:nvPr>
            <p:ph idx="2" type="body"/>
          </p:nvPr>
        </p:nvSpPr>
        <p:spPr>
          <a:xfrm>
            <a:off x="4634753" y="2784475"/>
            <a:ext cx="3767328" cy="3252788"/>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40" name="Shape 4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41" name="Shape 41"/>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42" name="Shape 42"/>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Shape 44"/>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Shape 45"/>
          <p:cNvSpPr txBox="1"/>
          <p:nvPr>
            <p:ph idx="1" type="body"/>
          </p:nvPr>
        </p:nvSpPr>
        <p:spPr>
          <a:xfrm>
            <a:off x="740664" y="2232211"/>
            <a:ext cx="3767328" cy="762000"/>
          </a:xfrm>
          <a:prstGeom prst="rect">
            <a:avLst/>
          </a:prstGeom>
          <a:noFill/>
          <a:ln>
            <a:noFill/>
          </a:ln>
        </p:spPr>
        <p:txBody>
          <a:bodyPr anchorCtr="0" anchor="b" bIns="91425" lIns="91425" spcFirstLastPara="1" rIns="91425" wrap="square" tIns="91425"/>
          <a:lstStyle>
            <a:lvl1pPr indent="-228600" lvl="0" marL="457200" marR="0" rtl="0" algn="ctr">
              <a:lnSpc>
                <a:spcPct val="108333"/>
              </a:lnSpc>
              <a:spcBef>
                <a:spcPts val="0"/>
              </a:spcBef>
              <a:spcAft>
                <a:spcPts val="0"/>
              </a:spcAft>
              <a:buClr>
                <a:schemeClr val="accent1"/>
              </a:buClr>
              <a:buSzPts val="2160"/>
              <a:buFont typeface="Noto Sans Symbols"/>
              <a:buNone/>
              <a:defRPr b="1" i="0" sz="2400" u="none" cap="none" strike="noStrike">
                <a:solidFill>
                  <a:schemeClr val="accent1"/>
                </a:solidFill>
                <a:latin typeface="Lustria"/>
                <a:ea typeface="Lustria"/>
                <a:cs typeface="Lustria"/>
                <a:sym typeface="Lustria"/>
              </a:defRPr>
            </a:lvl1pPr>
            <a:lvl2pPr indent="-228600" lvl="1" marL="914400" marR="0" rtl="0" algn="l">
              <a:spcBef>
                <a:spcPts val="600"/>
              </a:spcBef>
              <a:spcAft>
                <a:spcPts val="0"/>
              </a:spcAft>
              <a:buClr>
                <a:srgbClr val="C0F942"/>
              </a:buClr>
              <a:buSzPts val="1800"/>
              <a:buFont typeface="Noto Sans Symbols"/>
              <a:buNone/>
              <a:defRPr b="1" i="0" sz="2000" u="none" cap="none" strike="noStrike">
                <a:solidFill>
                  <a:srgbClr val="595959"/>
                </a:solidFill>
                <a:latin typeface="Lustria"/>
                <a:ea typeface="Lustria"/>
                <a:cs typeface="Lustria"/>
                <a:sym typeface="Lustria"/>
              </a:defRPr>
            </a:lvl2pPr>
            <a:lvl3pPr indent="-228600" lvl="2" marL="1371600" marR="0" rtl="0" algn="l">
              <a:spcBef>
                <a:spcPts val="600"/>
              </a:spcBef>
              <a:spcAft>
                <a:spcPts val="0"/>
              </a:spcAft>
              <a:buClr>
                <a:schemeClr val="accent1"/>
              </a:buClr>
              <a:buSzPts val="1620"/>
              <a:buFont typeface="Noto Sans Symbols"/>
              <a:buNone/>
              <a:defRPr b="1" i="0" sz="1800" u="none" cap="none" strike="noStrike">
                <a:solidFill>
                  <a:srgbClr val="595959"/>
                </a:solidFill>
                <a:latin typeface="Lustria"/>
                <a:ea typeface="Lustria"/>
                <a:cs typeface="Lustria"/>
                <a:sym typeface="Lustria"/>
              </a:defRPr>
            </a:lvl3pPr>
            <a:lvl4pPr indent="-228600" lvl="3" marL="1828800" marR="0" rtl="0" algn="l">
              <a:spcBef>
                <a:spcPts val="60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4pPr>
            <a:lvl5pPr indent="-228600" lvl="4" marL="2286000" marR="0" rtl="0" algn="l">
              <a:spcBef>
                <a:spcPts val="60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5pPr>
            <a:lvl6pPr indent="-228600" lvl="5" marL="2743200" marR="0" rtl="0" algn="l">
              <a:spcBef>
                <a:spcPts val="32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6pPr>
            <a:lvl7pPr indent="-228600" lvl="6" marL="3200400" marR="0" rtl="0" algn="l">
              <a:spcBef>
                <a:spcPts val="32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7pPr>
            <a:lvl8pPr indent="-228600" lvl="7" marL="3657600" marR="0" rtl="0" algn="l">
              <a:spcBef>
                <a:spcPts val="32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8pPr>
            <a:lvl9pPr indent="-228600" lvl="8" marL="4114800" marR="0" rtl="0" algn="l">
              <a:spcBef>
                <a:spcPts val="32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9pPr>
          </a:lstStyle>
          <a:p/>
        </p:txBody>
      </p:sp>
      <p:sp>
        <p:nvSpPr>
          <p:cNvPr id="46" name="Shape 46"/>
          <p:cNvSpPr txBox="1"/>
          <p:nvPr>
            <p:ph idx="2" type="body"/>
          </p:nvPr>
        </p:nvSpPr>
        <p:spPr>
          <a:xfrm>
            <a:off x="740664" y="3160059"/>
            <a:ext cx="3767328" cy="2891491"/>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47" name="Shape 47"/>
          <p:cNvSpPr txBox="1"/>
          <p:nvPr>
            <p:ph idx="3" type="body"/>
          </p:nvPr>
        </p:nvSpPr>
        <p:spPr>
          <a:xfrm>
            <a:off x="4631578" y="2232211"/>
            <a:ext cx="3767328" cy="762000"/>
          </a:xfrm>
          <a:prstGeom prst="rect">
            <a:avLst/>
          </a:prstGeom>
          <a:noFill/>
          <a:ln>
            <a:noFill/>
          </a:ln>
        </p:spPr>
        <p:txBody>
          <a:bodyPr anchorCtr="0" anchor="b" bIns="91425" lIns="91425" spcFirstLastPara="1" rIns="91425" wrap="square" tIns="91425"/>
          <a:lstStyle>
            <a:lvl1pPr indent="-228600" lvl="0" marL="457200" marR="0" rtl="0" algn="ctr">
              <a:lnSpc>
                <a:spcPct val="108333"/>
              </a:lnSpc>
              <a:spcBef>
                <a:spcPts val="0"/>
              </a:spcBef>
              <a:spcAft>
                <a:spcPts val="0"/>
              </a:spcAft>
              <a:buClr>
                <a:schemeClr val="accent1"/>
              </a:buClr>
              <a:buSzPts val="2160"/>
              <a:buFont typeface="Noto Sans Symbols"/>
              <a:buNone/>
              <a:defRPr b="1" i="0" sz="2400" u="none" cap="none" strike="noStrike">
                <a:solidFill>
                  <a:schemeClr val="accent1"/>
                </a:solidFill>
                <a:latin typeface="Lustria"/>
                <a:ea typeface="Lustria"/>
                <a:cs typeface="Lustria"/>
                <a:sym typeface="Lustria"/>
              </a:defRPr>
            </a:lvl1pPr>
            <a:lvl2pPr indent="-228600" lvl="1" marL="914400" marR="0" rtl="0" algn="l">
              <a:spcBef>
                <a:spcPts val="600"/>
              </a:spcBef>
              <a:spcAft>
                <a:spcPts val="0"/>
              </a:spcAft>
              <a:buClr>
                <a:srgbClr val="C0F942"/>
              </a:buClr>
              <a:buSzPts val="1800"/>
              <a:buFont typeface="Noto Sans Symbols"/>
              <a:buNone/>
              <a:defRPr b="1" i="0" sz="2000" u="none" cap="none" strike="noStrike">
                <a:solidFill>
                  <a:srgbClr val="595959"/>
                </a:solidFill>
                <a:latin typeface="Lustria"/>
                <a:ea typeface="Lustria"/>
                <a:cs typeface="Lustria"/>
                <a:sym typeface="Lustria"/>
              </a:defRPr>
            </a:lvl2pPr>
            <a:lvl3pPr indent="-228600" lvl="2" marL="1371600" marR="0" rtl="0" algn="l">
              <a:spcBef>
                <a:spcPts val="600"/>
              </a:spcBef>
              <a:spcAft>
                <a:spcPts val="0"/>
              </a:spcAft>
              <a:buClr>
                <a:schemeClr val="accent1"/>
              </a:buClr>
              <a:buSzPts val="1620"/>
              <a:buFont typeface="Noto Sans Symbols"/>
              <a:buNone/>
              <a:defRPr b="1" i="0" sz="1800" u="none" cap="none" strike="noStrike">
                <a:solidFill>
                  <a:srgbClr val="595959"/>
                </a:solidFill>
                <a:latin typeface="Lustria"/>
                <a:ea typeface="Lustria"/>
                <a:cs typeface="Lustria"/>
                <a:sym typeface="Lustria"/>
              </a:defRPr>
            </a:lvl3pPr>
            <a:lvl4pPr indent="-228600" lvl="3" marL="1828800" marR="0" rtl="0" algn="l">
              <a:spcBef>
                <a:spcPts val="60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4pPr>
            <a:lvl5pPr indent="-228600" lvl="4" marL="2286000" marR="0" rtl="0" algn="l">
              <a:spcBef>
                <a:spcPts val="60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5pPr>
            <a:lvl6pPr indent="-228600" lvl="5" marL="2743200" marR="0" rtl="0" algn="l">
              <a:spcBef>
                <a:spcPts val="32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6pPr>
            <a:lvl7pPr indent="-228600" lvl="6" marL="3200400" marR="0" rtl="0" algn="l">
              <a:spcBef>
                <a:spcPts val="32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7pPr>
            <a:lvl8pPr indent="-228600" lvl="7" marL="3657600" marR="0" rtl="0" algn="l">
              <a:spcBef>
                <a:spcPts val="32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8pPr>
            <a:lvl9pPr indent="-228600" lvl="8" marL="4114800" marR="0" rtl="0" algn="l">
              <a:spcBef>
                <a:spcPts val="32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9pPr>
          </a:lstStyle>
          <a:p/>
        </p:txBody>
      </p:sp>
      <p:sp>
        <p:nvSpPr>
          <p:cNvPr id="48" name="Shape 48"/>
          <p:cNvSpPr txBox="1"/>
          <p:nvPr>
            <p:ph idx="4" type="body"/>
          </p:nvPr>
        </p:nvSpPr>
        <p:spPr>
          <a:xfrm>
            <a:off x="4631578" y="3160059"/>
            <a:ext cx="3767328" cy="2891491"/>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49" name="Shape 4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50" name="Shape 50"/>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51" name="Shape 51"/>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ntent, Top and Bottom">
  <p:cSld name="2 Content, Top and Bottom">
    <p:spTree>
      <p:nvGrpSpPr>
        <p:cNvPr id="52" name="Shape 52"/>
        <p:cNvGrpSpPr/>
        <p:nvPr/>
      </p:nvGrpSpPr>
      <p:grpSpPr>
        <a:xfrm>
          <a:off x="0" y="0"/>
          <a:ext cx="0" cy="0"/>
          <a:chOff x="0" y="0"/>
          <a:chExt cx="0" cy="0"/>
        </a:xfrm>
      </p:grpSpPr>
      <p:sp>
        <p:nvSpPr>
          <p:cNvPr id="53" name="Shape 53"/>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Shape 54"/>
          <p:cNvSpPr txBox="1"/>
          <p:nvPr>
            <p:ph idx="1" type="body"/>
          </p:nvPr>
        </p:nvSpPr>
        <p:spPr>
          <a:xfrm>
            <a:off x="762000" y="2784475"/>
            <a:ext cx="7656512"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56" name="Shape 56"/>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57" name="Shape 57"/>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58" name="Shape 58"/>
          <p:cNvSpPr txBox="1"/>
          <p:nvPr>
            <p:ph idx="2" type="body"/>
          </p:nvPr>
        </p:nvSpPr>
        <p:spPr>
          <a:xfrm>
            <a:off x="762000" y="4497070"/>
            <a:ext cx="7656512"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ntent">
  <p:cSld name="3 Content">
    <p:spTree>
      <p:nvGrpSpPr>
        <p:cNvPr id="59" name="Shape 59"/>
        <p:cNvGrpSpPr/>
        <p:nvPr/>
      </p:nvGrpSpPr>
      <p:grpSpPr>
        <a:xfrm>
          <a:off x="0" y="0"/>
          <a:ext cx="0" cy="0"/>
          <a:chOff x="0" y="0"/>
          <a:chExt cx="0" cy="0"/>
        </a:xfrm>
      </p:grpSpPr>
      <p:sp>
        <p:nvSpPr>
          <p:cNvPr id="60" name="Shape 60"/>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Shape 61"/>
          <p:cNvSpPr txBox="1"/>
          <p:nvPr>
            <p:ph idx="1" type="body"/>
          </p:nvPr>
        </p:nvSpPr>
        <p:spPr>
          <a:xfrm>
            <a:off x="4636008" y="2784475"/>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63" name="Shape 63"/>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64" name="Shape 64"/>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65" name="Shape 65"/>
          <p:cNvSpPr txBox="1"/>
          <p:nvPr>
            <p:ph idx="2" type="body"/>
          </p:nvPr>
        </p:nvSpPr>
        <p:spPr>
          <a:xfrm>
            <a:off x="4636008" y="4497070"/>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66" name="Shape 66"/>
          <p:cNvSpPr txBox="1"/>
          <p:nvPr>
            <p:ph idx="3" type="body"/>
          </p:nvPr>
        </p:nvSpPr>
        <p:spPr>
          <a:xfrm>
            <a:off x="740664" y="2784475"/>
            <a:ext cx="3767328" cy="3252788"/>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ntent">
  <p:cSld name="4 Content">
    <p:spTree>
      <p:nvGrpSpPr>
        <p:cNvPr id="67" name="Shape 67"/>
        <p:cNvGrpSpPr/>
        <p:nvPr/>
      </p:nvGrpSpPr>
      <p:grpSpPr>
        <a:xfrm>
          <a:off x="0" y="0"/>
          <a:ext cx="0" cy="0"/>
          <a:chOff x="0" y="0"/>
          <a:chExt cx="0" cy="0"/>
        </a:xfrm>
      </p:grpSpPr>
      <p:sp>
        <p:nvSpPr>
          <p:cNvPr id="68" name="Shape 68"/>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Shape 69"/>
          <p:cNvSpPr txBox="1"/>
          <p:nvPr>
            <p:ph idx="1" type="body"/>
          </p:nvPr>
        </p:nvSpPr>
        <p:spPr>
          <a:xfrm>
            <a:off x="4636008" y="2784475"/>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70" name="Shape 7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71" name="Shape 71"/>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72" name="Shape 72"/>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73" name="Shape 73"/>
          <p:cNvSpPr txBox="1"/>
          <p:nvPr>
            <p:ph idx="2" type="body"/>
          </p:nvPr>
        </p:nvSpPr>
        <p:spPr>
          <a:xfrm>
            <a:off x="4636008" y="4497070"/>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74" name="Shape 74"/>
          <p:cNvSpPr txBox="1"/>
          <p:nvPr>
            <p:ph idx="3" type="body"/>
          </p:nvPr>
        </p:nvSpPr>
        <p:spPr>
          <a:xfrm>
            <a:off x="739775" y="2784475"/>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75" name="Shape 75"/>
          <p:cNvSpPr txBox="1"/>
          <p:nvPr>
            <p:ph idx="4" type="body"/>
          </p:nvPr>
        </p:nvSpPr>
        <p:spPr>
          <a:xfrm>
            <a:off x="739775" y="4497070"/>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739775" y="2770094"/>
            <a:ext cx="7662864" cy="3267169"/>
          </a:xfrm>
          <a:prstGeom prst="rect">
            <a:avLst/>
          </a:prstGeom>
          <a:noFill/>
          <a:ln>
            <a:noFill/>
          </a:ln>
        </p:spPr>
        <p:txBody>
          <a:bodyPr anchorCtr="0" anchor="t" bIns="91425" lIns="91425" spcFirstLastPara="1" rIns="91425" wrap="square" tIns="91425"/>
          <a:lstStyle>
            <a:lvl1pPr indent="-354330" lvl="0" marL="457200" marR="0" rtl="0" algn="l">
              <a:spcBef>
                <a:spcPts val="2000"/>
              </a:spcBef>
              <a:spcAft>
                <a:spcPts val="0"/>
              </a:spcAft>
              <a:buClr>
                <a:schemeClr val="accent1"/>
              </a:buClr>
              <a:buSzPts val="1980"/>
              <a:buFont typeface="Noto Sans Symbols"/>
              <a:buChar char="•"/>
              <a:defRPr b="0" i="0" sz="2200" u="none" cap="none" strike="noStrike">
                <a:solidFill>
                  <a:srgbClr val="595959"/>
                </a:solidFill>
                <a:latin typeface="Lustria"/>
                <a:ea typeface="Lustria"/>
                <a:cs typeface="Lustria"/>
                <a:sym typeface="Lustria"/>
              </a:defRPr>
            </a:lvl1pPr>
            <a:lvl2pPr indent="-342900" lvl="1" marL="914400"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100" u="none" cap="none" strike="noStrike">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 name="Shape 9"/>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100" u="none" cap="none" strike="noStrike">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0" name="Shape 10"/>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100" u="none" cap="none" strike="noStrike">
                <a:solidFill>
                  <a:srgbClr val="7F7F7F"/>
                </a:solidFill>
                <a:latin typeface="Lustria"/>
                <a:ea typeface="Lustria"/>
                <a:cs typeface="Lustria"/>
                <a:sym typeface="Lustria"/>
              </a:defRPr>
            </a:lvl1pPr>
            <a:lvl2pPr indent="0" lvl="1" marL="0" marR="0" rtl="0" algn="ctr">
              <a:spcBef>
                <a:spcPts val="0"/>
              </a:spcBef>
              <a:buNone/>
              <a:defRPr b="1" i="0" sz="1100" u="none" cap="none" strike="noStrike">
                <a:solidFill>
                  <a:srgbClr val="7F7F7F"/>
                </a:solidFill>
                <a:latin typeface="Lustria"/>
                <a:ea typeface="Lustria"/>
                <a:cs typeface="Lustria"/>
                <a:sym typeface="Lustria"/>
              </a:defRPr>
            </a:lvl2pPr>
            <a:lvl3pPr indent="0" lvl="2" marL="0" marR="0" rtl="0" algn="ctr">
              <a:spcBef>
                <a:spcPts val="0"/>
              </a:spcBef>
              <a:buNone/>
              <a:defRPr b="1" i="0" sz="1100" u="none" cap="none" strike="noStrike">
                <a:solidFill>
                  <a:srgbClr val="7F7F7F"/>
                </a:solidFill>
                <a:latin typeface="Lustria"/>
                <a:ea typeface="Lustria"/>
                <a:cs typeface="Lustria"/>
                <a:sym typeface="Lustria"/>
              </a:defRPr>
            </a:lvl3pPr>
            <a:lvl4pPr indent="0" lvl="3" marL="0" marR="0" rtl="0" algn="ctr">
              <a:spcBef>
                <a:spcPts val="0"/>
              </a:spcBef>
              <a:buNone/>
              <a:defRPr b="1" i="0" sz="1100" u="none" cap="none" strike="noStrike">
                <a:solidFill>
                  <a:srgbClr val="7F7F7F"/>
                </a:solidFill>
                <a:latin typeface="Lustria"/>
                <a:ea typeface="Lustria"/>
                <a:cs typeface="Lustria"/>
                <a:sym typeface="Lustria"/>
              </a:defRPr>
            </a:lvl4pPr>
            <a:lvl5pPr indent="0" lvl="4" marL="0" marR="0" rtl="0" algn="ctr">
              <a:spcBef>
                <a:spcPts val="0"/>
              </a:spcBef>
              <a:buNone/>
              <a:defRPr b="1" i="0" sz="1100" u="none" cap="none" strike="noStrike">
                <a:solidFill>
                  <a:srgbClr val="7F7F7F"/>
                </a:solidFill>
                <a:latin typeface="Lustria"/>
                <a:ea typeface="Lustria"/>
                <a:cs typeface="Lustria"/>
                <a:sym typeface="Lustria"/>
              </a:defRPr>
            </a:lvl5pPr>
            <a:lvl6pPr indent="0" lvl="5" marL="0" marR="0" rtl="0" algn="ctr">
              <a:spcBef>
                <a:spcPts val="0"/>
              </a:spcBef>
              <a:buNone/>
              <a:defRPr b="1" i="0" sz="1100" u="none" cap="none" strike="noStrike">
                <a:solidFill>
                  <a:srgbClr val="7F7F7F"/>
                </a:solidFill>
                <a:latin typeface="Lustria"/>
                <a:ea typeface="Lustria"/>
                <a:cs typeface="Lustria"/>
                <a:sym typeface="Lustria"/>
              </a:defRPr>
            </a:lvl6pPr>
            <a:lvl7pPr indent="0" lvl="6" marL="0" marR="0" rtl="0" algn="ctr">
              <a:spcBef>
                <a:spcPts val="0"/>
              </a:spcBef>
              <a:buNone/>
              <a:defRPr b="1" i="0" sz="1100" u="none" cap="none" strike="noStrike">
                <a:solidFill>
                  <a:srgbClr val="7F7F7F"/>
                </a:solidFill>
                <a:latin typeface="Lustria"/>
                <a:ea typeface="Lustria"/>
                <a:cs typeface="Lustria"/>
                <a:sym typeface="Lustria"/>
              </a:defRPr>
            </a:lvl7pPr>
            <a:lvl8pPr indent="0" lvl="7" marL="0" marR="0" rtl="0" algn="ctr">
              <a:spcBef>
                <a:spcPts val="0"/>
              </a:spcBef>
              <a:buNone/>
              <a:defRPr b="1" i="0" sz="1100" u="none" cap="none" strike="noStrike">
                <a:solidFill>
                  <a:srgbClr val="7F7F7F"/>
                </a:solidFill>
                <a:latin typeface="Lustria"/>
                <a:ea typeface="Lustria"/>
                <a:cs typeface="Lustria"/>
                <a:sym typeface="Lustria"/>
              </a:defRPr>
            </a:lvl8pPr>
            <a:lvl9pPr indent="0" lvl="8" marL="0" marR="0" rtl="0" algn="ctr">
              <a:spcBef>
                <a:spcPts val="0"/>
              </a:spcBef>
              <a:buNone/>
              <a:defRPr b="1" i="0" sz="1100" u="none" cap="none" strike="noStrike">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1" Type="http://schemas.openxmlformats.org/officeDocument/2006/relationships/hyperlink" Target="https://en.wikipedia.org/w/index.php?title=Apache_Sentry&amp;action=edit&amp;redlink=1" TargetMode="External"/><Relationship Id="rId10" Type="http://schemas.openxmlformats.org/officeDocument/2006/relationships/hyperlink" Target="https://en.wikipedia.org/wiki/Kerberos_%28protocol%29" TargetMode="External"/><Relationship Id="rId13" Type="http://schemas.openxmlformats.org/officeDocument/2006/relationships/hyperlink" Target="https://en.wikipedia.org/wiki/Apache_Hive" TargetMode="External"/><Relationship Id="rId12" Type="http://schemas.openxmlformats.org/officeDocument/2006/relationships/hyperlink" Target="https://en.wikipedia.org/wiki/ODBC"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en.wikipedia.org/wiki/HDFS#Hadoop_distributed_file_system" TargetMode="External"/><Relationship Id="rId4" Type="http://schemas.openxmlformats.org/officeDocument/2006/relationships/hyperlink" Target="https://en.wikipedia.org/wiki/Apache_HBase" TargetMode="External"/><Relationship Id="rId9" Type="http://schemas.openxmlformats.org/officeDocument/2006/relationships/hyperlink" Target="https://en.wikipedia.org/wiki/Apache_Parquet" TargetMode="External"/><Relationship Id="rId5" Type="http://schemas.openxmlformats.org/officeDocument/2006/relationships/hyperlink" Target="https://en.wikipedia.org/wiki/Lempel%E2%80%93Ziv%E2%80%93Oberhumer" TargetMode="External"/><Relationship Id="rId6" Type="http://schemas.openxmlformats.org/officeDocument/2006/relationships/hyperlink" Target="https://en.wikipedia.org/w/index.php?title=SequenceFile&amp;action=edit&amp;redlink=1" TargetMode="External"/><Relationship Id="rId7" Type="http://schemas.openxmlformats.org/officeDocument/2006/relationships/hyperlink" Target="https://en.wikipedia.org/wiki/Apache_Avro" TargetMode="External"/><Relationship Id="rId8" Type="http://schemas.openxmlformats.org/officeDocument/2006/relationships/hyperlink" Target="https://en.wikipedia.org/wiki/RCFil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ctrTitle"/>
          </p:nvPr>
        </p:nvSpPr>
        <p:spPr>
          <a:xfrm>
            <a:off x="457199" y="1295400"/>
            <a:ext cx="8228013" cy="1927225"/>
          </a:xfrm>
          <a:prstGeom prst="rect">
            <a:avLst/>
          </a:prstGeom>
          <a:noFill/>
          <a:ln>
            <a:noFill/>
          </a:ln>
        </p:spPr>
        <p:txBody>
          <a:bodyPr anchorCtr="0" anchor="b" bIns="0" lIns="91425" spcFirstLastPara="1" rIns="91425" wrap="square" tIns="0">
            <a:noAutofit/>
          </a:bodyPr>
          <a:lstStyle/>
          <a:p>
            <a:pPr indent="0" lvl="0" marL="0" marR="0" rtl="0" algn="ctr">
              <a:spcBef>
                <a:spcPts val="0"/>
              </a:spcBef>
              <a:spcAft>
                <a:spcPts val="0"/>
              </a:spcAft>
              <a:buClr>
                <a:schemeClr val="lt1"/>
              </a:buClr>
              <a:buSzPts val="6000"/>
              <a:buFont typeface="Lustria"/>
              <a:buNone/>
            </a:pPr>
            <a:r>
              <a:rPr b="0" i="0" lang="en-US" sz="6000" u="none" cap="none" strike="noStrike">
                <a:solidFill>
                  <a:schemeClr val="lt1"/>
                </a:solidFill>
                <a:latin typeface="Lustria"/>
                <a:ea typeface="Lustria"/>
                <a:cs typeface="Lustria"/>
                <a:sym typeface="Lustria"/>
              </a:rPr>
              <a:t>BigData and Hadoop</a:t>
            </a:r>
            <a:endParaRPr b="0" i="0" sz="6000" u="none" cap="none" strike="noStrike">
              <a:solidFill>
                <a:schemeClr val="lt1"/>
              </a:solidFill>
              <a:latin typeface="Lustria"/>
              <a:ea typeface="Lustria"/>
              <a:cs typeface="Lustria"/>
              <a:sym typeface="Lustria"/>
            </a:endParaRPr>
          </a:p>
        </p:txBody>
      </p:sp>
      <p:sp>
        <p:nvSpPr>
          <p:cNvPr id="124" name="Shape 124"/>
          <p:cNvSpPr txBox="1"/>
          <p:nvPr>
            <p:ph idx="1" type="subTitle"/>
          </p:nvPr>
        </p:nvSpPr>
        <p:spPr>
          <a:xfrm>
            <a:off x="457199" y="3307976"/>
            <a:ext cx="8228013" cy="1066800"/>
          </a:xfrm>
          <a:prstGeom prst="rect">
            <a:avLst/>
          </a:prstGeom>
          <a:noFill/>
          <a:ln>
            <a:noFill/>
          </a:ln>
        </p:spPr>
        <p:txBody>
          <a:bodyPr anchorCtr="0" anchor="t" bIns="0" lIns="91425" spcFirstLastPara="1" rIns="91425" wrap="square" tIns="0">
            <a:noAutofit/>
          </a:bodyPr>
          <a:lstStyle/>
          <a:p>
            <a:pPr indent="0" lvl="0" marL="0" marR="0" rtl="0" algn="r">
              <a:spcBef>
                <a:spcPts val="0"/>
              </a:spcBef>
              <a:spcAft>
                <a:spcPts val="0"/>
              </a:spcAft>
              <a:buClr>
                <a:schemeClr val="accent1"/>
              </a:buClr>
              <a:buSzPts val="1620"/>
              <a:buFont typeface="Noto Sans Symbols"/>
              <a:buNone/>
            </a:pPr>
            <a:r>
              <a:t/>
            </a:r>
            <a:endParaRPr b="0" i="0" sz="1800" u="none" cap="none" strike="noStrike">
              <a:solidFill>
                <a:schemeClr val="lt1"/>
              </a:solidFill>
              <a:latin typeface="Lustria"/>
              <a:ea typeface="Lustria"/>
              <a:cs typeface="Lustria"/>
              <a:sym typeface="Lustria"/>
            </a:endParaRPr>
          </a:p>
          <a:p>
            <a:pPr indent="0" lvl="0" marL="0" marR="0" rtl="0" algn="r">
              <a:spcBef>
                <a:spcPts val="300"/>
              </a:spcBef>
              <a:spcAft>
                <a:spcPts val="0"/>
              </a:spcAft>
              <a:buClr>
                <a:schemeClr val="accent1"/>
              </a:buClr>
              <a:buSzPts val="1620"/>
              <a:buFont typeface="Noto Sans Symbols"/>
              <a:buNone/>
            </a:pPr>
            <a:r>
              <a:rPr b="0" i="0" lang="en-US" sz="1800" u="none" cap="none" strike="noStrike">
                <a:solidFill>
                  <a:schemeClr val="lt1"/>
                </a:solidFill>
                <a:latin typeface="Lustria"/>
                <a:ea typeface="Lustria"/>
                <a:cs typeface="Lustria"/>
                <a:sym typeface="Lustria"/>
              </a:rPr>
              <a:t>Do IT yourself -&gt; The Practical way</a:t>
            </a:r>
            <a:endParaRPr b="0" i="0" sz="1800" u="none" cap="none" strike="noStrike">
              <a:solidFill>
                <a:schemeClr val="lt1"/>
              </a:solidFill>
              <a:latin typeface="Lustria"/>
              <a:ea typeface="Lustria"/>
              <a:cs typeface="Lustria"/>
              <a:sym typeface="Lust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345153"/>
            <a:ext cx="8229600" cy="1555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2600"/>
              <a:t>Job Tracker &amp; Task Tracker- The map-reduce engine</a:t>
            </a:r>
            <a:endParaRPr sz="2600"/>
          </a:p>
        </p:txBody>
      </p:sp>
      <p:sp>
        <p:nvSpPr>
          <p:cNvPr id="182" name="Shape 182"/>
          <p:cNvSpPr txBox="1"/>
          <p:nvPr>
            <p:ph idx="1" type="body"/>
          </p:nvPr>
        </p:nvSpPr>
        <p:spPr>
          <a:xfrm>
            <a:off x="740550" y="2843225"/>
            <a:ext cx="7662900" cy="3451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sz="1400"/>
              <a:t>Atop the file systems comes the MapReduce Engine, which consists of one JobTracker, to which client applications submit MapReduce jobs.</a:t>
            </a:r>
            <a:endParaRPr sz="1400"/>
          </a:p>
          <a:p>
            <a:pPr indent="0" lvl="0" marL="0">
              <a:spcBef>
                <a:spcPts val="0"/>
              </a:spcBef>
              <a:spcAft>
                <a:spcPts val="0"/>
              </a:spcAft>
              <a:buNone/>
            </a:pPr>
            <a:r>
              <a:t/>
            </a:r>
            <a:endParaRPr sz="1400"/>
          </a:p>
          <a:p>
            <a:pPr indent="-317500" lvl="0" marL="457200" rtl="0">
              <a:spcBef>
                <a:spcPts val="0"/>
              </a:spcBef>
              <a:spcAft>
                <a:spcPts val="0"/>
              </a:spcAft>
              <a:buSzPts val="1400"/>
              <a:buChar char="•"/>
            </a:pPr>
            <a:r>
              <a:rPr lang="en-US" sz="1400"/>
              <a:t>The JobTracker pushes work to available TaskTracker nodes in the cluster, striving to keep the work as close to the data as possible. </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With a rack-aware file system, the JobTracker knows which node contains the data, and which other machines are nearby.</a:t>
            </a:r>
            <a:endParaRPr sz="1400"/>
          </a:p>
          <a:p>
            <a:pPr indent="0" lvl="0" marL="0">
              <a:spcBef>
                <a:spcPts val="0"/>
              </a:spcBef>
              <a:spcAft>
                <a:spcPts val="0"/>
              </a:spcAft>
              <a:buNone/>
            </a:pPr>
            <a:r>
              <a:t/>
            </a:r>
            <a:endParaRPr sz="1400"/>
          </a:p>
          <a:p>
            <a:pPr indent="-317500" lvl="0" marL="457200" rtl="0">
              <a:spcBef>
                <a:spcPts val="0"/>
              </a:spcBef>
              <a:spcAft>
                <a:spcPts val="0"/>
              </a:spcAft>
              <a:buSzPts val="1400"/>
              <a:buChar char="•"/>
            </a:pPr>
            <a:r>
              <a:rPr lang="en-US" sz="1400"/>
              <a:t>If the work cannot be hosted on the actual node where the data resides, priority is given to nodes in the same rack. </a:t>
            </a:r>
            <a:endParaRPr sz="1400"/>
          </a:p>
          <a:p>
            <a:pPr indent="0" lvl="0" marL="0" rtl="0">
              <a:spcBef>
                <a:spcPts val="0"/>
              </a:spcBef>
              <a:spcAft>
                <a:spcPts val="0"/>
              </a:spcAft>
              <a:buNone/>
            </a:pPr>
            <a:r>
              <a:t/>
            </a:r>
            <a:endParaRPr sz="1400"/>
          </a:p>
          <a:p>
            <a:pPr indent="-317500" lvl="0" marL="457200">
              <a:spcBef>
                <a:spcPts val="0"/>
              </a:spcBef>
              <a:spcAft>
                <a:spcPts val="0"/>
              </a:spcAft>
              <a:buSzPts val="1400"/>
              <a:buChar char="•"/>
            </a:pPr>
            <a:r>
              <a:rPr lang="en-US" sz="1400"/>
              <a:t>This reduces network traffic on the main backbone network. If a TaskTracker fails or times out, that part of the job is rescheduled</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00000"/>
              </a:buClr>
              <a:buSzPts val="1100"/>
              <a:buFont typeface="Arial"/>
              <a:buNone/>
            </a:pPr>
            <a:r>
              <a:rPr lang="en-US" sz="4200"/>
              <a:t>The map-reduce engine cont...</a:t>
            </a:r>
            <a:endParaRPr sz="4200"/>
          </a:p>
        </p:txBody>
      </p:sp>
      <p:sp>
        <p:nvSpPr>
          <p:cNvPr id="188" name="Shape 188"/>
          <p:cNvSpPr txBox="1"/>
          <p:nvPr>
            <p:ph idx="1" type="body"/>
          </p:nvPr>
        </p:nvSpPr>
        <p:spPr>
          <a:xfrm>
            <a:off x="740550" y="2486025"/>
            <a:ext cx="7662900" cy="4371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sz="1400"/>
              <a:t>The TaskTracker on each node spawns a separate Java virtual machine (JVM) process to prevent the TaskTracker itself from failing if the running job crashes its JVM. </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A heartbeat is sent from the TaskTracker to the JobTracker every few minutes to check its status.</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The allocation of work to TaskTrackers is very simple. Every TaskTracker has a number of available slots (such as "4 slots"). Every active map or reduce task takes up one slot. </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The Job Tracker allocates work to the tracker nearest to the data with an available slot. There is no consideration of the current system load of the allocated machine, and hence its actual availability.</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If one TaskTracker is very slow, it can delay the entire MapReduce job – especially towards the end, when everything can end up waiting for the slowest task.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0"/>
            <a:ext cx="8229600" cy="685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The ecosystem</a:t>
            </a:r>
            <a:endParaRPr/>
          </a:p>
        </p:txBody>
      </p:sp>
      <p:pic>
        <p:nvPicPr>
          <p:cNvPr id="194" name="Shape 194"/>
          <p:cNvPicPr preferRelativeResize="0"/>
          <p:nvPr/>
        </p:nvPicPr>
        <p:blipFill>
          <a:blip r:embed="rId3">
            <a:alphaModFix/>
          </a:blip>
          <a:stretch>
            <a:fillRect/>
          </a:stretch>
        </p:blipFill>
        <p:spPr>
          <a:xfrm>
            <a:off x="0" y="685800"/>
            <a:ext cx="9143998" cy="617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graphicFrame>
        <p:nvGraphicFramePr>
          <p:cNvPr id="199" name="Shape 199"/>
          <p:cNvGraphicFramePr/>
          <p:nvPr/>
        </p:nvGraphicFramePr>
        <p:xfrm>
          <a:off x="457200" y="2398713"/>
          <a:ext cx="3000000" cy="3000000"/>
        </p:xfrm>
        <a:graphic>
          <a:graphicData uri="http://schemas.openxmlformats.org/drawingml/2006/table">
            <a:tbl>
              <a:tblPr>
                <a:noFill/>
                <a:tableStyleId>{E583B410-0CDB-4642-A70E-74CDC3FCF18B}</a:tableStyleId>
              </a:tblPr>
              <a:tblGrid>
                <a:gridCol w="1768625"/>
                <a:gridCol w="2246175"/>
              </a:tblGrid>
              <a:tr h="466400">
                <a:tc>
                  <a:txBody>
                    <a:bodyPr>
                      <a:noAutofit/>
                    </a:bodyPr>
                    <a:lstStyle/>
                    <a:p>
                      <a:pPr indent="0" lvl="0" marL="0">
                        <a:spcBef>
                          <a:spcPts val="0"/>
                        </a:spcBef>
                        <a:spcAft>
                          <a:spcPts val="0"/>
                        </a:spcAft>
                        <a:buNone/>
                      </a:pPr>
                      <a:r>
                        <a:rPr b="1" lang="en-US" sz="1000"/>
                        <a:t>Framework</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US" sz="1000"/>
                        <a:t>Hadoop</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a:spcBef>
                          <a:spcPts val="0"/>
                        </a:spcBef>
                        <a:spcAft>
                          <a:spcPts val="0"/>
                        </a:spcAft>
                        <a:buNone/>
                      </a:pPr>
                      <a:r>
                        <a:rPr b="1" lang="en-US" sz="1000"/>
                        <a:t>File system</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US" sz="1000"/>
                        <a:t>HDFS</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a:spcBef>
                          <a:spcPts val="0"/>
                        </a:spcBef>
                        <a:spcAft>
                          <a:spcPts val="0"/>
                        </a:spcAft>
                        <a:buNone/>
                      </a:pPr>
                      <a:r>
                        <a:rPr b="1" lang="en-US" sz="1000"/>
                        <a:t>Database</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US" sz="1000"/>
                        <a:t>HBase, Cassandra, MongoDB</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a:spcBef>
                          <a:spcPts val="0"/>
                        </a:spcBef>
                        <a:spcAft>
                          <a:spcPts val="0"/>
                        </a:spcAft>
                        <a:buNone/>
                      </a:pPr>
                      <a:r>
                        <a:rPr b="1" lang="en-US" sz="1000"/>
                        <a:t>Data Processing</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US" sz="1000"/>
                        <a:t>Pig, Hive, Spark</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rtl="0">
                        <a:spcBef>
                          <a:spcPts val="0"/>
                        </a:spcBef>
                        <a:spcAft>
                          <a:spcPts val="0"/>
                        </a:spcAft>
                        <a:buNone/>
                      </a:pPr>
                      <a:r>
                        <a:rPr b="1" lang="en-US" sz="1000"/>
                        <a:t>Ingestion and streaming</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Kafka, Flume, Sqoop</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rtl="0">
                        <a:spcBef>
                          <a:spcPts val="0"/>
                        </a:spcBef>
                        <a:spcAft>
                          <a:spcPts val="0"/>
                        </a:spcAft>
                        <a:buNone/>
                      </a:pPr>
                      <a:r>
                        <a:rPr b="1" lang="en-US" sz="1000"/>
                        <a:t>Low latency analysis</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Impala, SparkSQL</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rtl="0">
                        <a:spcBef>
                          <a:spcPts val="0"/>
                        </a:spcBef>
                        <a:spcAft>
                          <a:spcPts val="0"/>
                        </a:spcAft>
                        <a:buNone/>
                      </a:pPr>
                      <a:r>
                        <a:rPr b="1" lang="en-US" sz="1000"/>
                        <a:t>Job scheduling</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Oozie</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rtl="0">
                        <a:spcBef>
                          <a:spcPts val="0"/>
                        </a:spcBef>
                        <a:spcAft>
                          <a:spcPts val="0"/>
                        </a:spcAft>
                        <a:buNone/>
                      </a:pPr>
                      <a:r>
                        <a:rPr b="1" lang="en-US" sz="1000"/>
                        <a:t>Real time analytics</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Storm, Spark Streaming</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rtl="0">
                        <a:spcBef>
                          <a:spcPts val="0"/>
                        </a:spcBef>
                        <a:spcAft>
                          <a:spcPts val="0"/>
                        </a:spcAft>
                        <a:buNone/>
                      </a:pPr>
                      <a:r>
                        <a:rPr b="1" lang="en-US" sz="1000"/>
                        <a:t>Machine learning</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Mahout, Spark MLib</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200" name="Shape 200"/>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What we would learn</a:t>
            </a:r>
            <a:endParaRPr/>
          </a:p>
        </p:txBody>
      </p:sp>
      <p:graphicFrame>
        <p:nvGraphicFramePr>
          <p:cNvPr id="201" name="Shape 201"/>
          <p:cNvGraphicFramePr/>
          <p:nvPr/>
        </p:nvGraphicFramePr>
        <p:xfrm>
          <a:off x="4614850" y="2398825"/>
          <a:ext cx="3000000" cy="3000000"/>
        </p:xfrm>
        <a:graphic>
          <a:graphicData uri="http://schemas.openxmlformats.org/drawingml/2006/table">
            <a:tbl>
              <a:tblPr>
                <a:noFill/>
                <a:tableStyleId>{E583B410-0CDB-4642-A70E-74CDC3FCF18B}</a:tableStyleId>
              </a:tblPr>
              <a:tblGrid>
                <a:gridCol w="1750800"/>
                <a:gridCol w="2321150"/>
              </a:tblGrid>
              <a:tr h="465025">
                <a:tc>
                  <a:txBody>
                    <a:bodyPr>
                      <a:noAutofit/>
                    </a:bodyPr>
                    <a:lstStyle/>
                    <a:p>
                      <a:pPr indent="0" lvl="0" marL="0" rtl="0">
                        <a:spcBef>
                          <a:spcPts val="0"/>
                        </a:spcBef>
                        <a:spcAft>
                          <a:spcPts val="0"/>
                        </a:spcAft>
                        <a:buNone/>
                      </a:pPr>
                      <a:r>
                        <a:rPr b="1" lang="en-US" sz="1000"/>
                        <a:t>Security</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Ranger</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File formats</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Avro, Parquet</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Resource manager</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Yarn</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Co-ordinator</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Zookeeper</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Search</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SOLR</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Metadata</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HCatalog</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Web Interface</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Hue, Ambari</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Data Warehouse</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Tajo</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Compression</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Snappy</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Database</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Hbase</a:t>
            </a:r>
            <a:endParaRPr b="0" i="0" sz="4600" u="none" cap="none" strike="noStrike">
              <a:solidFill>
                <a:schemeClr val="lt1"/>
              </a:solidFill>
              <a:latin typeface="Lustria"/>
              <a:ea typeface="Lustria"/>
              <a:cs typeface="Lustria"/>
              <a:sym typeface="Lustria"/>
            </a:endParaRPr>
          </a:p>
        </p:txBody>
      </p:sp>
      <p:sp>
        <p:nvSpPr>
          <p:cNvPr id="212" name="Shape 212"/>
          <p:cNvSpPr txBox="1"/>
          <p:nvPr>
            <p:ph idx="1" type="body"/>
          </p:nvPr>
        </p:nvSpPr>
        <p:spPr>
          <a:xfrm>
            <a:off x="740575" y="2671775"/>
            <a:ext cx="7662900" cy="40722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HBase is an open-source, non-relational, distributed database modeled after Google's Bigtable and is written in Java. It runs on top of HDFS, providing Bigtable-like capabilities for Hadoop.</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provides a fault-tolerant way of storing large quantities of sparse data (small amounts of information caught within a large collection of empty or unimportant data, such as finding the 50 largest items in a group of 2 billion records, or finding the non-zero items representing less than 0.1% of a huge collection).</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HBase features compression, in-memory operation, and Bloom filters on a per-column basis as outlined in the original Bigtable paper.</a:t>
            </a:r>
            <a:endParaRPr sz="1400"/>
          </a:p>
          <a:p>
            <a:pPr indent="0" lvl="0" marL="0" marR="0" rtl="0" algn="l">
              <a:spcBef>
                <a:spcPts val="0"/>
              </a:spcBef>
              <a:spcAft>
                <a:spcPts val="0"/>
              </a:spcAft>
              <a:buNone/>
            </a:pPr>
            <a:r>
              <a:t/>
            </a:r>
            <a:endParaRPr sz="1400"/>
          </a:p>
          <a:p>
            <a:pPr indent="-317500" lvl="0" marL="457200" rtl="0">
              <a:spcBef>
                <a:spcPts val="0"/>
              </a:spcBef>
              <a:spcAft>
                <a:spcPts val="0"/>
              </a:spcAft>
              <a:buSzPts val="1400"/>
              <a:buChar char="•"/>
            </a:pPr>
            <a:r>
              <a:rPr lang="en-US" sz="1400"/>
              <a:t>In the parlance of Eric Brewer’s CAP Theorem, HBase is a CP type system</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lt1"/>
              </a:buClr>
              <a:buSzPts val="4600"/>
              <a:buFont typeface="Lustria"/>
              <a:buNone/>
            </a:pPr>
            <a:r>
              <a:rPr lang="en-US"/>
              <a:t>Hbase cont...</a:t>
            </a:r>
            <a:endParaRPr/>
          </a:p>
        </p:txBody>
      </p:sp>
      <p:sp>
        <p:nvSpPr>
          <p:cNvPr id="218" name="Shape 218"/>
          <p:cNvSpPr txBox="1"/>
          <p:nvPr>
            <p:ph idx="1" type="body"/>
          </p:nvPr>
        </p:nvSpPr>
        <p:spPr>
          <a:xfrm>
            <a:off x="739775" y="2770094"/>
            <a:ext cx="7662900" cy="32673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sz="1400"/>
              <a:t>Tables in HBase can serve as the input and output for MapReduce jobs run in Hadoop. HBase is a column-oriented key-value data store and has been idolized widely because of its lineage with Hadoop and HDFS.</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HBase runs on top of HDFS and is well-suited for faster read and write operations on large datasets with high throughput and low input/output latency.</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HBase is not a direct replacement for a classic SQL database, however Apache Phoenix project provides a SQL layer for HBase as well as JDBC driver that can be integrated with various analytics and business intelligence applications.</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The Apache Trafodion project provides a SQL query engine with ODBC and JDBC drivers and distributed ACID transaction protection across multiple statements, tables and rows that uses HBase as a storage engine.</a:t>
            </a:r>
            <a:endParaRPr sz="1400"/>
          </a:p>
          <a:p>
            <a:pPr indent="0" lvl="0" marL="0" rt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Cassandra</a:t>
            </a:r>
            <a:endParaRPr b="0" i="0" sz="4600" u="none" cap="none" strike="noStrike">
              <a:solidFill>
                <a:schemeClr val="lt1"/>
              </a:solidFill>
              <a:latin typeface="Lustria"/>
              <a:ea typeface="Lustria"/>
              <a:cs typeface="Lustria"/>
              <a:sym typeface="Lustria"/>
            </a:endParaRPr>
          </a:p>
        </p:txBody>
      </p:sp>
      <p:sp>
        <p:nvSpPr>
          <p:cNvPr id="224" name="Shape 224"/>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Cassandra is a free and open-source distributed NoSQL database management system designed to handle large amounts of data across many commodity servers, providing high availability with no single point of failure.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Cassandra offers robust support for clusters spanning multiple datacenters,with asynchronous masterless replication allowing low latency operations for all clients.</a:t>
            </a:r>
            <a:endParaRPr sz="1400"/>
          </a:p>
          <a:p>
            <a:pPr indent="0" lvl="0" marL="0" marR="0" rtl="0" algn="l">
              <a:spcBef>
                <a:spcPts val="0"/>
              </a:spcBef>
              <a:spcAft>
                <a:spcPts val="0"/>
              </a:spcAft>
              <a:buNone/>
            </a:pPr>
            <a:r>
              <a:t/>
            </a:r>
            <a:endParaRPr sz="1400"/>
          </a:p>
          <a:p>
            <a:pPr indent="457200" lvl="0" marL="0" marR="0" rtl="0" algn="l">
              <a:spcBef>
                <a:spcPts val="0"/>
              </a:spcBef>
              <a:spcAft>
                <a:spcPts val="0"/>
              </a:spcAft>
              <a:buClr>
                <a:schemeClr val="dk1"/>
              </a:buClr>
              <a:buSzPts val="1100"/>
              <a:buFont typeface="Arial"/>
              <a:buNone/>
            </a:pPr>
            <a:r>
              <a:rPr b="1" lang="en-US" sz="1400" u="sng"/>
              <a:t>Main features</a:t>
            </a:r>
            <a:endParaRPr b="1" sz="1400" u="sng"/>
          </a:p>
          <a:p>
            <a:pPr indent="-317500" lvl="0" marL="1371600" marR="0" rtl="0" algn="l">
              <a:spcBef>
                <a:spcPts val="0"/>
              </a:spcBef>
              <a:spcAft>
                <a:spcPts val="0"/>
              </a:spcAft>
              <a:buSzPts val="1400"/>
              <a:buChar char="•"/>
            </a:pPr>
            <a:r>
              <a:rPr lang="en-US" sz="1400"/>
              <a:t>Decentralized</a:t>
            </a:r>
            <a:endParaRPr sz="1400"/>
          </a:p>
          <a:p>
            <a:pPr indent="-317500" lvl="0" marL="1371600" marR="0" rtl="0" algn="l">
              <a:spcBef>
                <a:spcPts val="0"/>
              </a:spcBef>
              <a:spcAft>
                <a:spcPts val="0"/>
              </a:spcAft>
              <a:buSzPts val="1400"/>
              <a:buChar char="•"/>
            </a:pPr>
            <a:r>
              <a:rPr lang="en-US" sz="1400"/>
              <a:t>Supports replication and multi data center replication</a:t>
            </a:r>
            <a:endParaRPr sz="1400"/>
          </a:p>
          <a:p>
            <a:pPr indent="-317500" lvl="0" marL="1371600" marR="0" rtl="0" algn="l">
              <a:spcBef>
                <a:spcPts val="0"/>
              </a:spcBef>
              <a:spcAft>
                <a:spcPts val="0"/>
              </a:spcAft>
              <a:buSzPts val="1400"/>
              <a:buChar char="•"/>
            </a:pPr>
            <a:r>
              <a:rPr lang="en-US" sz="1400"/>
              <a:t>Scalability</a:t>
            </a:r>
            <a:endParaRPr sz="1400"/>
          </a:p>
          <a:p>
            <a:pPr indent="-317500" lvl="0" marL="1371600" marR="0" rtl="0" algn="l">
              <a:spcBef>
                <a:spcPts val="0"/>
              </a:spcBef>
              <a:spcAft>
                <a:spcPts val="0"/>
              </a:spcAft>
              <a:buSzPts val="1400"/>
              <a:buChar char="•"/>
            </a:pPr>
            <a:r>
              <a:rPr lang="en-US" sz="1400"/>
              <a:t>Fault-tolerant</a:t>
            </a:r>
            <a:endParaRPr sz="1400"/>
          </a:p>
          <a:p>
            <a:pPr indent="-317500" lvl="0" marL="1371600" marR="0" rtl="0" algn="l">
              <a:spcBef>
                <a:spcPts val="0"/>
              </a:spcBef>
              <a:spcAft>
                <a:spcPts val="0"/>
              </a:spcAft>
              <a:buSzPts val="1400"/>
              <a:buChar char="•"/>
            </a:pPr>
            <a:r>
              <a:rPr lang="en-US" sz="1400"/>
              <a:t>Tunable consistency</a:t>
            </a:r>
            <a:endParaRPr sz="1400"/>
          </a:p>
          <a:p>
            <a:pPr indent="-317500" lvl="0" marL="1371600" marR="0" rtl="0" algn="l">
              <a:spcBef>
                <a:spcPts val="0"/>
              </a:spcBef>
              <a:spcAft>
                <a:spcPts val="0"/>
              </a:spcAft>
              <a:buSzPts val="1400"/>
              <a:buChar char="•"/>
            </a:pPr>
            <a:r>
              <a:rPr lang="en-US" sz="1400"/>
              <a:t>MapReduce support</a:t>
            </a:r>
            <a:endParaRPr sz="1400"/>
          </a:p>
          <a:p>
            <a:pPr indent="-317500" lvl="0" marL="1371600" marR="0" rtl="0" algn="l">
              <a:spcBef>
                <a:spcPts val="0"/>
              </a:spcBef>
              <a:spcAft>
                <a:spcPts val="0"/>
              </a:spcAft>
              <a:buSzPts val="1400"/>
              <a:buChar char="•"/>
            </a:pPr>
            <a:r>
              <a:rPr lang="en-US" sz="1400"/>
              <a:t>Query language</a:t>
            </a:r>
            <a:endParaRPr sz="1400"/>
          </a:p>
          <a:p>
            <a:pPr indent="0" lvl="0" marL="0" marR="0" rtl="0" algn="l">
              <a:spcBef>
                <a:spcPts val="0"/>
              </a:spcBef>
              <a:spcAft>
                <a:spcPts val="0"/>
              </a:spcAft>
              <a:buClr>
                <a:schemeClr val="dk1"/>
              </a:buClr>
              <a:buSzPts val="1100"/>
              <a:buFont typeface="Arial"/>
              <a:buNone/>
            </a:pPr>
            <a:r>
              <a:t/>
            </a:r>
            <a:endParaRPr sz="1400"/>
          </a:p>
          <a:p>
            <a:pPr indent="0" lvl="0" marL="0" marR="0" rtl="0" algn="l">
              <a:spcBef>
                <a:spcPts val="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MongoDB</a:t>
            </a:r>
            <a:endParaRPr b="0" i="0" sz="4600" u="none" cap="none" strike="noStrike">
              <a:solidFill>
                <a:schemeClr val="lt1"/>
              </a:solidFill>
              <a:latin typeface="Lustria"/>
              <a:ea typeface="Lustria"/>
              <a:cs typeface="Lustria"/>
              <a:sym typeface="Lustria"/>
            </a:endParaRPr>
          </a:p>
        </p:txBody>
      </p:sp>
      <p:sp>
        <p:nvSpPr>
          <p:cNvPr id="230" name="Shape 230"/>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MongoDB is a free and open-source cross-platform document-oriented database program. Classified as a NoSQL database program, MongoDB uses JSON-like documents with schemas.</a:t>
            </a:r>
            <a:endParaRPr sz="1400"/>
          </a:p>
          <a:p>
            <a:pPr indent="-217170" lvl="0" marL="342900" marR="0" rtl="0" algn="l">
              <a:spcBef>
                <a:spcPts val="0"/>
              </a:spcBef>
              <a:spcAft>
                <a:spcPts val="0"/>
              </a:spcAft>
              <a:buClr>
                <a:schemeClr val="dk1"/>
              </a:buClr>
              <a:buSzPts val="1100"/>
              <a:buFont typeface="Arial"/>
              <a:buNone/>
            </a:pPr>
            <a:r>
              <a:t/>
            </a:r>
            <a:endParaRPr sz="1400"/>
          </a:p>
          <a:p>
            <a:pPr indent="-217169" lvl="0" marL="800100" marR="0" rtl="0" algn="l">
              <a:spcBef>
                <a:spcPts val="0"/>
              </a:spcBef>
              <a:spcAft>
                <a:spcPts val="0"/>
              </a:spcAft>
              <a:buClr>
                <a:schemeClr val="dk1"/>
              </a:buClr>
              <a:buSzPts val="1100"/>
              <a:buFont typeface="Arial"/>
              <a:buNone/>
            </a:pPr>
            <a:r>
              <a:rPr b="1" lang="en-US" sz="1400" u="sng"/>
              <a:t>Main features</a:t>
            </a:r>
            <a:endParaRPr b="1" sz="1400" u="sng"/>
          </a:p>
          <a:p>
            <a:pPr indent="-317500" lvl="0" marL="1371600" marR="0" rtl="0" algn="l">
              <a:spcBef>
                <a:spcPts val="0"/>
              </a:spcBef>
              <a:spcAft>
                <a:spcPts val="0"/>
              </a:spcAft>
              <a:buSzPts val="1400"/>
              <a:buChar char="•"/>
            </a:pPr>
            <a:r>
              <a:rPr lang="en-US" sz="1400"/>
              <a:t>Ad hoc queries</a:t>
            </a:r>
            <a:endParaRPr sz="1400"/>
          </a:p>
          <a:p>
            <a:pPr indent="-317500" lvl="0" marL="1371600" marR="0" rtl="0" algn="l">
              <a:spcBef>
                <a:spcPts val="0"/>
              </a:spcBef>
              <a:spcAft>
                <a:spcPts val="0"/>
              </a:spcAft>
              <a:buSzPts val="1400"/>
              <a:buChar char="•"/>
            </a:pPr>
            <a:r>
              <a:rPr lang="en-US" sz="1400"/>
              <a:t>Indexing</a:t>
            </a:r>
            <a:endParaRPr sz="1400"/>
          </a:p>
          <a:p>
            <a:pPr indent="-317500" lvl="0" marL="1371600" marR="0" rtl="0" algn="l">
              <a:spcBef>
                <a:spcPts val="0"/>
              </a:spcBef>
              <a:spcAft>
                <a:spcPts val="0"/>
              </a:spcAft>
              <a:buSzPts val="1400"/>
              <a:buChar char="•"/>
            </a:pPr>
            <a:r>
              <a:rPr lang="en-US" sz="1400"/>
              <a:t>Replication</a:t>
            </a:r>
            <a:endParaRPr sz="1400"/>
          </a:p>
          <a:p>
            <a:pPr indent="-317500" lvl="0" marL="1371600" marR="0" rtl="0" algn="l">
              <a:spcBef>
                <a:spcPts val="0"/>
              </a:spcBef>
              <a:spcAft>
                <a:spcPts val="0"/>
              </a:spcAft>
              <a:buSzPts val="1400"/>
              <a:buChar char="•"/>
            </a:pPr>
            <a:r>
              <a:rPr lang="en-US" sz="1400"/>
              <a:t>Load balancing</a:t>
            </a:r>
            <a:endParaRPr sz="1400"/>
          </a:p>
          <a:p>
            <a:pPr indent="-317500" lvl="0" marL="1371600" marR="0" rtl="0" algn="l">
              <a:spcBef>
                <a:spcPts val="0"/>
              </a:spcBef>
              <a:spcAft>
                <a:spcPts val="0"/>
              </a:spcAft>
              <a:buSzPts val="1400"/>
              <a:buChar char="•"/>
            </a:pPr>
            <a:r>
              <a:rPr lang="en-US" sz="1400"/>
              <a:t>File storage</a:t>
            </a:r>
            <a:endParaRPr sz="1400"/>
          </a:p>
          <a:p>
            <a:pPr indent="-317500" lvl="0" marL="1371600" marR="0" rtl="0" algn="l">
              <a:spcBef>
                <a:spcPts val="0"/>
              </a:spcBef>
              <a:spcAft>
                <a:spcPts val="0"/>
              </a:spcAft>
              <a:buSzPts val="1400"/>
              <a:buChar char="•"/>
            </a:pPr>
            <a:r>
              <a:rPr lang="en-US" sz="1400"/>
              <a:t>Aggregation</a:t>
            </a:r>
            <a:endParaRPr sz="1400"/>
          </a:p>
          <a:p>
            <a:pPr indent="-317500" lvl="0" marL="1371600" marR="0" rtl="0" algn="l">
              <a:spcBef>
                <a:spcPts val="0"/>
              </a:spcBef>
              <a:spcAft>
                <a:spcPts val="0"/>
              </a:spcAft>
              <a:buSzPts val="1400"/>
              <a:buChar char="•"/>
            </a:pPr>
            <a:r>
              <a:rPr lang="en-US" sz="1400"/>
              <a:t>Server-side JavaScript execution</a:t>
            </a:r>
            <a:endParaRPr sz="1400"/>
          </a:p>
          <a:p>
            <a:pPr indent="-317500" lvl="0" marL="1371600" marR="0" rtl="0" algn="l">
              <a:spcBef>
                <a:spcPts val="0"/>
              </a:spcBef>
              <a:spcAft>
                <a:spcPts val="0"/>
              </a:spcAft>
              <a:buSzPts val="1400"/>
              <a:buChar char="•"/>
            </a:pPr>
            <a:r>
              <a:rPr lang="en-US" sz="1400"/>
              <a:t>Capped collections</a:t>
            </a:r>
            <a:endParaRPr sz="1400"/>
          </a:p>
          <a:p>
            <a:pPr indent="-317500" lvl="0" marL="1371600" marR="0" rtl="0" algn="l">
              <a:spcBef>
                <a:spcPts val="0"/>
              </a:spcBef>
              <a:spcAft>
                <a:spcPts val="0"/>
              </a:spcAft>
              <a:buSzPts val="1400"/>
              <a:buChar char="•"/>
            </a:pPr>
            <a:r>
              <a:rPr lang="en-US" sz="1400"/>
              <a:t>Transactions</a:t>
            </a:r>
            <a:endParaRPr sz="1400"/>
          </a:p>
          <a:p>
            <a:pPr indent="-217170" lvl="0" marL="342900" marR="0" rtl="0" algn="l">
              <a:spcBef>
                <a:spcPts val="0"/>
              </a:spcBef>
              <a:spcAft>
                <a:spcPts val="0"/>
              </a:spcAft>
              <a:buClr>
                <a:schemeClr val="dk1"/>
              </a:buClr>
              <a:buSzPts val="1100"/>
              <a:buFont typeface="Arial"/>
              <a:buNone/>
            </a:pPr>
            <a:r>
              <a:t/>
            </a:r>
            <a:endParaRPr sz="1400"/>
          </a:p>
          <a:p>
            <a:pPr indent="-217170" lvl="0" marL="342900" marR="0" rtl="0" algn="l">
              <a:spcBef>
                <a:spcPts val="0"/>
              </a:spcBef>
              <a:spcAft>
                <a:spcPts val="0"/>
              </a:spcAft>
              <a:buClr>
                <a:schemeClr val="accent1"/>
              </a:buClr>
              <a:buSzPts val="1980"/>
              <a:buFont typeface="Noto Sans Symbols"/>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Data Processing</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Giving some thought</a:t>
            </a:r>
            <a:endParaRPr b="0" i="0" sz="4600" u="none" cap="none" strike="noStrike">
              <a:solidFill>
                <a:schemeClr val="lt1"/>
              </a:solidFill>
              <a:latin typeface="Lustria"/>
              <a:ea typeface="Lustria"/>
              <a:cs typeface="Lustria"/>
              <a:sym typeface="Lustria"/>
            </a:endParaRPr>
          </a:p>
        </p:txBody>
      </p:sp>
      <p:sp>
        <p:nvSpPr>
          <p:cNvPr id="130" name="Shape 130"/>
          <p:cNvSpPr txBox="1"/>
          <p:nvPr>
            <p:ph idx="1" type="body"/>
          </p:nvPr>
        </p:nvSpPr>
        <p:spPr>
          <a:xfrm>
            <a:off x="739775" y="2770100"/>
            <a:ext cx="7662900" cy="36165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Has your flight ever been cancelled due to bad weather conditions?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Can aeroplane </a:t>
            </a:r>
            <a:r>
              <a:rPr lang="en-US" sz="1400"/>
              <a:t>catastrophic</a:t>
            </a:r>
            <a:r>
              <a:rPr lang="en-US" sz="1400"/>
              <a:t> engine failures be prevented?</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Have you ever missed out on buying something during a sale and wished the store or the department would have kept more </a:t>
            </a:r>
            <a:r>
              <a:rPr lang="en-US" sz="1400"/>
              <a:t>quantity</a:t>
            </a:r>
            <a:r>
              <a:rPr lang="en-US" sz="1400"/>
              <a:t>?</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Have you ever wished political campaigns can be better targeted using social media data?</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Do you wish your banking services to be more secure and fraud tolerant?</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US" sz="1400"/>
              <a:t>Today data is everything, each appliance we use in whatever sector produce huge volumes of data. Now this data is like an open oil field waiting to be tapped.</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Hive</a:t>
            </a:r>
            <a:endParaRPr b="0" i="0" sz="4600" u="none" cap="none" strike="noStrike">
              <a:solidFill>
                <a:schemeClr val="lt1"/>
              </a:solidFill>
              <a:latin typeface="Lustria"/>
              <a:ea typeface="Lustria"/>
              <a:cs typeface="Lustria"/>
              <a:sym typeface="Lustria"/>
            </a:endParaRPr>
          </a:p>
        </p:txBody>
      </p:sp>
      <p:sp>
        <p:nvSpPr>
          <p:cNvPr id="241" name="Shape 241"/>
          <p:cNvSpPr txBox="1"/>
          <p:nvPr>
            <p:ph idx="1" type="body"/>
          </p:nvPr>
        </p:nvSpPr>
        <p:spPr>
          <a:xfrm>
            <a:off x="739775" y="2770101"/>
            <a:ext cx="7662900" cy="39021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Hive is a data warehouse software project built on top of Apache Hadoop for providing data summarisation, query and analysis.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Hive gives an SQL-like interface to query data stored in various databases and file systems that integrate with Hadoop.</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Hive provides the necessary SQL abstraction to integrate SQL-like queries (HiveQL) into the underlying Java without the need to implement queries in the low-level Java API.</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Since most data warehousing applications work with SQL-based querying languages, Hive aids portability of SQL-based applications to Hadoop.</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While initially developed by Facebook, Apache Hive is used and developed by other companies such as Netflix and the Financial Industry Regulatory Authority (FINRA).Amazon maintains a software fork of Apache Hive included in Amazon Elastic MapReduce on Amazon Web Services.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Hive cont...</a:t>
            </a:r>
            <a:endParaRPr b="0" i="0" sz="4600" u="none" cap="none" strike="noStrike">
              <a:solidFill>
                <a:schemeClr val="lt1"/>
              </a:solidFill>
              <a:latin typeface="Lustria"/>
              <a:ea typeface="Lustria"/>
              <a:cs typeface="Lustria"/>
              <a:sym typeface="Lustria"/>
            </a:endParaRPr>
          </a:p>
        </p:txBody>
      </p:sp>
      <p:sp>
        <p:nvSpPr>
          <p:cNvPr id="247" name="Shape 247"/>
          <p:cNvSpPr txBox="1"/>
          <p:nvPr>
            <p:ph idx="1" type="body"/>
          </p:nvPr>
        </p:nvSpPr>
        <p:spPr>
          <a:xfrm>
            <a:off x="682625" y="2298625"/>
            <a:ext cx="3889500" cy="39021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Metastore: Stores metadata for each of the tables such as their schema and location.</a:t>
            </a:r>
            <a:endParaRPr sz="1400"/>
          </a:p>
          <a:p>
            <a:pPr indent="-317500" lvl="0" marL="457200" marR="0" rtl="0" algn="l">
              <a:spcBef>
                <a:spcPts val="0"/>
              </a:spcBef>
              <a:spcAft>
                <a:spcPts val="0"/>
              </a:spcAft>
              <a:buSzPts val="1400"/>
              <a:buChar char="•"/>
            </a:pPr>
            <a:r>
              <a:rPr lang="en-US" sz="1400"/>
              <a:t>Driver: Acts like a controller which receives the HiveQL statements.</a:t>
            </a:r>
            <a:endParaRPr sz="1400"/>
          </a:p>
          <a:p>
            <a:pPr indent="-317500" lvl="0" marL="457200" marR="0" rtl="0" algn="l">
              <a:spcBef>
                <a:spcPts val="0"/>
              </a:spcBef>
              <a:spcAft>
                <a:spcPts val="0"/>
              </a:spcAft>
              <a:buSzPts val="1400"/>
              <a:buChar char="•"/>
            </a:pPr>
            <a:r>
              <a:rPr lang="en-US" sz="1400"/>
              <a:t>Compiler: Performs compilation of the HiveQL query, which converts the query to an execution plan.</a:t>
            </a:r>
            <a:endParaRPr sz="1400"/>
          </a:p>
          <a:p>
            <a:pPr indent="-317500" lvl="0" marL="457200" marR="0" rtl="0" algn="l">
              <a:spcBef>
                <a:spcPts val="0"/>
              </a:spcBef>
              <a:spcAft>
                <a:spcPts val="0"/>
              </a:spcAft>
              <a:buSzPts val="1400"/>
              <a:buChar char="•"/>
            </a:pPr>
            <a:r>
              <a:rPr lang="en-US" sz="1400"/>
              <a:t>Optimizer: Performs various transformations on the execution plan to get an optimised DAG.</a:t>
            </a:r>
            <a:endParaRPr sz="1400"/>
          </a:p>
          <a:p>
            <a:pPr indent="-317500" lvl="0" marL="457200" marR="0" rtl="0" algn="l">
              <a:spcBef>
                <a:spcPts val="0"/>
              </a:spcBef>
              <a:spcAft>
                <a:spcPts val="0"/>
              </a:spcAft>
              <a:buSzPts val="1400"/>
              <a:buChar char="•"/>
            </a:pPr>
            <a:r>
              <a:rPr lang="en-US" sz="1400"/>
              <a:t>Executor: After compilation and optimisation, the executor executes the tasks.</a:t>
            </a:r>
            <a:endParaRPr sz="1400"/>
          </a:p>
          <a:p>
            <a:pPr indent="-317500" lvl="0" marL="457200" marR="0" rtl="0" algn="l">
              <a:spcBef>
                <a:spcPts val="0"/>
              </a:spcBef>
              <a:spcAft>
                <a:spcPts val="0"/>
              </a:spcAft>
              <a:buSzPts val="1400"/>
              <a:buChar char="•"/>
            </a:pPr>
            <a:r>
              <a:rPr lang="en-US" sz="1400"/>
              <a:t>CLI, UI, and Thrift Server: A command-line interface (CLI) provides a user interface for an external user to interact with Hive by submitting queries</a:t>
            </a:r>
            <a:endParaRPr sz="1400"/>
          </a:p>
        </p:txBody>
      </p:sp>
      <p:pic>
        <p:nvPicPr>
          <p:cNvPr id="248" name="Shape 248"/>
          <p:cNvPicPr preferRelativeResize="0"/>
          <p:nvPr/>
        </p:nvPicPr>
        <p:blipFill>
          <a:blip r:embed="rId3">
            <a:alphaModFix/>
          </a:blip>
          <a:stretch>
            <a:fillRect/>
          </a:stretch>
        </p:blipFill>
        <p:spPr>
          <a:xfrm>
            <a:off x="4743450" y="2298625"/>
            <a:ext cx="4400549" cy="355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PIG</a:t>
            </a:r>
            <a:endParaRPr b="0" i="0" sz="4600" u="none" cap="none" strike="noStrike">
              <a:solidFill>
                <a:schemeClr val="lt1"/>
              </a:solidFill>
              <a:latin typeface="Lustria"/>
              <a:ea typeface="Lustria"/>
              <a:cs typeface="Lustria"/>
              <a:sym typeface="Lustria"/>
            </a:endParaRPr>
          </a:p>
        </p:txBody>
      </p:sp>
      <p:sp>
        <p:nvSpPr>
          <p:cNvPr id="254" name="Shape 254"/>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Pig is a high-level platform for creating programs that run on Apache Hadoop. The language for this platform is called Pig Latin. Pig can execute its Hadoop jobs in MapReduce.</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Pig Latin abstracts the programming from the Java MapReduce idiom into a notation which makes MapReduce programming high level, similar to that of SQL for relational database management systems.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Pig Latin can be extended using user-defined functions (UDFs) which the user can write in Java, Python, JavaScript, Ruby or Groovy and then call directly from the language.</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PIG cont...</a:t>
            </a:r>
            <a:endParaRPr b="0" i="0" sz="4600" u="none" cap="none" strike="noStrike">
              <a:solidFill>
                <a:schemeClr val="lt1"/>
              </a:solidFill>
              <a:latin typeface="Lustria"/>
              <a:ea typeface="Lustria"/>
              <a:cs typeface="Lustria"/>
              <a:sym typeface="Lustria"/>
            </a:endParaRPr>
          </a:p>
        </p:txBody>
      </p:sp>
      <p:sp>
        <p:nvSpPr>
          <p:cNvPr id="260" name="Shape 260"/>
          <p:cNvSpPr txBox="1"/>
          <p:nvPr>
            <p:ph idx="1" type="body"/>
          </p:nvPr>
        </p:nvSpPr>
        <p:spPr>
          <a:xfrm>
            <a:off x="142875" y="2314575"/>
            <a:ext cx="8826600" cy="447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u="sng"/>
              <a:t>Below is an example of a "Word Count" program in Pig Latin:</a:t>
            </a:r>
            <a:endParaRPr sz="1400" u="sng"/>
          </a:p>
          <a:p>
            <a:pPr indent="0" lvl="0" marL="0" marR="0" rtl="0" algn="l">
              <a:spcBef>
                <a:spcPts val="0"/>
              </a:spcBef>
              <a:spcAft>
                <a:spcPts val="0"/>
              </a:spcAft>
              <a:buNone/>
            </a:pPr>
            <a:r>
              <a:t/>
            </a:r>
            <a:endParaRPr sz="1400"/>
          </a:p>
          <a:p>
            <a:pPr indent="0" lvl="0" marL="0" marR="0" rtl="0" algn="l">
              <a:spcBef>
                <a:spcPts val="0"/>
              </a:spcBef>
              <a:spcAft>
                <a:spcPts val="0"/>
              </a:spcAft>
              <a:buNone/>
            </a:pPr>
            <a:r>
              <a:rPr lang="en-US" sz="1400"/>
              <a:t>input_lines = LOAD '/tmp/my-copy-of-all-pages-on-internet' AS (line:chararray);</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US" sz="1400"/>
              <a:t>-- Extract words from each line and put them into a pig bag datatype, then flatten the bag to get one    --word on each row</a:t>
            </a:r>
            <a:endParaRPr sz="1400"/>
          </a:p>
          <a:p>
            <a:pPr indent="0" lvl="0" marL="0" marR="0" rtl="0" algn="l">
              <a:spcBef>
                <a:spcPts val="0"/>
              </a:spcBef>
              <a:spcAft>
                <a:spcPts val="0"/>
              </a:spcAft>
              <a:buNone/>
            </a:pPr>
            <a:r>
              <a:rPr lang="en-US" sz="1400"/>
              <a:t> words = FOREACH input_lines GENERATE FLATTEN(TOKENIZE(line)) AS word;</a:t>
            </a:r>
            <a:endParaRPr sz="1400"/>
          </a:p>
          <a:p>
            <a:pPr indent="0" lvl="0" marL="0" marR="0" rtl="0" algn="l">
              <a:spcBef>
                <a:spcPts val="0"/>
              </a:spcBef>
              <a:spcAft>
                <a:spcPts val="0"/>
              </a:spcAft>
              <a:buNone/>
            </a:pPr>
            <a:r>
              <a:rPr lang="en-US" sz="1400"/>
              <a:t> </a:t>
            </a:r>
            <a:endParaRPr sz="1400"/>
          </a:p>
          <a:p>
            <a:pPr indent="0" lvl="0" marL="0" marR="0" rtl="0" algn="l">
              <a:spcBef>
                <a:spcPts val="0"/>
              </a:spcBef>
              <a:spcAft>
                <a:spcPts val="0"/>
              </a:spcAft>
              <a:buNone/>
            </a:pPr>
            <a:r>
              <a:rPr lang="en-US" sz="1400"/>
              <a:t>-- filter out any words that are just white spaces</a:t>
            </a:r>
            <a:endParaRPr sz="1400"/>
          </a:p>
          <a:p>
            <a:pPr indent="0" lvl="0" marL="0" marR="0" rtl="0" algn="l">
              <a:spcBef>
                <a:spcPts val="0"/>
              </a:spcBef>
              <a:spcAft>
                <a:spcPts val="0"/>
              </a:spcAft>
              <a:buNone/>
            </a:pPr>
            <a:r>
              <a:rPr lang="en-US" sz="1400"/>
              <a:t> filtered_words = FILTER words BY word MATCHES '\\w+';</a:t>
            </a:r>
            <a:endParaRPr sz="1400"/>
          </a:p>
          <a:p>
            <a:pPr indent="0" lvl="0" marL="0" marR="0" rtl="0" algn="l">
              <a:spcBef>
                <a:spcPts val="0"/>
              </a:spcBef>
              <a:spcAft>
                <a:spcPts val="0"/>
              </a:spcAft>
              <a:buNone/>
            </a:pPr>
            <a:r>
              <a:rPr lang="en-US" sz="1400"/>
              <a:t> </a:t>
            </a:r>
            <a:endParaRPr sz="1400"/>
          </a:p>
          <a:p>
            <a:pPr indent="0" lvl="0" marL="0" marR="0" rtl="0" algn="l">
              <a:spcBef>
                <a:spcPts val="0"/>
              </a:spcBef>
              <a:spcAft>
                <a:spcPts val="0"/>
              </a:spcAft>
              <a:buNone/>
            </a:pPr>
            <a:r>
              <a:rPr lang="en-US" sz="1400"/>
              <a:t>-- create a group for each word</a:t>
            </a:r>
            <a:endParaRPr sz="1400"/>
          </a:p>
          <a:p>
            <a:pPr indent="0" lvl="0" marL="0" marR="0" rtl="0" algn="l">
              <a:spcBef>
                <a:spcPts val="0"/>
              </a:spcBef>
              <a:spcAft>
                <a:spcPts val="0"/>
              </a:spcAft>
              <a:buNone/>
            </a:pPr>
            <a:r>
              <a:rPr lang="en-US" sz="1400"/>
              <a:t> word_groups = GROUP filtered_words BY word;</a:t>
            </a:r>
            <a:endParaRPr sz="1400"/>
          </a:p>
          <a:p>
            <a:pPr indent="0" lvl="0" marL="0" marR="0" rtl="0" algn="l">
              <a:spcBef>
                <a:spcPts val="0"/>
              </a:spcBef>
              <a:spcAft>
                <a:spcPts val="0"/>
              </a:spcAft>
              <a:buNone/>
            </a:pPr>
            <a:r>
              <a:rPr lang="en-US" sz="1400"/>
              <a:t> </a:t>
            </a:r>
            <a:endParaRPr sz="1400"/>
          </a:p>
          <a:p>
            <a:pPr indent="0" lvl="0" marL="0" marR="0" rtl="0" algn="l">
              <a:spcBef>
                <a:spcPts val="0"/>
              </a:spcBef>
              <a:spcAft>
                <a:spcPts val="0"/>
              </a:spcAft>
              <a:buNone/>
            </a:pPr>
            <a:r>
              <a:rPr lang="en-US" sz="1400"/>
              <a:t>-- count the entries in each group</a:t>
            </a:r>
            <a:endParaRPr sz="1400"/>
          </a:p>
          <a:p>
            <a:pPr indent="0" lvl="0" marL="0" marR="0" rtl="0" algn="l">
              <a:spcBef>
                <a:spcPts val="0"/>
              </a:spcBef>
              <a:spcAft>
                <a:spcPts val="0"/>
              </a:spcAft>
              <a:buNone/>
            </a:pPr>
            <a:r>
              <a:rPr lang="en-US" sz="1400"/>
              <a:t> word_count = FOREACH word_groups GENERATE COUNT(filtered_words) AS count, group AS word;</a:t>
            </a:r>
            <a:endParaRPr sz="1400"/>
          </a:p>
          <a:p>
            <a:pPr indent="0" lvl="0" marL="0" marR="0" rtl="0" algn="l">
              <a:spcBef>
                <a:spcPts val="0"/>
              </a:spcBef>
              <a:spcAft>
                <a:spcPts val="0"/>
              </a:spcAft>
              <a:buNone/>
            </a:pPr>
            <a:r>
              <a:rPr lang="en-US" sz="1400"/>
              <a:t> </a:t>
            </a:r>
            <a:endParaRPr sz="1400"/>
          </a:p>
          <a:p>
            <a:pPr indent="0" lvl="0" marL="0" marR="0" rtl="0" algn="l">
              <a:spcBef>
                <a:spcPts val="0"/>
              </a:spcBef>
              <a:spcAft>
                <a:spcPts val="0"/>
              </a:spcAft>
              <a:buNone/>
            </a:pPr>
            <a:r>
              <a:rPr lang="en-US" sz="1400"/>
              <a:t>-- order the records by count</a:t>
            </a:r>
            <a:endParaRPr sz="1400"/>
          </a:p>
          <a:p>
            <a:pPr indent="0" lvl="0" marL="0" marR="0" rtl="0" algn="l">
              <a:spcBef>
                <a:spcPts val="0"/>
              </a:spcBef>
              <a:spcAft>
                <a:spcPts val="0"/>
              </a:spcAft>
              <a:buNone/>
            </a:pPr>
            <a:r>
              <a:rPr lang="en-US" sz="1400"/>
              <a:t> ordered_word_count = ORDER word_count BY count DESC;</a:t>
            </a:r>
            <a:endParaRPr sz="1400"/>
          </a:p>
          <a:p>
            <a:pPr indent="0" lvl="0" marL="0" marR="0" rtl="0" algn="l">
              <a:spcBef>
                <a:spcPts val="0"/>
              </a:spcBef>
              <a:spcAft>
                <a:spcPts val="0"/>
              </a:spcAft>
              <a:buNone/>
            </a:pPr>
            <a:r>
              <a:rPr lang="en-US" sz="1400"/>
              <a:t> STORE ordered_word_count INTO '/tmp/number-of-words-on-internet';</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Spark</a:t>
            </a:r>
            <a:endParaRPr b="0" i="0" sz="4600" u="none" cap="none" strike="noStrike">
              <a:solidFill>
                <a:schemeClr val="lt1"/>
              </a:solidFill>
              <a:latin typeface="Lustria"/>
              <a:ea typeface="Lustria"/>
              <a:cs typeface="Lustria"/>
              <a:sym typeface="Lustria"/>
            </a:endParaRPr>
          </a:p>
        </p:txBody>
      </p:sp>
      <p:sp>
        <p:nvSpPr>
          <p:cNvPr id="266" name="Shape 266"/>
          <p:cNvSpPr txBox="1"/>
          <p:nvPr>
            <p:ph idx="1" type="body"/>
          </p:nvPr>
        </p:nvSpPr>
        <p:spPr>
          <a:xfrm>
            <a:off x="740575" y="2355776"/>
            <a:ext cx="7662900" cy="40449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Spark is an open-source cluster-computing framework</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Apache Spark has as its architectural foundation the resilient distributed dataset (RDD), a read-only multiset of data items distributed over a cluster of machines, that is maintained in a fault-tolerant way</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Spark facilitates the implementation of both iterative algorithms, that visit their data set multiple times in a loop, and interactive/exploratory data analysis, i.e., the repeated database-style querying of data</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Apache Spark requires a cluster manager and a distributed storage system</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A DataFrame is a Dataset organized into named columns. It is conceptually equivalent to a table in a relational database or a data frame in R/Python, but with richer optimizations under the hood</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DataFrames can be constructed from a wide array of sources such as: structured data files, tables in Hive, external databases, or existing RDDs.</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Spark cont...</a:t>
            </a:r>
            <a:endParaRPr b="0" i="0" sz="4600" u="none" cap="none" strike="noStrike">
              <a:solidFill>
                <a:schemeClr val="lt1"/>
              </a:solidFill>
              <a:latin typeface="Lustria"/>
              <a:ea typeface="Lustria"/>
              <a:cs typeface="Lustria"/>
              <a:sym typeface="Lustria"/>
            </a:endParaRPr>
          </a:p>
        </p:txBody>
      </p:sp>
      <p:sp>
        <p:nvSpPr>
          <p:cNvPr id="272" name="Shape 272"/>
          <p:cNvSpPr txBox="1"/>
          <p:nvPr>
            <p:ph idx="1" type="body"/>
          </p:nvPr>
        </p:nvSpPr>
        <p:spPr>
          <a:xfrm>
            <a:off x="740575" y="2643200"/>
            <a:ext cx="7662900" cy="375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t>from pyspark.sql import SparkSession</a:t>
            </a:r>
            <a:endParaRPr sz="1400"/>
          </a:p>
          <a:p>
            <a:pPr indent="0" lvl="0" marL="0" marR="0" rtl="0" algn="l">
              <a:spcBef>
                <a:spcPts val="0"/>
              </a:spcBef>
              <a:spcAft>
                <a:spcPts val="0"/>
              </a:spcAft>
              <a:buNone/>
            </a:pPr>
            <a:r>
              <a:rPr lang="en-US" sz="1400"/>
              <a:t>spark = SparkSession.builder.appName("Python Spark SQL basic example").config("spark.some.config.option", "some-value").getOrCreate()</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p:txBody>
      </p:sp>
      <p:graphicFrame>
        <p:nvGraphicFramePr>
          <p:cNvPr id="273" name="Shape 273"/>
          <p:cNvGraphicFramePr/>
          <p:nvPr/>
        </p:nvGraphicFramePr>
        <p:xfrm>
          <a:off x="952525" y="3429000"/>
          <a:ext cx="3000000" cy="3000000"/>
        </p:xfrm>
        <a:graphic>
          <a:graphicData uri="http://schemas.openxmlformats.org/drawingml/2006/table">
            <a:tbl>
              <a:tblPr>
                <a:noFill/>
                <a:tableStyleId>{E583B410-0CDB-4642-A70E-74CDC3FCF18B}</a:tableStyleId>
              </a:tblPr>
              <a:tblGrid>
                <a:gridCol w="3619500"/>
                <a:gridCol w="3619500"/>
              </a:tblGrid>
              <a:tr h="381000">
                <a:tc>
                  <a:txBody>
                    <a:bodyPr>
                      <a:noAutofit/>
                    </a:bodyPr>
                    <a:lstStyle/>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spark is an existing SparkSession</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df = spark.read.json("examples/src/main/resources/people.json")</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Displays the content of the DataFrame to stdout</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df.show()</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 age|   name|</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|null|Michael|</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  30|   Andy|</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  19| Justin|</a:t>
                      </a:r>
                      <a:endParaRPr>
                        <a:solidFill>
                          <a:srgbClr val="595959"/>
                        </a:solidFill>
                        <a:latin typeface="Lustria"/>
                        <a:ea typeface="Lustria"/>
                        <a:cs typeface="Lustria"/>
                        <a:sym typeface="Lustria"/>
                      </a:endParaRPr>
                    </a:p>
                    <a:p>
                      <a:pPr indent="0" lvl="0" marL="0">
                        <a:spcBef>
                          <a:spcPts val="0"/>
                        </a:spcBef>
                        <a:spcAft>
                          <a:spcPts val="0"/>
                        </a:spcAft>
                        <a:buNone/>
                      </a:pPr>
                      <a:r>
                        <a:rPr lang="en-US">
                          <a:solidFill>
                            <a:srgbClr val="595959"/>
                          </a:solidFill>
                          <a:latin typeface="Lustria"/>
                          <a:ea typeface="Lustria"/>
                          <a:cs typeface="Lustria"/>
                          <a:sym typeface="Lustria"/>
                        </a:rPr>
                        <a:t># +----+-------+</a:t>
                      </a:r>
                      <a:endParaRPr>
                        <a:solidFill>
                          <a:srgbClr val="595959"/>
                        </a:solidFill>
                        <a:latin typeface="Lustria"/>
                        <a:ea typeface="Lustria"/>
                        <a:cs typeface="Lustria"/>
                        <a:sym typeface="Lustria"/>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Count people by age</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df.groupBy("age").count().show()</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 age|count|</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  19|	1|</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|null|	1|</a:t>
                      </a:r>
                      <a:endParaRPr>
                        <a:solidFill>
                          <a:srgbClr val="595959"/>
                        </a:solidFill>
                        <a:latin typeface="Lustria"/>
                        <a:ea typeface="Lustria"/>
                        <a:cs typeface="Lustria"/>
                        <a:sym typeface="Lustria"/>
                      </a:endParaRPr>
                    </a:p>
                    <a:p>
                      <a:pPr indent="0" lvl="0" marL="0">
                        <a:spcBef>
                          <a:spcPts val="0"/>
                        </a:spcBef>
                        <a:spcAft>
                          <a:spcPts val="0"/>
                        </a:spcAft>
                        <a:buClr>
                          <a:schemeClr val="dk1"/>
                        </a:buClr>
                        <a:buSzPts val="1100"/>
                        <a:buFont typeface="Arial"/>
                        <a:buNone/>
                      </a:pPr>
                      <a:r>
                        <a:rPr lang="en-US">
                          <a:solidFill>
                            <a:srgbClr val="595959"/>
                          </a:solidFill>
                          <a:latin typeface="Lustria"/>
                          <a:ea typeface="Lustria"/>
                          <a:cs typeface="Lustria"/>
                          <a:sym typeface="Lustria"/>
                        </a:rPr>
                        <a:t># |  30|	1|</a:t>
                      </a:r>
                      <a:endParaRPr>
                        <a:solidFill>
                          <a:srgbClr val="595959"/>
                        </a:solidFill>
                        <a:latin typeface="Lustria"/>
                        <a:ea typeface="Lustria"/>
                        <a:cs typeface="Lustria"/>
                        <a:sym typeface="Lustria"/>
                      </a:endParaRPr>
                    </a:p>
                    <a:p>
                      <a:pPr indent="0" lvl="0" marL="0">
                        <a:spcBef>
                          <a:spcPts val="0"/>
                        </a:spcBef>
                        <a:spcAft>
                          <a:spcPts val="0"/>
                        </a:spcAft>
                        <a:buNone/>
                      </a:pPr>
                      <a:r>
                        <a:rPr lang="en-US">
                          <a:solidFill>
                            <a:srgbClr val="595959"/>
                          </a:solidFill>
                          <a:latin typeface="Lustria"/>
                          <a:ea typeface="Lustria"/>
                          <a:cs typeface="Lustria"/>
                          <a:sym typeface="Lustria"/>
                        </a:rPr>
                        <a:t># +----+-----+</a:t>
                      </a:r>
                      <a:endParaRPr>
                        <a:solidFill>
                          <a:srgbClr val="595959"/>
                        </a:solidFill>
                        <a:latin typeface="Lustria"/>
                        <a:ea typeface="Lustria"/>
                        <a:cs typeface="Lustria"/>
                        <a:sym typeface="Lustria"/>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Ingestion and Streaming</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KAFKA</a:t>
            </a:r>
            <a:endParaRPr b="0" i="0" sz="4600" u="none" cap="none" strike="noStrike">
              <a:solidFill>
                <a:schemeClr val="lt1"/>
              </a:solidFill>
              <a:latin typeface="Lustria"/>
              <a:ea typeface="Lustria"/>
              <a:cs typeface="Lustria"/>
              <a:sym typeface="Lustria"/>
            </a:endParaRPr>
          </a:p>
        </p:txBody>
      </p:sp>
      <p:sp>
        <p:nvSpPr>
          <p:cNvPr id="284" name="Shape 284"/>
          <p:cNvSpPr txBox="1"/>
          <p:nvPr>
            <p:ph idx="1" type="body"/>
          </p:nvPr>
        </p:nvSpPr>
        <p:spPr>
          <a:xfrm>
            <a:off x="739775" y="2414600"/>
            <a:ext cx="7662900" cy="4314900"/>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dk1"/>
              </a:buClr>
              <a:buSzPts val="1100"/>
              <a:buFont typeface="Arial"/>
              <a:buNone/>
            </a:pPr>
            <a:r>
              <a:rPr lang="en-US" sz="1400"/>
              <a:t>Apache Kafka is a distributed streaming platform.</a:t>
            </a:r>
            <a:endParaRPr sz="1400"/>
          </a:p>
          <a:p>
            <a:pPr indent="-217170" lvl="0" marL="342900" marR="0" rtl="0" algn="l">
              <a:spcBef>
                <a:spcPts val="0"/>
              </a:spcBef>
              <a:spcAft>
                <a:spcPts val="0"/>
              </a:spcAft>
              <a:buClr>
                <a:schemeClr val="dk1"/>
              </a:buClr>
              <a:buSzPts val="1100"/>
              <a:buFont typeface="Arial"/>
              <a:buNone/>
            </a:pPr>
            <a:r>
              <a:t/>
            </a:r>
            <a:endParaRPr sz="1400"/>
          </a:p>
          <a:p>
            <a:pPr indent="-217170" lvl="0" marL="342900" marR="0" rtl="0" algn="l">
              <a:spcBef>
                <a:spcPts val="0"/>
              </a:spcBef>
              <a:spcAft>
                <a:spcPts val="0"/>
              </a:spcAft>
              <a:buClr>
                <a:schemeClr val="dk1"/>
              </a:buClr>
              <a:buSzPts val="1100"/>
              <a:buFont typeface="Arial"/>
              <a:buNone/>
            </a:pPr>
            <a:r>
              <a:rPr lang="en-US" sz="1400"/>
              <a:t>A streaming platform has three key capabilities:</a:t>
            </a:r>
            <a:endParaRPr sz="1400"/>
          </a:p>
          <a:p>
            <a:pPr indent="-317500" lvl="0" marL="457200" marR="0" rtl="0" algn="l">
              <a:spcBef>
                <a:spcPts val="0"/>
              </a:spcBef>
              <a:spcAft>
                <a:spcPts val="0"/>
              </a:spcAft>
              <a:buSzPts val="1400"/>
              <a:buChar char="•"/>
            </a:pPr>
            <a:r>
              <a:rPr lang="en-US" sz="1400"/>
              <a:t>Publish and subscribe to streams of records, similar to a message queue or enterprise messaging system.</a:t>
            </a:r>
            <a:endParaRPr sz="1400"/>
          </a:p>
          <a:p>
            <a:pPr indent="-317500" lvl="0" marL="457200" marR="0" rtl="0" algn="l">
              <a:spcBef>
                <a:spcPts val="0"/>
              </a:spcBef>
              <a:spcAft>
                <a:spcPts val="0"/>
              </a:spcAft>
              <a:buSzPts val="1400"/>
              <a:buChar char="•"/>
            </a:pPr>
            <a:r>
              <a:rPr lang="en-US" sz="1400"/>
              <a:t>Store streams of records in a fault-tolerant durable way.</a:t>
            </a:r>
            <a:endParaRPr sz="1400"/>
          </a:p>
          <a:p>
            <a:pPr indent="-317500" lvl="0" marL="457200" marR="0" rtl="0" algn="l">
              <a:spcBef>
                <a:spcPts val="0"/>
              </a:spcBef>
              <a:spcAft>
                <a:spcPts val="0"/>
              </a:spcAft>
              <a:buSzPts val="1400"/>
              <a:buChar char="•"/>
            </a:pPr>
            <a:r>
              <a:rPr lang="en-US" sz="1400"/>
              <a:t>Process streams of records as they occur.</a:t>
            </a:r>
            <a:endParaRPr sz="1400"/>
          </a:p>
          <a:p>
            <a:pPr indent="-217170" lvl="0" marL="342900" marR="0" rtl="0" algn="l">
              <a:spcBef>
                <a:spcPts val="0"/>
              </a:spcBef>
              <a:spcAft>
                <a:spcPts val="0"/>
              </a:spcAft>
              <a:buClr>
                <a:schemeClr val="dk1"/>
              </a:buClr>
              <a:buSzPts val="1100"/>
              <a:buFont typeface="Arial"/>
              <a:buNone/>
            </a:pPr>
            <a:r>
              <a:t/>
            </a:r>
            <a:endParaRPr sz="1400"/>
          </a:p>
          <a:p>
            <a:pPr indent="-217170" lvl="0" marL="342900" marR="0" rtl="0" algn="l">
              <a:spcBef>
                <a:spcPts val="0"/>
              </a:spcBef>
              <a:spcAft>
                <a:spcPts val="0"/>
              </a:spcAft>
              <a:buClr>
                <a:schemeClr val="dk1"/>
              </a:buClr>
              <a:buSzPts val="1100"/>
              <a:buFont typeface="Arial"/>
              <a:buNone/>
            </a:pPr>
            <a:r>
              <a:rPr lang="en-US" sz="1400"/>
              <a:t>Kafka is generally used for two broad classes of applications:</a:t>
            </a:r>
            <a:endParaRPr sz="1400"/>
          </a:p>
          <a:p>
            <a:pPr indent="-317500" lvl="0" marL="457200" marR="0" rtl="0" algn="l">
              <a:spcBef>
                <a:spcPts val="0"/>
              </a:spcBef>
              <a:spcAft>
                <a:spcPts val="0"/>
              </a:spcAft>
              <a:buSzPts val="1400"/>
              <a:buChar char="•"/>
            </a:pPr>
            <a:r>
              <a:rPr lang="en-US" sz="1400"/>
              <a:t>Building real-time streaming data pipelines that reliably get data between systems or applications</a:t>
            </a:r>
            <a:endParaRPr sz="1400"/>
          </a:p>
          <a:p>
            <a:pPr indent="-317500" lvl="0" marL="457200" marR="0" rtl="0" algn="l">
              <a:spcBef>
                <a:spcPts val="0"/>
              </a:spcBef>
              <a:spcAft>
                <a:spcPts val="0"/>
              </a:spcAft>
              <a:buSzPts val="1400"/>
              <a:buChar char="•"/>
            </a:pPr>
            <a:r>
              <a:rPr lang="en-US" sz="1400"/>
              <a:t>Building real-time streaming applications that transform or react to the streams of data</a:t>
            </a:r>
            <a:endParaRPr sz="1400"/>
          </a:p>
          <a:p>
            <a:pPr indent="-217170" lvl="0" marL="342900" marR="0" rtl="0" algn="l">
              <a:spcBef>
                <a:spcPts val="0"/>
              </a:spcBef>
              <a:spcAft>
                <a:spcPts val="0"/>
              </a:spcAft>
              <a:buClr>
                <a:schemeClr val="dk1"/>
              </a:buClr>
              <a:buSzPts val="1100"/>
              <a:buFont typeface="Arial"/>
              <a:buNone/>
            </a:pPr>
            <a:r>
              <a:t/>
            </a:r>
            <a:endParaRPr sz="1400"/>
          </a:p>
          <a:p>
            <a:pPr indent="-217170" lvl="0" marL="342900" marR="0" rtl="0" algn="l">
              <a:spcBef>
                <a:spcPts val="0"/>
              </a:spcBef>
              <a:spcAft>
                <a:spcPts val="0"/>
              </a:spcAft>
              <a:buClr>
                <a:schemeClr val="dk1"/>
              </a:buClr>
              <a:buSzPts val="1100"/>
              <a:buFont typeface="Arial"/>
              <a:buNone/>
            </a:pPr>
            <a:r>
              <a:rPr lang="en-US" sz="1400"/>
              <a:t>First a few concepts:</a:t>
            </a:r>
            <a:endParaRPr sz="1400"/>
          </a:p>
          <a:p>
            <a:pPr indent="-317500" lvl="0" marL="457200" marR="0" rtl="0" algn="l">
              <a:spcBef>
                <a:spcPts val="0"/>
              </a:spcBef>
              <a:spcAft>
                <a:spcPts val="0"/>
              </a:spcAft>
              <a:buSzPts val="1400"/>
              <a:buChar char="•"/>
            </a:pPr>
            <a:r>
              <a:rPr lang="en-US" sz="1400"/>
              <a:t>Kafka is run as a cluster on one or more servers that can span multiple datacenters.</a:t>
            </a:r>
            <a:endParaRPr sz="1400"/>
          </a:p>
          <a:p>
            <a:pPr indent="-317500" lvl="0" marL="457200" marR="0" rtl="0" algn="l">
              <a:spcBef>
                <a:spcPts val="0"/>
              </a:spcBef>
              <a:spcAft>
                <a:spcPts val="0"/>
              </a:spcAft>
              <a:buSzPts val="1400"/>
              <a:buChar char="•"/>
            </a:pPr>
            <a:r>
              <a:rPr lang="en-US" sz="1400"/>
              <a:t>The Kafka cluster stores streams of records in categories called topics.</a:t>
            </a:r>
            <a:endParaRPr sz="1400"/>
          </a:p>
          <a:p>
            <a:pPr indent="-317500" lvl="0" marL="457200" marR="0" rtl="0" algn="l">
              <a:spcBef>
                <a:spcPts val="0"/>
              </a:spcBef>
              <a:spcAft>
                <a:spcPts val="0"/>
              </a:spcAft>
              <a:buSzPts val="1400"/>
              <a:buChar char="•"/>
            </a:pPr>
            <a:r>
              <a:rPr lang="en-US" sz="1400"/>
              <a:t>Each record consists of a key, a value, and a timestamp.</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Kafka core API</a:t>
            </a:r>
            <a:endParaRPr/>
          </a:p>
        </p:txBody>
      </p:sp>
      <p:sp>
        <p:nvSpPr>
          <p:cNvPr id="290" name="Shape 290"/>
          <p:cNvSpPr txBox="1"/>
          <p:nvPr>
            <p:ph idx="1" type="body"/>
          </p:nvPr>
        </p:nvSpPr>
        <p:spPr>
          <a:xfrm>
            <a:off x="739775" y="2770094"/>
            <a:ext cx="7662900" cy="32673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sz="1400"/>
              <a:t>The Producer API allows an application to publish a stream of records to one or more Kafka topics.</a:t>
            </a:r>
            <a:endParaRPr sz="1400"/>
          </a:p>
          <a:p>
            <a:pPr indent="0" lvl="0" marL="0">
              <a:spcBef>
                <a:spcPts val="0"/>
              </a:spcBef>
              <a:spcAft>
                <a:spcPts val="0"/>
              </a:spcAft>
              <a:buNone/>
            </a:pPr>
            <a:r>
              <a:t/>
            </a:r>
            <a:endParaRPr sz="1400"/>
          </a:p>
          <a:p>
            <a:pPr indent="-317500" lvl="0" marL="457200" rtl="0">
              <a:spcBef>
                <a:spcPts val="0"/>
              </a:spcBef>
              <a:spcAft>
                <a:spcPts val="0"/>
              </a:spcAft>
              <a:buSzPts val="1400"/>
              <a:buChar char="•"/>
            </a:pPr>
            <a:r>
              <a:rPr lang="en-US" sz="1400"/>
              <a:t>The Consumer API allows an application to subscribe to one or more topics and process the stream of records produced to them.</a:t>
            </a:r>
            <a:endParaRPr sz="1400"/>
          </a:p>
          <a:p>
            <a:pPr indent="0" lvl="0" marL="0">
              <a:spcBef>
                <a:spcPts val="0"/>
              </a:spcBef>
              <a:spcAft>
                <a:spcPts val="0"/>
              </a:spcAft>
              <a:buNone/>
            </a:pPr>
            <a:r>
              <a:t/>
            </a:r>
            <a:endParaRPr sz="1400"/>
          </a:p>
          <a:p>
            <a:pPr indent="-317500" lvl="0" marL="457200" rtl="0">
              <a:spcBef>
                <a:spcPts val="0"/>
              </a:spcBef>
              <a:spcAft>
                <a:spcPts val="0"/>
              </a:spcAft>
              <a:buSzPts val="1400"/>
              <a:buChar char="•"/>
            </a:pPr>
            <a:r>
              <a:rPr lang="en-US" sz="1400"/>
              <a:t>The Streams API allows an application to act as a stream processor, consuming an input stream from one or more topics and producing an output stream to one or more output topics, effectively transforming the input streams to output streams.</a:t>
            </a:r>
            <a:endParaRPr sz="1400"/>
          </a:p>
          <a:p>
            <a:pPr indent="0" lvl="0" marL="0">
              <a:spcBef>
                <a:spcPts val="0"/>
              </a:spcBef>
              <a:spcAft>
                <a:spcPts val="0"/>
              </a:spcAft>
              <a:buNone/>
            </a:pPr>
            <a:r>
              <a:t/>
            </a:r>
            <a:endParaRPr sz="1400"/>
          </a:p>
          <a:p>
            <a:pPr indent="-317500" lvl="0" marL="457200">
              <a:spcBef>
                <a:spcPts val="0"/>
              </a:spcBef>
              <a:spcAft>
                <a:spcPts val="0"/>
              </a:spcAft>
              <a:buSzPts val="1400"/>
              <a:buChar char="•"/>
            </a:pPr>
            <a:r>
              <a:rPr lang="en-US" sz="1400"/>
              <a:t>The Connector API allows building and running reusable producers or consumers that connect Kafka topics to existing applications or data systems. For example, a connector to a relational database might capture every change to a table.</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Kafka architecture</a:t>
            </a:r>
            <a:endParaRPr/>
          </a:p>
        </p:txBody>
      </p:sp>
      <p:pic>
        <p:nvPicPr>
          <p:cNvPr id="296" name="Shape 296"/>
          <p:cNvPicPr preferRelativeResize="0"/>
          <p:nvPr/>
        </p:nvPicPr>
        <p:blipFill>
          <a:blip r:embed="rId3">
            <a:alphaModFix/>
          </a:blip>
          <a:stretch>
            <a:fillRect/>
          </a:stretch>
        </p:blipFill>
        <p:spPr>
          <a:xfrm>
            <a:off x="457200" y="2314575"/>
            <a:ext cx="8229600" cy="440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The BigData era…</a:t>
            </a:r>
            <a:endParaRPr b="0" i="0" sz="4600" u="none" cap="none" strike="noStrike">
              <a:solidFill>
                <a:schemeClr val="lt1"/>
              </a:solidFill>
              <a:latin typeface="Lustria"/>
              <a:ea typeface="Lustria"/>
              <a:cs typeface="Lustria"/>
              <a:sym typeface="Lustria"/>
            </a:endParaRPr>
          </a:p>
        </p:txBody>
      </p:sp>
      <p:sp>
        <p:nvSpPr>
          <p:cNvPr id="136" name="Shape 136"/>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Social media has brought about a revolution and dictated a paradigm shift in the operational strategies of firms globally.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has resulted in collection of massive data from a variety of social media channels, necessitating use of this data for business intelligence purposes.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Despite its importance, little research exists on the implications of the use of Big Data analytics for business intelligence purposes.</a:t>
            </a:r>
            <a:endParaRPr b="0" i="0" sz="1400" u="none" cap="none" strike="noStrike">
              <a:solidFill>
                <a:srgbClr val="595959"/>
              </a:solidFill>
              <a:latin typeface="Lustria"/>
              <a:ea typeface="Lustria"/>
              <a:cs typeface="Lustria"/>
              <a:sym typeface="Lust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FLUME</a:t>
            </a:r>
            <a:endParaRPr b="0" i="0" sz="4600" u="none" cap="none" strike="noStrike">
              <a:solidFill>
                <a:schemeClr val="lt1"/>
              </a:solidFill>
              <a:latin typeface="Lustria"/>
              <a:ea typeface="Lustria"/>
              <a:cs typeface="Lustria"/>
              <a:sym typeface="Lustria"/>
            </a:endParaRPr>
          </a:p>
        </p:txBody>
      </p:sp>
      <p:sp>
        <p:nvSpPr>
          <p:cNvPr id="302" name="Shape 302"/>
          <p:cNvSpPr txBox="1"/>
          <p:nvPr>
            <p:ph idx="1" type="body"/>
          </p:nvPr>
        </p:nvSpPr>
        <p:spPr>
          <a:xfrm>
            <a:off x="739775" y="2770101"/>
            <a:ext cx="7662900" cy="39450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Flume is a distributed, reliable, and available service for efficiently collecting, aggregating, and moving large amounts of log data.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has a simple and flexible architecture based on streaming data flows. It is robust and fault tolerant with tunable reliability mechanisms and many failover and recovery mechanisms.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uses a simple extensible data model that allows for online analytic application.</a:t>
            </a:r>
            <a:endParaRPr b="0" i="0" sz="1400" u="none" cap="none" strike="noStrike">
              <a:solidFill>
                <a:srgbClr val="595959"/>
              </a:solidFill>
              <a:latin typeface="Lustria"/>
              <a:ea typeface="Lustria"/>
              <a:cs typeface="Lustria"/>
              <a:sym typeface="Lustria"/>
            </a:endParaRPr>
          </a:p>
        </p:txBody>
      </p:sp>
      <p:pic>
        <p:nvPicPr>
          <p:cNvPr id="303" name="Shape 303"/>
          <p:cNvPicPr preferRelativeResize="0"/>
          <p:nvPr/>
        </p:nvPicPr>
        <p:blipFill>
          <a:blip r:embed="rId3">
            <a:alphaModFix/>
          </a:blip>
          <a:stretch>
            <a:fillRect/>
          </a:stretch>
        </p:blipFill>
        <p:spPr>
          <a:xfrm>
            <a:off x="2171700" y="4662488"/>
            <a:ext cx="4343400" cy="1819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Kafka vs Flume</a:t>
            </a:r>
            <a:endParaRPr/>
          </a:p>
        </p:txBody>
      </p:sp>
      <p:sp>
        <p:nvSpPr>
          <p:cNvPr id="309" name="Shape 309"/>
          <p:cNvSpPr txBox="1"/>
          <p:nvPr>
            <p:ph idx="1" type="body"/>
          </p:nvPr>
        </p:nvSpPr>
        <p:spPr>
          <a:xfrm>
            <a:off x="740550" y="2886076"/>
            <a:ext cx="7662900" cy="36372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1400"/>
              <a:t>Flume and Kafka both can act as the event backbone for real-time event processing. Some features are overlapping between the two and there are some confusions about what should be used in what use cases.</a:t>
            </a:r>
            <a:endParaRPr sz="1400"/>
          </a:p>
          <a:p>
            <a:pPr indent="0" lvl="0" marL="0">
              <a:spcBef>
                <a:spcPts val="0"/>
              </a:spcBef>
              <a:spcAft>
                <a:spcPts val="0"/>
              </a:spcAft>
              <a:buClr>
                <a:schemeClr val="dk1"/>
              </a:buClr>
              <a:buSzPts val="1100"/>
              <a:buFont typeface="Arial"/>
              <a:buNone/>
            </a:pPr>
            <a:r>
              <a:t/>
            </a:r>
            <a:endParaRPr sz="1400"/>
          </a:p>
          <a:p>
            <a:pPr indent="0" lvl="0" marL="0" rtl="0">
              <a:spcBef>
                <a:spcPts val="0"/>
              </a:spcBef>
              <a:spcAft>
                <a:spcPts val="0"/>
              </a:spcAft>
              <a:buNone/>
            </a:pPr>
            <a:r>
              <a:t/>
            </a:r>
            <a:endParaRPr sz="1400"/>
          </a:p>
          <a:p>
            <a:pPr indent="0" lvl="0" marL="0" rtl="0">
              <a:spcBef>
                <a:spcPts val="0"/>
              </a:spcBef>
              <a:spcAft>
                <a:spcPts val="0"/>
              </a:spcAft>
              <a:buNone/>
            </a:pPr>
            <a:r>
              <a:rPr lang="en-US" sz="1400"/>
              <a:t>Compared to Flume, Kafka wins on the its superb scalability and </a:t>
            </a:r>
            <a:r>
              <a:rPr lang="en-US" sz="1400"/>
              <a:t>message</a:t>
            </a:r>
            <a:r>
              <a:rPr lang="en-US" sz="1400"/>
              <a:t> </a:t>
            </a:r>
            <a:r>
              <a:rPr lang="en-US" sz="1400"/>
              <a:t>durability</a:t>
            </a:r>
            <a:r>
              <a:rPr lang="en-US" sz="1400"/>
              <a:t>.</a:t>
            </a:r>
            <a:endParaRPr sz="1400"/>
          </a:p>
          <a:p>
            <a:pPr indent="0" lvl="0" marL="0" rtl="0">
              <a:spcBef>
                <a:spcPts val="0"/>
              </a:spcBef>
              <a:spcAft>
                <a:spcPts val="0"/>
              </a:spcAft>
              <a:buNone/>
            </a:pPr>
            <a:r>
              <a:t/>
            </a:r>
            <a:endParaRPr sz="1400"/>
          </a:p>
          <a:p>
            <a:pPr indent="-317500" lvl="0" marL="457200" rtl="0">
              <a:spcBef>
                <a:spcPts val="0"/>
              </a:spcBef>
              <a:spcAft>
                <a:spcPts val="0"/>
              </a:spcAft>
              <a:buClr>
                <a:srgbClr val="595959"/>
              </a:buClr>
              <a:buSzPts val="1400"/>
              <a:buChar char="•"/>
            </a:pPr>
            <a:r>
              <a:rPr lang="en-US" sz="1400"/>
              <a:t>Kafka is very scalable</a:t>
            </a:r>
            <a:endParaRPr sz="1400"/>
          </a:p>
          <a:p>
            <a:pPr indent="-317500" lvl="0" marL="457200" rtl="0">
              <a:spcBef>
                <a:spcPts val="0"/>
              </a:spcBef>
              <a:spcAft>
                <a:spcPts val="0"/>
              </a:spcAft>
              <a:buClr>
                <a:srgbClr val="595959"/>
              </a:buClr>
              <a:buSzPts val="1400"/>
              <a:buChar char="•"/>
            </a:pPr>
            <a:r>
              <a:rPr lang="en-US" sz="1400"/>
              <a:t>Kafka's scalability is also demonstrated by its ability to handle spike of the events</a:t>
            </a:r>
            <a:endParaRPr sz="1400"/>
          </a:p>
          <a:p>
            <a:pPr indent="-317500" lvl="0" marL="457200" rtl="0">
              <a:spcBef>
                <a:spcPts val="0"/>
              </a:spcBef>
              <a:spcAft>
                <a:spcPts val="0"/>
              </a:spcAft>
              <a:buClr>
                <a:srgbClr val="595959"/>
              </a:buClr>
              <a:buSzPts val="1400"/>
              <a:buChar char="•"/>
            </a:pPr>
            <a:r>
              <a:rPr lang="en-US" sz="1400"/>
              <a:t>Kafka supports both synchronous and asynchronous replication</a:t>
            </a:r>
            <a:endParaRPr sz="1400"/>
          </a:p>
          <a:p>
            <a:pPr indent="0" lvl="0" marL="0" rtl="0">
              <a:spcBef>
                <a:spcPts val="0"/>
              </a:spcBef>
              <a:spcAft>
                <a:spcPts val="0"/>
              </a:spcAft>
              <a:buClr>
                <a:schemeClr val="dk1"/>
              </a:buClr>
              <a:buSzPts val="1100"/>
              <a:buFont typeface="Arial"/>
              <a:buNone/>
            </a:pPr>
            <a:r>
              <a:t/>
            </a:r>
            <a:endParaRPr sz="1400"/>
          </a:p>
          <a:p>
            <a:pPr indent="0" lvl="0" marL="0">
              <a:spcBef>
                <a:spcPts val="0"/>
              </a:spcBef>
              <a:spcAft>
                <a:spcPts val="0"/>
              </a:spcAft>
              <a:buNone/>
            </a:pPr>
            <a:r>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Sqoop</a:t>
            </a:r>
            <a:endParaRPr b="0" i="0" sz="4600" u="none" cap="none" strike="noStrike">
              <a:solidFill>
                <a:schemeClr val="lt1"/>
              </a:solidFill>
              <a:latin typeface="Lustria"/>
              <a:ea typeface="Lustria"/>
              <a:cs typeface="Lustria"/>
              <a:sym typeface="Lustria"/>
            </a:endParaRPr>
          </a:p>
        </p:txBody>
      </p:sp>
      <p:sp>
        <p:nvSpPr>
          <p:cNvPr id="315" name="Shape 315"/>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Sqoop is a tool designed for efficiently transferring bulk data between Apache Hadoop and structured datastores such as relational databases.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Sqoop supports incremental loads of a single table or a free form SQL query as well as saved jobs which can be run multiple times to import updates made to a database since the last import.</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Imports can also be used to populate tables in Hive or HBase. Exports can be used to put data from Hadoop into a relational database.</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Sqoop got the name from sql+hadoop.</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Low Latency Analytics</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Impala</a:t>
            </a:r>
            <a:endParaRPr b="0" i="0" sz="4600" u="none" cap="none" strike="noStrike">
              <a:solidFill>
                <a:schemeClr val="lt1"/>
              </a:solidFill>
              <a:latin typeface="Lustria"/>
              <a:ea typeface="Lustria"/>
              <a:cs typeface="Lustria"/>
              <a:sym typeface="Lustria"/>
            </a:endParaRPr>
          </a:p>
        </p:txBody>
      </p:sp>
      <p:sp>
        <p:nvSpPr>
          <p:cNvPr id="326" name="Shape 326"/>
          <p:cNvSpPr txBox="1"/>
          <p:nvPr>
            <p:ph idx="1" type="body"/>
          </p:nvPr>
        </p:nvSpPr>
        <p:spPr>
          <a:xfrm>
            <a:off x="740550" y="2314925"/>
            <a:ext cx="7662900" cy="43914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rgbClr val="595959"/>
              </a:buClr>
              <a:buSzPts val="1400"/>
              <a:buFont typeface="Lustria"/>
              <a:buChar char="•"/>
            </a:pPr>
            <a:r>
              <a:rPr lang="en-US" sz="1400"/>
              <a:t>Massively parallel processing (MPP) SQL query engine for data stored in  Apache Hadoop</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Enables users to issue low-latency SQL queries to data stored in HDFS and Apache HBase without requiring data movement or transformation</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Impala is integrated with Hadoop to use the same file and data formats, metadata, security and resource management frameworks used by MapReduce, Apache Hive, Apache Pig</a:t>
            </a:r>
            <a:endParaRPr sz="1400"/>
          </a:p>
          <a:p>
            <a:pPr indent="0" lvl="0" marL="0" marR="0" rtl="0" algn="l">
              <a:spcBef>
                <a:spcPts val="0"/>
              </a:spcBef>
              <a:spcAft>
                <a:spcPts val="0"/>
              </a:spcAft>
              <a:buNone/>
            </a:pPr>
            <a:r>
              <a:t/>
            </a:r>
            <a:endParaRPr sz="1400"/>
          </a:p>
          <a:p>
            <a:pPr indent="-228600" lvl="0" marL="457200" marR="0" rtl="0" algn="l">
              <a:spcBef>
                <a:spcPts val="0"/>
              </a:spcBef>
              <a:spcAft>
                <a:spcPts val="0"/>
              </a:spcAft>
              <a:buClr>
                <a:srgbClr val="000000"/>
              </a:buClr>
              <a:buSzPts val="1100"/>
              <a:buFont typeface="Arial"/>
              <a:buNone/>
            </a:pPr>
            <a:r>
              <a:rPr lang="en-US" sz="1400"/>
              <a:t>Features include:</a:t>
            </a:r>
            <a:endParaRPr sz="1400"/>
          </a:p>
          <a:p>
            <a:pPr indent="-317500" lvl="0" marL="914400" rtl="0">
              <a:lnSpc>
                <a:spcPct val="115000"/>
              </a:lnSpc>
              <a:spcBef>
                <a:spcPts val="0"/>
              </a:spcBef>
              <a:spcAft>
                <a:spcPts val="0"/>
              </a:spcAft>
              <a:buSzPts val="1400"/>
              <a:buChar char="•"/>
            </a:pPr>
            <a:r>
              <a:rPr lang="en-US" sz="1400"/>
              <a:t>Supports</a:t>
            </a:r>
            <a:r>
              <a:rPr lang="en-US" sz="1400">
                <a:uFill>
                  <a:noFill/>
                </a:uFill>
                <a:hlinkClick r:id="rId3"/>
              </a:rPr>
              <a:t> HDFS</a:t>
            </a:r>
            <a:r>
              <a:rPr lang="en-US" sz="1400"/>
              <a:t> and</a:t>
            </a:r>
            <a:r>
              <a:rPr lang="en-US" sz="1400">
                <a:uFill>
                  <a:noFill/>
                </a:uFill>
                <a:hlinkClick r:id="rId4"/>
              </a:rPr>
              <a:t> Apache HBase</a:t>
            </a:r>
            <a:r>
              <a:rPr lang="en-US" sz="1400"/>
              <a:t> storage,</a:t>
            </a:r>
            <a:endParaRPr sz="1400"/>
          </a:p>
          <a:p>
            <a:pPr indent="-317500" lvl="0" marL="914400" rtl="0">
              <a:lnSpc>
                <a:spcPct val="115000"/>
              </a:lnSpc>
              <a:spcBef>
                <a:spcPts val="0"/>
              </a:spcBef>
              <a:spcAft>
                <a:spcPts val="0"/>
              </a:spcAft>
              <a:buSzPts val="1400"/>
              <a:buChar char="•"/>
            </a:pPr>
            <a:r>
              <a:rPr lang="en-US" sz="1400"/>
              <a:t>Reads Hadoop file formats, including text,</a:t>
            </a:r>
            <a:r>
              <a:rPr lang="en-US" sz="1400">
                <a:uFill>
                  <a:noFill/>
                </a:uFill>
                <a:hlinkClick r:id="rId5"/>
              </a:rPr>
              <a:t> LZO</a:t>
            </a:r>
            <a:r>
              <a:rPr lang="en-US" sz="1400"/>
              <a:t>,</a:t>
            </a:r>
            <a:r>
              <a:rPr lang="en-US" sz="1400">
                <a:uFill>
                  <a:noFill/>
                </a:uFill>
                <a:hlinkClick r:id="rId6"/>
              </a:rPr>
              <a:t> SequenceFile</a:t>
            </a:r>
            <a:r>
              <a:rPr lang="en-US" sz="1400"/>
              <a:t>,</a:t>
            </a:r>
            <a:r>
              <a:rPr lang="en-US" sz="1400">
                <a:uFill>
                  <a:noFill/>
                </a:uFill>
                <a:hlinkClick r:id="rId7"/>
              </a:rPr>
              <a:t> Avro</a:t>
            </a:r>
            <a:r>
              <a:rPr lang="en-US" sz="1400"/>
              <a:t>,</a:t>
            </a:r>
            <a:r>
              <a:rPr lang="en-US" sz="1400">
                <a:uFill>
                  <a:noFill/>
                </a:uFill>
                <a:hlinkClick r:id="rId8"/>
              </a:rPr>
              <a:t> RCFile</a:t>
            </a:r>
            <a:r>
              <a:rPr lang="en-US" sz="1400"/>
              <a:t>, and</a:t>
            </a:r>
            <a:r>
              <a:rPr lang="en-US" sz="1400">
                <a:uFill>
                  <a:noFill/>
                </a:uFill>
                <a:hlinkClick r:id="rId9"/>
              </a:rPr>
              <a:t> Parquet</a:t>
            </a:r>
            <a:r>
              <a:rPr lang="en-US" sz="1400"/>
              <a:t>,</a:t>
            </a:r>
            <a:endParaRPr sz="1400"/>
          </a:p>
          <a:p>
            <a:pPr indent="-317500" lvl="0" marL="914400" rtl="0">
              <a:lnSpc>
                <a:spcPct val="115000"/>
              </a:lnSpc>
              <a:spcBef>
                <a:spcPts val="0"/>
              </a:spcBef>
              <a:spcAft>
                <a:spcPts val="0"/>
              </a:spcAft>
              <a:buSzPts val="1400"/>
              <a:buChar char="•"/>
            </a:pPr>
            <a:r>
              <a:rPr lang="en-US" sz="1400"/>
              <a:t>Supports Hadoop security (</a:t>
            </a:r>
            <a:r>
              <a:rPr lang="en-US" sz="1400">
                <a:uFill>
                  <a:noFill/>
                </a:uFill>
                <a:hlinkClick r:id="rId10"/>
              </a:rPr>
              <a:t>Kerberos authentication</a:t>
            </a:r>
            <a:r>
              <a:rPr lang="en-US" sz="1400"/>
              <a:t>),</a:t>
            </a:r>
            <a:endParaRPr sz="1400"/>
          </a:p>
          <a:p>
            <a:pPr indent="-317500" lvl="0" marL="914400" rtl="0">
              <a:lnSpc>
                <a:spcPct val="115000"/>
              </a:lnSpc>
              <a:spcBef>
                <a:spcPts val="0"/>
              </a:spcBef>
              <a:spcAft>
                <a:spcPts val="0"/>
              </a:spcAft>
              <a:buSzPts val="1400"/>
              <a:buChar char="•"/>
            </a:pPr>
            <a:r>
              <a:rPr lang="en-US" sz="1400"/>
              <a:t>Fine-grained, role-based authorization with</a:t>
            </a:r>
            <a:r>
              <a:rPr lang="en-US" sz="1400">
                <a:uFill>
                  <a:noFill/>
                </a:uFill>
                <a:hlinkClick r:id="rId11"/>
              </a:rPr>
              <a:t> Apache Sentry</a:t>
            </a:r>
            <a:r>
              <a:rPr lang="en-US" sz="1400"/>
              <a:t>,</a:t>
            </a:r>
            <a:endParaRPr sz="1400"/>
          </a:p>
          <a:p>
            <a:pPr indent="-317500" lvl="0" marL="914400" rtl="0">
              <a:lnSpc>
                <a:spcPct val="115000"/>
              </a:lnSpc>
              <a:spcBef>
                <a:spcPts val="0"/>
              </a:spcBef>
              <a:spcAft>
                <a:spcPts val="0"/>
              </a:spcAft>
              <a:buSzPts val="1400"/>
              <a:buChar char="•"/>
            </a:pPr>
            <a:r>
              <a:rPr lang="en-US" sz="1400"/>
              <a:t>Uses metadata,</a:t>
            </a:r>
            <a:r>
              <a:rPr lang="en-US" sz="1400">
                <a:uFill>
                  <a:noFill/>
                </a:uFill>
                <a:hlinkClick r:id="rId12"/>
              </a:rPr>
              <a:t> ODBC</a:t>
            </a:r>
            <a:r>
              <a:rPr lang="en-US" sz="1400"/>
              <a:t> driver, and SQL syntax from</a:t>
            </a:r>
            <a:r>
              <a:rPr lang="en-US" sz="1400">
                <a:uFill>
                  <a:noFill/>
                </a:uFill>
                <a:hlinkClick r:id="rId13"/>
              </a:rPr>
              <a:t> Apache Hive</a:t>
            </a:r>
            <a:r>
              <a:rPr lang="en-US" sz="1400"/>
              <a:t>.</a:t>
            </a:r>
            <a:endParaRPr sz="11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Spark SQL</a:t>
            </a:r>
            <a:endParaRPr b="0" i="0" sz="4600" u="none" cap="none" strike="noStrike">
              <a:solidFill>
                <a:schemeClr val="lt1"/>
              </a:solidFill>
              <a:latin typeface="Lustria"/>
              <a:ea typeface="Lustria"/>
              <a:cs typeface="Lustria"/>
              <a:sym typeface="Lustria"/>
            </a:endParaRPr>
          </a:p>
        </p:txBody>
      </p:sp>
      <p:sp>
        <p:nvSpPr>
          <p:cNvPr id="332" name="Shape 332"/>
          <p:cNvSpPr txBox="1"/>
          <p:nvPr>
            <p:ph idx="1" type="body"/>
          </p:nvPr>
        </p:nvSpPr>
        <p:spPr>
          <a:xfrm>
            <a:off x="739775" y="2300300"/>
            <a:ext cx="7662900" cy="44862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Spark SQL is Apache Spark's module for working with structured data.</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Spark SQL lets you query structured data inside Spark programs, using either SQL or a familiar DataFrame API. Usable in Java, Scala, Python and R.</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DataFrames and SQL provide a common way to access a variety of data sources.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Spark SQL supports HiveQL.</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A server mode provides industry standard JDBC and ODBC connectivity for business intelligence tools.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Spark SQL includes a cost-based optimizer, columnar storage and code generation to make queries fast.</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At the same time, it scales to thousands of nodes and multi hour queries using the Spark engine, which provides full mid-query fault tolerance.</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Spark SQL is developed as part of Apache Spark. It thus gets tested and updated with each Spark release.</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Job Scheduling : Oozie</a:t>
            </a:r>
            <a:endParaRPr b="0" i="0" sz="4600" u="none" cap="none" strike="noStrike">
              <a:solidFill>
                <a:schemeClr val="lt1"/>
              </a:solidFill>
              <a:latin typeface="Lustria"/>
              <a:ea typeface="Lustria"/>
              <a:cs typeface="Lustria"/>
              <a:sym typeface="Lustria"/>
            </a:endParaRPr>
          </a:p>
        </p:txBody>
      </p:sp>
      <p:sp>
        <p:nvSpPr>
          <p:cNvPr id="338" name="Shape 338"/>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Oozie is a workflow scheduler system to manage Apache Hadoop jobs.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Oozie Workflow jobs are Directed Acyclical Graphs (DAGs) of actions.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Oozie Coordinator jobs are recurrent Oozie Workflow jobs triggered by time (frequency) and data availability.</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Oozie is integrated with the rest of the Hadoop stack supporting several types of Hadoop jobs out of the box (such as Java map-reduce, Streaming map-reduce, Pig, Hive, Sqoop and Distcp) as well as system specific jobs (such as Java programs and shell scripts).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Oozie is a scalable, reliable and extensible system.</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Real Time Analytics</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Storm</a:t>
            </a:r>
            <a:endParaRPr b="0" i="0" sz="4600" u="none" cap="none" strike="noStrike">
              <a:solidFill>
                <a:schemeClr val="lt1"/>
              </a:solidFill>
              <a:latin typeface="Lustria"/>
              <a:ea typeface="Lustria"/>
              <a:cs typeface="Lustria"/>
              <a:sym typeface="Lustria"/>
            </a:endParaRPr>
          </a:p>
        </p:txBody>
      </p:sp>
      <p:sp>
        <p:nvSpPr>
          <p:cNvPr id="349" name="Shape 349"/>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Storm is a distributed stream processing computation framework written predominantly in the Clojure programming language.</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uses custom created "spouts" and "bolts" to define information sources and manipulations to allow batch, distributed processing of streaming data.</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Storm has many use cases: realtime analytics, online machine learning, continuous computation, distributed RPC, ETL, and more. Storm is fast: a benchmark clocked it at over a million tuples processed per second per node. It is scalable, fault-tolerant, guarantees your data will be processed, and is easy to set up and operate.</a:t>
            </a:r>
            <a:endParaRPr sz="1400"/>
          </a:p>
          <a:p>
            <a:pPr indent="0" lvl="0" marL="0" marR="0" rtl="0" algn="l">
              <a:spcBef>
                <a:spcPts val="0"/>
              </a:spcBef>
              <a:spcAft>
                <a:spcPts val="0"/>
              </a:spcAft>
              <a:buNone/>
            </a:pPr>
            <a:r>
              <a:t/>
            </a:r>
            <a:endParaRPr sz="1400"/>
          </a:p>
          <a:p>
            <a:pPr indent="0" lvl="0" marL="0" marR="0" rtl="0" algn="l">
              <a:spcBef>
                <a:spcPts val="0"/>
              </a:spcBef>
              <a:spcAft>
                <a:spcPts val="0"/>
              </a:spcAft>
              <a:buClr>
                <a:schemeClr val="dk1"/>
              </a:buClr>
              <a:buSzPts val="1100"/>
              <a:buFont typeface="Arial"/>
              <a:buNone/>
            </a:pPr>
            <a:r>
              <a:t/>
            </a:r>
            <a:endParaRPr sz="1400"/>
          </a:p>
          <a:p>
            <a:pPr indent="-217170" lvl="0" marL="342900" marR="0" rtl="0" algn="l">
              <a:spcBef>
                <a:spcPts val="0"/>
              </a:spcBef>
              <a:spcAft>
                <a:spcPts val="0"/>
              </a:spcAft>
              <a:buClr>
                <a:schemeClr val="accent1"/>
              </a:buClr>
              <a:buSzPts val="1980"/>
              <a:buFont typeface="Noto Sans Symbols"/>
              <a:buNone/>
            </a:pPr>
            <a:r>
              <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Storm components</a:t>
            </a:r>
            <a:endParaRPr/>
          </a:p>
        </p:txBody>
      </p:sp>
      <p:sp>
        <p:nvSpPr>
          <p:cNvPr id="355" name="Shape 355"/>
          <p:cNvSpPr txBox="1"/>
          <p:nvPr>
            <p:ph idx="1" type="body"/>
          </p:nvPr>
        </p:nvSpPr>
        <p:spPr>
          <a:xfrm>
            <a:off x="739775" y="2770094"/>
            <a:ext cx="7662900" cy="326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400"/>
              <a:t>Apache Storm cluster comprises following critical components:</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Nodes- There are two types of nodes, i.e., Master Node and Worker Node. The Master Node executes a daemon Nimbus which assigns tasks to machines and monitors their performances. On the other hand, the Worker Node runs the daemon called Supervisor which assigns the tasks to other worker node and operates them as per the need. As Storm cannot monitor the state and health of cluster, it deploys ZooKeeper to solve this issue which connects Nimbus with the Supervisors.</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Components- Storm has three critical components, viz., Topology, Stream, and Spout. Topology is a network made of Stream and Spout. Stream is an unbounded pipeline of tuples and Spout is the source of the data streams which converts the data into the tuple of streams and sends to the bolts to be processed.</a:t>
            </a:r>
            <a:endParaRPr sz="1400"/>
          </a:p>
          <a:p>
            <a:pPr indent="0" lvl="0" marL="0">
              <a:spcBef>
                <a:spcPts val="2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Major industrial impact</a:t>
            </a:r>
            <a:endParaRPr/>
          </a:p>
        </p:txBody>
      </p:sp>
      <p:sp>
        <p:nvSpPr>
          <p:cNvPr id="142" name="Shape 142"/>
          <p:cNvSpPr txBox="1"/>
          <p:nvPr>
            <p:ph idx="1" type="body"/>
          </p:nvPr>
        </p:nvSpPr>
        <p:spPr>
          <a:xfrm>
            <a:off x="739775" y="2557475"/>
            <a:ext cx="7662900" cy="3629100"/>
          </a:xfrm>
          <a:prstGeom prst="rect">
            <a:avLst/>
          </a:prstGeom>
        </p:spPr>
        <p:txBody>
          <a:bodyPr anchorCtr="0" anchor="t" bIns="91425" lIns="91425" spcFirstLastPara="1" rIns="91425" wrap="square" tIns="91425">
            <a:noAutofit/>
          </a:bodyPr>
          <a:lstStyle/>
          <a:p>
            <a:pPr indent="0" lvl="0" marL="0">
              <a:spcBef>
                <a:spcPts val="2000"/>
              </a:spcBef>
              <a:spcAft>
                <a:spcPts val="0"/>
              </a:spcAft>
              <a:buNone/>
            </a:pPr>
            <a:r>
              <a:t/>
            </a:r>
            <a:endParaRPr/>
          </a:p>
        </p:txBody>
      </p:sp>
      <p:pic>
        <p:nvPicPr>
          <p:cNvPr id="143" name="Shape 143"/>
          <p:cNvPicPr preferRelativeResize="0"/>
          <p:nvPr/>
        </p:nvPicPr>
        <p:blipFill>
          <a:blip r:embed="rId3">
            <a:alphaModFix/>
          </a:blip>
          <a:stretch>
            <a:fillRect/>
          </a:stretch>
        </p:blipFill>
        <p:spPr>
          <a:xfrm>
            <a:off x="739775" y="2314575"/>
            <a:ext cx="7662900" cy="3871925"/>
          </a:xfrm>
          <a:prstGeom prst="rect">
            <a:avLst/>
          </a:prstGeom>
          <a:noFill/>
          <a:ln>
            <a:noFill/>
          </a:ln>
        </p:spPr>
      </p:pic>
      <p:sp>
        <p:nvSpPr>
          <p:cNvPr id="144" name="Shape 144"/>
          <p:cNvSpPr txBox="1"/>
          <p:nvPr/>
        </p:nvSpPr>
        <p:spPr>
          <a:xfrm>
            <a:off x="800100" y="2557475"/>
            <a:ext cx="7602600" cy="65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                </a:t>
            </a:r>
            <a:endParaRPr/>
          </a:p>
        </p:txBody>
      </p:sp>
      <p:sp>
        <p:nvSpPr>
          <p:cNvPr id="145" name="Shape 145"/>
          <p:cNvSpPr/>
          <p:nvPr/>
        </p:nvSpPr>
        <p:spPr>
          <a:xfrm>
            <a:off x="471500" y="2314575"/>
            <a:ext cx="8229600" cy="95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Spark Streaming</a:t>
            </a:r>
            <a:endParaRPr b="0" i="0" sz="4600" u="none" cap="none" strike="noStrike">
              <a:solidFill>
                <a:schemeClr val="lt1"/>
              </a:solidFill>
              <a:latin typeface="Lustria"/>
              <a:ea typeface="Lustria"/>
              <a:cs typeface="Lustria"/>
              <a:sym typeface="Lustria"/>
            </a:endParaRPr>
          </a:p>
        </p:txBody>
      </p:sp>
      <p:sp>
        <p:nvSpPr>
          <p:cNvPr id="361" name="Shape 361"/>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Spark Streaming is an extension of the core Spark API that enables scalable, high-throughput, fault-tolerant stream processing of live data streams.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Data can be ingested from many sources like Kafka, Flume, Kinesis, or TCP sockets, and can be processed using complex algorithms expressed with high-level functions like map, reduce, join and window.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Finally, processed data can be pushed out to filesystems, databases, and live dashboards. In fact, you can apply Spark’s machine learning and graph processing algorithms on data streams.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Spark Streaming receives live input data streams and divides the data into batches, which are then processed by the Spark engine to generate the final stream of results in batches.</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Spark </a:t>
            </a:r>
            <a:r>
              <a:rPr lang="en-US"/>
              <a:t>architecture</a:t>
            </a:r>
            <a:endParaRPr b="0" i="0" sz="4600" u="none" cap="none" strike="noStrike">
              <a:solidFill>
                <a:schemeClr val="lt1"/>
              </a:solidFill>
              <a:latin typeface="Lustria"/>
              <a:ea typeface="Lustria"/>
              <a:cs typeface="Lustria"/>
              <a:sym typeface="Lustria"/>
            </a:endParaRPr>
          </a:p>
        </p:txBody>
      </p:sp>
      <p:pic>
        <p:nvPicPr>
          <p:cNvPr id="367" name="Shape 367"/>
          <p:cNvPicPr preferRelativeResize="0"/>
          <p:nvPr/>
        </p:nvPicPr>
        <p:blipFill>
          <a:blip r:embed="rId3">
            <a:alphaModFix/>
          </a:blip>
          <a:stretch>
            <a:fillRect/>
          </a:stretch>
        </p:blipFill>
        <p:spPr>
          <a:xfrm>
            <a:off x="152400" y="2328875"/>
            <a:ext cx="6862775" cy="2615051"/>
          </a:xfrm>
          <a:prstGeom prst="rect">
            <a:avLst/>
          </a:prstGeom>
          <a:noFill/>
          <a:ln>
            <a:noFill/>
          </a:ln>
        </p:spPr>
      </p:pic>
      <p:pic>
        <p:nvPicPr>
          <p:cNvPr id="368" name="Shape 368"/>
          <p:cNvPicPr preferRelativeResize="0"/>
          <p:nvPr/>
        </p:nvPicPr>
        <p:blipFill>
          <a:blip r:embed="rId4">
            <a:alphaModFix/>
          </a:blip>
          <a:stretch>
            <a:fillRect/>
          </a:stretch>
        </p:blipFill>
        <p:spPr>
          <a:xfrm>
            <a:off x="457200" y="4943926"/>
            <a:ext cx="7211434" cy="16092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lang="en-US"/>
              <a:t>An example</a:t>
            </a:r>
            <a:endParaRPr b="0" i="0" sz="4600" u="none" cap="none" strike="noStrike">
              <a:solidFill>
                <a:schemeClr val="lt1"/>
              </a:solidFill>
              <a:latin typeface="Lustria"/>
              <a:ea typeface="Lustria"/>
              <a:cs typeface="Lustria"/>
              <a:sym typeface="Lustria"/>
            </a:endParaRPr>
          </a:p>
        </p:txBody>
      </p:sp>
      <p:sp>
        <p:nvSpPr>
          <p:cNvPr id="374" name="Shape 374"/>
          <p:cNvSpPr txBox="1"/>
          <p:nvPr>
            <p:ph idx="1" type="body"/>
          </p:nvPr>
        </p:nvSpPr>
        <p:spPr>
          <a:xfrm>
            <a:off x="739775" y="2286000"/>
            <a:ext cx="7662900" cy="45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t>from pyspark import SparkContext</a:t>
            </a:r>
            <a:endParaRPr sz="1400"/>
          </a:p>
          <a:p>
            <a:pPr indent="0" lvl="0" marL="0" marR="0" rtl="0" algn="l">
              <a:spcBef>
                <a:spcPts val="0"/>
              </a:spcBef>
              <a:spcAft>
                <a:spcPts val="0"/>
              </a:spcAft>
              <a:buNone/>
            </a:pPr>
            <a:r>
              <a:rPr lang="en-US" sz="1400"/>
              <a:t>from pyspark.streaming import StreamingContext</a:t>
            </a:r>
            <a:endParaRPr sz="1400"/>
          </a:p>
          <a:p>
            <a:pPr indent="0" lvl="0" marL="0" marR="0" rtl="0" algn="l">
              <a:spcBef>
                <a:spcPts val="0"/>
              </a:spcBef>
              <a:spcAft>
                <a:spcPts val="0"/>
              </a:spcAft>
              <a:buNone/>
            </a:pPr>
            <a:r>
              <a:rPr lang="en-US" sz="1400"/>
              <a:t># Create a local StreamingContext with two working thread and batch interval of 1 second</a:t>
            </a:r>
            <a:endParaRPr sz="1400"/>
          </a:p>
          <a:p>
            <a:pPr indent="0" lvl="0" marL="0" marR="0" rtl="0" algn="l">
              <a:spcBef>
                <a:spcPts val="0"/>
              </a:spcBef>
              <a:spcAft>
                <a:spcPts val="0"/>
              </a:spcAft>
              <a:buNone/>
            </a:pPr>
            <a:r>
              <a:rPr lang="en-US" sz="1400"/>
              <a:t>sc = SparkContext("local[2]", "NetworkWordCount")</a:t>
            </a:r>
            <a:endParaRPr sz="1400"/>
          </a:p>
          <a:p>
            <a:pPr indent="0" lvl="0" marL="0" marR="0" rtl="0" algn="l">
              <a:spcBef>
                <a:spcPts val="0"/>
              </a:spcBef>
              <a:spcAft>
                <a:spcPts val="0"/>
              </a:spcAft>
              <a:buNone/>
            </a:pPr>
            <a:r>
              <a:rPr lang="en-US" sz="1400"/>
              <a:t>ssc = StreamingContext(sc, 1)</a:t>
            </a:r>
            <a:endParaRPr sz="1400"/>
          </a:p>
          <a:p>
            <a:pPr indent="0" lvl="0" marL="0" marR="0" rtl="0" algn="l">
              <a:spcBef>
                <a:spcPts val="0"/>
              </a:spcBef>
              <a:spcAft>
                <a:spcPts val="0"/>
              </a:spcAft>
              <a:buNone/>
            </a:pPr>
            <a:r>
              <a:rPr lang="en-US" sz="1400"/>
              <a:t>lines = ssc.socketTextStream("localhost", 9999) # Create a DStream that will connect to hostname:port, like localhost:9999</a:t>
            </a:r>
            <a:endParaRPr sz="1400"/>
          </a:p>
          <a:p>
            <a:pPr indent="0" lvl="0" marL="0" marR="0" rtl="0" algn="l">
              <a:spcBef>
                <a:spcPts val="0"/>
              </a:spcBef>
              <a:spcAft>
                <a:spcPts val="0"/>
              </a:spcAft>
              <a:buNone/>
            </a:pPr>
            <a:r>
              <a:rPr lang="en-US" sz="1400"/>
              <a:t>words = lines.flatMap(lambda line: line.split(" ")) # Split each line into words</a:t>
            </a:r>
            <a:endParaRPr sz="1400"/>
          </a:p>
          <a:p>
            <a:pPr indent="0" lvl="0" marL="0" marR="0" rtl="0" algn="l">
              <a:spcBef>
                <a:spcPts val="0"/>
              </a:spcBef>
              <a:spcAft>
                <a:spcPts val="0"/>
              </a:spcAft>
              <a:buNone/>
            </a:pPr>
            <a:r>
              <a:rPr lang="en-US" sz="1400"/>
              <a:t>pairs = words.map(lambda word: (word, 1)) # Count each word in each batch</a:t>
            </a:r>
            <a:endParaRPr sz="1400"/>
          </a:p>
          <a:p>
            <a:pPr indent="0" lvl="0" marL="0" marR="0" rtl="0" algn="l">
              <a:spcBef>
                <a:spcPts val="0"/>
              </a:spcBef>
              <a:spcAft>
                <a:spcPts val="0"/>
              </a:spcAft>
              <a:buNone/>
            </a:pPr>
            <a:r>
              <a:rPr lang="en-US" sz="1400"/>
              <a:t>wordCounts = pairs.reduceByKey(lambda x, y: x + y)</a:t>
            </a:r>
            <a:endParaRPr sz="1400"/>
          </a:p>
          <a:p>
            <a:pPr indent="0" lvl="0" marL="0" marR="0" rtl="0" algn="l">
              <a:spcBef>
                <a:spcPts val="0"/>
              </a:spcBef>
              <a:spcAft>
                <a:spcPts val="0"/>
              </a:spcAft>
              <a:buNone/>
            </a:pPr>
            <a:r>
              <a:rPr lang="en-US" sz="1400"/>
              <a:t>wordCounts.pprint()   	 # Print the first ten elements of each RDD generated in this DStream to the console</a:t>
            </a:r>
            <a:endParaRPr sz="1400"/>
          </a:p>
          <a:p>
            <a:pPr indent="0" lvl="0" marL="0" marR="0" rtl="0" algn="l">
              <a:spcBef>
                <a:spcPts val="0"/>
              </a:spcBef>
              <a:spcAft>
                <a:spcPts val="0"/>
              </a:spcAft>
              <a:buNone/>
            </a:pPr>
            <a:r>
              <a:rPr lang="en-US" sz="1400"/>
              <a:t>ssc.start()         	# Start the computation</a:t>
            </a:r>
            <a:endParaRPr sz="1400"/>
          </a:p>
          <a:p>
            <a:pPr indent="0" lvl="0" marL="0" marR="0" rtl="0" algn="l">
              <a:spcBef>
                <a:spcPts val="0"/>
              </a:spcBef>
              <a:spcAft>
                <a:spcPts val="0"/>
              </a:spcAft>
              <a:buNone/>
            </a:pPr>
            <a:r>
              <a:rPr lang="en-US" sz="1400"/>
              <a:t>ssc.awaitTermination()  # Wait for the computation to terminate</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US" sz="1400"/>
              <a:t>Run the below on new shell:</a:t>
            </a:r>
            <a:endParaRPr sz="1400"/>
          </a:p>
          <a:p>
            <a:pPr indent="0" lvl="0" marL="0" marR="0" rtl="0" algn="l">
              <a:spcBef>
                <a:spcPts val="0"/>
              </a:spcBef>
              <a:spcAft>
                <a:spcPts val="0"/>
              </a:spcAft>
              <a:buNone/>
            </a:pPr>
            <a:r>
              <a:rPr lang="en-US" sz="1400"/>
              <a:t>$ nc -lk 9999</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US" sz="1400"/>
              <a:t>Start the stream consumption:</a:t>
            </a:r>
            <a:endParaRPr sz="1400"/>
          </a:p>
          <a:p>
            <a:pPr indent="0" lvl="0" marL="0" marR="0" rtl="0" algn="l">
              <a:spcBef>
                <a:spcPts val="0"/>
              </a:spcBef>
              <a:spcAft>
                <a:spcPts val="0"/>
              </a:spcAft>
              <a:buNone/>
            </a:pPr>
            <a:r>
              <a:rPr lang="en-US" sz="1400"/>
              <a:t>$ ./bin/spark-submit examples/src/main/python/streaming/network_wordcount.py localhost 9999</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Machine Learning</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Mahout</a:t>
            </a:r>
            <a:endParaRPr b="0" i="0" sz="4600" u="none" cap="none" strike="noStrike">
              <a:solidFill>
                <a:schemeClr val="lt1"/>
              </a:solidFill>
              <a:latin typeface="Lustria"/>
              <a:ea typeface="Lustria"/>
              <a:cs typeface="Lustria"/>
              <a:sym typeface="Lustria"/>
            </a:endParaRPr>
          </a:p>
        </p:txBody>
      </p:sp>
      <p:sp>
        <p:nvSpPr>
          <p:cNvPr id="385" name="Shape 385"/>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Mahout is a project of the Apache Software Foundation to produce free implementations of distributed or otherwise scalable machine learning algorithms focused primarily in the areas of collaborative filtering, clustering and classification.</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Mahout also provides Java libraries for common maths operations (focused on linear algebra and statistics) and primitive Java collections.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Mahout was originally a separate project and can run stand-alone without Hadoop.</a:t>
            </a:r>
            <a:endParaRPr sz="1400"/>
          </a:p>
          <a:p>
            <a:pPr indent="-217170" lvl="0" marL="342900" marR="0" rtl="0" algn="l">
              <a:spcBef>
                <a:spcPts val="0"/>
              </a:spcBef>
              <a:spcAft>
                <a:spcPts val="0"/>
              </a:spcAft>
              <a:buClr>
                <a:schemeClr val="dk1"/>
              </a:buClr>
              <a:buSzPts val="1100"/>
              <a:buFont typeface="Arial"/>
              <a:buNone/>
            </a:pPr>
            <a:r>
              <a:t/>
            </a:r>
            <a:endParaRPr sz="1400"/>
          </a:p>
          <a:p>
            <a:pPr indent="-217170" lvl="0" marL="342900" marR="0" rtl="0" algn="l">
              <a:spcBef>
                <a:spcPts val="0"/>
              </a:spcBef>
              <a:spcAft>
                <a:spcPts val="0"/>
              </a:spcAft>
              <a:buClr>
                <a:schemeClr val="accent1"/>
              </a:buClr>
              <a:buSzPts val="1980"/>
              <a:buFont typeface="Noto Sans Symbols"/>
              <a:buNone/>
            </a:pPr>
            <a:r>
              <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Spark MLib</a:t>
            </a:r>
            <a:endParaRPr b="0" i="0" sz="4600" u="none" cap="none" strike="noStrike">
              <a:solidFill>
                <a:schemeClr val="lt1"/>
              </a:solidFill>
              <a:latin typeface="Lustria"/>
              <a:ea typeface="Lustria"/>
              <a:cs typeface="Lustria"/>
              <a:sym typeface="Lustria"/>
            </a:endParaRPr>
          </a:p>
        </p:txBody>
      </p:sp>
      <p:sp>
        <p:nvSpPr>
          <p:cNvPr id="391" name="Shape 391"/>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MLlib is Apache Spark's scalable machine learning library.</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MLlib fits into Spark's APIs and interoperates with NumPy in Python (as of Spark 0.9) and R libraries (as of Spark 1.5). You can use any Hadoop data source (e.g. HDFS, HBase, or local files), making it easy to plug into Hadoop workflows.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Spark excels at iterative computation, enabling MLlib to run fast. At the same time, we care about algorithmic performance: MLlib contains high-quality algorithms that leverage iteration, and can yield better results than the one-pass approximations sometimes used on MapReduce.</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You can run Spark using its standalone cluster mode, on EC2, on Hadoop YARN, on Mesos, or on Kubernetes. Access data in HDFS, Apache Cassandra, Apache HBase, Apache Hive, and hundreds of other data sources.</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Spark MLib cont...</a:t>
            </a:r>
            <a:endParaRPr b="0" i="0" sz="4600" u="none" cap="none" strike="noStrike">
              <a:solidFill>
                <a:schemeClr val="lt1"/>
              </a:solidFill>
              <a:latin typeface="Lustria"/>
              <a:ea typeface="Lustria"/>
              <a:cs typeface="Lustria"/>
              <a:sym typeface="Lustria"/>
            </a:endParaRPr>
          </a:p>
        </p:txBody>
      </p:sp>
      <p:graphicFrame>
        <p:nvGraphicFramePr>
          <p:cNvPr id="397" name="Shape 397"/>
          <p:cNvGraphicFramePr/>
          <p:nvPr/>
        </p:nvGraphicFramePr>
        <p:xfrm>
          <a:off x="952500" y="2795575"/>
          <a:ext cx="3000000" cy="3000000"/>
        </p:xfrm>
        <a:graphic>
          <a:graphicData uri="http://schemas.openxmlformats.org/drawingml/2006/table">
            <a:tbl>
              <a:tblPr>
                <a:noFill/>
                <a:tableStyleId>{E583B410-0CDB-4642-A70E-74CDC3FCF18B}</a:tableStyleId>
              </a:tblPr>
              <a:tblGrid>
                <a:gridCol w="3619500"/>
                <a:gridCol w="3619500"/>
              </a:tblGrid>
              <a:tr h="381000">
                <a:tc>
                  <a:txBody>
                    <a:bodyPr>
                      <a:noAutofit/>
                    </a:bodyPr>
                    <a:lstStyle/>
                    <a:p>
                      <a:pPr indent="0" lvl="0" marL="0">
                        <a:spcBef>
                          <a:spcPts val="0"/>
                        </a:spcBef>
                        <a:spcAft>
                          <a:spcPts val="0"/>
                        </a:spcAft>
                        <a:buClr>
                          <a:schemeClr val="dk1"/>
                        </a:buClr>
                        <a:buSzPts val="1100"/>
                        <a:buFont typeface="Arial"/>
                        <a:buNone/>
                      </a:pPr>
                      <a:r>
                        <a:rPr lang="en-US" u="sng">
                          <a:solidFill>
                            <a:srgbClr val="595959"/>
                          </a:solidFill>
                          <a:latin typeface="Lustria"/>
                          <a:ea typeface="Lustria"/>
                          <a:cs typeface="Lustria"/>
                          <a:sym typeface="Lustria"/>
                        </a:rPr>
                        <a:t>ML algorithms include:</a:t>
                      </a:r>
                      <a:endParaRPr u="sng">
                        <a:solidFill>
                          <a:srgbClr val="595959"/>
                        </a:solidFill>
                        <a:latin typeface="Lustria"/>
                        <a:ea typeface="Lustria"/>
                        <a:cs typeface="Lustria"/>
                        <a:sym typeface="Lustria"/>
                      </a:endParaRPr>
                    </a:p>
                    <a:p>
                      <a:pPr indent="-317500" lvl="0" marL="457200">
                        <a:spcBef>
                          <a:spcPts val="0"/>
                        </a:spcBef>
                        <a:spcAft>
                          <a:spcPts val="0"/>
                        </a:spcAft>
                        <a:buClr>
                          <a:srgbClr val="595959"/>
                        </a:buClr>
                        <a:buSzPts val="1400"/>
                        <a:buFont typeface="Lustria"/>
                        <a:buChar char="●"/>
                      </a:pPr>
                      <a:r>
                        <a:rPr lang="en-US">
                          <a:solidFill>
                            <a:srgbClr val="595959"/>
                          </a:solidFill>
                          <a:latin typeface="Lustria"/>
                          <a:ea typeface="Lustria"/>
                          <a:cs typeface="Lustria"/>
                          <a:sym typeface="Lustria"/>
                        </a:rPr>
                        <a:t>Classification: logistic regression, naive Bayes,...</a:t>
                      </a:r>
                      <a:endParaRPr>
                        <a:solidFill>
                          <a:srgbClr val="595959"/>
                        </a:solidFill>
                        <a:latin typeface="Lustria"/>
                        <a:ea typeface="Lustria"/>
                        <a:cs typeface="Lustria"/>
                        <a:sym typeface="Lustria"/>
                      </a:endParaRPr>
                    </a:p>
                    <a:p>
                      <a:pPr indent="-317500" lvl="0" marL="457200">
                        <a:spcBef>
                          <a:spcPts val="0"/>
                        </a:spcBef>
                        <a:spcAft>
                          <a:spcPts val="0"/>
                        </a:spcAft>
                        <a:buClr>
                          <a:srgbClr val="595959"/>
                        </a:buClr>
                        <a:buSzPts val="1400"/>
                        <a:buFont typeface="Lustria"/>
                        <a:buChar char="●"/>
                      </a:pPr>
                      <a:r>
                        <a:rPr lang="en-US">
                          <a:solidFill>
                            <a:srgbClr val="595959"/>
                          </a:solidFill>
                          <a:latin typeface="Lustria"/>
                          <a:ea typeface="Lustria"/>
                          <a:cs typeface="Lustria"/>
                          <a:sym typeface="Lustria"/>
                        </a:rPr>
                        <a:t>Regression: generalized linear regression, survival regression,...</a:t>
                      </a:r>
                      <a:endParaRPr>
                        <a:solidFill>
                          <a:srgbClr val="595959"/>
                        </a:solidFill>
                        <a:latin typeface="Lustria"/>
                        <a:ea typeface="Lustria"/>
                        <a:cs typeface="Lustria"/>
                        <a:sym typeface="Lustria"/>
                      </a:endParaRPr>
                    </a:p>
                    <a:p>
                      <a:pPr indent="-317500" lvl="0" marL="457200">
                        <a:spcBef>
                          <a:spcPts val="0"/>
                        </a:spcBef>
                        <a:spcAft>
                          <a:spcPts val="0"/>
                        </a:spcAft>
                        <a:buClr>
                          <a:srgbClr val="595959"/>
                        </a:buClr>
                        <a:buSzPts val="1400"/>
                        <a:buFont typeface="Lustria"/>
                        <a:buChar char="●"/>
                      </a:pPr>
                      <a:r>
                        <a:rPr lang="en-US">
                          <a:solidFill>
                            <a:srgbClr val="595959"/>
                          </a:solidFill>
                          <a:latin typeface="Lustria"/>
                          <a:ea typeface="Lustria"/>
                          <a:cs typeface="Lustria"/>
                          <a:sym typeface="Lustria"/>
                        </a:rPr>
                        <a:t>Decision trees, random forests, and gradient-boosted trees</a:t>
                      </a:r>
                      <a:endParaRPr>
                        <a:solidFill>
                          <a:srgbClr val="595959"/>
                        </a:solidFill>
                        <a:latin typeface="Lustria"/>
                        <a:ea typeface="Lustria"/>
                        <a:cs typeface="Lustria"/>
                        <a:sym typeface="Lustria"/>
                      </a:endParaRPr>
                    </a:p>
                    <a:p>
                      <a:pPr indent="-317500" lvl="0" marL="457200">
                        <a:spcBef>
                          <a:spcPts val="0"/>
                        </a:spcBef>
                        <a:spcAft>
                          <a:spcPts val="0"/>
                        </a:spcAft>
                        <a:buClr>
                          <a:srgbClr val="595959"/>
                        </a:buClr>
                        <a:buSzPts val="1400"/>
                        <a:buFont typeface="Lustria"/>
                        <a:buChar char="●"/>
                      </a:pPr>
                      <a:r>
                        <a:rPr lang="en-US">
                          <a:solidFill>
                            <a:srgbClr val="595959"/>
                          </a:solidFill>
                          <a:latin typeface="Lustria"/>
                          <a:ea typeface="Lustria"/>
                          <a:cs typeface="Lustria"/>
                          <a:sym typeface="Lustria"/>
                        </a:rPr>
                        <a:t>Recommendation: alternating least squares (ALS)</a:t>
                      </a:r>
                      <a:endParaRPr>
                        <a:solidFill>
                          <a:srgbClr val="595959"/>
                        </a:solidFill>
                        <a:latin typeface="Lustria"/>
                        <a:ea typeface="Lustria"/>
                        <a:cs typeface="Lustria"/>
                        <a:sym typeface="Lustria"/>
                      </a:endParaRPr>
                    </a:p>
                    <a:p>
                      <a:pPr indent="-317500" lvl="0" marL="457200">
                        <a:spcBef>
                          <a:spcPts val="0"/>
                        </a:spcBef>
                        <a:spcAft>
                          <a:spcPts val="0"/>
                        </a:spcAft>
                        <a:buClr>
                          <a:srgbClr val="595959"/>
                        </a:buClr>
                        <a:buSzPts val="1400"/>
                        <a:buFont typeface="Lustria"/>
                        <a:buChar char="●"/>
                      </a:pPr>
                      <a:r>
                        <a:rPr lang="en-US">
                          <a:solidFill>
                            <a:srgbClr val="595959"/>
                          </a:solidFill>
                          <a:latin typeface="Lustria"/>
                          <a:ea typeface="Lustria"/>
                          <a:cs typeface="Lustria"/>
                          <a:sym typeface="Lustria"/>
                        </a:rPr>
                        <a:t>Clustering: K-means, Gaussian mixtures (GMMs),...</a:t>
                      </a:r>
                      <a:endParaRPr>
                        <a:solidFill>
                          <a:srgbClr val="595959"/>
                        </a:solidFill>
                        <a:latin typeface="Lustria"/>
                        <a:ea typeface="Lustria"/>
                        <a:cs typeface="Lustria"/>
                        <a:sym typeface="Lustria"/>
                      </a:endParaRPr>
                    </a:p>
                    <a:p>
                      <a:pPr indent="-317500" lvl="0" marL="457200">
                        <a:spcBef>
                          <a:spcPts val="0"/>
                        </a:spcBef>
                        <a:spcAft>
                          <a:spcPts val="0"/>
                        </a:spcAft>
                        <a:buClr>
                          <a:srgbClr val="595959"/>
                        </a:buClr>
                        <a:buSzPts val="1400"/>
                        <a:buFont typeface="Lustria"/>
                        <a:buChar char="●"/>
                      </a:pPr>
                      <a:r>
                        <a:rPr lang="en-US">
                          <a:solidFill>
                            <a:srgbClr val="595959"/>
                          </a:solidFill>
                          <a:latin typeface="Lustria"/>
                          <a:ea typeface="Lustria"/>
                          <a:cs typeface="Lustria"/>
                          <a:sym typeface="Lustria"/>
                        </a:rPr>
                        <a:t>Topic modeling: latent Dirichlet allocation (LDA)</a:t>
                      </a:r>
                      <a:endParaRPr>
                        <a:solidFill>
                          <a:srgbClr val="595959"/>
                        </a:solidFill>
                        <a:latin typeface="Lustria"/>
                        <a:ea typeface="Lustria"/>
                        <a:cs typeface="Lustria"/>
                        <a:sym typeface="Lustria"/>
                      </a:endParaRPr>
                    </a:p>
                    <a:p>
                      <a:pPr indent="-317500" lvl="0" marL="457200">
                        <a:spcBef>
                          <a:spcPts val="0"/>
                        </a:spcBef>
                        <a:spcAft>
                          <a:spcPts val="0"/>
                        </a:spcAft>
                        <a:buClr>
                          <a:srgbClr val="595959"/>
                        </a:buClr>
                        <a:buSzPts val="1400"/>
                        <a:buFont typeface="Lustria"/>
                        <a:buChar char="●"/>
                      </a:pPr>
                      <a:r>
                        <a:rPr lang="en-US">
                          <a:solidFill>
                            <a:srgbClr val="595959"/>
                          </a:solidFill>
                          <a:latin typeface="Lustria"/>
                          <a:ea typeface="Lustria"/>
                          <a:cs typeface="Lustria"/>
                          <a:sym typeface="Lustria"/>
                        </a:rPr>
                        <a:t>Frequent itemsets, association rules, and sequential pattern mining</a:t>
                      </a:r>
                      <a:endParaRPr>
                        <a:solidFill>
                          <a:srgbClr val="595959"/>
                        </a:solidFill>
                        <a:latin typeface="Lustria"/>
                        <a:ea typeface="Lustria"/>
                        <a:cs typeface="Lustria"/>
                        <a:sym typeface="Lustria"/>
                      </a:endParaRPr>
                    </a:p>
                  </a:txBody>
                  <a:tcPr marT="91425" marB="91425" marR="91425" marL="91425"/>
                </a:tc>
                <a:tc>
                  <a:txBody>
                    <a:bodyPr>
                      <a:noAutofit/>
                    </a:bodyPr>
                    <a:lstStyle/>
                    <a:p>
                      <a:pPr indent="0" lvl="0" marL="0">
                        <a:spcBef>
                          <a:spcPts val="0"/>
                        </a:spcBef>
                        <a:spcAft>
                          <a:spcPts val="0"/>
                        </a:spcAft>
                        <a:buNone/>
                      </a:pPr>
                      <a:r>
                        <a:rPr lang="en-US" u="sng">
                          <a:solidFill>
                            <a:srgbClr val="595959"/>
                          </a:solidFill>
                          <a:latin typeface="Lustria"/>
                          <a:ea typeface="Lustria"/>
                          <a:cs typeface="Lustria"/>
                          <a:sym typeface="Lustria"/>
                        </a:rPr>
                        <a:t>ML workflow utilities include:</a:t>
                      </a:r>
                      <a:endParaRPr u="sng">
                        <a:solidFill>
                          <a:srgbClr val="595959"/>
                        </a:solidFill>
                        <a:latin typeface="Lustria"/>
                        <a:ea typeface="Lustria"/>
                        <a:cs typeface="Lustria"/>
                        <a:sym typeface="Lustria"/>
                      </a:endParaRPr>
                    </a:p>
                    <a:p>
                      <a:pPr indent="-317500" lvl="0" marL="457200">
                        <a:spcBef>
                          <a:spcPts val="0"/>
                        </a:spcBef>
                        <a:spcAft>
                          <a:spcPts val="0"/>
                        </a:spcAft>
                        <a:buClr>
                          <a:srgbClr val="595959"/>
                        </a:buClr>
                        <a:buSzPts val="1400"/>
                        <a:buFont typeface="Lustria"/>
                        <a:buChar char="●"/>
                      </a:pPr>
                      <a:r>
                        <a:rPr lang="en-US">
                          <a:solidFill>
                            <a:srgbClr val="595959"/>
                          </a:solidFill>
                          <a:latin typeface="Lustria"/>
                          <a:ea typeface="Lustria"/>
                          <a:cs typeface="Lustria"/>
                          <a:sym typeface="Lustria"/>
                        </a:rPr>
                        <a:t>Feature transformations: standardization, normalization, hashing,...</a:t>
                      </a:r>
                      <a:endParaRPr>
                        <a:solidFill>
                          <a:srgbClr val="595959"/>
                        </a:solidFill>
                        <a:latin typeface="Lustria"/>
                        <a:ea typeface="Lustria"/>
                        <a:cs typeface="Lustria"/>
                        <a:sym typeface="Lustria"/>
                      </a:endParaRPr>
                    </a:p>
                    <a:p>
                      <a:pPr indent="-317500" lvl="0" marL="457200">
                        <a:spcBef>
                          <a:spcPts val="0"/>
                        </a:spcBef>
                        <a:spcAft>
                          <a:spcPts val="0"/>
                        </a:spcAft>
                        <a:buClr>
                          <a:srgbClr val="595959"/>
                        </a:buClr>
                        <a:buSzPts val="1400"/>
                        <a:buFont typeface="Lustria"/>
                        <a:buChar char="●"/>
                      </a:pPr>
                      <a:r>
                        <a:rPr lang="en-US">
                          <a:solidFill>
                            <a:srgbClr val="595959"/>
                          </a:solidFill>
                          <a:latin typeface="Lustria"/>
                          <a:ea typeface="Lustria"/>
                          <a:cs typeface="Lustria"/>
                          <a:sym typeface="Lustria"/>
                        </a:rPr>
                        <a:t>ML Pipeline construction</a:t>
                      </a:r>
                      <a:endParaRPr>
                        <a:solidFill>
                          <a:srgbClr val="595959"/>
                        </a:solidFill>
                        <a:latin typeface="Lustria"/>
                        <a:ea typeface="Lustria"/>
                        <a:cs typeface="Lustria"/>
                        <a:sym typeface="Lustria"/>
                      </a:endParaRPr>
                    </a:p>
                    <a:p>
                      <a:pPr indent="-317500" lvl="0" marL="457200">
                        <a:spcBef>
                          <a:spcPts val="0"/>
                        </a:spcBef>
                        <a:spcAft>
                          <a:spcPts val="0"/>
                        </a:spcAft>
                        <a:buClr>
                          <a:srgbClr val="595959"/>
                        </a:buClr>
                        <a:buSzPts val="1400"/>
                        <a:buFont typeface="Lustria"/>
                        <a:buChar char="●"/>
                      </a:pPr>
                      <a:r>
                        <a:rPr lang="en-US">
                          <a:solidFill>
                            <a:srgbClr val="595959"/>
                          </a:solidFill>
                          <a:latin typeface="Lustria"/>
                          <a:ea typeface="Lustria"/>
                          <a:cs typeface="Lustria"/>
                          <a:sym typeface="Lustria"/>
                        </a:rPr>
                        <a:t>Model evaluation and hyper-parameter tuning</a:t>
                      </a:r>
                      <a:endParaRPr>
                        <a:solidFill>
                          <a:srgbClr val="595959"/>
                        </a:solidFill>
                        <a:latin typeface="Lustria"/>
                        <a:ea typeface="Lustria"/>
                        <a:cs typeface="Lustria"/>
                        <a:sym typeface="Lustria"/>
                      </a:endParaRPr>
                    </a:p>
                    <a:p>
                      <a:pPr indent="-317500" lvl="0" marL="457200">
                        <a:spcBef>
                          <a:spcPts val="0"/>
                        </a:spcBef>
                        <a:spcAft>
                          <a:spcPts val="0"/>
                        </a:spcAft>
                        <a:buClr>
                          <a:srgbClr val="595959"/>
                        </a:buClr>
                        <a:buSzPts val="1400"/>
                        <a:buFont typeface="Lustria"/>
                        <a:buChar char="●"/>
                      </a:pPr>
                      <a:r>
                        <a:rPr lang="en-US">
                          <a:solidFill>
                            <a:srgbClr val="595959"/>
                          </a:solidFill>
                          <a:latin typeface="Lustria"/>
                          <a:ea typeface="Lustria"/>
                          <a:cs typeface="Lustria"/>
                          <a:sym typeface="Lustria"/>
                        </a:rPr>
                        <a:t>ML persistence: saving and loading models and Pipelines</a:t>
                      </a:r>
                      <a:endParaRPr>
                        <a:solidFill>
                          <a:srgbClr val="595959"/>
                        </a:solidFill>
                        <a:latin typeface="Lustria"/>
                        <a:ea typeface="Lustria"/>
                        <a:cs typeface="Lustria"/>
                        <a:sym typeface="Lustria"/>
                      </a:endParaRPr>
                    </a:p>
                    <a:p>
                      <a:pPr indent="0" lvl="0" marL="0">
                        <a:spcBef>
                          <a:spcPts val="0"/>
                        </a:spcBef>
                        <a:spcAft>
                          <a:spcPts val="0"/>
                        </a:spcAft>
                        <a:buNone/>
                      </a:pPr>
                      <a:r>
                        <a:t/>
                      </a:r>
                      <a:endParaRPr>
                        <a:solidFill>
                          <a:srgbClr val="595959"/>
                        </a:solidFill>
                        <a:latin typeface="Lustria"/>
                        <a:ea typeface="Lustria"/>
                        <a:cs typeface="Lustria"/>
                        <a:sym typeface="Lustria"/>
                      </a:endParaRP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Security : </a:t>
            </a:r>
            <a:r>
              <a:rPr lang="en-US"/>
              <a:t>Ranger</a:t>
            </a:r>
            <a:endParaRPr b="0" i="0" sz="4600" u="none" cap="none" strike="noStrike">
              <a:solidFill>
                <a:schemeClr val="lt1"/>
              </a:solidFill>
              <a:latin typeface="Lustria"/>
              <a:ea typeface="Lustria"/>
              <a:cs typeface="Lustria"/>
              <a:sym typeface="Lustria"/>
            </a:endParaRPr>
          </a:p>
        </p:txBody>
      </p:sp>
      <p:sp>
        <p:nvSpPr>
          <p:cNvPr id="403" name="Shape 403"/>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Range is a framework to enable, monitor and manage comprehensive data security across the Hadoop platform.</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The vision with Ranger is to provide comprehensive security across the Apache Hadoop ecosystem. With the advent of Apache YARN, the Hadoop platform can now support a true data lake architecture. Enterprises can potentially run multiple workloads, in a multi tenant environment.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Data security within Hadoop needs to evolve to support multiple use cases for data access, while also providing a framework for central administration of security policies and monitoring of user access.</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Security : </a:t>
            </a:r>
            <a:r>
              <a:rPr lang="en-US"/>
              <a:t>Ranger cont...</a:t>
            </a:r>
            <a:endParaRPr b="0" i="0" sz="4600" u="none" cap="none" strike="noStrike">
              <a:solidFill>
                <a:schemeClr val="lt1"/>
              </a:solidFill>
              <a:latin typeface="Lustria"/>
              <a:ea typeface="Lustria"/>
              <a:cs typeface="Lustria"/>
              <a:sym typeface="Lustria"/>
            </a:endParaRPr>
          </a:p>
        </p:txBody>
      </p:sp>
      <p:sp>
        <p:nvSpPr>
          <p:cNvPr id="409" name="Shape 409"/>
          <p:cNvSpPr txBox="1"/>
          <p:nvPr>
            <p:ph idx="1" type="body"/>
          </p:nvPr>
        </p:nvSpPr>
        <p:spPr>
          <a:xfrm>
            <a:off x="739775" y="2770094"/>
            <a:ext cx="7662900" cy="326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t>row-level filters</a:t>
            </a:r>
            <a:endParaRPr b="1" sz="1400"/>
          </a:p>
          <a:p>
            <a:pPr indent="-317500" lvl="0" marL="457200" marR="0" rtl="0" algn="l">
              <a:spcBef>
                <a:spcPts val="0"/>
              </a:spcBef>
              <a:spcAft>
                <a:spcPts val="0"/>
              </a:spcAft>
              <a:buSzPts val="1400"/>
              <a:buChar char="•"/>
            </a:pPr>
            <a:r>
              <a:rPr lang="en-US" sz="1400"/>
              <a:t>restrict users to access subset of rows based on group the user belongs to</a:t>
            </a:r>
            <a:endParaRPr sz="1400"/>
          </a:p>
          <a:p>
            <a:pPr indent="-317500" lvl="0" marL="457200" marR="0" rtl="0" algn="l">
              <a:spcBef>
                <a:spcPts val="0"/>
              </a:spcBef>
              <a:spcAft>
                <a:spcPts val="0"/>
              </a:spcAft>
              <a:buSzPts val="1400"/>
              <a:buChar char="•"/>
            </a:pPr>
            <a:r>
              <a:rPr lang="en-US" sz="1400"/>
              <a:t>restrict users to access subset of rows based on data in another table</a:t>
            </a:r>
            <a:endParaRPr sz="1400"/>
          </a:p>
          <a:p>
            <a:pPr indent="-317500" lvl="0" marL="457200" marR="0" rtl="0" algn="l">
              <a:spcBef>
                <a:spcPts val="0"/>
              </a:spcBef>
              <a:spcAft>
                <a:spcPts val="0"/>
              </a:spcAft>
              <a:buSzPts val="1400"/>
              <a:buChar char="•"/>
            </a:pPr>
            <a:r>
              <a:rPr lang="en-US" sz="1400"/>
              <a:t>restrict users to access subset of rows based on data in reference tables</a:t>
            </a:r>
            <a:endParaRPr sz="1400"/>
          </a:p>
          <a:p>
            <a:pPr indent="-317500" lvl="0" marL="457200" marR="0" rtl="0" algn="l">
              <a:spcBef>
                <a:spcPts val="0"/>
              </a:spcBef>
              <a:spcAft>
                <a:spcPts val="0"/>
              </a:spcAft>
              <a:buSzPts val="1400"/>
              <a:buChar char="•"/>
            </a:pPr>
            <a:r>
              <a:rPr lang="en-US" sz="1400"/>
              <a:t>allow specific users/groups to access all rows</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b="1" lang="en-US" sz="1400"/>
              <a:t>data-masking</a:t>
            </a:r>
            <a:endParaRPr b="1" sz="1400"/>
          </a:p>
          <a:p>
            <a:pPr indent="-317500" lvl="0" marL="457200" marR="0" rtl="0" algn="l">
              <a:spcBef>
                <a:spcPts val="0"/>
              </a:spcBef>
              <a:spcAft>
                <a:spcPts val="0"/>
              </a:spcAft>
              <a:buSzPts val="1400"/>
              <a:buChar char="•"/>
            </a:pPr>
            <a:r>
              <a:rPr lang="en-US" sz="1400"/>
              <a:t>only part of a particular column should be shown</a:t>
            </a:r>
            <a:endParaRPr sz="1400"/>
          </a:p>
          <a:p>
            <a:pPr indent="-317500" lvl="0" marL="457200" marR="0" rtl="0" algn="l">
              <a:spcBef>
                <a:spcPts val="0"/>
              </a:spcBef>
              <a:spcAft>
                <a:spcPts val="0"/>
              </a:spcAft>
              <a:buSzPts val="1400"/>
              <a:buChar char="•"/>
            </a:pPr>
            <a:r>
              <a:rPr lang="en-US" sz="1400"/>
              <a:t>whole column value should not be shown</a:t>
            </a:r>
            <a:endParaRPr sz="1400"/>
          </a:p>
          <a:p>
            <a:pPr indent="-317500" lvl="0" marL="457200" marR="0" rtl="0" algn="l">
              <a:spcBef>
                <a:spcPts val="0"/>
              </a:spcBef>
              <a:spcAft>
                <a:spcPts val="0"/>
              </a:spcAft>
              <a:buSzPts val="1400"/>
              <a:buChar char="•"/>
            </a:pPr>
            <a:r>
              <a:rPr lang="en-US" sz="1400"/>
              <a:t>apply a custom transformation to the column</a:t>
            </a:r>
            <a:endParaRPr sz="1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File Formats : Avro &amp; Parquet</a:t>
            </a:r>
            <a:endParaRPr b="0" i="0" sz="4600" u="none" cap="none" strike="noStrike">
              <a:solidFill>
                <a:schemeClr val="lt1"/>
              </a:solidFill>
              <a:latin typeface="Lustria"/>
              <a:ea typeface="Lustria"/>
              <a:cs typeface="Lustria"/>
              <a:sym typeface="Lustria"/>
            </a:endParaRPr>
          </a:p>
        </p:txBody>
      </p:sp>
      <p:sp>
        <p:nvSpPr>
          <p:cNvPr id="415" name="Shape 415"/>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dk1"/>
              </a:buClr>
              <a:buSzPts val="1100"/>
              <a:buFont typeface="Arial"/>
              <a:buNone/>
            </a:pPr>
            <a:r>
              <a:rPr b="1" lang="en-US" sz="1400"/>
              <a:t>Avro</a:t>
            </a:r>
            <a:endParaRPr b="1" sz="1400"/>
          </a:p>
          <a:p>
            <a:pPr indent="-317500" lvl="0" marL="457200" marR="0" rtl="0" algn="l">
              <a:spcBef>
                <a:spcPts val="0"/>
              </a:spcBef>
              <a:spcAft>
                <a:spcPts val="0"/>
              </a:spcAft>
              <a:buSzPts val="1400"/>
              <a:buChar char="•"/>
            </a:pPr>
            <a:r>
              <a:rPr lang="en-US" sz="1400"/>
              <a:t>Widely used as a serialization platform</a:t>
            </a:r>
            <a:endParaRPr sz="1400"/>
          </a:p>
          <a:p>
            <a:pPr indent="-317500" lvl="0" marL="457200" marR="0" rtl="0" algn="l">
              <a:spcBef>
                <a:spcPts val="0"/>
              </a:spcBef>
              <a:spcAft>
                <a:spcPts val="0"/>
              </a:spcAft>
              <a:buSzPts val="1400"/>
              <a:buChar char="•"/>
            </a:pPr>
            <a:r>
              <a:rPr lang="en-US" sz="1400"/>
              <a:t>Row-based, offers a compact and fast binary format</a:t>
            </a:r>
            <a:endParaRPr sz="1400"/>
          </a:p>
          <a:p>
            <a:pPr indent="-317500" lvl="0" marL="457200" marR="0" rtl="0" algn="l">
              <a:spcBef>
                <a:spcPts val="0"/>
              </a:spcBef>
              <a:spcAft>
                <a:spcPts val="0"/>
              </a:spcAft>
              <a:buSzPts val="1400"/>
              <a:buChar char="•"/>
            </a:pPr>
            <a:r>
              <a:rPr lang="en-US" sz="1400"/>
              <a:t>Schema is encoded on the file so the data can be untagged</a:t>
            </a:r>
            <a:endParaRPr sz="1400"/>
          </a:p>
          <a:p>
            <a:pPr indent="-317500" lvl="0" marL="457200" marR="0" rtl="0" algn="l">
              <a:spcBef>
                <a:spcPts val="0"/>
              </a:spcBef>
              <a:spcAft>
                <a:spcPts val="0"/>
              </a:spcAft>
              <a:buSzPts val="1400"/>
              <a:buChar char="•"/>
            </a:pPr>
            <a:r>
              <a:rPr lang="en-US" sz="1400"/>
              <a:t>Files support block compression and are splittable</a:t>
            </a:r>
            <a:endParaRPr sz="1400"/>
          </a:p>
          <a:p>
            <a:pPr indent="-317500" lvl="0" marL="457200" marR="0" rtl="0" algn="l">
              <a:spcBef>
                <a:spcPts val="0"/>
              </a:spcBef>
              <a:spcAft>
                <a:spcPts val="0"/>
              </a:spcAft>
              <a:buSzPts val="1400"/>
              <a:buChar char="•"/>
            </a:pPr>
            <a:r>
              <a:rPr lang="en-US" sz="1400"/>
              <a:t>Supports schema evolution</a:t>
            </a:r>
            <a:endParaRPr sz="1400"/>
          </a:p>
          <a:p>
            <a:pPr indent="-217170" lvl="0" marL="342900" marR="0" rtl="0" algn="l">
              <a:spcBef>
                <a:spcPts val="0"/>
              </a:spcBef>
              <a:spcAft>
                <a:spcPts val="0"/>
              </a:spcAft>
              <a:buClr>
                <a:schemeClr val="dk1"/>
              </a:buClr>
              <a:buSzPts val="1100"/>
              <a:buFont typeface="Arial"/>
              <a:buNone/>
            </a:pPr>
            <a:r>
              <a:t/>
            </a:r>
            <a:endParaRPr sz="1400"/>
          </a:p>
          <a:p>
            <a:pPr indent="-217170" lvl="0" marL="342900" marR="0" rtl="0" algn="l">
              <a:spcBef>
                <a:spcPts val="0"/>
              </a:spcBef>
              <a:spcAft>
                <a:spcPts val="0"/>
              </a:spcAft>
              <a:buClr>
                <a:schemeClr val="dk1"/>
              </a:buClr>
              <a:buSzPts val="1100"/>
              <a:buFont typeface="Arial"/>
              <a:buNone/>
            </a:pPr>
            <a:r>
              <a:rPr b="1" lang="en-US" sz="1400"/>
              <a:t>Parquet</a:t>
            </a:r>
            <a:endParaRPr b="1" sz="1400"/>
          </a:p>
          <a:p>
            <a:pPr indent="-317500" lvl="0" marL="457200" marR="0" rtl="0" algn="l">
              <a:spcBef>
                <a:spcPts val="0"/>
              </a:spcBef>
              <a:spcAft>
                <a:spcPts val="0"/>
              </a:spcAft>
              <a:buSzPts val="1400"/>
              <a:buChar char="•"/>
            </a:pPr>
            <a:r>
              <a:rPr lang="en-US" sz="1400"/>
              <a:t>Column-oriented binary file format</a:t>
            </a:r>
            <a:endParaRPr sz="1400"/>
          </a:p>
          <a:p>
            <a:pPr indent="-317500" lvl="0" marL="457200" marR="0" rtl="0" algn="l">
              <a:spcBef>
                <a:spcPts val="0"/>
              </a:spcBef>
              <a:spcAft>
                <a:spcPts val="0"/>
              </a:spcAft>
              <a:buSzPts val="1400"/>
              <a:buChar char="•"/>
            </a:pPr>
            <a:r>
              <a:rPr lang="en-US" sz="1400"/>
              <a:t>Uses the record shredding and assembly algorithm described in the Dremel paper</a:t>
            </a:r>
            <a:endParaRPr sz="1400"/>
          </a:p>
          <a:p>
            <a:pPr indent="-317500" lvl="0" marL="457200" marR="0" rtl="0" algn="l">
              <a:spcBef>
                <a:spcPts val="0"/>
              </a:spcBef>
              <a:spcAft>
                <a:spcPts val="0"/>
              </a:spcAft>
              <a:buSzPts val="1400"/>
              <a:buChar char="•"/>
            </a:pPr>
            <a:r>
              <a:rPr lang="en-US" sz="1400"/>
              <a:t>Each data file contains the values for a set of rows</a:t>
            </a:r>
            <a:endParaRPr sz="1400"/>
          </a:p>
          <a:p>
            <a:pPr indent="-317500" lvl="0" marL="457200" marR="0" rtl="0" algn="l">
              <a:spcBef>
                <a:spcPts val="0"/>
              </a:spcBef>
              <a:spcAft>
                <a:spcPts val="0"/>
              </a:spcAft>
              <a:buSzPts val="1400"/>
              <a:buChar char="•"/>
            </a:pPr>
            <a:r>
              <a:rPr lang="en-US" sz="1400"/>
              <a:t>Efficient in terms of disk I/O when specific columns need to be queried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Distributed computing</a:t>
            </a:r>
            <a:endParaRPr b="0" i="0" sz="4600" u="none" cap="none" strike="noStrike">
              <a:solidFill>
                <a:schemeClr val="lt1"/>
              </a:solidFill>
              <a:latin typeface="Lustria"/>
              <a:ea typeface="Lustria"/>
              <a:cs typeface="Lustria"/>
              <a:sym typeface="Lustria"/>
            </a:endParaRPr>
          </a:p>
        </p:txBody>
      </p:sp>
      <p:sp>
        <p:nvSpPr>
          <p:cNvPr id="151" name="Shape 151"/>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Distributed computing is a computing concept that, in its most general sense, refers to multiple computer systems working on a single problem.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In distributed computing, a single problem is divided into many parts, and each part is solved by different computers.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As long as the computers are networked, they can communicate with each other to solve the problem. If done properly, the computers perform like a single entity.</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The ultimate goal of distributed computing is to maximize performance by connecting users and IT resources in a cost-effective, transparent and reliable manner.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also ensures fault tolerance and enables resource accessibility in the event that one of the components fails.</a:t>
            </a:r>
            <a:endParaRPr sz="1400"/>
          </a:p>
          <a:p>
            <a:pPr indent="-217170" lvl="0" marL="342900" marR="0" rtl="0" algn="l">
              <a:spcBef>
                <a:spcPts val="0"/>
              </a:spcBef>
              <a:spcAft>
                <a:spcPts val="0"/>
              </a:spcAft>
              <a:buClr>
                <a:schemeClr val="accent1"/>
              </a:buClr>
              <a:buSzPts val="1980"/>
              <a:buFont typeface="Noto Sans Symbols"/>
              <a:buNone/>
            </a:pPr>
            <a:r>
              <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Resource Manager : Yarn</a:t>
            </a:r>
            <a:endParaRPr b="0" i="0" sz="4600" u="none" cap="none" strike="noStrike">
              <a:solidFill>
                <a:schemeClr val="lt1"/>
              </a:solidFill>
              <a:latin typeface="Lustria"/>
              <a:ea typeface="Lustria"/>
              <a:cs typeface="Lustria"/>
              <a:sym typeface="Lustria"/>
            </a:endParaRPr>
          </a:p>
        </p:txBody>
      </p:sp>
      <p:sp>
        <p:nvSpPr>
          <p:cNvPr id="421" name="Shape 421"/>
          <p:cNvSpPr txBox="1"/>
          <p:nvPr>
            <p:ph idx="1" type="body"/>
          </p:nvPr>
        </p:nvSpPr>
        <p:spPr>
          <a:xfrm>
            <a:off x="739775" y="2770101"/>
            <a:ext cx="7662900" cy="37023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Hadoop YARN is the resource management and job scheduling technology in the open source Hadoop distributed processing framework.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One of Apache Hadoop's core components, YARN is responsible for allocating system resources to the various applications running in a Hadoop cluster and scheduling tasks to be executed on different cluster nodes.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YARN stands for Yet Another Resource Negotiator</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The ResourceManager and the NodeManager form the data-computation framework. The ResourceManager is the ultimate authority that arbitrates resources among all the applications in the system. The NodeManager is the per-machine framework agent who is responsible for containers, monitoring their resource usage (cpu, memory, disk, network) and reporting the same to the ResourceManager/Scheduler.</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lt1"/>
              </a:buClr>
              <a:buSzPts val="4600"/>
              <a:buFont typeface="Lustria"/>
              <a:buNone/>
            </a:pPr>
            <a:r>
              <a:rPr lang="en-US"/>
              <a:t>Yarn architecture</a:t>
            </a:r>
            <a:endParaRPr/>
          </a:p>
        </p:txBody>
      </p:sp>
      <p:pic>
        <p:nvPicPr>
          <p:cNvPr id="427" name="Shape 427"/>
          <p:cNvPicPr preferRelativeResize="0"/>
          <p:nvPr/>
        </p:nvPicPr>
        <p:blipFill>
          <a:blip r:embed="rId3">
            <a:alphaModFix/>
          </a:blip>
          <a:stretch>
            <a:fillRect/>
          </a:stretch>
        </p:blipFill>
        <p:spPr>
          <a:xfrm>
            <a:off x="3786200" y="2340625"/>
            <a:ext cx="4900600" cy="3817300"/>
          </a:xfrm>
          <a:prstGeom prst="rect">
            <a:avLst/>
          </a:prstGeom>
          <a:noFill/>
          <a:ln>
            <a:noFill/>
          </a:ln>
        </p:spPr>
      </p:pic>
      <p:sp>
        <p:nvSpPr>
          <p:cNvPr id="428" name="Shape 428"/>
          <p:cNvSpPr txBox="1"/>
          <p:nvPr>
            <p:ph idx="1" type="body"/>
          </p:nvPr>
        </p:nvSpPr>
        <p:spPr>
          <a:xfrm>
            <a:off x="457200" y="2770100"/>
            <a:ext cx="3529200" cy="37023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The ResourceManager and the NodeManager form the data-computation framework.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The ResourceManager is the ultimate authority that arbitrates resources among all the applications in the system.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The NodeManager is the per-machine framework agent who is responsible for containers, monitoring their resource usage (cpu, memory, disk, network) and reporting the same to the ResourceManager/Scheduler.</a:t>
            </a:r>
            <a:endParaRPr sz="1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Co-ordination : Zookeeper</a:t>
            </a:r>
            <a:endParaRPr b="0" i="0" sz="4600" u="none" cap="none" strike="noStrike">
              <a:solidFill>
                <a:schemeClr val="lt1"/>
              </a:solidFill>
              <a:latin typeface="Lustria"/>
              <a:ea typeface="Lustria"/>
              <a:cs typeface="Lustria"/>
              <a:sym typeface="Lustria"/>
            </a:endParaRPr>
          </a:p>
        </p:txBody>
      </p:sp>
      <p:sp>
        <p:nvSpPr>
          <p:cNvPr id="434" name="Shape 434"/>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ZooKeeper is essentially a centralized service for distributed systems to a hierarchical key-value store, which is used to provide a distributed configuration service, synchronization service, and naming registry for large distributed systems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ZooKeeper's architecture supports high availability through redundant services. The clients can thus ask another ZooKeeper leader if the first fails to answer.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ZooKeeper nodes store their data in a hierarchical name space, much like a file system or a tree data structure. Clients can read from and write to the nodes and in this way have a shared configuration service.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ZooKeeper can be viewed as an atomic broadcast system, through which updates are totally ordered. The ZooKeeper Atomic Broadcast (ZAB) protocol is the core of the system</a:t>
            </a:r>
            <a:endParaRPr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lt1"/>
              </a:buClr>
              <a:buSzPts val="4600"/>
              <a:buFont typeface="Lustria"/>
              <a:buNone/>
            </a:pPr>
            <a:r>
              <a:rPr lang="en-US"/>
              <a:t>Zookeeper architecture</a:t>
            </a:r>
            <a:endParaRPr/>
          </a:p>
        </p:txBody>
      </p:sp>
      <p:sp>
        <p:nvSpPr>
          <p:cNvPr id="440" name="Shape 440"/>
          <p:cNvSpPr txBox="1"/>
          <p:nvPr>
            <p:ph idx="1" type="body"/>
          </p:nvPr>
        </p:nvSpPr>
        <p:spPr>
          <a:xfrm>
            <a:off x="739775" y="2770101"/>
            <a:ext cx="7662900" cy="36165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1400"/>
              <a:t>The basic terminologies that you need to know before knowing the architecture are:</a:t>
            </a:r>
            <a:endParaRPr sz="1400"/>
          </a:p>
          <a:p>
            <a:pPr indent="-317500" lvl="0" marL="457200">
              <a:spcBef>
                <a:spcPts val="0"/>
              </a:spcBef>
              <a:spcAft>
                <a:spcPts val="0"/>
              </a:spcAft>
              <a:buSzPts val="1400"/>
              <a:buChar char="•"/>
            </a:pPr>
            <a:r>
              <a:rPr lang="en-US" sz="1400"/>
              <a:t>Node: The systems installed on the cluster</a:t>
            </a:r>
            <a:endParaRPr sz="1400"/>
          </a:p>
          <a:p>
            <a:pPr indent="-317500" lvl="0" marL="457200">
              <a:spcBef>
                <a:spcPts val="0"/>
              </a:spcBef>
              <a:spcAft>
                <a:spcPts val="0"/>
              </a:spcAft>
              <a:buSzPts val="1400"/>
              <a:buChar char="•"/>
            </a:pPr>
            <a:r>
              <a:rPr lang="en-US" sz="1400"/>
              <a:t>ZNode: The nodes where the status is updated by other nodes in cluster</a:t>
            </a:r>
            <a:endParaRPr sz="1400"/>
          </a:p>
          <a:p>
            <a:pPr indent="-317500" lvl="0" marL="457200">
              <a:spcBef>
                <a:spcPts val="0"/>
              </a:spcBef>
              <a:spcAft>
                <a:spcPts val="0"/>
              </a:spcAft>
              <a:buSzPts val="1400"/>
              <a:buChar char="•"/>
            </a:pPr>
            <a:r>
              <a:rPr lang="en-US" sz="1400"/>
              <a:t>Client Applications: The tools that interact with the distributed applications</a:t>
            </a:r>
            <a:endParaRPr sz="1400"/>
          </a:p>
          <a:p>
            <a:pPr indent="-317500" lvl="0" marL="457200" rtl="0">
              <a:spcBef>
                <a:spcPts val="0"/>
              </a:spcBef>
              <a:spcAft>
                <a:spcPts val="0"/>
              </a:spcAft>
              <a:buSzPts val="1400"/>
              <a:buChar char="•"/>
            </a:pPr>
            <a:r>
              <a:rPr lang="en-US" sz="1400"/>
              <a:t>Server Applications: Allows the client applications to interact using a common interface</a:t>
            </a:r>
            <a:endParaRPr sz="1400"/>
          </a:p>
          <a:p>
            <a:pPr indent="0" lvl="0" marL="0">
              <a:spcBef>
                <a:spcPts val="2000"/>
              </a:spcBef>
              <a:spcAft>
                <a:spcPts val="0"/>
              </a:spcAft>
              <a:buNone/>
            </a:pPr>
            <a:r>
              <a:rPr lang="en-US" sz="1400"/>
              <a:t>The services in the cluster are replicated and stored on a set of servers (called an "ensemble"), each of which maintains an in-memory database containing the entire data tree of state as well as a transaction log and snapshots stored persistently. </a:t>
            </a:r>
            <a:endParaRPr sz="1400"/>
          </a:p>
          <a:p>
            <a:pPr indent="0" lvl="0" marL="0">
              <a:spcBef>
                <a:spcPts val="2000"/>
              </a:spcBef>
              <a:spcAft>
                <a:spcPts val="0"/>
              </a:spcAft>
              <a:buNone/>
            </a:pPr>
            <a:r>
              <a:rPr lang="en-US" sz="1400"/>
              <a:t>Multiple client applications can connect to a server, and each client maintains a TCP connection through which it sends requests and heartbeats and receives responses and watch events for monitoring</a:t>
            </a:r>
            <a:endParaRPr sz="1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Search : SOLR</a:t>
            </a:r>
            <a:endParaRPr b="0" i="0" sz="4600" u="none" cap="none" strike="noStrike">
              <a:solidFill>
                <a:schemeClr val="lt1"/>
              </a:solidFill>
              <a:latin typeface="Lustria"/>
              <a:ea typeface="Lustria"/>
              <a:cs typeface="Lustria"/>
              <a:sym typeface="Lustria"/>
            </a:endParaRPr>
          </a:p>
        </p:txBody>
      </p:sp>
      <p:sp>
        <p:nvSpPr>
          <p:cNvPr id="446" name="Shape 446"/>
          <p:cNvSpPr txBox="1"/>
          <p:nvPr>
            <p:ph idx="1" type="body"/>
          </p:nvPr>
        </p:nvSpPr>
        <p:spPr>
          <a:xfrm>
            <a:off x="739775" y="2586050"/>
            <a:ext cx="7662900" cy="40863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Solr is highly reliable, scalable and fault tolerant, providing distributed indexing, replication and load-balanced querying, automated failover and recovery, centralized configuration and more.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Solr powers the search and navigation features of many of the world's largest internet sites.</a:t>
            </a:r>
            <a:endParaRPr sz="1400"/>
          </a:p>
          <a:p>
            <a:pPr indent="-217170" lvl="0" marL="342900" marR="0" rtl="0" algn="l">
              <a:spcBef>
                <a:spcPts val="0"/>
              </a:spcBef>
              <a:spcAft>
                <a:spcPts val="0"/>
              </a:spcAft>
              <a:buClr>
                <a:schemeClr val="accent1"/>
              </a:buClr>
              <a:buSzPts val="1980"/>
              <a:buFont typeface="Noto Sans Symbols"/>
              <a:buNone/>
            </a:pPr>
            <a:r>
              <a:t/>
            </a:r>
            <a:endParaRPr sz="1400"/>
          </a:p>
          <a:p>
            <a:pPr indent="0" lvl="0" marL="0" marR="0" rtl="0" algn="l">
              <a:spcBef>
                <a:spcPts val="0"/>
              </a:spcBef>
              <a:spcAft>
                <a:spcPts val="0"/>
              </a:spcAft>
              <a:buClr>
                <a:schemeClr val="accent1"/>
              </a:buClr>
              <a:buSzPts val="1980"/>
              <a:buFont typeface="Noto Sans Symbols"/>
              <a:buNone/>
            </a:pPr>
            <a:r>
              <a:rPr b="1" lang="en-US" sz="1400"/>
              <a:t>Features of Solr:</a:t>
            </a:r>
            <a:endParaRPr b="1" sz="1400"/>
          </a:p>
          <a:p>
            <a:pPr indent="-317500" lvl="0" marL="457200" marR="0" rtl="0" algn="l">
              <a:spcBef>
                <a:spcPts val="0"/>
              </a:spcBef>
              <a:spcAft>
                <a:spcPts val="0"/>
              </a:spcAft>
              <a:buSzPts val="1400"/>
              <a:buChar char="•"/>
            </a:pPr>
            <a:r>
              <a:rPr lang="en-US" sz="1400"/>
              <a:t>Advanced Full-Text Search Capabilities</a:t>
            </a:r>
            <a:endParaRPr sz="1400"/>
          </a:p>
          <a:p>
            <a:pPr indent="-317500" lvl="0" marL="457200" marR="0" rtl="0" algn="l">
              <a:spcBef>
                <a:spcPts val="0"/>
              </a:spcBef>
              <a:spcAft>
                <a:spcPts val="0"/>
              </a:spcAft>
              <a:buSzPts val="1400"/>
              <a:buChar char="•"/>
            </a:pPr>
            <a:r>
              <a:rPr lang="en-US" sz="1400"/>
              <a:t>Optimized for High Volume Traffic</a:t>
            </a:r>
            <a:endParaRPr sz="1400"/>
          </a:p>
          <a:p>
            <a:pPr indent="-317500" lvl="0" marL="457200" marR="0" rtl="0" algn="l">
              <a:spcBef>
                <a:spcPts val="0"/>
              </a:spcBef>
              <a:spcAft>
                <a:spcPts val="0"/>
              </a:spcAft>
              <a:buSzPts val="1400"/>
              <a:buChar char="•"/>
            </a:pPr>
            <a:r>
              <a:rPr lang="en-US" sz="1400"/>
              <a:t>Standards Based Open Interfaces - XML, JSON and HTTP</a:t>
            </a:r>
            <a:endParaRPr sz="1400"/>
          </a:p>
          <a:p>
            <a:pPr indent="-317500" lvl="0" marL="457200" marR="0" rtl="0" algn="l">
              <a:spcBef>
                <a:spcPts val="0"/>
              </a:spcBef>
              <a:spcAft>
                <a:spcPts val="0"/>
              </a:spcAft>
              <a:buSzPts val="1400"/>
              <a:buChar char="•"/>
            </a:pPr>
            <a:r>
              <a:rPr lang="en-US" sz="1400"/>
              <a:t>Comprehensive Administration Interfaces</a:t>
            </a:r>
            <a:endParaRPr sz="1400"/>
          </a:p>
          <a:p>
            <a:pPr indent="-317500" lvl="0" marL="457200" marR="0" rtl="0" algn="l">
              <a:spcBef>
                <a:spcPts val="0"/>
              </a:spcBef>
              <a:spcAft>
                <a:spcPts val="0"/>
              </a:spcAft>
              <a:buSzPts val="1400"/>
              <a:buChar char="•"/>
            </a:pPr>
            <a:r>
              <a:rPr lang="en-US" sz="1400"/>
              <a:t>Easy Monitoring</a:t>
            </a:r>
            <a:endParaRPr sz="1400"/>
          </a:p>
          <a:p>
            <a:pPr indent="-317500" lvl="0" marL="457200" marR="0" rtl="0" algn="l">
              <a:spcBef>
                <a:spcPts val="0"/>
              </a:spcBef>
              <a:spcAft>
                <a:spcPts val="0"/>
              </a:spcAft>
              <a:buSzPts val="1400"/>
              <a:buChar char="•"/>
            </a:pPr>
            <a:r>
              <a:rPr lang="en-US" sz="1400"/>
              <a:t>Highly Scalable and Fault Tolerant</a:t>
            </a:r>
            <a:endParaRPr sz="1400"/>
          </a:p>
          <a:p>
            <a:pPr indent="-317500" lvl="0" marL="457200" marR="0" rtl="0" algn="l">
              <a:spcBef>
                <a:spcPts val="0"/>
              </a:spcBef>
              <a:spcAft>
                <a:spcPts val="0"/>
              </a:spcAft>
              <a:buSzPts val="1400"/>
              <a:buChar char="•"/>
            </a:pPr>
            <a:r>
              <a:rPr lang="en-US" sz="1400"/>
              <a:t>Flexible and Adaptable with easy configuration</a:t>
            </a:r>
            <a:endParaRPr sz="1400"/>
          </a:p>
          <a:p>
            <a:pPr indent="-317500" lvl="0" marL="457200" marR="0" rtl="0" algn="l">
              <a:spcBef>
                <a:spcPts val="0"/>
              </a:spcBef>
              <a:spcAft>
                <a:spcPts val="0"/>
              </a:spcAft>
              <a:buSzPts val="1400"/>
              <a:buChar char="•"/>
            </a:pPr>
            <a:r>
              <a:rPr lang="en-US" sz="1400"/>
              <a:t>Near Real-Time Indexing</a:t>
            </a:r>
            <a:endParaRPr sz="1400"/>
          </a:p>
          <a:p>
            <a:pPr indent="-317500" lvl="0" marL="457200" marR="0" rtl="0" algn="l">
              <a:spcBef>
                <a:spcPts val="0"/>
              </a:spcBef>
              <a:spcAft>
                <a:spcPts val="0"/>
              </a:spcAft>
              <a:buSzPts val="1400"/>
              <a:buChar char="•"/>
            </a:pPr>
            <a:r>
              <a:rPr lang="en-US" sz="1400"/>
              <a:t>Extensible Plugin Architecture</a:t>
            </a:r>
            <a:endParaRPr sz="1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Metadata : HCatalog</a:t>
            </a:r>
            <a:endParaRPr b="0" i="0" sz="4600" u="none" cap="none" strike="noStrike">
              <a:solidFill>
                <a:schemeClr val="lt1"/>
              </a:solidFill>
              <a:latin typeface="Lustria"/>
              <a:ea typeface="Lustria"/>
              <a:cs typeface="Lustria"/>
              <a:sym typeface="Lustria"/>
            </a:endParaRPr>
          </a:p>
        </p:txBody>
      </p:sp>
      <p:sp>
        <p:nvSpPr>
          <p:cNvPr id="452" name="Shape 452"/>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HCatalog is a table and storage management layer for Hadoop that enables users with different data processing tools — Pig, MapReduce — to more easily read and write data on the grid.</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a:t>
            </a:r>
            <a:r>
              <a:rPr lang="en-US" sz="1400"/>
              <a:t>is a table storage management tool for Hadoop that exposes the tabular data of Hive metastore to other Hadoop applications. It enables users with different data processing tools (Pig, MapReduce) to easily write data onto a grid.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HCatalog ensures that users don’t have to worry about where or in what format their data is stored.</a:t>
            </a:r>
            <a:endParaRPr sz="1400"/>
          </a:p>
          <a:p>
            <a:pPr indent="0" lvl="0" marL="0" marR="0" rtl="0" algn="l">
              <a:spcBef>
                <a:spcPts val="0"/>
              </a:spcBef>
              <a:spcAft>
                <a:spcPts val="0"/>
              </a:spcAft>
              <a:buNone/>
            </a:pPr>
            <a:r>
              <a:t/>
            </a:r>
            <a:endParaRPr sz="1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Web Interface : Hue &amp; Ambari</a:t>
            </a:r>
            <a:endParaRPr b="0" i="0" sz="4600" u="none" cap="none" strike="noStrike">
              <a:solidFill>
                <a:schemeClr val="lt1"/>
              </a:solidFill>
              <a:latin typeface="Lustria"/>
              <a:ea typeface="Lustria"/>
              <a:cs typeface="Lustria"/>
              <a:sym typeface="Lustria"/>
            </a:endParaRPr>
          </a:p>
        </p:txBody>
      </p:sp>
      <p:sp>
        <p:nvSpPr>
          <p:cNvPr id="458" name="Shape 458"/>
          <p:cNvSpPr txBox="1"/>
          <p:nvPr>
            <p:ph idx="1" type="body"/>
          </p:nvPr>
        </p:nvSpPr>
        <p:spPr>
          <a:xfrm>
            <a:off x="739775" y="2414600"/>
            <a:ext cx="7662900" cy="432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sz="1400"/>
              <a:t>Hue is an open source Analytics Workbench for browsing, querying and visualizing data.</a:t>
            </a:r>
            <a:endParaRPr sz="1400"/>
          </a:p>
          <a:p>
            <a:pPr indent="-217170" lvl="0" marL="342900" marR="0" rtl="0" algn="l">
              <a:spcBef>
                <a:spcPts val="0"/>
              </a:spcBef>
              <a:spcAft>
                <a:spcPts val="0"/>
              </a:spcAft>
              <a:buClr>
                <a:schemeClr val="dk1"/>
              </a:buClr>
              <a:buSzPts val="1100"/>
              <a:buFont typeface="Arial"/>
              <a:buNone/>
            </a:pPr>
            <a:r>
              <a:t/>
            </a:r>
            <a:endParaRPr sz="1400"/>
          </a:p>
          <a:p>
            <a:pPr indent="0" lvl="0" marL="0" marR="0" rtl="0" algn="l">
              <a:spcBef>
                <a:spcPts val="0"/>
              </a:spcBef>
              <a:spcAft>
                <a:spcPts val="0"/>
              </a:spcAft>
              <a:buClr>
                <a:schemeClr val="dk1"/>
              </a:buClr>
              <a:buSzPts val="1100"/>
              <a:buFont typeface="Arial"/>
              <a:buNone/>
            </a:pPr>
            <a:r>
              <a:rPr b="1" lang="en-US" sz="1400"/>
              <a:t>Applications</a:t>
            </a:r>
            <a:endParaRPr b="1" sz="1400"/>
          </a:p>
          <a:p>
            <a:pPr indent="-317500" lvl="0" marL="457200" marR="0" rtl="0" algn="l">
              <a:spcBef>
                <a:spcPts val="0"/>
              </a:spcBef>
              <a:spcAft>
                <a:spcPts val="0"/>
              </a:spcAft>
              <a:buSzPts val="1400"/>
              <a:buChar char="•"/>
            </a:pPr>
            <a:r>
              <a:rPr lang="en-US" sz="1400"/>
              <a:t>Editors for Hive, Impala, Pig, MapReduce, Spark and any SQL like MySQL, Oracle, SparkSQL, Solr SQL, Phoenix and more.</a:t>
            </a:r>
            <a:endParaRPr sz="1400"/>
          </a:p>
          <a:p>
            <a:pPr indent="-317500" lvl="0" marL="457200" marR="0" rtl="0" algn="l">
              <a:spcBef>
                <a:spcPts val="0"/>
              </a:spcBef>
              <a:spcAft>
                <a:spcPts val="0"/>
              </a:spcAft>
              <a:buSzPts val="1400"/>
              <a:buChar char="•"/>
            </a:pPr>
            <a:r>
              <a:rPr lang="en-US" sz="1400"/>
              <a:t>Dashboards to dynamically interact and visualize data with Solr or SQL.</a:t>
            </a:r>
            <a:endParaRPr sz="1400"/>
          </a:p>
          <a:p>
            <a:pPr indent="-317500" lvl="0" marL="457200" marR="0" rtl="0" algn="l">
              <a:spcBef>
                <a:spcPts val="0"/>
              </a:spcBef>
              <a:spcAft>
                <a:spcPts val="0"/>
              </a:spcAft>
              <a:buSzPts val="1400"/>
              <a:buChar char="•"/>
            </a:pPr>
            <a:r>
              <a:rPr lang="en-US" sz="1400"/>
              <a:t>Scheduler of jobs and workflows.</a:t>
            </a:r>
            <a:endParaRPr sz="1400"/>
          </a:p>
          <a:p>
            <a:pPr indent="-317500" lvl="0" marL="457200" marR="0" rtl="0" algn="l">
              <a:spcBef>
                <a:spcPts val="0"/>
              </a:spcBef>
              <a:spcAft>
                <a:spcPts val="0"/>
              </a:spcAft>
              <a:buSzPts val="1400"/>
              <a:buChar char="•"/>
            </a:pPr>
            <a:r>
              <a:rPr lang="en-US" sz="1400"/>
              <a:t>Browsers for Jobs, HDFS, S3 files, SQL Tables, Indexes, Git files, Sentry permissions, Sqoop and more.</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US" sz="1400"/>
              <a:t>Ambari is aimed at making Hadoop management simpler by developing software for provisioning, managing, and monitoring Apache Hadoop clusters. </a:t>
            </a:r>
            <a:endParaRPr sz="1400"/>
          </a:p>
          <a:p>
            <a:pPr indent="0" lvl="0" marL="0" marR="0" rtl="0" algn="l">
              <a:spcBef>
                <a:spcPts val="0"/>
              </a:spcBef>
              <a:spcAft>
                <a:spcPts val="0"/>
              </a:spcAft>
              <a:buNone/>
            </a:pPr>
            <a:r>
              <a:t/>
            </a:r>
            <a:endParaRPr sz="1400"/>
          </a:p>
          <a:p>
            <a:pPr indent="0" lvl="0" marL="0" marR="0" rtl="0" algn="l">
              <a:spcBef>
                <a:spcPts val="0"/>
              </a:spcBef>
              <a:spcAft>
                <a:spcPts val="0"/>
              </a:spcAft>
              <a:buClr>
                <a:schemeClr val="dk1"/>
              </a:buClr>
              <a:buSzPts val="1100"/>
              <a:buFont typeface="Arial"/>
              <a:buNone/>
            </a:pPr>
            <a:r>
              <a:rPr b="1" lang="en-US" sz="1400"/>
              <a:t>Ambari enables System Administrators to:</a:t>
            </a:r>
            <a:endParaRPr b="1" sz="1400"/>
          </a:p>
          <a:p>
            <a:pPr indent="-317500" lvl="0" marL="457200" marR="0" rtl="0" algn="l">
              <a:spcBef>
                <a:spcPts val="0"/>
              </a:spcBef>
              <a:spcAft>
                <a:spcPts val="0"/>
              </a:spcAft>
              <a:buSzPts val="1400"/>
              <a:buChar char="•"/>
            </a:pPr>
            <a:r>
              <a:rPr lang="en-US" sz="1400"/>
              <a:t>Provision a Hadoop Cluster</a:t>
            </a:r>
            <a:endParaRPr sz="1400"/>
          </a:p>
          <a:p>
            <a:pPr indent="-317500" lvl="0" marL="457200" marR="0" rtl="0" algn="l">
              <a:spcBef>
                <a:spcPts val="0"/>
              </a:spcBef>
              <a:spcAft>
                <a:spcPts val="0"/>
              </a:spcAft>
              <a:buSzPts val="1400"/>
              <a:buChar char="•"/>
            </a:pPr>
            <a:r>
              <a:rPr lang="en-US" sz="1400"/>
              <a:t>Manage a Hadoop Cluster</a:t>
            </a:r>
            <a:endParaRPr sz="1400"/>
          </a:p>
          <a:p>
            <a:pPr indent="-317500" lvl="0" marL="457200" marR="0" rtl="0" algn="l">
              <a:spcBef>
                <a:spcPts val="0"/>
              </a:spcBef>
              <a:spcAft>
                <a:spcPts val="0"/>
              </a:spcAft>
              <a:buSzPts val="1400"/>
              <a:buChar char="•"/>
            </a:pPr>
            <a:r>
              <a:rPr lang="en-US" sz="1400"/>
              <a:t>Ambari provides central management for starting, stopping, and reconfiguring Hadoop services across the entire cluster.</a:t>
            </a:r>
            <a:endParaRPr sz="1400"/>
          </a:p>
          <a:p>
            <a:pPr indent="-317500" lvl="0" marL="457200" marR="0" rtl="0" algn="l">
              <a:spcBef>
                <a:spcPts val="0"/>
              </a:spcBef>
              <a:spcAft>
                <a:spcPts val="0"/>
              </a:spcAft>
              <a:buSzPts val="1400"/>
              <a:buChar char="•"/>
            </a:pPr>
            <a:r>
              <a:rPr lang="en-US" sz="1400"/>
              <a:t>Monitor a Hadoop Cluster</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Data Warehousing : Tajo</a:t>
            </a:r>
            <a:endParaRPr b="0" i="0" sz="4600" u="none" cap="none" strike="noStrike">
              <a:solidFill>
                <a:schemeClr val="lt1"/>
              </a:solidFill>
              <a:latin typeface="Lustria"/>
              <a:ea typeface="Lustria"/>
              <a:cs typeface="Lustria"/>
              <a:sym typeface="Lustria"/>
            </a:endParaRPr>
          </a:p>
        </p:txBody>
      </p:sp>
      <p:sp>
        <p:nvSpPr>
          <p:cNvPr id="464" name="Shape 464"/>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Tajo is a relational and distributed data processing framework. It is designed for low latency and scalable ad-hoc query analysis.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Tajo supports standard SQL and various data formats. Most of the Tajo queries can be executed without any modification.</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Tajo has fault-tolerance through a restart mechanism for failed tasks and extensible query rewrite engine.</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Tajo performs the necessary ETL (Extract Transform and Load process) operations to summarize large datasets stored on HDFS. It is an alternative choice to Hive/Pig. </a:t>
            </a:r>
            <a:endParaRPr sz="1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Compression : Snappy</a:t>
            </a:r>
            <a:endParaRPr b="0" i="0" sz="4600" u="none" cap="none" strike="noStrike">
              <a:solidFill>
                <a:schemeClr val="lt1"/>
              </a:solidFill>
              <a:latin typeface="Lustria"/>
              <a:ea typeface="Lustria"/>
              <a:cs typeface="Lustria"/>
              <a:sym typeface="Lustria"/>
            </a:endParaRPr>
          </a:p>
        </p:txBody>
      </p:sp>
      <p:sp>
        <p:nvSpPr>
          <p:cNvPr id="470" name="Shape 470"/>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Snappy (previously known as Zippy) is a fast data compression and decompression library written in C++ by Google based on ideas from LZ77</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Snappy is widely used in Google projects like Bigtable, MapReduce and in compression data in Google's internal RPC systems.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can be used in open-source projects like MariaDB ColumnStore, Cassandra, Hadoop, LevelDB, MongoDB, RocksDB, Lucene.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The breakthrough - Hadoop</a:t>
            </a:r>
            <a:endParaRPr b="0" i="0" sz="4600" u="none" cap="none" strike="noStrike">
              <a:solidFill>
                <a:schemeClr val="lt1"/>
              </a:solidFill>
              <a:latin typeface="Lustria"/>
              <a:ea typeface="Lustria"/>
              <a:cs typeface="Lustria"/>
              <a:sym typeface="Lustria"/>
            </a:endParaRPr>
          </a:p>
        </p:txBody>
      </p:sp>
      <p:sp>
        <p:nvSpPr>
          <p:cNvPr id="157" name="Shape 157"/>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Hadoop is a collection of open-source software utilities that facilitate using a network of many computers to solve problems involving massive amounts of data and computation.</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provides a software framework for distributed storage and processing of big data using the MapReduce programming model.</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Originally designed for computer clusters built from commodity hardware—still the common use—it has also found use on clusters of higher-end hardware.</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All the modules in Hadoop are designed with a fundamental assumption that hardware failures are common occurrences and should be automatically handled by the framework.</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Hadoop Architecture</a:t>
            </a:r>
            <a:endParaRPr b="0" i="0" sz="4600" u="none" cap="none" strike="noStrike">
              <a:solidFill>
                <a:schemeClr val="lt1"/>
              </a:solidFill>
              <a:latin typeface="Lustria"/>
              <a:ea typeface="Lustria"/>
              <a:cs typeface="Lustria"/>
              <a:sym typeface="Lustria"/>
            </a:endParaRPr>
          </a:p>
        </p:txBody>
      </p:sp>
      <p:sp>
        <p:nvSpPr>
          <p:cNvPr id="163" name="Shape 163"/>
          <p:cNvSpPr txBox="1"/>
          <p:nvPr>
            <p:ph idx="1" type="body"/>
          </p:nvPr>
        </p:nvSpPr>
        <p:spPr>
          <a:xfrm>
            <a:off x="739775" y="2770101"/>
            <a:ext cx="7662900" cy="37878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Hadoop Common – contains libraries and utilities needed by other Hadoop modules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Hadoop Distributed File System (HDFS) – a distributed file-system that stores data on commodity machines, providing very high aggregate bandwidth across the cluster</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Hadoop YARN – introduced in 2012 is a platform responsible for managing computing resources in clusters and using them for scheduling users' applications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Hadoop MapReduce – an implementation of the MapReduce programming model for large-scale data processing</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US" sz="1400"/>
              <a:t>Hadoop splits files into large blocks and distributes them across nodes in a cluster. It then transfers packaged code into nodes to process the data in parallel. </a:t>
            </a:r>
            <a:endParaRPr sz="1400"/>
          </a:p>
          <a:p>
            <a:pPr indent="0" lvl="0" marL="0" marR="0" rtl="0" algn="l">
              <a:spcBef>
                <a:spcPts val="0"/>
              </a:spcBef>
              <a:spcAft>
                <a:spcPts val="0"/>
              </a:spcAft>
              <a:buNone/>
            </a:pPr>
            <a:r>
              <a:t/>
            </a:r>
            <a:endParaRPr sz="1400"/>
          </a:p>
          <a:p>
            <a:pPr indent="0" lvl="0" marL="0" marR="0" rtl="0" algn="l">
              <a:spcBef>
                <a:spcPts val="0"/>
              </a:spcBef>
              <a:spcAft>
                <a:spcPts val="0"/>
              </a:spcAft>
              <a:buClr>
                <a:schemeClr val="dk1"/>
              </a:buClr>
              <a:buSzPts val="1100"/>
              <a:buFont typeface="Arial"/>
              <a:buNone/>
            </a:pPr>
            <a:r>
              <a:rPr lang="en-US" sz="1400"/>
              <a:t>This approach takes advantage of data locality,where nodes manipulate the data they have access to. This allows the dataset to be processed faster and more efficiently.</a:t>
            </a:r>
            <a:endParaRPr sz="1400"/>
          </a:p>
          <a:p>
            <a:pPr indent="0" lvl="0" marL="0" marR="0" rtl="0" algn="l">
              <a:spcBef>
                <a:spcPts val="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The </a:t>
            </a:r>
            <a:r>
              <a:rPr lang="en-US"/>
              <a:t>architecture cont...</a:t>
            </a:r>
            <a:endParaRPr b="0" i="0" sz="4600" u="none" cap="none" strike="noStrike">
              <a:solidFill>
                <a:schemeClr val="lt1"/>
              </a:solidFill>
              <a:latin typeface="Lustria"/>
              <a:ea typeface="Lustria"/>
              <a:cs typeface="Lustria"/>
              <a:sym typeface="Lustria"/>
            </a:endParaRPr>
          </a:p>
        </p:txBody>
      </p:sp>
      <p:sp>
        <p:nvSpPr>
          <p:cNvPr id="169" name="Shape 169"/>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pic>
        <p:nvPicPr>
          <p:cNvPr id="170" name="Shape 170"/>
          <p:cNvPicPr preferRelativeResize="0"/>
          <p:nvPr/>
        </p:nvPicPr>
        <p:blipFill>
          <a:blip r:embed="rId3">
            <a:alphaModFix/>
          </a:blip>
          <a:stretch>
            <a:fillRect/>
          </a:stretch>
        </p:blipFill>
        <p:spPr>
          <a:xfrm>
            <a:off x="2095500" y="2457450"/>
            <a:ext cx="4607695" cy="357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File System : HDFS</a:t>
            </a:r>
            <a:endParaRPr b="0" i="0" sz="4600" u="none" cap="none" strike="noStrike">
              <a:solidFill>
                <a:schemeClr val="lt1"/>
              </a:solidFill>
              <a:latin typeface="Lustria"/>
              <a:ea typeface="Lustria"/>
              <a:cs typeface="Lustria"/>
              <a:sym typeface="Lustria"/>
            </a:endParaRPr>
          </a:p>
        </p:txBody>
      </p:sp>
      <p:sp>
        <p:nvSpPr>
          <p:cNvPr id="176" name="Shape 176"/>
          <p:cNvSpPr txBox="1"/>
          <p:nvPr>
            <p:ph idx="1" type="body"/>
          </p:nvPr>
        </p:nvSpPr>
        <p:spPr>
          <a:xfrm>
            <a:off x="739775" y="2328875"/>
            <a:ext cx="7662900" cy="42006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The Hadoop distributed file system is a distributed, scalable, and portable file system written in Java for the Hadoop framework.</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A Hadoop cluster has nominally a single namenode plus a cluster of datanodes, although redundancy options are available for the namenode due to its criticality.</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Each datanode serves up blocks of data over the network using a block protocol specific to HDFS. The file system uses TCP/IP sockets for communication. Clients use remote procedure calls (RPC) to communicate with each other.</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achieves reliability by replicating the data across multiple hosts, and hence theoretically does not require redundant array of independent disks (RAID) storage on hosts (but to increase input-output (I/O) performance some RAID configurations are still useful).</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With the default replication value, 3, data is stored on three nodes: two on the same rack, and one on a different rack. Data nodes can talk to each other to rebalance data, to move copies around, and to keep the replication of data high.</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Genesis">
  <a:themeElements>
    <a:clrScheme name="Genesis">
      <a:dk1>
        <a:srgbClr val="000000"/>
      </a:dk1>
      <a:lt1>
        <a:srgbClr val="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