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sldIdLst>
    <p:sldId id="268" r:id="rId2"/>
    <p:sldId id="269" r:id="rId3"/>
    <p:sldId id="262" r:id="rId4"/>
    <p:sldId id="271" r:id="rId5"/>
    <p:sldId id="272" r:id="rId6"/>
    <p:sldId id="273" r:id="rId7"/>
    <p:sldId id="274" r:id="rId8"/>
    <p:sldId id="275" r:id="rId9"/>
    <p:sldId id="270" r:id="rId10"/>
    <p:sldId id="276" r:id="rId11"/>
    <p:sldId id="277" r:id="rId12"/>
    <p:sldId id="267" r:id="rId13"/>
    <p:sldId id="279" r:id="rId14"/>
    <p:sldId id="278" r:id="rId15"/>
    <p:sldId id="280" r:id="rId16"/>
    <p:sldId id="281" r:id="rId17"/>
    <p:sldId id="282" r:id="rId18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84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336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277188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12094" y="3107866"/>
            <a:ext cx="7056438" cy="1931917"/>
          </a:xfrm>
        </p:spPr>
        <p:txBody>
          <a:bodyPr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71371" y="266772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56047" y="419982"/>
            <a:ext cx="8568531" cy="1931917"/>
          </a:xfrm>
        </p:spPr>
        <p:txBody>
          <a:bodyPr anchor="b"/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728479" y="0"/>
            <a:ext cx="2352146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34156" y="3613525"/>
            <a:ext cx="68843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540307" y="3225112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644474" y="3329267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4313" y="3317859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021" y="335986"/>
            <a:ext cx="7224448" cy="641697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8505" y="335987"/>
            <a:ext cx="1596099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8458" y="113138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2661" y="1683288"/>
            <a:ext cx="9374981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20999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8010" y="2519891"/>
            <a:ext cx="9737884" cy="335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1371" y="156917"/>
            <a:ext cx="9737884" cy="235861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595" y="3023870"/>
            <a:ext cx="7143942" cy="1844421"/>
          </a:xfrm>
        </p:spPr>
        <p:txBody>
          <a:bodyPr anchor="t"/>
          <a:lstStyle>
            <a:lvl1pPr marL="0" indent="0" algn="ctr">
              <a:buNone/>
              <a:defRPr sz="1800" b="1" cap="all" spc="276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8010" y="2687884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704292" y="2331740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808458" y="243589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88297" y="2424487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587975"/>
            <a:ext cx="8568531" cy="1679928"/>
          </a:xfrm>
        </p:spPr>
        <p:txBody>
          <a:bodyPr anchor="b"/>
          <a:lstStyle>
            <a:lvl1pPr algn="ctr">
              <a:buNone/>
              <a:defRPr sz="46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4396" y="7065776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030479" y="1736865"/>
            <a:ext cx="9835" cy="531266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32661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92328" y="1511935"/>
            <a:ext cx="4452276" cy="5160738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040313" y="2425395"/>
            <a:ext cx="0" cy="461644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0080625" cy="1595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8010" y="1511935"/>
            <a:ext cx="9737884" cy="100795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870" y="7045617"/>
            <a:ext cx="9737884" cy="3427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60" y="1679928"/>
            <a:ext cx="4454027" cy="807968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400" b="1" dirty="0" smtClean="0">
                <a:solidFill>
                  <a:srgbClr val="FFFFFF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82109" y="1679928"/>
            <a:ext cx="4455776" cy="80636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400" b="1"/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021" y="7065776"/>
            <a:ext cx="3948245" cy="40318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8010" y="1411139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32661" y="2724242"/>
            <a:ext cx="4455636" cy="42090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292328" y="2724242"/>
            <a:ext cx="4452276" cy="421325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88297" y="1149071"/>
            <a:ext cx="504031" cy="486479"/>
          </a:xfrm>
        </p:spPr>
        <p:txBody>
          <a:bodyPr/>
          <a:lstStyle>
            <a:lvl1pPr algn="ctr">
              <a:defRPr/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8297" y="1142021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0080625" cy="1713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290" y="7045618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8010" y="174712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4292" y="6971700"/>
            <a:ext cx="672042" cy="48647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8010" y="167993"/>
            <a:ext cx="9737884" cy="33598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0080625" cy="1310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26" y="1007957"/>
            <a:ext cx="2604161" cy="109195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0026" y="2183907"/>
            <a:ext cx="2604161" cy="4569054"/>
          </a:xfrm>
        </p:spPr>
        <p:txBody>
          <a:bodyPr/>
          <a:lstStyle>
            <a:lvl1pPr marL="0" indent="0">
              <a:spcAft>
                <a:spcPts val="1102"/>
              </a:spcAft>
              <a:buNone/>
              <a:defRPr sz="1800">
                <a:solidFill>
                  <a:srgbClr val="FFFFFF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6799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444214" y="755967"/>
            <a:ext cx="6216385" cy="59637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729831" cy="403183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8010" y="587975"/>
            <a:ext cx="973788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8010" y="167993"/>
            <a:ext cx="9737884" cy="33262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8010" y="671971"/>
            <a:ext cx="3024188" cy="6467722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428088" y="251989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532255" y="356145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2094" y="344736"/>
            <a:ext cx="504031" cy="486479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705" y="5543762"/>
            <a:ext cx="6468401" cy="1343942"/>
          </a:xfrm>
        </p:spPr>
        <p:txBody>
          <a:bodyPr anchor="t">
            <a:noAutofit/>
          </a:bodyPr>
          <a:lstStyle>
            <a:lvl1pPr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7705" y="671971"/>
            <a:ext cx="6468401" cy="4703798"/>
          </a:xfrm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026" y="1091953"/>
            <a:ext cx="2688167" cy="5795751"/>
          </a:xfrm>
        </p:spPr>
        <p:txBody>
          <a:bodyPr/>
          <a:lstStyle>
            <a:lvl1pPr marL="0" indent="0">
              <a:spcAft>
                <a:spcPts val="1102"/>
              </a:spcAft>
              <a:buFontTx/>
              <a:buNone/>
              <a:defRPr sz="18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1036" y="7060309"/>
            <a:ext cx="3356848" cy="403183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61" y="7066773"/>
            <a:ext cx="3951605" cy="40318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7391682"/>
            <a:ext cx="10080625" cy="1679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0080625" cy="15359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912615" y="0"/>
            <a:ext cx="168010" cy="7559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4650" y="7042012"/>
            <a:ext cx="9737884" cy="3412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4396" y="7060309"/>
            <a:ext cx="3356848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500">
                <a:solidFill>
                  <a:srgbClr val="FFFFFF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6021" y="7066773"/>
            <a:ext cx="3948245" cy="40318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8010" y="171353"/>
            <a:ext cx="9737884" cy="721697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8010" y="1407373"/>
            <a:ext cx="973788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00794" tIns="50397" rIns="100794" bIns="50397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704292" y="1053853"/>
            <a:ext cx="672042" cy="671971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808458" y="1158008"/>
            <a:ext cx="463709" cy="46366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788297" y="1146600"/>
            <a:ext cx="504031" cy="486479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>
            <a:lvl1pPr algn="ctr" eaLnBrk="1" latinLnBrk="0" hangingPunct="1">
              <a:defRPr kumimoji="0" sz="18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32661" y="251989"/>
            <a:ext cx="9408583" cy="836604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32661" y="1679928"/>
            <a:ext cx="9408583" cy="507002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04766" indent="-30238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7149" indent="-25198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9532" indent="-25198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298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18269" indent="-201589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52" indent="-201589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5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Relationship Id="rId3" Type="http://schemas.openxmlformats.org/officeDocument/2006/relationships/hyperlink" Target="https://github.com/saranshsk/bigdata/blob/master/ipaddress.t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ranshsk/big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Hostname available at -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https://github.com/saranshsk/bigdata/blob/master/ipaddress.txt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login: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gatewayuser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- 12345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cap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level </a:t>
            </a:r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login:</a:t>
            </a: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 - 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/>
              </a:rPr>
              <a:t>Install it yourself </a:t>
            </a:r>
            <a:r>
              <a:rPr lang="en-IN" sz="4800" dirty="0" smtClean="0">
                <a:latin typeface="Arial"/>
              </a:rPr>
              <a:t>–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Updating the ~/.bashrc file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the bashrc file for updating the PATH variable across the user session for hadoop user by updating the ~/.bashrc file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~/.bashrc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export HADOOP_PREFIX=/usr/local/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</a:p>
          <a:p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PATH=$PATH:$HADOOP_PREFIX/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</a:t>
            </a:r>
          </a:p>
          <a:p>
            <a:endParaRPr lang="en-I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JAVA_HOME=/usr/lib/jvm/java-1.8.0-openjdk-</a:t>
            </a:r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amd64</a:t>
            </a:r>
          </a:p>
          <a:p>
            <a:r>
              <a:rPr lang="en-I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export </a:t>
            </a:r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PATH=$PATH:$JAVA_HOME/bin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2882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Configuring the datanodes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datanodes also need to be configured with configured hadoop binaries, hence copy over the /usr/local/hadoop directory with all it’s content.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command to copy over the directory is: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cd /usr/local</a:t>
            </a: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scp –r hadoop datanode1:/usr/local</a:t>
            </a:r>
          </a:p>
          <a:p>
            <a:pPr lvl="1"/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scp –r hadoop datanode1:/usr/local</a:t>
            </a: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above commands would not require any password since we already have the keys shared.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Once copy is done ssh onto the datanodes one by one and run the below commands: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–r 775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Starting and stoping </a:t>
            </a:r>
            <a:r>
              <a:rPr lang="en-IN" sz="4400" dirty="0">
                <a:latin typeface="Arial"/>
              </a:rPr>
              <a:t>the </a:t>
            </a:r>
            <a:r>
              <a:rPr lang="en-IN" sz="4400" dirty="0" smtClean="0">
                <a:latin typeface="Arial"/>
              </a:rPr>
              <a:t>services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server can be started by triggering the wrapper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script using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/sbin/start-all.sh and stopped using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/usr/local/hadoop/sbin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/stop-all.sh. </a:t>
            </a:r>
          </a:p>
          <a:p>
            <a:pPr>
              <a:lnSpc>
                <a:spcPct val="100000"/>
              </a:lnSpc>
              <a:buSzPct val="4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latest hadoop versions point out that this is a depreciated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Hence first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the dfs services by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/start-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dfs.sh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start the yarn manager 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using: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/start-yarn.sh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Similarly the services should be stopped in the opposite sequence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/stop-yarn.sh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sbin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/stop-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dfs.sh</a:t>
            </a:r>
          </a:p>
          <a:p>
            <a:pPr lvl="1">
              <a:lnSpc>
                <a:spcPct val="100000"/>
              </a:lnSpc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above commands need to be triggered from the namenode machine</a:t>
            </a:r>
          </a:p>
          <a:p>
            <a:pPr lvl="1">
              <a:lnSpc>
                <a:spcPct val="100000"/>
              </a:lnSpc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If all goes well</a:t>
            </a:r>
            <a:endParaRPr dirty="0"/>
          </a:p>
        </p:txBody>
      </p:sp>
      <p:pic>
        <p:nvPicPr>
          <p:cNvPr id="2" name="Picture 1" descr="Screen Shot 2018-05-11 at 2.0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965515"/>
            <a:ext cx="8371153" cy="25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Checking if all is up and running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7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the jps command on namenode and observe for the below output:</a:t>
            </a: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the jps command on namenode and observe for the below output:</a:t>
            </a:r>
          </a:p>
          <a:p>
            <a:pPr>
              <a:buSzPct val="7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Screen Shot 2018-05-11 at 2.0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" y="2491377"/>
            <a:ext cx="5080000" cy="1155700"/>
          </a:xfrm>
          <a:prstGeom prst="rect">
            <a:avLst/>
          </a:prstGeom>
        </p:spPr>
      </p:pic>
      <p:pic>
        <p:nvPicPr>
          <p:cNvPr id="5" name="Picture 4" descr="Screen Shot 2018-05-11 at 2.1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51" y="4765680"/>
            <a:ext cx="2992120" cy="980319"/>
          </a:xfrm>
          <a:prstGeom prst="rect">
            <a:avLst/>
          </a:prstGeom>
        </p:spPr>
      </p:pic>
      <p:pic>
        <p:nvPicPr>
          <p:cNvPr id="6" name="Picture 5" descr="Screen Shot 2018-05-11 at 2.13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0" y="4780800"/>
            <a:ext cx="2730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Using web ui to check the status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Screen Shot 2018-05-11 at 2.1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3" y="1562400"/>
            <a:ext cx="7982856" cy="52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Mapreduce job status screen</a:t>
            </a:r>
            <a:endParaRPr dirty="0"/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SzPct val="75000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Screen Shot 2018-05-11 at 2.1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05" y="1456515"/>
            <a:ext cx="6004761" cy="53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2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>
                <a:latin typeface="Arial"/>
              </a:rPr>
              <a:t>With this session we have completed installing hadoop on our cluster.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6047" y="3470731"/>
            <a:ext cx="8568531" cy="2924754"/>
          </a:xfrm>
        </p:spPr>
        <p:txBody>
          <a:bodyPr>
            <a:normAutofit/>
          </a:bodyPr>
          <a:lstStyle/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 It The Practical Way: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://github.com/saranshsk/bigdata</a:t>
            </a:r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u="sng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Next In The Series:</a:t>
            </a:r>
          </a:p>
          <a:p>
            <a:pPr algn="l"/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on </a:t>
            </a:r>
            <a:r>
              <a:rPr lang="en-US" cap="non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file system using commands (basic to advanced)</a:t>
            </a: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9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Installing </a:t>
            </a:r>
            <a:r>
              <a:rPr lang="en-IN" sz="4400" dirty="0" smtClean="0">
                <a:latin typeface="Arial"/>
              </a:rPr>
              <a:t>hadoop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656400" y="19214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logging onto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machine and getting hold of the latest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version available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your ease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tar package is already available under directory “/home/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a terminal and type in th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 below commands in sequence: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 –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xvzf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/hadoop-2.9.0.tar.gz</a:t>
            </a: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 /home/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&lt;press tab to autocomplete&gt;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chmod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–r 775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SzPct val="45000"/>
              <a:buFont typeface="Wingdings" charset="2"/>
              <a:buChar char="§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chown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 its time to start configuring the files one by one.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8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hadoop</a:t>
            </a:r>
            <a:r>
              <a:rPr lang="en-IN" sz="4400" dirty="0">
                <a:latin typeface="Arial"/>
              </a:rPr>
              <a:t>-</a:t>
            </a:r>
            <a:r>
              <a:rPr lang="en-IN" sz="4400" dirty="0" smtClean="0">
                <a:latin typeface="Arial"/>
              </a:rPr>
              <a:t>env.sh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to tell hadoop which Java to use make the below entry into the hadoop environment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file:</a:t>
            </a: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vi /usr/local/hadoop/etc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/hadoop/hadoop-env.sh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the below entries into the file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﻿export JAVA_HOME=/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/lib/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jvm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/java-1.8.0-openjdk-amd64export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HADOOP_OPTS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="$HADOOP_OPTS -Djava.net.preferIPv4Stack=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true”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core-site.xml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39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trying to define the location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fs.default.name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://namenode1:10001&lt;/value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above configuration entries go in-between the &lt;configuration&gt; blocks</a:t>
            </a:r>
          </a:p>
        </p:txBody>
      </p:sp>
    </p:spTree>
    <p:extLst>
      <p:ext uri="{BB962C8B-B14F-4D97-AF65-F5344CB8AC3E}">
        <p14:creationId xmlns:p14="http://schemas.microsoft.com/office/powerpoint/2010/main" val="148897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hdfs-site.xml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hdfs-site.xml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trying to define the replication factor for the file blocks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dfs.replication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value&gt;2&lt;/value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defining the location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save intermediate files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dfs.namenode.name.dir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value&gt;file:/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namenode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defining the location for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datanodes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intermediate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dfs.datanode.name.dir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value&gt;file:/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/local/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datanode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9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mapred-site.xml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53918"/>
            <a:ext cx="9070560" cy="4853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/usr/local/hadoop/etc/hadoop/﻿mapred-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site.xml.template /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usr/local/hadoop/etc/hadoop/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hdfs-site.xml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hdfs-site.xml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Here we are telling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hadoop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use yarn as the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﻿﻿&lt;configuration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property&gt;&lt;name&gt;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mapreduce.framework.name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value&gt;yarn&lt;/value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3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yarn-site.xml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451459"/>
            <a:ext cx="9070560" cy="556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yarn-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running service which executes on Node Manager(s) and provides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Sort and Shuffle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functionality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yarn.nodemanager.aux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-services&lt;/name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mapreduce_shuffle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Enable log aggregation so application logs are moved onto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hdfs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yarn.log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-aggregation-enable&lt;/name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value&gt;true&lt;/value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yarn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yarn.resourcemanager.scheduler.address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value&gt;namenode1:8030&lt;/value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63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latin typeface="Arial"/>
              </a:rPr>
              <a:t>Changing the </a:t>
            </a:r>
            <a:r>
              <a:rPr lang="en-IN" sz="4400" dirty="0" smtClean="0">
                <a:latin typeface="Arial"/>
              </a:rPr>
              <a:t>yarn-site.xml cont</a:t>
            </a:r>
            <a:r>
              <a:rPr lang="is-IS" sz="4400" dirty="0" smtClean="0">
                <a:latin typeface="Arial"/>
              </a:rPr>
              <a:t>…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149071"/>
            <a:ext cx="9070560" cy="58663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sudo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 /usr/local/hadoop/etc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yarn-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site.xml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Few port numbers with the services they hold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﻿&lt;property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yarn.resourcemanager.resource-tracker.address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value&gt;namenode1:8025&lt;/value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value&gt;namenode1:8050&lt;/value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yarn.resourcemanager.admin.address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value&gt;namenode1:8033&lt;/value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name&gt;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yarn.resourcemanager.webapp.address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&lt;/name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value&gt;namenode1:8088&lt;/value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/property&gt;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7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400" dirty="0" smtClean="0">
                <a:latin typeface="Arial"/>
              </a:rPr>
              <a:t>Updating the slaves file</a:t>
            </a:r>
            <a:endParaRPr dirty="0"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sudo vi /usr/local/hadoop/etc/hadoop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/slaves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Enter all the hostnames of the machines that would act as a datanode in side the cluser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example in out case of 1 namenode and 2 datanodes we would make entries into this file as: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atanode1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atanode2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 - These names should match the entries of the /etc/hosts file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834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980</Words>
  <Application>Microsoft Macintosh PowerPoint</Application>
  <PresentationFormat>Custom</PresentationFormat>
  <Paragraphs>192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Install it yourself –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this session we have completed installing hadoop on our cluster.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</cp:lastModifiedBy>
  <cp:revision>143</cp:revision>
  <dcterms:modified xsi:type="dcterms:W3CDTF">2018-05-11T09:01:56Z</dcterms:modified>
</cp:coreProperties>
</file>