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786626" cy="509114"/>
          </a:xfrm>
          <a:prstGeom prst="rect">
            <a:avLst/>
          </a:prstGeom>
        </p:spPr>
        <p:txBody>
          <a:bodyPr vert="horz" wrap="square" lIns="0" tIns="16510" rIns="0" bIns="0" rtlCol="0">
            <a:spAutoFit/>
          </a:bodyPr>
          <a:lstStyle/>
          <a:p>
            <a:pPr marL="3213735">
              <a:lnSpc>
                <a:spcPct val="100000"/>
              </a:lnSpc>
              <a:spcBef>
                <a:spcPts val="130"/>
              </a:spcBef>
            </a:pPr>
            <a:r>
              <a:rPr lang="en-IN" spc="15"/>
              <a:t>SARAN J</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4</a:t>
            </a:r>
            <a:r>
              <a:rPr sz="1100" spc="20" dirty="0">
                <a:solidFill>
                  <a:srgbClr val="2D83C3"/>
                </a:solidFill>
                <a:latin typeface="Trebuchet MS"/>
                <a:cs typeface="Trebuchet MS"/>
              </a:rPr>
              <a:t>/</a:t>
            </a:r>
            <a:r>
              <a:rPr lang="en-IN"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335989"/>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1" name="TextBox 10">
            <a:extLst>
              <a:ext uri="{FF2B5EF4-FFF2-40B4-BE49-F238E27FC236}">
                <a16:creationId xmlns:a16="http://schemas.microsoft.com/office/drawing/2014/main" id="{A3C7BF72-DD1E-3F8F-16A1-41C329A17C6F}"/>
              </a:ext>
            </a:extLst>
          </p:cNvPr>
          <p:cNvSpPr txBox="1"/>
          <p:nvPr/>
        </p:nvSpPr>
        <p:spPr>
          <a:xfrm>
            <a:off x="595159" y="1438801"/>
            <a:ext cx="6100916" cy="1477328"/>
          </a:xfrm>
          <a:prstGeom prst="rect">
            <a:avLst/>
          </a:prstGeom>
          <a:noFill/>
        </p:spPr>
        <p:txBody>
          <a:bodyPr wrap="square">
            <a:spAutoFit/>
          </a:bodyPr>
          <a:lstStyle/>
          <a:p>
            <a:r>
              <a:rPr lang="en-IN" b="1" dirty="0"/>
              <a:t>Recall (Sensitivity):</a:t>
            </a:r>
          </a:p>
          <a:p>
            <a:r>
              <a:rPr lang="en-IN" b="1" dirty="0"/>
              <a:t>        </a:t>
            </a:r>
            <a:r>
              <a:rPr lang="en-IN" dirty="0"/>
              <a:t>The proportion of correctly classified spam messages out of all actual spam messages in the test dataset. Recall measures the model's ability to correctly identify spam messages, without missing any.</a:t>
            </a:r>
          </a:p>
        </p:txBody>
      </p:sp>
      <p:sp>
        <p:nvSpPr>
          <p:cNvPr id="13" name="TextBox 12">
            <a:extLst>
              <a:ext uri="{FF2B5EF4-FFF2-40B4-BE49-F238E27FC236}">
                <a16:creationId xmlns:a16="http://schemas.microsoft.com/office/drawing/2014/main" id="{066A38D5-720F-821C-E2B1-5E543ACBF93E}"/>
              </a:ext>
            </a:extLst>
          </p:cNvPr>
          <p:cNvSpPr txBox="1"/>
          <p:nvPr/>
        </p:nvSpPr>
        <p:spPr>
          <a:xfrm>
            <a:off x="3192462" y="2828835"/>
            <a:ext cx="6100916" cy="1200329"/>
          </a:xfrm>
          <a:prstGeom prst="rect">
            <a:avLst/>
          </a:prstGeom>
          <a:noFill/>
        </p:spPr>
        <p:txBody>
          <a:bodyPr wrap="square">
            <a:spAutoFit/>
          </a:bodyPr>
          <a:lstStyle/>
          <a:p>
            <a:r>
              <a:rPr lang="en-IN" b="1" dirty="0"/>
              <a:t>False Positive Rate (FPR):</a:t>
            </a:r>
          </a:p>
          <a:p>
            <a:r>
              <a:rPr lang="en-IN" b="1" dirty="0"/>
              <a:t>         </a:t>
            </a:r>
            <a:r>
              <a:rPr lang="en-IN" dirty="0"/>
              <a:t>The proportion of non-spam messages that are incorrectly classified as spam. A low FPR indicates that the model is effectively minimizing false alarms.</a:t>
            </a:r>
          </a:p>
        </p:txBody>
      </p:sp>
      <p:sp>
        <p:nvSpPr>
          <p:cNvPr id="15" name="TextBox 14">
            <a:extLst>
              <a:ext uri="{FF2B5EF4-FFF2-40B4-BE49-F238E27FC236}">
                <a16:creationId xmlns:a16="http://schemas.microsoft.com/office/drawing/2014/main" id="{85DE06C2-8562-53D2-819D-0A508ECBFA16}"/>
              </a:ext>
            </a:extLst>
          </p:cNvPr>
          <p:cNvSpPr txBox="1"/>
          <p:nvPr/>
        </p:nvSpPr>
        <p:spPr>
          <a:xfrm>
            <a:off x="742642" y="4248329"/>
            <a:ext cx="6100916" cy="1754326"/>
          </a:xfrm>
          <a:prstGeom prst="rect">
            <a:avLst/>
          </a:prstGeom>
          <a:noFill/>
        </p:spPr>
        <p:txBody>
          <a:bodyPr wrap="square">
            <a:spAutoFit/>
          </a:bodyPr>
          <a:lstStyle/>
          <a:p>
            <a:r>
              <a:rPr lang="en-IN" b="1" dirty="0"/>
              <a:t>Receiver Operating Characteristic (ROC) Curve: </a:t>
            </a:r>
            <a:r>
              <a:rPr lang="en-IN" dirty="0"/>
              <a:t>A graphical representation of the trade-off between true positive rate (TPR) and false positive rate (FPR) across different threshold values. The area under the ROC curve (AUC-ROC) is a common metric used to evaluate the overall performance of a binary classifier.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9DF55FD2-5029-9EDF-D845-0A1DDBE8C9D0}"/>
              </a:ext>
            </a:extLst>
          </p:cNvPr>
          <p:cNvSpPr txBox="1"/>
          <p:nvPr/>
        </p:nvSpPr>
        <p:spPr>
          <a:xfrm>
            <a:off x="1997837" y="2603717"/>
            <a:ext cx="4724400" cy="1323439"/>
          </a:xfrm>
          <a:prstGeom prst="rect">
            <a:avLst/>
          </a:prstGeom>
          <a:noFill/>
        </p:spPr>
        <p:txBody>
          <a:bodyPr wrap="square" rtlCol="0">
            <a:spAutoFit/>
          </a:bodyPr>
          <a:lstStyle/>
          <a:p>
            <a:r>
              <a:rPr lang="en-IN" sz="4000" dirty="0"/>
              <a:t>Spam Detection  SMS Classifier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2C773F2C-40BA-DF4D-7685-6A93D4443693}"/>
              </a:ext>
            </a:extLst>
          </p:cNvPr>
          <p:cNvSpPr txBox="1"/>
          <p:nvPr/>
        </p:nvSpPr>
        <p:spPr>
          <a:xfrm>
            <a:off x="2505044" y="1704171"/>
            <a:ext cx="5410200" cy="3810000"/>
          </a:xfrm>
          <a:prstGeom prst="rect">
            <a:avLst/>
          </a:prstGeom>
          <a:noFill/>
        </p:spPr>
        <p:txBody>
          <a:bodyPr wrap="square" rtlCol="0">
            <a:spAutoFit/>
          </a:bodyPr>
          <a:lstStyle/>
          <a:p>
            <a:r>
              <a:rPr lang="en-US" sz="1800" spc="-20" dirty="0"/>
              <a:t>P</a:t>
            </a:r>
            <a:r>
              <a:rPr lang="en-US" sz="1800" spc="15" dirty="0"/>
              <a:t>ROB</a:t>
            </a:r>
            <a:r>
              <a:rPr lang="en-US" sz="1800" spc="55" dirty="0"/>
              <a:t>L</a:t>
            </a:r>
            <a:r>
              <a:rPr lang="en-US" sz="1800" spc="-20" dirty="0"/>
              <a:t>E</a:t>
            </a:r>
            <a:r>
              <a:rPr lang="en-US" sz="1800" spc="20" dirty="0"/>
              <a:t>M</a:t>
            </a:r>
            <a:r>
              <a:rPr lang="en-US" sz="1800" dirty="0"/>
              <a:t> </a:t>
            </a:r>
            <a:r>
              <a:rPr lang="en-US" sz="1800" spc="10" dirty="0"/>
              <a:t>S</a:t>
            </a:r>
            <a:r>
              <a:rPr lang="en-US" sz="1800" spc="-20" dirty="0"/>
              <a:t>TATEMENT</a:t>
            </a:r>
            <a:endParaRPr lang="en-US" sz="1800" spc="10" dirty="0"/>
          </a:p>
          <a:p>
            <a:endParaRPr lang="en-US" sz="1800" spc="5" dirty="0"/>
          </a:p>
          <a:p>
            <a:r>
              <a:rPr lang="en-US" sz="1800" spc="5" dirty="0"/>
              <a:t>PROJECT </a:t>
            </a:r>
            <a:r>
              <a:rPr lang="en-US" sz="1800" spc="-20" dirty="0"/>
              <a:t>OVERVIEW</a:t>
            </a:r>
          </a:p>
          <a:p>
            <a:endParaRPr lang="en-US" sz="1800" spc="-20" dirty="0"/>
          </a:p>
          <a:p>
            <a:r>
              <a:rPr lang="en-US" sz="1800" spc="25" dirty="0"/>
              <a:t>W</a:t>
            </a:r>
            <a:r>
              <a:rPr lang="en-US" sz="1800" spc="-20" dirty="0"/>
              <a:t>H</a:t>
            </a:r>
            <a:r>
              <a:rPr lang="en-US" sz="1800" spc="20" dirty="0"/>
              <a:t>O</a:t>
            </a:r>
            <a:r>
              <a:rPr lang="en-US" sz="1800" spc="-235" dirty="0"/>
              <a:t> </a:t>
            </a:r>
            <a:r>
              <a:rPr lang="en-US" sz="1800" spc="-10" dirty="0"/>
              <a:t>AR</a:t>
            </a:r>
            <a:r>
              <a:rPr lang="en-US" sz="1800" spc="15" dirty="0"/>
              <a:t>E</a:t>
            </a:r>
            <a:r>
              <a:rPr lang="en-US" sz="1800" spc="-35" dirty="0"/>
              <a:t> </a:t>
            </a:r>
            <a:r>
              <a:rPr lang="en-US" sz="1800" spc="-10" dirty="0"/>
              <a:t>T</a:t>
            </a:r>
            <a:r>
              <a:rPr lang="en-US" sz="1800" spc="-15" dirty="0"/>
              <a:t>H</a:t>
            </a:r>
            <a:r>
              <a:rPr lang="en-US" sz="1800" spc="15" dirty="0"/>
              <a:t>E</a:t>
            </a:r>
            <a:r>
              <a:rPr lang="en-US" sz="1800" spc="-35" dirty="0"/>
              <a:t> </a:t>
            </a:r>
            <a:r>
              <a:rPr lang="en-US" sz="1800" spc="-20" dirty="0"/>
              <a:t>E</a:t>
            </a:r>
            <a:r>
              <a:rPr lang="en-US" sz="1800" spc="30" dirty="0"/>
              <a:t>N</a:t>
            </a:r>
            <a:r>
              <a:rPr lang="en-US" sz="1800" spc="15" dirty="0"/>
              <a:t>D</a:t>
            </a:r>
            <a:r>
              <a:rPr lang="en-US" sz="1800" spc="-45" dirty="0"/>
              <a:t> </a:t>
            </a:r>
            <a:r>
              <a:rPr lang="en-US" sz="1800" dirty="0"/>
              <a:t>U</a:t>
            </a:r>
            <a:r>
              <a:rPr lang="en-US" sz="1800" spc="10" dirty="0"/>
              <a:t>S</a:t>
            </a:r>
            <a:r>
              <a:rPr lang="en-US" sz="1800" spc="-25" dirty="0"/>
              <a:t>E</a:t>
            </a:r>
            <a:r>
              <a:rPr lang="en-US" sz="1800" spc="-10" dirty="0"/>
              <a:t>R</a:t>
            </a:r>
            <a:r>
              <a:rPr lang="en-US" sz="1800" spc="5" dirty="0"/>
              <a:t>S?</a:t>
            </a:r>
          </a:p>
          <a:p>
            <a:endParaRPr lang="en-US" sz="1800" spc="5" dirty="0"/>
          </a:p>
          <a:p>
            <a:r>
              <a:rPr lang="en-US" sz="1800" spc="-40" dirty="0"/>
              <a:t>Y</a:t>
            </a:r>
            <a:r>
              <a:rPr lang="en-US" sz="1800" spc="10" dirty="0"/>
              <a:t>O</a:t>
            </a:r>
            <a:r>
              <a:rPr lang="en-US" sz="1800" spc="25" dirty="0"/>
              <a:t>U</a:t>
            </a:r>
            <a:r>
              <a:rPr lang="en-US" sz="1800" dirty="0"/>
              <a:t>R</a:t>
            </a:r>
            <a:r>
              <a:rPr lang="en-US" sz="1800" spc="5" dirty="0"/>
              <a:t> </a:t>
            </a:r>
            <a:r>
              <a:rPr lang="en-US" sz="1800" spc="25" dirty="0"/>
              <a:t>S</a:t>
            </a:r>
            <a:r>
              <a:rPr lang="en-US" sz="1800" spc="10" dirty="0"/>
              <a:t>O</a:t>
            </a:r>
            <a:r>
              <a:rPr lang="en-US" sz="1800" spc="25" dirty="0"/>
              <a:t>LU</a:t>
            </a:r>
            <a:r>
              <a:rPr lang="en-US" sz="1800" spc="-35" dirty="0"/>
              <a:t>T</a:t>
            </a:r>
            <a:r>
              <a:rPr lang="en-US" sz="1800" spc="-30" dirty="0"/>
              <a:t>I</a:t>
            </a:r>
            <a:r>
              <a:rPr lang="en-US" sz="1800" spc="10" dirty="0"/>
              <a:t>O</a:t>
            </a:r>
            <a:r>
              <a:rPr lang="en-US" sz="1800" dirty="0"/>
              <a:t>N</a:t>
            </a:r>
            <a:r>
              <a:rPr lang="en-US" sz="1800" spc="-345" dirty="0"/>
              <a:t> </a:t>
            </a:r>
            <a:r>
              <a:rPr lang="en-US" sz="1800" spc="-35" dirty="0"/>
              <a:t>A</a:t>
            </a:r>
            <a:r>
              <a:rPr lang="en-US" sz="1800" spc="-5" dirty="0"/>
              <a:t>N</a:t>
            </a:r>
            <a:r>
              <a:rPr lang="en-US" sz="1800" dirty="0"/>
              <a:t>D</a:t>
            </a:r>
            <a:r>
              <a:rPr lang="en-US" sz="1800" spc="35" dirty="0"/>
              <a:t> </a:t>
            </a:r>
            <a:r>
              <a:rPr lang="en-US" sz="1800" spc="-30" dirty="0"/>
              <a:t>I</a:t>
            </a:r>
            <a:r>
              <a:rPr lang="en-US" sz="1800" spc="-35" dirty="0"/>
              <a:t>T</a:t>
            </a:r>
            <a:r>
              <a:rPr lang="en-US" sz="1800" dirty="0"/>
              <a:t>S</a:t>
            </a:r>
            <a:r>
              <a:rPr lang="en-US" spc="60" dirty="0"/>
              <a:t> VALUE</a:t>
            </a:r>
            <a:r>
              <a:rPr lang="en-US" sz="1800" spc="-65" dirty="0"/>
              <a:t> </a:t>
            </a:r>
            <a:r>
              <a:rPr lang="en-US" sz="1800" spc="-15" dirty="0"/>
              <a:t>P</a:t>
            </a:r>
            <a:r>
              <a:rPr lang="en-US" sz="1800" spc="-30" dirty="0"/>
              <a:t>R</a:t>
            </a:r>
            <a:r>
              <a:rPr lang="en-US" sz="1800" spc="10" dirty="0"/>
              <a:t>O</a:t>
            </a:r>
            <a:r>
              <a:rPr lang="en-US" sz="1800" spc="-15" dirty="0"/>
              <a:t>P</a:t>
            </a:r>
            <a:r>
              <a:rPr lang="en-US" sz="1800" spc="10" dirty="0"/>
              <a:t>O</a:t>
            </a:r>
            <a:r>
              <a:rPr lang="en-US" sz="1800" spc="25" dirty="0"/>
              <a:t>S</a:t>
            </a:r>
            <a:r>
              <a:rPr lang="en-US" sz="1800" spc="-30" dirty="0"/>
              <a:t>I</a:t>
            </a:r>
            <a:r>
              <a:rPr lang="en-US" sz="1800" spc="-35" dirty="0"/>
              <a:t>T</a:t>
            </a:r>
            <a:r>
              <a:rPr lang="en-US" sz="1800" spc="-30" dirty="0"/>
              <a:t>I</a:t>
            </a:r>
            <a:r>
              <a:rPr lang="en-US" sz="1800" spc="10" dirty="0"/>
              <a:t>O</a:t>
            </a:r>
            <a:r>
              <a:rPr lang="en-US" sz="1800" dirty="0"/>
              <a:t>N</a:t>
            </a:r>
          </a:p>
          <a:p>
            <a:endParaRPr lang="en-US" sz="1800" spc="-20" dirty="0"/>
          </a:p>
          <a:p>
            <a:r>
              <a:rPr lang="en-US" sz="1800" spc="15" dirty="0"/>
              <a:t>THE</a:t>
            </a:r>
            <a:r>
              <a:rPr lang="en-US" sz="1800" spc="20" dirty="0"/>
              <a:t> </a:t>
            </a:r>
            <a:r>
              <a:rPr lang="en-US" sz="1800" spc="10" dirty="0"/>
              <a:t>WOW</a:t>
            </a:r>
            <a:r>
              <a:rPr lang="en-US" sz="1800" spc="85" dirty="0"/>
              <a:t> </a:t>
            </a:r>
            <a:r>
              <a:rPr lang="en-US" sz="1800" spc="10" dirty="0"/>
              <a:t>IN</a:t>
            </a:r>
            <a:r>
              <a:rPr lang="en-US" sz="1800" spc="-5" dirty="0"/>
              <a:t> </a:t>
            </a:r>
            <a:r>
              <a:rPr lang="en-US" sz="1800" spc="15" dirty="0"/>
              <a:t>YOUR</a:t>
            </a:r>
            <a:r>
              <a:rPr lang="en-US" sz="1800" spc="-10" dirty="0"/>
              <a:t> </a:t>
            </a:r>
            <a:r>
              <a:rPr lang="en-US" sz="1800" spc="20" dirty="0"/>
              <a:t>SOLUTION</a:t>
            </a:r>
          </a:p>
          <a:p>
            <a:endParaRPr lang="en-US" sz="1800" spc="20" dirty="0"/>
          </a:p>
          <a:p>
            <a:r>
              <a:rPr lang="en-US" sz="1800" spc="15" dirty="0">
                <a:latin typeface="Trebuchet MS"/>
                <a:cs typeface="Trebuchet MS"/>
              </a:rPr>
              <a:t>MODELLING</a:t>
            </a:r>
          </a:p>
          <a:p>
            <a:endParaRPr lang="en-US" sz="1800" spc="15" dirty="0">
              <a:latin typeface="Trebuchet MS"/>
              <a:cs typeface="Trebuchet MS"/>
            </a:endParaRPr>
          </a:p>
          <a:p>
            <a:r>
              <a:rPr lang="en-US" sz="1800" spc="15" dirty="0">
                <a:latin typeface="Trebuchet MS"/>
                <a:cs typeface="Trebuchet MS"/>
              </a:rPr>
              <a:t>RESULT</a:t>
            </a:r>
            <a:endParaRPr lang="en-US" sz="1800"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7A6465A-6DF3-479D-B510-1680A76B6E39}"/>
              </a:ext>
            </a:extLst>
          </p:cNvPr>
          <p:cNvSpPr txBox="1"/>
          <p:nvPr/>
        </p:nvSpPr>
        <p:spPr>
          <a:xfrm>
            <a:off x="1066800" y="2438400"/>
            <a:ext cx="6629400" cy="2554545"/>
          </a:xfrm>
          <a:prstGeom prst="rect">
            <a:avLst/>
          </a:prstGeom>
          <a:noFill/>
        </p:spPr>
        <p:txBody>
          <a:bodyPr wrap="square">
            <a:spAutoFit/>
          </a:bodyPr>
          <a:lstStyle/>
          <a:p>
            <a:r>
              <a:rPr lang="en-US" sz="2000" b="0" i="0" dirty="0">
                <a:effectLst/>
                <a:latin typeface="Söhne"/>
              </a:rPr>
              <a:t>The advent of mobile communication has brought immense convenience, but it has also opened the door to various forms of spam, particularly through SMS (Short Message Service). SMS spam poses a significant nuisance to users and can potentially be a vector for fraud, phishing attacks, and other malicious activities. Therefore, there is a pressing need to develop effective techniques to detect and filter out SMS spam.</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B96D239-63F8-E8FC-491F-80AA944352CB}"/>
              </a:ext>
            </a:extLst>
          </p:cNvPr>
          <p:cNvSpPr txBox="1"/>
          <p:nvPr/>
        </p:nvSpPr>
        <p:spPr>
          <a:xfrm>
            <a:off x="1163586" y="1669256"/>
            <a:ext cx="7467600" cy="3693319"/>
          </a:xfrm>
          <a:prstGeom prst="rect">
            <a:avLst/>
          </a:prstGeom>
          <a:noFill/>
        </p:spPr>
        <p:txBody>
          <a:bodyPr wrap="square">
            <a:spAutoFit/>
          </a:bodyPr>
          <a:lstStyle/>
          <a:p>
            <a:br>
              <a:rPr lang="en-US" dirty="0"/>
            </a:br>
            <a:r>
              <a:rPr lang="en-US" b="0" i="0" dirty="0">
                <a:effectLst/>
                <a:latin typeface="Söhne"/>
              </a:rPr>
              <a:t>The project aims to develop a sophisticated spam detection system for SMS messages. Leveraging machine learning and natural language processing techniques, the system will accurately identify and filter out spam messages in real-time. Key features include comprehensive analysis of message content, sender behavior, and metadata to improve classification accuracy. The system will be designed to handle large volumes of messages efficiently while minimizing false positives and negatives. Emphasis will be placed on scalability and adaptability to diverse datasets and evolving spam tactics. The ultimate goal is to enhance user experience and security by providing a reliable solution to combat unwanted SMS spam, thereby improving communication channels and safeguarding users from potential risks associated with unsolicited messages.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685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4DA8D311-647D-9201-9866-5CD4E4C1E5E7}"/>
              </a:ext>
            </a:extLst>
          </p:cNvPr>
          <p:cNvSpPr txBox="1"/>
          <p:nvPr/>
        </p:nvSpPr>
        <p:spPr>
          <a:xfrm>
            <a:off x="636639" y="1539241"/>
            <a:ext cx="6100916" cy="2308324"/>
          </a:xfrm>
          <a:prstGeom prst="rect">
            <a:avLst/>
          </a:prstGeom>
          <a:noFill/>
        </p:spPr>
        <p:txBody>
          <a:bodyPr wrap="square">
            <a:spAutoFit/>
          </a:bodyPr>
          <a:lstStyle/>
          <a:p>
            <a:pPr algn="l"/>
            <a:r>
              <a:rPr lang="en-US" b="1" i="0" dirty="0">
                <a:effectLst/>
                <a:latin typeface="Söhne"/>
              </a:rPr>
              <a:t>Mobile Users</a:t>
            </a:r>
            <a:r>
              <a:rPr lang="en-US" b="0" i="0" dirty="0">
                <a:effectLst/>
                <a:latin typeface="Söhne"/>
              </a:rPr>
              <a:t>:</a:t>
            </a:r>
          </a:p>
          <a:p>
            <a:pPr marL="742950" lvl="1" indent="-285750" algn="l">
              <a:buFont typeface="Arial" panose="020B0604020202020204" pitchFamily="34" charset="0"/>
              <a:buChar char="•"/>
            </a:pPr>
            <a:r>
              <a:rPr lang="en-US" b="0" i="0" dirty="0">
                <a:effectLst/>
                <a:latin typeface="Söhne"/>
              </a:rPr>
              <a:t>Everyday mobile phone users who receive SMS messages on their devices.</a:t>
            </a:r>
          </a:p>
          <a:p>
            <a:pPr marL="742950" lvl="1" indent="-285750" algn="l">
              <a:buFont typeface="Arial" panose="020B0604020202020204" pitchFamily="34" charset="0"/>
              <a:buChar char="•"/>
            </a:pPr>
            <a:r>
              <a:rPr lang="en-US" b="0" i="0" dirty="0">
                <a:effectLst/>
                <a:latin typeface="Söhne"/>
              </a:rPr>
              <a:t>End users benefit from the spam detection system by having a cleaner and safer SMS inbox, free from unwanted and potentially harmful messages.</a:t>
            </a:r>
          </a:p>
          <a:p>
            <a:br>
              <a:rPr lang="en-US" dirty="0"/>
            </a:br>
            <a:endParaRPr lang="en-IN" dirty="0"/>
          </a:p>
        </p:txBody>
      </p:sp>
      <p:sp>
        <p:nvSpPr>
          <p:cNvPr id="12" name="TextBox 11">
            <a:extLst>
              <a:ext uri="{FF2B5EF4-FFF2-40B4-BE49-F238E27FC236}">
                <a16:creationId xmlns:a16="http://schemas.microsoft.com/office/drawing/2014/main" id="{5EB92E68-CC5F-4647-4D46-28CFF91AA5BD}"/>
              </a:ext>
            </a:extLst>
          </p:cNvPr>
          <p:cNvSpPr txBox="1"/>
          <p:nvPr/>
        </p:nvSpPr>
        <p:spPr>
          <a:xfrm>
            <a:off x="636639" y="3847565"/>
            <a:ext cx="6100916" cy="2031325"/>
          </a:xfrm>
          <a:prstGeom prst="rect">
            <a:avLst/>
          </a:prstGeom>
          <a:noFill/>
        </p:spPr>
        <p:txBody>
          <a:bodyPr wrap="square">
            <a:spAutoFit/>
          </a:bodyPr>
          <a:lstStyle/>
          <a:p>
            <a:pPr algn="l"/>
            <a:r>
              <a:rPr lang="en-US" b="1" i="0" dirty="0">
                <a:effectLst/>
                <a:latin typeface="Söhne"/>
              </a:rPr>
              <a:t>Businesses and Organizations</a:t>
            </a:r>
            <a:r>
              <a:rPr lang="en-US" b="0" i="0" dirty="0">
                <a:effectLst/>
                <a:latin typeface="Söhne"/>
              </a:rPr>
              <a:t>:</a:t>
            </a:r>
          </a:p>
          <a:p>
            <a:pPr marL="285750" indent="-285750">
              <a:buFont typeface="Arial" panose="020B0604020202020204" pitchFamily="34" charset="0"/>
              <a:buChar char="•"/>
            </a:pPr>
            <a:r>
              <a:rPr lang="en-US" b="0" i="0" dirty="0">
                <a:effectLst/>
                <a:latin typeface="Söhne"/>
              </a:rPr>
              <a:t>        Companies and organizations that utilize SMS      messaging for marketing, customer communication, and other purposes.</a:t>
            </a:r>
          </a:p>
          <a:p>
            <a:pPr marL="285750" indent="-285750" algn="l">
              <a:buFont typeface="Arial" panose="020B0604020202020204" pitchFamily="34" charset="0"/>
              <a:buChar char="•"/>
            </a:pPr>
            <a:r>
              <a:rPr lang="en-US" b="0" i="0" dirty="0">
                <a:effectLst/>
                <a:latin typeface="Söhne"/>
              </a:rPr>
              <a:t>       They can leverage spam detection systems to ensure that their messages reach recipients effectively without being flagged as spam.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71521378-4BD4-8A1A-6889-EC194C2F720D}"/>
              </a:ext>
            </a:extLst>
          </p:cNvPr>
          <p:cNvSpPr txBox="1"/>
          <p:nvPr/>
        </p:nvSpPr>
        <p:spPr>
          <a:xfrm>
            <a:off x="2816942" y="1649968"/>
            <a:ext cx="3431458" cy="369332"/>
          </a:xfrm>
          <a:prstGeom prst="rect">
            <a:avLst/>
          </a:prstGeom>
          <a:noFill/>
        </p:spPr>
        <p:txBody>
          <a:bodyPr wrap="square">
            <a:spAutoFit/>
          </a:bodyPr>
          <a:lstStyle/>
          <a:p>
            <a:r>
              <a:rPr lang="en-US" b="1" i="0" dirty="0">
                <a:effectLst/>
                <a:latin typeface="Söhne"/>
              </a:rPr>
              <a:t>Key Components of Our Solution:</a:t>
            </a:r>
            <a:endParaRPr lang="en-IN" b="1" dirty="0"/>
          </a:p>
        </p:txBody>
      </p:sp>
      <p:sp>
        <p:nvSpPr>
          <p:cNvPr id="13" name="TextBox 12">
            <a:extLst>
              <a:ext uri="{FF2B5EF4-FFF2-40B4-BE49-F238E27FC236}">
                <a16:creationId xmlns:a16="http://schemas.microsoft.com/office/drawing/2014/main" id="{A782EC1E-B38D-62E3-C56E-771A4CFD02FA}"/>
              </a:ext>
            </a:extLst>
          </p:cNvPr>
          <p:cNvSpPr txBox="1"/>
          <p:nvPr/>
        </p:nvSpPr>
        <p:spPr>
          <a:xfrm>
            <a:off x="2841523" y="2077430"/>
            <a:ext cx="6100916" cy="2308324"/>
          </a:xfrm>
          <a:prstGeom prst="rect">
            <a:avLst/>
          </a:prstGeom>
          <a:noFill/>
        </p:spPr>
        <p:txBody>
          <a:bodyPr wrap="square">
            <a:spAutoFit/>
          </a:bodyPr>
          <a:lstStyle/>
          <a:p>
            <a:pPr algn="l"/>
            <a:r>
              <a:rPr lang="en-US" b="1" i="0" dirty="0">
                <a:effectLst/>
                <a:latin typeface="Söhne"/>
              </a:rPr>
              <a:t>Advanced Text Preprocessing:</a:t>
            </a:r>
          </a:p>
          <a:p>
            <a:pPr marL="285750" indent="-285750" algn="l">
              <a:buFont typeface="Arial" panose="020B0604020202020204" pitchFamily="34" charset="0"/>
              <a:buChar char="•"/>
            </a:pPr>
            <a:r>
              <a:rPr lang="en-US" b="0" i="0" dirty="0">
                <a:effectLst/>
                <a:latin typeface="Söhne"/>
              </a:rPr>
              <a:t>We employ robust preprocessing techniques to clean and normalize SMS text data, including tasks such as tokenization, </a:t>
            </a:r>
            <a:r>
              <a:rPr lang="en-US" b="0" i="0" dirty="0" err="1">
                <a:effectLst/>
                <a:latin typeface="Söhne"/>
              </a:rPr>
              <a:t>stopword</a:t>
            </a:r>
            <a:r>
              <a:rPr lang="en-US" b="0" i="0" dirty="0">
                <a:effectLst/>
                <a:latin typeface="Söhne"/>
              </a:rPr>
              <a:t> removal, and lemmatization or stemming.</a:t>
            </a:r>
          </a:p>
          <a:p>
            <a:pPr marL="285750" indent="-285750" algn="l">
              <a:buFont typeface="Arial" panose="020B0604020202020204" pitchFamily="34" charset="0"/>
              <a:buChar char="•"/>
            </a:pPr>
            <a:r>
              <a:rPr lang="en-US" b="0" i="0" dirty="0">
                <a:effectLst/>
                <a:latin typeface="Söhne"/>
              </a:rPr>
              <a:t>Special attention is given to handling common SMS characteristics such as misspellings, abbreviations, and slang terms.</a:t>
            </a:r>
          </a:p>
        </p:txBody>
      </p:sp>
      <p:sp>
        <p:nvSpPr>
          <p:cNvPr id="19" name="TextBox 18">
            <a:extLst>
              <a:ext uri="{FF2B5EF4-FFF2-40B4-BE49-F238E27FC236}">
                <a16:creationId xmlns:a16="http://schemas.microsoft.com/office/drawing/2014/main" id="{BD488F34-54AA-965C-68C6-1657FF026E5F}"/>
              </a:ext>
            </a:extLst>
          </p:cNvPr>
          <p:cNvSpPr txBox="1"/>
          <p:nvPr/>
        </p:nvSpPr>
        <p:spPr>
          <a:xfrm>
            <a:off x="2841523" y="4259218"/>
            <a:ext cx="6100916" cy="369332"/>
          </a:xfrm>
          <a:prstGeom prst="rect">
            <a:avLst/>
          </a:prstGeom>
          <a:noFill/>
        </p:spPr>
        <p:txBody>
          <a:bodyPr wrap="square">
            <a:spAutoFit/>
          </a:bodyPr>
          <a:lstStyle/>
          <a:p>
            <a:r>
              <a:rPr lang="en-IN" b="1" dirty="0"/>
              <a:t>Value Proposition</a:t>
            </a:r>
            <a:r>
              <a:rPr lang="en-IN" dirty="0"/>
              <a:t>:</a:t>
            </a:r>
          </a:p>
        </p:txBody>
      </p:sp>
      <p:sp>
        <p:nvSpPr>
          <p:cNvPr id="21" name="TextBox 20">
            <a:extLst>
              <a:ext uri="{FF2B5EF4-FFF2-40B4-BE49-F238E27FC236}">
                <a16:creationId xmlns:a16="http://schemas.microsoft.com/office/drawing/2014/main" id="{0BA41076-A9FF-4144-72D3-C6B9F308B64C}"/>
              </a:ext>
            </a:extLst>
          </p:cNvPr>
          <p:cNvSpPr txBox="1"/>
          <p:nvPr/>
        </p:nvSpPr>
        <p:spPr>
          <a:xfrm>
            <a:off x="2816942" y="4570640"/>
            <a:ext cx="6100916" cy="2031325"/>
          </a:xfrm>
          <a:prstGeom prst="rect">
            <a:avLst/>
          </a:prstGeom>
          <a:noFill/>
        </p:spPr>
        <p:txBody>
          <a:bodyPr wrap="square">
            <a:spAutoFit/>
          </a:bodyPr>
          <a:lstStyle/>
          <a:p>
            <a:r>
              <a:rPr lang="en-IN" b="1" dirty="0"/>
              <a:t>Improved Security:</a:t>
            </a:r>
          </a:p>
          <a:p>
            <a:pPr marL="285750" indent="-285750">
              <a:buFont typeface="Arial" panose="020B0604020202020204" pitchFamily="34" charset="0"/>
              <a:buChar char="•"/>
            </a:pPr>
            <a:r>
              <a:rPr lang="en-IN" dirty="0"/>
              <a:t>The spam detection system helps protect users from various spam-related threats, including phishing attacks, malware distribution, and identity theft.</a:t>
            </a:r>
          </a:p>
          <a:p>
            <a:pPr marL="285750" indent="-285750">
              <a:buFont typeface="Arial" panose="020B0604020202020204" pitchFamily="34" charset="0"/>
              <a:buChar char="•"/>
            </a:pPr>
            <a:r>
              <a:rPr lang="en-IN" dirty="0"/>
              <a:t>By identifying and blocking malicious messages in real-time, the system contributes to enhancing overall cybersecurity measures for mobile users.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A114DFD2-0F4D-9059-7926-6E50DE5B224F}"/>
              </a:ext>
            </a:extLst>
          </p:cNvPr>
          <p:cNvSpPr txBox="1"/>
          <p:nvPr/>
        </p:nvSpPr>
        <p:spPr>
          <a:xfrm>
            <a:off x="752475" y="1619673"/>
            <a:ext cx="6100916" cy="1754326"/>
          </a:xfrm>
          <a:prstGeom prst="rect">
            <a:avLst/>
          </a:prstGeom>
          <a:noFill/>
        </p:spPr>
        <p:txBody>
          <a:bodyPr wrap="square">
            <a:spAutoFit/>
          </a:bodyPr>
          <a:lstStyle/>
          <a:p>
            <a:r>
              <a:rPr lang="en-IN" b="1" dirty="0"/>
              <a:t>Superior Accuracy: </a:t>
            </a:r>
          </a:p>
          <a:p>
            <a:r>
              <a:rPr lang="en-IN" dirty="0"/>
              <a:t>      </a:t>
            </a:r>
            <a:r>
              <a:rPr lang="en-IN" dirty="0" err="1"/>
              <a:t>SPAMGuard</a:t>
            </a:r>
            <a:r>
              <a:rPr lang="en-IN" dirty="0"/>
              <a:t> leverages advanced machine learning algorithms trained on vast datasets of SMS messages to achieve unparalleled accuracy in detecting spam. Our models are constantly updated and refined to stay ahead of evolving spamming techniques.</a:t>
            </a:r>
          </a:p>
        </p:txBody>
      </p:sp>
      <p:sp>
        <p:nvSpPr>
          <p:cNvPr id="12" name="TextBox 11">
            <a:extLst>
              <a:ext uri="{FF2B5EF4-FFF2-40B4-BE49-F238E27FC236}">
                <a16:creationId xmlns:a16="http://schemas.microsoft.com/office/drawing/2014/main" id="{33645803-7CE3-0E25-75D1-9D9A63E6F891}"/>
              </a:ext>
            </a:extLst>
          </p:cNvPr>
          <p:cNvSpPr txBox="1"/>
          <p:nvPr/>
        </p:nvSpPr>
        <p:spPr>
          <a:xfrm>
            <a:off x="2824469" y="3836849"/>
            <a:ext cx="6100916" cy="2031325"/>
          </a:xfrm>
          <a:prstGeom prst="rect">
            <a:avLst/>
          </a:prstGeom>
          <a:noFill/>
        </p:spPr>
        <p:txBody>
          <a:bodyPr wrap="square">
            <a:spAutoFit/>
          </a:bodyPr>
          <a:lstStyle/>
          <a:p>
            <a:r>
              <a:rPr lang="en-IN" b="1" dirty="0"/>
              <a:t>Enhanced Security:</a:t>
            </a:r>
          </a:p>
          <a:p>
            <a:r>
              <a:rPr lang="en-IN" b="1" dirty="0"/>
              <a:t>      </a:t>
            </a:r>
            <a:r>
              <a:rPr lang="en-IN" dirty="0"/>
              <a:t>Beyond just filtering out annoying spam, </a:t>
            </a:r>
            <a:r>
              <a:rPr lang="en-IN" dirty="0" err="1"/>
              <a:t>SPAMGuard</a:t>
            </a:r>
            <a:r>
              <a:rPr lang="en-IN" dirty="0"/>
              <a:t> helps protect you from a wide range of security threats, including phishing attacks, malware distribution, and identity theft. With </a:t>
            </a:r>
            <a:r>
              <a:rPr lang="en-IN" dirty="0" err="1"/>
              <a:t>SPAMGuard</a:t>
            </a:r>
            <a:r>
              <a:rPr lang="en-IN" dirty="0"/>
              <a:t> by your side, you can browse and communicate with confidence, knowing that your privacy and security are our top priorities.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335989"/>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E9B1C2F2-9D3C-5971-B681-49BA1A4A7F1E}"/>
              </a:ext>
            </a:extLst>
          </p:cNvPr>
          <p:cNvSpPr txBox="1"/>
          <p:nvPr/>
        </p:nvSpPr>
        <p:spPr>
          <a:xfrm>
            <a:off x="533400" y="1997839"/>
            <a:ext cx="8610600" cy="2862322"/>
          </a:xfrm>
          <a:prstGeom prst="rect">
            <a:avLst/>
          </a:prstGeom>
          <a:noFill/>
        </p:spPr>
        <p:txBody>
          <a:bodyPr wrap="square">
            <a:spAutoFit/>
          </a:bodyPr>
          <a:lstStyle/>
          <a:p>
            <a:r>
              <a:rPr lang="en-US" b="0" i="0" dirty="0">
                <a:effectLst/>
                <a:latin typeface="Söhne"/>
              </a:rPr>
              <a:t>The spam detection SMS classifier utilizes machine learning algorithms to analyze text messages and distinguish between spam and legitimate messages. It employs features such as message content, sender information, and metadata to train a model capable of accurately classifying incoming messages. Through iterative training and validation processes, the classifier learns patterns indicative of spam, enabling it to make real-time decisions on incoming texts. Techniques such as natural language processing and statistical analysis are employed to enhance the model's accuracy and efficiency. By continually updating and refining its parameters, the classifier effectively identifies and filters out unwanted spam messages, thereby improving the user experience and security of SMS communication channels.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TotalTime>
  <Words>842</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SARAN J</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SRIPATHI S</dc:creator>
  <cp:lastModifiedBy>saran j</cp:lastModifiedBy>
  <cp:revision>4</cp:revision>
  <dcterms:created xsi:type="dcterms:W3CDTF">2024-04-03T09:45:05Z</dcterms:created>
  <dcterms:modified xsi:type="dcterms:W3CDTF">2024-04-30T15:34:52Z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