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7" r:id="rId5"/>
    <p:sldId id="260" r:id="rId6"/>
    <p:sldId id="261" r:id="rId7"/>
    <p:sldId id="262" r:id="rId8"/>
    <p:sldId id="263" r:id="rId9"/>
    <p:sldId id="264" r:id="rId10"/>
    <p:sldId id="268" r:id="rId11"/>
    <p:sldId id="269"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5" autoAdjust="0"/>
    <p:restoredTop sz="94660"/>
  </p:normalViewPr>
  <p:slideViewPr>
    <p:cSldViewPr snapToGrid="0">
      <p:cViewPr>
        <p:scale>
          <a:sx n="66" d="100"/>
          <a:sy n="66" d="100"/>
        </p:scale>
        <p:origin x="-816"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24865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422885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2413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16830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4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30077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3453356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106387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3261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245956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21916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81509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426033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38175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18210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37514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7DEFB-BAB9-49CA-BF14-6546A0979CFD}" type="datetimeFigureOut">
              <a:rPr lang="en-IN" smtClean="0"/>
              <a:pPr/>
              <a:t>18-10-2023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9FCA6-8D3E-457A-89B0-FA8EDB5FEEB9}" type="slidenum">
              <a:rPr lang="en-IN" smtClean="0"/>
              <a:pPr/>
              <a:t>‹#›</a:t>
            </a:fld>
            <a:endParaRPr lang="en-IN"/>
          </a:p>
        </p:txBody>
      </p:sp>
    </p:spTree>
    <p:extLst>
      <p:ext uri="{BB962C8B-B14F-4D97-AF65-F5344CB8AC3E}">
        <p14:creationId xmlns:p14="http://schemas.microsoft.com/office/powerpoint/2010/main" xmlns="" val="1313927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sabishek/product-sales-dat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28" y="2531326"/>
            <a:ext cx="7766936" cy="1419145"/>
          </a:xfrm>
        </p:spPr>
        <p:txBody>
          <a:bodyPr/>
          <a:lstStyle/>
          <a:p>
            <a:r>
              <a:rPr lang="en-US" dirty="0"/>
              <a:t>PRODUCT SALES</a:t>
            </a:r>
            <a:br>
              <a:rPr lang="en-US" dirty="0"/>
            </a:br>
            <a:r>
              <a:rPr lang="en-US" dirty="0"/>
              <a:t>ANALYSIS</a:t>
            </a:r>
            <a:endParaRPr lang="en-IN" dirty="0"/>
          </a:p>
        </p:txBody>
      </p:sp>
    </p:spTree>
    <p:extLst>
      <p:ext uri="{BB962C8B-B14F-4D97-AF65-F5344CB8AC3E}">
        <p14:creationId xmlns:p14="http://schemas.microsoft.com/office/powerpoint/2010/main" xmlns="" val="395377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_2.png"/>
          <p:cNvPicPr>
            <a:picLocks noChangeAspect="1"/>
          </p:cNvPicPr>
          <p:nvPr/>
        </p:nvPicPr>
        <p:blipFill>
          <a:blip r:embed="rId2"/>
          <a:stretch>
            <a:fillRect/>
          </a:stretch>
        </p:blipFill>
        <p:spPr>
          <a:xfrm>
            <a:off x="478971" y="403478"/>
            <a:ext cx="8694057" cy="59174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_3.png"/>
          <p:cNvPicPr>
            <a:picLocks noChangeAspect="1"/>
          </p:cNvPicPr>
          <p:nvPr/>
        </p:nvPicPr>
        <p:blipFill>
          <a:blip r:embed="rId2"/>
          <a:stretch>
            <a:fillRect/>
          </a:stretch>
        </p:blipFill>
        <p:spPr>
          <a:xfrm>
            <a:off x="420915" y="397682"/>
            <a:ext cx="8839200" cy="5917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77334" y="1419925"/>
            <a:ext cx="8596668" cy="5017451"/>
          </a:xfrm>
        </p:spPr>
        <p:txBody>
          <a:bodyPr>
            <a:normAutofit/>
          </a:bodyPr>
          <a:lstStyle/>
          <a:p>
            <a:pPr>
              <a:lnSpc>
                <a:spcPct val="150000"/>
              </a:lnSpc>
              <a:buFont typeface="Wingdings" panose="05000000000000000000" pitchFamily="2" charset="2"/>
              <a:buChar char="q"/>
            </a:pPr>
            <a:r>
              <a:rPr lang="en-US" sz="2000" dirty="0"/>
              <a:t>The project aims to help businesses optimize their operations, maximize sales, and improve customer satisfaction. It provides a comprehensive solution for analyzing historical sales data and leveraging machine learning techniques to make informed business decisions.</a:t>
            </a:r>
          </a:p>
          <a:p>
            <a:pPr>
              <a:lnSpc>
                <a:spcPct val="150000"/>
              </a:lnSpc>
              <a:buFont typeface="Wingdings" panose="05000000000000000000" pitchFamily="2" charset="2"/>
              <a:buChar char="q"/>
            </a:pPr>
            <a:r>
              <a:rPr lang="en-US" sz="2000" dirty="0"/>
              <a:t>Please note that this is a high-level overview, and the specific implementation details and choice of machine learning models may vary based on the characteristics of your dataset and the goals of your analysis.</a:t>
            </a:r>
          </a:p>
        </p:txBody>
      </p:sp>
    </p:spTree>
    <p:extLst>
      <p:ext uri="{BB962C8B-B14F-4D97-AF65-F5344CB8AC3E}">
        <p14:creationId xmlns:p14="http://schemas.microsoft.com/office/powerpoint/2010/main" xmlns="" val="344292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383471" y="2361311"/>
            <a:ext cx="8596668" cy="3880773"/>
          </a:xfrm>
        </p:spPr>
        <p:txBody>
          <a:bodyPr>
            <a:normAutofit/>
          </a:bodyPr>
          <a:lstStyle/>
          <a:p>
            <a:pPr marL="0" indent="0">
              <a:buNone/>
            </a:pPr>
            <a:r>
              <a:rPr lang="en-US" sz="8000" dirty="0"/>
              <a:t>THANK </a:t>
            </a:r>
          </a:p>
          <a:p>
            <a:pPr marL="0" indent="0">
              <a:buNone/>
            </a:pPr>
            <a:r>
              <a:rPr lang="en-US" sz="8000" dirty="0"/>
              <a:t>        YOU</a:t>
            </a:r>
            <a:endParaRPr lang="en-IN" sz="8000" dirty="0"/>
          </a:p>
        </p:txBody>
      </p:sp>
    </p:spTree>
    <p:extLst>
      <p:ext uri="{BB962C8B-B14F-4D97-AF65-F5344CB8AC3E}">
        <p14:creationId xmlns:p14="http://schemas.microsoft.com/office/powerpoint/2010/main" xmlns="" val="8405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The "Product Sales Analysis" machine learning project aims to develop a predictive model that can analyze and forecast product sales based on historical data.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This project utilizes a dataset containing information about product attributes, sales channels, pricing, and time-related factors. </a:t>
            </a:r>
            <a:endParaRPr lang="en-IN" sz="2400" dirty="0"/>
          </a:p>
        </p:txBody>
      </p:sp>
    </p:spTree>
    <p:extLst>
      <p:ext uri="{BB962C8B-B14F-4D97-AF65-F5344CB8AC3E}">
        <p14:creationId xmlns:p14="http://schemas.microsoft.com/office/powerpoint/2010/main" xmlns="" val="42675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Product sales analysis typically has several objectives, including:</a:t>
            </a:r>
            <a:endParaRPr lang="en-IN" sz="2000" dirty="0"/>
          </a:p>
          <a:p>
            <a:pPr marL="0" indent="0">
              <a:buNone/>
            </a:pPr>
            <a:r>
              <a:rPr lang="en-IN" sz="2000" dirty="0">
                <a:cs typeface="Times New Roman" panose="02020603050405020304" pitchFamily="18" charset="0"/>
              </a:rPr>
              <a:t>Performance Evaluation, Identifying Trends, Customer Insights, Inventory Management, Competitive Analysis, Profitability Analysis, Marketing Effectiveness, Forecasting, Geographic Analysis, Product Lifecycle Management, Customer Retention, Identifying Growth Opportunities, Cost Reduction, Quality Improvement, Compliance and Reporting</a:t>
            </a:r>
          </a:p>
          <a:p>
            <a:pPr>
              <a:buFont typeface="Wingdings" panose="05000000000000000000" pitchFamily="2" charset="2"/>
              <a:buChar char="v"/>
            </a:pPr>
            <a:r>
              <a:rPr lang="en-US" sz="2000" dirty="0"/>
              <a:t>By achieving these goals we would know about the sales, profit of the products.</a:t>
            </a:r>
          </a:p>
        </p:txBody>
      </p:sp>
    </p:spTree>
    <p:extLst>
      <p:ext uri="{BB962C8B-B14F-4D97-AF65-F5344CB8AC3E}">
        <p14:creationId xmlns:p14="http://schemas.microsoft.com/office/powerpoint/2010/main" xmlns="" val="41697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8CA6F4-3ECA-49BF-91E8-A833415BABE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7512" y="1321566"/>
            <a:ext cx="7708391" cy="4781796"/>
          </a:xfrm>
          <a:prstGeom prst="rect">
            <a:avLst/>
          </a:prstGeom>
        </p:spPr>
      </p:pic>
      <p:sp>
        <p:nvSpPr>
          <p:cNvPr id="4" name="TextBox 3">
            <a:extLst>
              <a:ext uri="{FF2B5EF4-FFF2-40B4-BE49-F238E27FC236}">
                <a16:creationId xmlns:a16="http://schemas.microsoft.com/office/drawing/2014/main" xmlns="" id="{D47BCE41-BC1A-4BA6-BF59-14DA8690AF49}"/>
              </a:ext>
            </a:extLst>
          </p:cNvPr>
          <p:cNvSpPr txBox="1"/>
          <p:nvPr/>
        </p:nvSpPr>
        <p:spPr>
          <a:xfrm flipH="1">
            <a:off x="457199" y="0"/>
            <a:ext cx="2276858" cy="400110"/>
          </a:xfrm>
          <a:prstGeom prst="rect">
            <a:avLst/>
          </a:prstGeom>
          <a:noFill/>
        </p:spPr>
        <p:txBody>
          <a:bodyPr wrap="square" rtlCol="0">
            <a:spAutoFit/>
          </a:bodyPr>
          <a:lstStyle/>
          <a:p>
            <a:r>
              <a:rPr lang="en-US" sz="2000" b="1" dirty="0"/>
              <a:t>Data Source</a:t>
            </a:r>
            <a:endParaRPr lang="en-SG" sz="2000" b="1" dirty="0"/>
          </a:p>
        </p:txBody>
      </p:sp>
      <p:sp>
        <p:nvSpPr>
          <p:cNvPr id="5" name="TextBox 4">
            <a:extLst>
              <a:ext uri="{FF2B5EF4-FFF2-40B4-BE49-F238E27FC236}">
                <a16:creationId xmlns:a16="http://schemas.microsoft.com/office/drawing/2014/main" xmlns="" id="{5023EE41-274E-4974-B21A-C2F11F84DFE1}"/>
              </a:ext>
            </a:extLst>
          </p:cNvPr>
          <p:cNvSpPr txBox="1"/>
          <p:nvPr/>
        </p:nvSpPr>
        <p:spPr>
          <a:xfrm>
            <a:off x="667512" y="828758"/>
            <a:ext cx="8348472" cy="369332"/>
          </a:xfrm>
          <a:prstGeom prst="rect">
            <a:avLst/>
          </a:prstGeom>
          <a:noFill/>
        </p:spPr>
        <p:txBody>
          <a:bodyPr wrap="square" rtlCol="0">
            <a:spAutoFit/>
          </a:bodyPr>
          <a:lstStyle/>
          <a:p>
            <a:r>
              <a:rPr lang="en-US" dirty="0"/>
              <a:t>Dataset Link:</a:t>
            </a:r>
            <a:r>
              <a:rPr lang="en-SG" b="1" u="sng" dirty="0">
                <a:solidFill>
                  <a:srgbClr val="0070C0"/>
                </a:solidFill>
                <a:hlinkClick r:id="rId3">
                  <a:extLst>
                    <a:ext uri="{A12FA001-AC4F-418D-AE19-62706E023703}">
                      <ahyp:hlinkClr xmlns:ahyp="http://schemas.microsoft.com/office/drawing/2018/hyperlinkcolor" xmlns="" val="tx"/>
                    </a:ext>
                  </a:extLst>
                </a:hlinkClick>
              </a:rPr>
              <a:t>https://www.kaggle.com/datasets/ksabishek/product-sales-data</a:t>
            </a:r>
            <a:endParaRPr lang="en-SG" dirty="0">
              <a:solidFill>
                <a:srgbClr val="0070C0"/>
              </a:solidFill>
            </a:endParaRPr>
          </a:p>
        </p:txBody>
      </p:sp>
    </p:spTree>
    <p:extLst>
      <p:ext uri="{BB962C8B-B14F-4D97-AF65-F5344CB8AC3E}">
        <p14:creationId xmlns:p14="http://schemas.microsoft.com/office/powerpoint/2010/main" xmlns="" val="10193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984"/>
            <a:ext cx="8596668" cy="1320800"/>
          </a:xfrm>
        </p:spPr>
        <p:txBody>
          <a:bodyPr/>
          <a:lstStyle/>
          <a:p>
            <a:r>
              <a:rPr lang="en-US" dirty="0"/>
              <a:t>DATA PREPROCESSING</a:t>
            </a:r>
            <a:endParaRPr lang="en-IN" dirty="0"/>
          </a:p>
        </p:txBody>
      </p:sp>
      <p:sp>
        <p:nvSpPr>
          <p:cNvPr id="3" name="Content Placeholder 2"/>
          <p:cNvSpPr>
            <a:spLocks noGrp="1"/>
          </p:cNvSpPr>
          <p:nvPr>
            <p:ph idx="1"/>
          </p:nvPr>
        </p:nvSpPr>
        <p:spPr>
          <a:xfrm>
            <a:off x="677334" y="798133"/>
            <a:ext cx="8596668" cy="2191955"/>
          </a:xfrm>
        </p:spPr>
        <p:txBody>
          <a:bodyPr>
            <a:normAutofit fontScale="92500" lnSpcReduction="10000"/>
          </a:bodyPr>
          <a:lstStyle/>
          <a:p>
            <a:pPr marL="0" indent="0">
              <a:buNone/>
            </a:pPr>
            <a:endParaRPr lang="en-US" dirty="0"/>
          </a:p>
          <a:p>
            <a:pPr>
              <a:lnSpc>
                <a:spcPct val="150000"/>
              </a:lnSpc>
            </a:pPr>
            <a:r>
              <a:rPr lang="en-US" dirty="0"/>
              <a:t>Clean the dataset: Check for missing values and outliers.</a:t>
            </a:r>
          </a:p>
          <a:p>
            <a:pPr>
              <a:lnSpc>
                <a:spcPct val="150000"/>
              </a:lnSpc>
            </a:pPr>
            <a:r>
              <a:rPr lang="en-US" dirty="0"/>
              <a:t>Convert the 'Date' column to a datetime format for time series analysis.</a:t>
            </a:r>
          </a:p>
          <a:p>
            <a:pPr>
              <a:lnSpc>
                <a:spcPct val="150000"/>
              </a:lnSpc>
            </a:pPr>
            <a:r>
              <a:rPr lang="en-US" dirty="0"/>
              <a:t>Create new features if needed, such as total sales, profit, or seasonality indicators.</a:t>
            </a:r>
          </a:p>
          <a:p>
            <a:pPr marL="0" indent="0">
              <a:buNone/>
            </a:pPr>
            <a:endParaRPr lang="en-US" sz="2000" dirty="0"/>
          </a:p>
        </p:txBody>
      </p:sp>
      <p:sp>
        <p:nvSpPr>
          <p:cNvPr id="5" name="Title 1">
            <a:extLst>
              <a:ext uri="{FF2B5EF4-FFF2-40B4-BE49-F238E27FC236}">
                <a16:creationId xmlns:a16="http://schemas.microsoft.com/office/drawing/2014/main" xmlns="" id="{A67DD6EB-98D6-4CEE-9A4C-5D1D062B75CA}"/>
              </a:ext>
            </a:extLst>
          </p:cNvPr>
          <p:cNvSpPr txBox="1">
            <a:spLocks/>
          </p:cNvSpPr>
          <p:nvPr/>
        </p:nvSpPr>
        <p:spPr>
          <a:xfrm>
            <a:off x="548640" y="2990088"/>
            <a:ext cx="8524194" cy="13451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
            </a:r>
            <a:br>
              <a:rPr lang="en-IN" dirty="0"/>
            </a:br>
            <a:endParaRPr lang="en-IN" dirty="0"/>
          </a:p>
        </p:txBody>
      </p:sp>
      <p:sp>
        <p:nvSpPr>
          <p:cNvPr id="8" name="TextBox 7"/>
          <p:cNvSpPr txBox="1"/>
          <p:nvPr/>
        </p:nvSpPr>
        <p:spPr>
          <a:xfrm>
            <a:off x="711200" y="3178629"/>
            <a:ext cx="9753600" cy="2308324"/>
          </a:xfrm>
          <a:prstGeom prst="rect">
            <a:avLst/>
          </a:prstGeom>
          <a:noFill/>
        </p:spPr>
        <p:txBody>
          <a:bodyPr wrap="square" rtlCol="0">
            <a:spAutoFit/>
          </a:bodyPr>
          <a:lstStyle/>
          <a:p>
            <a:r>
              <a:rPr lang="en-US" dirty="0" smtClean="0"/>
              <a:t>1. </a:t>
            </a:r>
            <a:r>
              <a:rPr lang="en-US" b="1" dirty="0" smtClean="0"/>
              <a:t>Import </a:t>
            </a:r>
            <a:r>
              <a:rPr lang="en-US" b="1" dirty="0" smtClean="0"/>
              <a:t>Necessary </a:t>
            </a:r>
            <a:r>
              <a:rPr lang="en-US" b="1" dirty="0" smtClean="0"/>
              <a:t>Libraries:</a:t>
            </a:r>
          </a:p>
          <a:p>
            <a:r>
              <a:rPr lang="en-US" dirty="0" smtClean="0"/>
              <a:t>	We </a:t>
            </a:r>
            <a:r>
              <a:rPr lang="en-US" dirty="0" smtClean="0"/>
              <a:t>start by importing the required Python libraries: Pandas for data manipulation and </a:t>
            </a:r>
            <a:r>
              <a:rPr lang="en-US" dirty="0" err="1" smtClean="0"/>
              <a:t>Matplotlib</a:t>
            </a:r>
            <a:r>
              <a:rPr lang="en-US" dirty="0" smtClean="0"/>
              <a:t> for data visualization.</a:t>
            </a:r>
          </a:p>
          <a:p>
            <a:r>
              <a:rPr lang="en-US" dirty="0" smtClean="0"/>
              <a:t> </a:t>
            </a:r>
          </a:p>
          <a:p>
            <a:r>
              <a:rPr lang="en-US" dirty="0" smtClean="0"/>
              <a:t>2. </a:t>
            </a:r>
            <a:r>
              <a:rPr lang="en-US" b="1" dirty="0" smtClean="0"/>
              <a:t>Read </a:t>
            </a:r>
            <a:r>
              <a:rPr lang="en-US" b="1" dirty="0" smtClean="0"/>
              <a:t>the </a:t>
            </a:r>
            <a:r>
              <a:rPr lang="en-US" b="1" dirty="0" smtClean="0"/>
              <a:t>Dataset:</a:t>
            </a:r>
            <a:endParaRPr lang="en-US" b="1" dirty="0" smtClean="0"/>
          </a:p>
          <a:p>
            <a:r>
              <a:rPr lang="en-US" dirty="0" smtClean="0"/>
              <a:t>   - We read the dataset from a CSV file. You should replace `'your_dataset.csv'` with the actual file path where your dataset is located.</a:t>
            </a:r>
          </a:p>
          <a:p>
            <a:endParaRPr lang="en-US" dirty="0"/>
          </a:p>
        </p:txBody>
      </p:sp>
    </p:spTree>
    <p:extLst>
      <p:ext uri="{BB962C8B-B14F-4D97-AF65-F5344CB8AC3E}">
        <p14:creationId xmlns:p14="http://schemas.microsoft.com/office/powerpoint/2010/main" xmlns="" val="58691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3485" y="217716"/>
            <a:ext cx="8374743" cy="6740307"/>
          </a:xfrm>
          <a:prstGeom prst="rect">
            <a:avLst/>
          </a:prstGeom>
          <a:noFill/>
        </p:spPr>
        <p:txBody>
          <a:bodyPr wrap="square" rtlCol="0">
            <a:spAutoFit/>
          </a:bodyPr>
          <a:lstStyle/>
          <a:p>
            <a:r>
              <a:rPr lang="en-US" b="1" dirty="0" smtClean="0"/>
              <a:t>3. Handling </a:t>
            </a:r>
            <a:r>
              <a:rPr lang="en-US" b="1" dirty="0" smtClean="0"/>
              <a:t>Missing or Invalid </a:t>
            </a:r>
            <a:r>
              <a:rPr lang="en-US" b="1" dirty="0" smtClean="0"/>
              <a:t>Dates:</a:t>
            </a:r>
            <a:endParaRPr lang="en-US" b="1" dirty="0" smtClean="0"/>
          </a:p>
          <a:p>
            <a:r>
              <a:rPr lang="en-US" dirty="0" smtClean="0"/>
              <a:t>   </a:t>
            </a:r>
            <a:r>
              <a:rPr lang="en-US" dirty="0" smtClean="0"/>
              <a:t>The </a:t>
            </a:r>
            <a:r>
              <a:rPr lang="en-US" dirty="0" smtClean="0"/>
              <a:t>code drops rows with missing or invalid date values using `</a:t>
            </a:r>
            <a:r>
              <a:rPr lang="en-US" dirty="0" err="1" smtClean="0"/>
              <a:t>data.dropna</a:t>
            </a:r>
            <a:r>
              <a:rPr lang="en-US" dirty="0" smtClean="0"/>
              <a:t>(subset=['Date'])`. If there are missing or invalid dates, this step ensures the dataset only contains valid date entries</a:t>
            </a:r>
            <a:r>
              <a:rPr lang="en-US" dirty="0" smtClean="0"/>
              <a:t>.</a:t>
            </a:r>
          </a:p>
          <a:p>
            <a:endParaRPr lang="en-IN" dirty="0" smtClean="0"/>
          </a:p>
          <a:p>
            <a:r>
              <a:rPr lang="en-US" b="1" dirty="0" smtClean="0"/>
              <a:t>4.Customization:</a:t>
            </a:r>
            <a:endParaRPr lang="en-US" b="1" dirty="0" smtClean="0"/>
          </a:p>
          <a:p>
            <a:r>
              <a:rPr lang="en-US" dirty="0" smtClean="0"/>
              <a:t>   </a:t>
            </a:r>
            <a:r>
              <a:rPr lang="en-US" dirty="0" smtClean="0"/>
              <a:t>You </a:t>
            </a:r>
            <a:r>
              <a:rPr lang="en-US" dirty="0" smtClean="0"/>
              <a:t>can modify these visualizations by selecting different columns or customizing the plots further. For more complex visualizations or additional analysis, you may need to explore other plotting libraries or techniques, but this code serves as a good starting point for basic data exploration and visualization</a:t>
            </a:r>
            <a:r>
              <a:rPr lang="en-US" dirty="0" smtClean="0"/>
              <a:t>.</a:t>
            </a:r>
          </a:p>
          <a:p>
            <a:endParaRPr lang="en-IN" dirty="0" smtClean="0"/>
          </a:p>
          <a:p>
            <a:r>
              <a:rPr lang="en-IN" b="1" dirty="0" smtClean="0"/>
              <a:t>Program:</a:t>
            </a:r>
          </a:p>
          <a:p>
            <a:endParaRPr lang="en-IN" b="1" dirty="0" smtClean="0"/>
          </a:p>
          <a:p>
            <a:r>
              <a:rPr lang="en-US" sz="1600" dirty="0" smtClean="0"/>
              <a:t>import pandas as pd</a:t>
            </a:r>
          </a:p>
          <a:p>
            <a:r>
              <a:rPr lang="en-US" sz="1600" dirty="0" smtClean="0"/>
              <a:t>import </a:t>
            </a:r>
            <a:r>
              <a:rPr lang="en-US" sz="1600" dirty="0" err="1" smtClean="0"/>
              <a:t>matplotlib.pyplot</a:t>
            </a:r>
            <a:r>
              <a:rPr lang="en-US" sz="1600" dirty="0" smtClean="0"/>
              <a:t> as </a:t>
            </a:r>
            <a:r>
              <a:rPr lang="en-US" sz="1600" dirty="0" err="1" smtClean="0"/>
              <a:t>plt</a:t>
            </a:r>
            <a:endParaRPr lang="en-US" sz="1600" dirty="0" smtClean="0"/>
          </a:p>
          <a:p>
            <a:endParaRPr lang="en-US" sz="1600" dirty="0" smtClean="0"/>
          </a:p>
          <a:p>
            <a:r>
              <a:rPr lang="en-US" sz="1600" dirty="0" smtClean="0"/>
              <a:t># Read the dataset into a Pandas </a:t>
            </a:r>
            <a:r>
              <a:rPr lang="en-US" sz="1600" dirty="0" err="1" smtClean="0"/>
              <a:t>DataFrame</a:t>
            </a:r>
            <a:endParaRPr lang="en-US" sz="1600" dirty="0" smtClean="0"/>
          </a:p>
          <a:p>
            <a:r>
              <a:rPr lang="en-US" sz="1600" dirty="0" smtClean="0"/>
              <a:t>data = </a:t>
            </a:r>
            <a:r>
              <a:rPr lang="en-US" sz="1600" dirty="0" err="1" smtClean="0"/>
              <a:t>pd.read_csv</a:t>
            </a:r>
            <a:r>
              <a:rPr lang="en-US" sz="1600" dirty="0" smtClean="0"/>
              <a:t>('statsfinal.csv')  # Replace 'your_dataset.csv' with the actual file path if the data is in a CSV file</a:t>
            </a:r>
          </a:p>
          <a:p>
            <a:endParaRPr lang="en-US" sz="1600" dirty="0" smtClean="0"/>
          </a:p>
          <a:p>
            <a:r>
              <a:rPr lang="en-US" sz="1600" dirty="0" smtClean="0"/>
              <a:t># Fill or drop any missing or invalid date values if needed</a:t>
            </a:r>
          </a:p>
          <a:p>
            <a:r>
              <a:rPr lang="en-US" sz="1600" dirty="0" smtClean="0"/>
              <a:t>data = </a:t>
            </a:r>
            <a:r>
              <a:rPr lang="en-US" sz="1600" dirty="0" err="1" smtClean="0"/>
              <a:t>data.dropna</a:t>
            </a:r>
            <a:r>
              <a:rPr lang="en-US" sz="1600" dirty="0" smtClean="0"/>
              <a:t>(subset=['Date</a:t>
            </a:r>
            <a:r>
              <a:rPr lang="en-US" sz="1600" dirty="0" smtClean="0"/>
              <a:t>'])</a:t>
            </a:r>
            <a:endParaRPr lang="en-US" sz="1600" dirty="0" smtClean="0"/>
          </a:p>
          <a:p>
            <a:endParaRPr lang="en-US" dirty="0" smtClean="0"/>
          </a:p>
          <a:p>
            <a:endParaRPr lang="en-US" dirty="0"/>
          </a:p>
        </p:txBody>
      </p:sp>
    </p:spTree>
    <p:extLst>
      <p:ext uri="{BB962C8B-B14F-4D97-AF65-F5344CB8AC3E}">
        <p14:creationId xmlns:p14="http://schemas.microsoft.com/office/powerpoint/2010/main" xmlns="" val="18150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57" y="304800"/>
            <a:ext cx="9114972" cy="6001643"/>
          </a:xfrm>
          <a:prstGeom prst="rect">
            <a:avLst/>
          </a:prstGeom>
          <a:noFill/>
        </p:spPr>
        <p:txBody>
          <a:bodyPr wrap="square" rtlCol="0">
            <a:spAutoFit/>
          </a:bodyPr>
          <a:lstStyle/>
          <a:p>
            <a:r>
              <a:rPr lang="en-US" sz="1600" dirty="0" smtClean="0"/>
              <a:t>print(data.info</a:t>
            </a:r>
            <a:r>
              <a:rPr lang="en-US" sz="1600" dirty="0" smtClean="0"/>
              <a:t>())</a:t>
            </a:r>
          </a:p>
          <a:p>
            <a:r>
              <a:rPr lang="en-US" sz="1600" dirty="0" smtClean="0"/>
              <a:t>print(</a:t>
            </a:r>
            <a:r>
              <a:rPr lang="en-US" sz="1600" dirty="0" err="1" smtClean="0"/>
              <a:t>data.describe</a:t>
            </a:r>
            <a:r>
              <a:rPr lang="en-US" sz="1600" dirty="0" smtClean="0"/>
              <a:t>())</a:t>
            </a:r>
          </a:p>
          <a:p>
            <a:r>
              <a:rPr lang="en-US" sz="1600" dirty="0" smtClean="0"/>
              <a:t>print(</a:t>
            </a:r>
            <a:r>
              <a:rPr lang="en-US" sz="1600" dirty="0" err="1" smtClean="0"/>
              <a:t>data.head</a:t>
            </a:r>
            <a:r>
              <a:rPr lang="en-US" sz="1600" dirty="0" smtClean="0"/>
              <a:t>())</a:t>
            </a:r>
          </a:p>
          <a:p>
            <a:endParaRPr lang="en-US" sz="1600" dirty="0" smtClean="0"/>
          </a:p>
          <a:p>
            <a:r>
              <a:rPr lang="en-US" sz="1600" dirty="0" smtClean="0"/>
              <a:t># Visualization 1: Line plot of one of the numeric columns (e.g., Q-P1)</a:t>
            </a:r>
          </a:p>
          <a:p>
            <a:r>
              <a:rPr lang="en-US" sz="1600" dirty="0" err="1" smtClean="0"/>
              <a:t>plt.figure</a:t>
            </a:r>
            <a:r>
              <a:rPr lang="en-US" sz="1600" dirty="0" smtClean="0"/>
              <a:t>(</a:t>
            </a:r>
            <a:r>
              <a:rPr lang="en-US" sz="1600" dirty="0" err="1" smtClean="0"/>
              <a:t>figsize</a:t>
            </a:r>
            <a:r>
              <a:rPr lang="en-US" sz="1600" dirty="0" smtClean="0"/>
              <a:t>=(12, 6))</a:t>
            </a:r>
          </a:p>
          <a:p>
            <a:r>
              <a:rPr lang="en-US" sz="1600" dirty="0" err="1" smtClean="0"/>
              <a:t>plt.plot</a:t>
            </a:r>
            <a:r>
              <a:rPr lang="en-US" sz="1600" dirty="0" smtClean="0"/>
              <a:t>(data['Date'], data['Q-P1'])</a:t>
            </a:r>
          </a:p>
          <a:p>
            <a:r>
              <a:rPr lang="en-US" sz="1600" dirty="0" err="1" smtClean="0"/>
              <a:t>plt.title</a:t>
            </a:r>
            <a:r>
              <a:rPr lang="en-US" sz="1600" dirty="0" smtClean="0"/>
              <a:t>('Q-P1 Over Time')</a:t>
            </a:r>
          </a:p>
          <a:p>
            <a:r>
              <a:rPr lang="en-US" sz="1600" dirty="0" err="1" smtClean="0"/>
              <a:t>plt.xlabel</a:t>
            </a:r>
            <a:r>
              <a:rPr lang="en-US" sz="1600" dirty="0" smtClean="0"/>
              <a:t>('Date')</a:t>
            </a:r>
          </a:p>
          <a:p>
            <a:r>
              <a:rPr lang="en-US" sz="1600" dirty="0" err="1" smtClean="0"/>
              <a:t>plt.ylabel</a:t>
            </a:r>
            <a:r>
              <a:rPr lang="en-US" sz="1600" dirty="0" smtClean="0"/>
              <a:t>('Q-P1 Value')</a:t>
            </a:r>
          </a:p>
          <a:p>
            <a:r>
              <a:rPr lang="en-US" sz="1600" dirty="0" err="1" smtClean="0"/>
              <a:t>plt.grid</a:t>
            </a:r>
            <a:r>
              <a:rPr lang="en-US" sz="1600" dirty="0" smtClean="0"/>
              <a:t>(True)</a:t>
            </a:r>
          </a:p>
          <a:p>
            <a:r>
              <a:rPr lang="en-US" sz="1600" dirty="0" err="1" smtClean="0"/>
              <a:t>plt.show</a:t>
            </a:r>
            <a:r>
              <a:rPr lang="en-US" sz="1600" dirty="0" smtClean="0"/>
              <a:t>()</a:t>
            </a:r>
          </a:p>
          <a:p>
            <a:endParaRPr lang="en-US" sz="1600" dirty="0" smtClean="0"/>
          </a:p>
          <a:p>
            <a:r>
              <a:rPr lang="en-US" sz="1600" dirty="0" smtClean="0"/>
              <a:t># Visualization 2: Scatter plot between two numeric columns (e.g., Q-P1 vs. S-P1)</a:t>
            </a:r>
          </a:p>
          <a:p>
            <a:r>
              <a:rPr lang="en-US" sz="1600" dirty="0" err="1" smtClean="0"/>
              <a:t>plt.figure</a:t>
            </a:r>
            <a:r>
              <a:rPr lang="en-US" sz="1600" dirty="0" smtClean="0"/>
              <a:t>(</a:t>
            </a:r>
            <a:r>
              <a:rPr lang="en-US" sz="1600" dirty="0" err="1" smtClean="0"/>
              <a:t>figsize</a:t>
            </a:r>
            <a:r>
              <a:rPr lang="en-US" sz="1600" dirty="0" smtClean="0"/>
              <a:t>=(10, 8))</a:t>
            </a:r>
          </a:p>
          <a:p>
            <a:r>
              <a:rPr lang="en-US" sz="1600" dirty="0" err="1" smtClean="0"/>
              <a:t>plt.scatter</a:t>
            </a:r>
            <a:r>
              <a:rPr lang="en-US" sz="1600" dirty="0" smtClean="0"/>
              <a:t>(data['Q-P1'], data['S-P1'], alpha=0.5)</a:t>
            </a:r>
          </a:p>
          <a:p>
            <a:r>
              <a:rPr lang="en-US" sz="1600" dirty="0" err="1" smtClean="0"/>
              <a:t>plt.title</a:t>
            </a:r>
            <a:r>
              <a:rPr lang="en-US" sz="1600" dirty="0" smtClean="0"/>
              <a:t>('Scatter Plot: Q-P1 vs. S-P1')</a:t>
            </a:r>
          </a:p>
          <a:p>
            <a:r>
              <a:rPr lang="en-US" sz="1600" dirty="0" err="1" smtClean="0"/>
              <a:t>plt.xlabel</a:t>
            </a:r>
            <a:r>
              <a:rPr lang="en-US" sz="1600" dirty="0" smtClean="0"/>
              <a:t>('Q-P1')</a:t>
            </a:r>
          </a:p>
          <a:p>
            <a:r>
              <a:rPr lang="en-US" sz="1600" dirty="0" err="1" smtClean="0"/>
              <a:t>plt.ylabel</a:t>
            </a:r>
            <a:r>
              <a:rPr lang="en-US" sz="1600" dirty="0" smtClean="0"/>
              <a:t>('S-P1')</a:t>
            </a:r>
          </a:p>
          <a:p>
            <a:r>
              <a:rPr lang="en-US" sz="1600" dirty="0" err="1" smtClean="0"/>
              <a:t>plt.grid</a:t>
            </a:r>
            <a:r>
              <a:rPr lang="en-US" sz="1600" dirty="0" smtClean="0"/>
              <a:t>(True)</a:t>
            </a:r>
          </a:p>
          <a:p>
            <a:r>
              <a:rPr lang="en-US" sz="1600" dirty="0" err="1" smtClean="0"/>
              <a:t>plt.show</a:t>
            </a:r>
            <a:r>
              <a:rPr lang="en-US" sz="1600" dirty="0" smtClean="0"/>
              <a:t>()</a:t>
            </a:r>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xmlns="" val="252639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8971" y="275772"/>
            <a:ext cx="7141029" cy="2554545"/>
          </a:xfrm>
          <a:prstGeom prst="rect">
            <a:avLst/>
          </a:prstGeom>
          <a:noFill/>
        </p:spPr>
        <p:txBody>
          <a:bodyPr wrap="square" rtlCol="0">
            <a:spAutoFit/>
          </a:bodyPr>
          <a:lstStyle/>
          <a:p>
            <a:r>
              <a:rPr lang="en-US" sz="1600" dirty="0" smtClean="0"/>
              <a:t># Visualization 3: Histogram of a numeric column (e.g., Q-P1)</a:t>
            </a:r>
          </a:p>
          <a:p>
            <a:r>
              <a:rPr lang="en-US" sz="1600" dirty="0" err="1" smtClean="0"/>
              <a:t>plt.figure</a:t>
            </a:r>
            <a:r>
              <a:rPr lang="en-US" sz="1600" dirty="0" smtClean="0"/>
              <a:t>(</a:t>
            </a:r>
            <a:r>
              <a:rPr lang="en-US" sz="1600" dirty="0" err="1" smtClean="0"/>
              <a:t>figsize</a:t>
            </a:r>
            <a:r>
              <a:rPr lang="en-US" sz="1600" dirty="0" smtClean="0"/>
              <a:t>=(10, 6))</a:t>
            </a:r>
          </a:p>
          <a:p>
            <a:r>
              <a:rPr lang="en-US" sz="1600" dirty="0" err="1" smtClean="0"/>
              <a:t>plt.hist</a:t>
            </a:r>
            <a:r>
              <a:rPr lang="en-US" sz="1600" dirty="0" smtClean="0"/>
              <a:t>(data['Q-P1'], bins=20, </a:t>
            </a:r>
            <a:r>
              <a:rPr lang="en-US" sz="1600" dirty="0" err="1" smtClean="0"/>
              <a:t>edgecolor</a:t>
            </a:r>
            <a:r>
              <a:rPr lang="en-US" sz="1600" dirty="0" smtClean="0"/>
              <a:t>='k')</a:t>
            </a:r>
          </a:p>
          <a:p>
            <a:r>
              <a:rPr lang="en-US" sz="1600" dirty="0" err="1" smtClean="0"/>
              <a:t>plt.title</a:t>
            </a:r>
            <a:r>
              <a:rPr lang="en-US" sz="1600" dirty="0" smtClean="0"/>
              <a:t>('Histogram of Q-P1')</a:t>
            </a:r>
          </a:p>
          <a:p>
            <a:r>
              <a:rPr lang="en-US" sz="1600" dirty="0" err="1" smtClean="0"/>
              <a:t>plt.xlabel</a:t>
            </a:r>
            <a:r>
              <a:rPr lang="en-US" sz="1600" dirty="0" smtClean="0"/>
              <a:t>('Q-P1 Value')</a:t>
            </a:r>
          </a:p>
          <a:p>
            <a:r>
              <a:rPr lang="en-US" sz="1600" dirty="0" err="1" smtClean="0"/>
              <a:t>plt.ylabel</a:t>
            </a:r>
            <a:r>
              <a:rPr lang="en-US" sz="1600" dirty="0" smtClean="0"/>
              <a:t>('Frequency')</a:t>
            </a:r>
          </a:p>
          <a:p>
            <a:r>
              <a:rPr lang="en-US" sz="1600" dirty="0" err="1" smtClean="0"/>
              <a:t>plt.grid</a:t>
            </a:r>
            <a:r>
              <a:rPr lang="en-US" sz="1600" dirty="0" smtClean="0"/>
              <a:t>(True)</a:t>
            </a:r>
          </a:p>
          <a:p>
            <a:r>
              <a:rPr lang="en-US" sz="1600" dirty="0" err="1" smtClean="0"/>
              <a:t>plt.show</a:t>
            </a:r>
            <a:r>
              <a:rPr lang="en-US" sz="1600" dirty="0" smtClean="0"/>
              <a:t>()</a:t>
            </a:r>
          </a:p>
          <a:p>
            <a:endParaRPr lang="en-IN" sz="1600" dirty="0" smtClean="0"/>
          </a:p>
          <a:p>
            <a:r>
              <a:rPr lang="en-IN" sz="1600" b="1" dirty="0" smtClean="0"/>
              <a:t>OUTPUT:</a:t>
            </a:r>
            <a:endParaRPr lang="en-US" sz="1600" b="1" dirty="0"/>
          </a:p>
        </p:txBody>
      </p:sp>
      <p:pic>
        <p:nvPicPr>
          <p:cNvPr id="10" name="Picture 9" descr="Figure_4.png"/>
          <p:cNvPicPr>
            <a:picLocks noChangeAspect="1"/>
          </p:cNvPicPr>
          <p:nvPr/>
        </p:nvPicPr>
        <p:blipFill>
          <a:blip r:embed="rId2"/>
          <a:stretch>
            <a:fillRect/>
          </a:stretch>
        </p:blipFill>
        <p:spPr>
          <a:xfrm>
            <a:off x="541057" y="2844801"/>
            <a:ext cx="8559400" cy="3780972"/>
          </a:xfrm>
          <a:prstGeom prst="rect">
            <a:avLst/>
          </a:prstGeom>
        </p:spPr>
      </p:pic>
    </p:spTree>
    <p:extLst>
      <p:ext uri="{BB962C8B-B14F-4D97-AF65-F5344CB8AC3E}">
        <p14:creationId xmlns:p14="http://schemas.microsoft.com/office/powerpoint/2010/main" xmlns="" val="205267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ure_1.png"/>
          <p:cNvPicPr>
            <a:picLocks noChangeAspect="1"/>
          </p:cNvPicPr>
          <p:nvPr/>
        </p:nvPicPr>
        <p:blipFill>
          <a:blip r:embed="rId2"/>
          <a:stretch>
            <a:fillRect/>
          </a:stretch>
        </p:blipFill>
        <p:spPr>
          <a:xfrm>
            <a:off x="508001" y="242382"/>
            <a:ext cx="8636000" cy="6090205"/>
          </a:xfrm>
          <a:prstGeom prst="rect">
            <a:avLst/>
          </a:prstGeom>
        </p:spPr>
      </p:pic>
    </p:spTree>
    <p:extLst>
      <p:ext uri="{BB962C8B-B14F-4D97-AF65-F5344CB8AC3E}">
        <p14:creationId xmlns:p14="http://schemas.microsoft.com/office/powerpoint/2010/main" xmlns="" val="2955649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578</Words>
  <Application>Microsoft Office PowerPoint</Application>
  <PresentationFormat>Custom</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PRODUCT SALES ANALYSIS</vt:lpstr>
      <vt:lpstr>ABSTRACT</vt:lpstr>
      <vt:lpstr>OBJECTIVES</vt:lpstr>
      <vt:lpstr>Slide 4</vt:lpstr>
      <vt:lpstr>DATA PREPROCESSING</vt:lpstr>
      <vt:lpstr>Slide 6</vt:lpstr>
      <vt:lpstr>Slide 7</vt:lpstr>
      <vt:lpstr>Slide 8</vt:lpstr>
      <vt:lpstr>Slide 9</vt:lpstr>
      <vt:lpstr>Slide 10</vt:lpstr>
      <vt:lpstr>Slide 11</vt:lpstr>
      <vt:lpstr>CONCLUSION</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HI</dc:creator>
  <cp:lastModifiedBy>Sarath Sowjik V</cp:lastModifiedBy>
  <cp:revision>20</cp:revision>
  <dcterms:created xsi:type="dcterms:W3CDTF">2023-09-29T13:27:09Z</dcterms:created>
  <dcterms:modified xsi:type="dcterms:W3CDTF">2023-10-18T13:37:21Z</dcterms:modified>
</cp:coreProperties>
</file>