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73" r:id="rId5"/>
    <p:sldId id="270" r:id="rId6"/>
    <p:sldId id="271" r:id="rId7"/>
    <p:sldId id="272" r:id="rId8"/>
    <p:sldId id="274" r:id="rId9"/>
    <p:sldId id="267" r:id="rId10"/>
    <p:sldId id="281" r:id="rId11"/>
    <p:sldId id="282" r:id="rId12"/>
    <p:sldId id="284" r:id="rId13"/>
    <p:sldId id="283" r:id="rId14"/>
    <p:sldId id="285" r:id="rId15"/>
    <p:sldId id="286" r:id="rId16"/>
    <p:sldId id="287" r:id="rId17"/>
    <p:sldId id="260" r:id="rId18"/>
    <p:sldId id="261" r:id="rId19"/>
    <p:sldId id="262" r:id="rId20"/>
    <p:sldId id="263" r:id="rId21"/>
    <p:sldId id="264" r:id="rId22"/>
    <p:sldId id="268" r:id="rId23"/>
    <p:sldId id="269" r:id="rId24"/>
    <p:sldId id="275" r:id="rId25"/>
    <p:sldId id="276" r:id="rId26"/>
    <p:sldId id="277" r:id="rId27"/>
    <p:sldId id="278" r:id="rId28"/>
    <p:sldId id="279" r:id="rId29"/>
    <p:sldId id="280" r:id="rId30"/>
    <p:sldId id="288" r:id="rId31"/>
    <p:sldId id="265"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2" d="100"/>
          <a:sy n="82" d="100"/>
        </p:scale>
        <p:origin x="62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248655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422885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13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1683034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3007771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3453356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106387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326147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245956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21916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81509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4260339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381754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182106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37DEFB-BAB9-49CA-BF14-6546A0979CFD}" type="datetimeFigureOut">
              <a:rPr lang="en-IN" smtClean="0"/>
              <a:pPr/>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A9FCA6-8D3E-457A-89B0-FA8EDB5FEEB9}" type="slidenum">
              <a:rPr lang="en-IN" smtClean="0"/>
              <a:pPr/>
              <a:t>‹#›</a:t>
            </a:fld>
            <a:endParaRPr lang="en-IN"/>
          </a:p>
        </p:txBody>
      </p:sp>
    </p:spTree>
    <p:extLst>
      <p:ext uri="{BB962C8B-B14F-4D97-AF65-F5344CB8AC3E}">
        <p14:creationId xmlns:p14="http://schemas.microsoft.com/office/powerpoint/2010/main" val="3751464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7DEFB-BAB9-49CA-BF14-6546A0979CFD}" type="datetimeFigureOut">
              <a:rPr lang="en-IN" smtClean="0"/>
              <a:pPr/>
              <a:t>29-10-2023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A9FCA6-8D3E-457A-89B0-FA8EDB5FEEB9}" type="slidenum">
              <a:rPr lang="en-IN" smtClean="0"/>
              <a:pPr/>
              <a:t>‹#›</a:t>
            </a:fld>
            <a:endParaRPr lang="en-IN"/>
          </a:p>
        </p:txBody>
      </p:sp>
    </p:spTree>
    <p:extLst>
      <p:ext uri="{BB962C8B-B14F-4D97-AF65-F5344CB8AC3E}">
        <p14:creationId xmlns:p14="http://schemas.microsoft.com/office/powerpoint/2010/main" val="131392717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ksabishek/product-sales-data"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28" y="2531326"/>
            <a:ext cx="7766936" cy="1419145"/>
          </a:xfrm>
        </p:spPr>
        <p:txBody>
          <a:bodyPr/>
          <a:lstStyle/>
          <a:p>
            <a:r>
              <a:rPr lang="en-US" dirty="0"/>
              <a:t>PRODUCT SALES</a:t>
            </a:r>
            <a:br>
              <a:rPr lang="en-US" dirty="0"/>
            </a:br>
            <a:r>
              <a:rPr lang="en-US" dirty="0"/>
              <a:t>ANALYSIS</a:t>
            </a:r>
            <a:endParaRPr lang="en-IN" dirty="0"/>
          </a:p>
        </p:txBody>
      </p:sp>
    </p:spTree>
    <p:extLst>
      <p:ext uri="{BB962C8B-B14F-4D97-AF65-F5344CB8AC3E}">
        <p14:creationId xmlns:p14="http://schemas.microsoft.com/office/powerpoint/2010/main" val="395377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9655-0F10-1667-367A-310F73B35F83}"/>
              </a:ext>
            </a:extLst>
          </p:cNvPr>
          <p:cNvSpPr>
            <a:spLocks noGrp="1"/>
          </p:cNvSpPr>
          <p:nvPr>
            <p:ph type="title"/>
          </p:nvPr>
        </p:nvSpPr>
        <p:spPr>
          <a:xfrm>
            <a:off x="602689" y="217715"/>
            <a:ext cx="8596668" cy="1320800"/>
          </a:xfrm>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888138F-FD43-BA61-4F12-33FDB394CC3E}"/>
              </a:ext>
            </a:extLst>
          </p:cNvPr>
          <p:cNvSpPr>
            <a:spLocks noGrp="1"/>
          </p:cNvSpPr>
          <p:nvPr>
            <p:ph idx="1"/>
          </p:nvPr>
        </p:nvSpPr>
        <p:spPr>
          <a:xfrm>
            <a:off x="602689" y="868299"/>
            <a:ext cx="8596668" cy="2560701"/>
          </a:xfrm>
        </p:spPr>
        <p:txBody>
          <a:bodyPr/>
          <a:lstStyle/>
          <a:p>
            <a:pPr marL="0" indent="0">
              <a:buNone/>
            </a:pPr>
            <a:endParaRPr lang="en-US" dirty="0"/>
          </a:p>
          <a:p>
            <a:pPr>
              <a:lnSpc>
                <a:spcPct val="150000"/>
              </a:lnSpc>
            </a:pPr>
            <a:r>
              <a:rPr lang="en-US" dirty="0"/>
              <a:t>Clean the dataset: Check for missing values and outliers.</a:t>
            </a:r>
          </a:p>
          <a:p>
            <a:pPr>
              <a:lnSpc>
                <a:spcPct val="150000"/>
              </a:lnSpc>
            </a:pPr>
            <a:r>
              <a:rPr lang="en-US" dirty="0"/>
              <a:t>Convert the 'Date' column to a datetime format for time series analysis.</a:t>
            </a:r>
          </a:p>
          <a:p>
            <a:pPr>
              <a:lnSpc>
                <a:spcPct val="150000"/>
              </a:lnSpc>
            </a:pPr>
            <a:r>
              <a:rPr lang="en-US" dirty="0"/>
              <a:t>Create new features if needed, such as total sales, profit, or seasonality indicators.</a:t>
            </a:r>
          </a:p>
          <a:p>
            <a:pPr marL="0" indent="0">
              <a:buNone/>
            </a:pPr>
            <a:endParaRPr lang="en-US" sz="2000" dirty="0"/>
          </a:p>
        </p:txBody>
      </p:sp>
      <p:sp>
        <p:nvSpPr>
          <p:cNvPr id="5" name="TextBox 4">
            <a:extLst>
              <a:ext uri="{FF2B5EF4-FFF2-40B4-BE49-F238E27FC236}">
                <a16:creationId xmlns:a16="http://schemas.microsoft.com/office/drawing/2014/main" id="{459EF859-7013-F5DA-DB93-0F764647F93B}"/>
              </a:ext>
            </a:extLst>
          </p:cNvPr>
          <p:cNvSpPr txBox="1"/>
          <p:nvPr/>
        </p:nvSpPr>
        <p:spPr>
          <a:xfrm>
            <a:off x="394337" y="3681377"/>
            <a:ext cx="9013372" cy="2308324"/>
          </a:xfrm>
          <a:prstGeom prst="rect">
            <a:avLst/>
          </a:prstGeom>
          <a:noFill/>
        </p:spPr>
        <p:txBody>
          <a:bodyPr wrap="square">
            <a:spAutoFit/>
          </a:bodyPr>
          <a:lstStyle/>
          <a:p>
            <a:r>
              <a:rPr lang="en-US" dirty="0"/>
              <a:t>1. </a:t>
            </a:r>
            <a:r>
              <a:rPr lang="en-US" b="1" dirty="0"/>
              <a:t>Import Necessary Libraries:</a:t>
            </a:r>
          </a:p>
          <a:p>
            <a:r>
              <a:rPr lang="en-US" dirty="0"/>
              <a:t>	We start by importing the required Python libraries: Pandas for data manipulation and Matplotlib for data visualization.</a:t>
            </a:r>
          </a:p>
          <a:p>
            <a:r>
              <a:rPr lang="en-US" dirty="0"/>
              <a:t> </a:t>
            </a:r>
          </a:p>
          <a:p>
            <a:r>
              <a:rPr lang="en-US" dirty="0"/>
              <a:t>2. </a:t>
            </a:r>
            <a:r>
              <a:rPr lang="en-US" b="1" dirty="0"/>
              <a:t>Read the Dataset:</a:t>
            </a:r>
          </a:p>
          <a:p>
            <a:r>
              <a:rPr lang="en-US" dirty="0"/>
              <a:t>   - We read the dataset from a CSV file. You should replace `'your_dataset.csv'` with the actual file path where your dataset is located.</a:t>
            </a:r>
          </a:p>
          <a:p>
            <a:endParaRPr lang="en-US" dirty="0"/>
          </a:p>
        </p:txBody>
      </p:sp>
    </p:spTree>
    <p:extLst>
      <p:ext uri="{BB962C8B-B14F-4D97-AF65-F5344CB8AC3E}">
        <p14:creationId xmlns:p14="http://schemas.microsoft.com/office/powerpoint/2010/main" val="132935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3EB5C6-5A2B-00A8-49B8-BB7660A56BDD}"/>
              </a:ext>
            </a:extLst>
          </p:cNvPr>
          <p:cNvSpPr txBox="1"/>
          <p:nvPr/>
        </p:nvSpPr>
        <p:spPr>
          <a:xfrm>
            <a:off x="569166" y="309028"/>
            <a:ext cx="7697755" cy="6740307"/>
          </a:xfrm>
          <a:prstGeom prst="rect">
            <a:avLst/>
          </a:prstGeom>
          <a:noFill/>
        </p:spPr>
        <p:txBody>
          <a:bodyPr wrap="square">
            <a:spAutoFit/>
          </a:bodyPr>
          <a:lstStyle/>
          <a:p>
            <a:r>
              <a:rPr lang="en-US" b="1" dirty="0"/>
              <a:t>3. Handling Missing or Invalid Dates:</a:t>
            </a:r>
          </a:p>
          <a:p>
            <a:r>
              <a:rPr lang="en-US" dirty="0"/>
              <a:t>   The code drops rows with missing or invalid date values using `</a:t>
            </a:r>
            <a:r>
              <a:rPr lang="en-US" dirty="0" err="1"/>
              <a:t>data.dropna</a:t>
            </a:r>
            <a:r>
              <a:rPr lang="en-US" dirty="0"/>
              <a:t>(subset=['Date'])`. If there are missing or invalid dates, this step ensures the dataset only contains valid date entries.</a:t>
            </a:r>
          </a:p>
          <a:p>
            <a:endParaRPr lang="en-IN" dirty="0"/>
          </a:p>
          <a:p>
            <a:r>
              <a:rPr lang="en-US" b="1" dirty="0"/>
              <a:t>4.Customization:</a:t>
            </a:r>
          </a:p>
          <a:p>
            <a:r>
              <a:rPr lang="en-US" dirty="0"/>
              <a:t>   You can modify these visualizations by selecting different columns or customizing the plots further. For more complex visualizations or additional analysis, you may need to explore other plotting libraries or techniques, but this code serves as a good starting point for basic data exploration and visualization.</a:t>
            </a:r>
          </a:p>
          <a:p>
            <a:endParaRPr lang="en-IN" dirty="0"/>
          </a:p>
          <a:p>
            <a:r>
              <a:rPr lang="en-IN" b="1" dirty="0"/>
              <a:t>Program:</a:t>
            </a:r>
          </a:p>
          <a:p>
            <a:endParaRPr lang="en-IN" b="1" dirty="0"/>
          </a:p>
          <a:p>
            <a:r>
              <a:rPr lang="en-US" sz="1600" dirty="0"/>
              <a:t>import pandas as pd</a:t>
            </a:r>
          </a:p>
          <a:p>
            <a:r>
              <a:rPr lang="en-US" sz="1600" dirty="0"/>
              <a:t>import </a:t>
            </a:r>
            <a:r>
              <a:rPr lang="en-US" sz="1600" dirty="0" err="1"/>
              <a:t>matplotlib.pyplot</a:t>
            </a:r>
            <a:r>
              <a:rPr lang="en-US" sz="1600" dirty="0"/>
              <a:t> as </a:t>
            </a:r>
            <a:r>
              <a:rPr lang="en-US" sz="1600" dirty="0" err="1"/>
              <a:t>plt</a:t>
            </a:r>
            <a:endParaRPr lang="en-US" sz="1600" dirty="0"/>
          </a:p>
          <a:p>
            <a:endParaRPr lang="en-US" sz="1600" dirty="0"/>
          </a:p>
          <a:p>
            <a:r>
              <a:rPr lang="en-US" sz="1600" dirty="0"/>
              <a:t># Read the dataset into a Pandas </a:t>
            </a:r>
            <a:r>
              <a:rPr lang="en-US" sz="1600" dirty="0" err="1"/>
              <a:t>DataFrame</a:t>
            </a:r>
            <a:endParaRPr lang="en-US" sz="1600" dirty="0"/>
          </a:p>
          <a:p>
            <a:r>
              <a:rPr lang="en-US" sz="1600" dirty="0"/>
              <a:t>data = </a:t>
            </a:r>
            <a:r>
              <a:rPr lang="en-US" sz="1600" dirty="0" err="1"/>
              <a:t>pd.read_csv</a:t>
            </a:r>
            <a:r>
              <a:rPr lang="en-US" sz="1600" dirty="0"/>
              <a:t>('statsfinal.csv')  # Replace 'your_dataset.csv' with the actual file path if the data is in a CSV file</a:t>
            </a:r>
          </a:p>
          <a:p>
            <a:endParaRPr lang="en-US" sz="1600" dirty="0"/>
          </a:p>
          <a:p>
            <a:r>
              <a:rPr lang="en-US" sz="1600" dirty="0"/>
              <a:t># Fill or drop any missing or invalid date values if needed</a:t>
            </a:r>
          </a:p>
          <a:p>
            <a:r>
              <a:rPr lang="en-US" sz="1600" dirty="0"/>
              <a:t>data = </a:t>
            </a:r>
            <a:r>
              <a:rPr lang="en-US" sz="1600" dirty="0" err="1"/>
              <a:t>data.dropna</a:t>
            </a:r>
            <a:r>
              <a:rPr lang="en-US" sz="1600" dirty="0"/>
              <a:t>(subset=['Date'])</a:t>
            </a:r>
          </a:p>
          <a:p>
            <a:endParaRPr lang="en-US" dirty="0"/>
          </a:p>
          <a:p>
            <a:endParaRPr lang="en-US" dirty="0"/>
          </a:p>
        </p:txBody>
      </p:sp>
    </p:spTree>
    <p:extLst>
      <p:ext uri="{BB962C8B-B14F-4D97-AF65-F5344CB8AC3E}">
        <p14:creationId xmlns:p14="http://schemas.microsoft.com/office/powerpoint/2010/main" val="377972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0A21FB-7554-C03B-E2D5-4D4C0E10E641}"/>
              </a:ext>
            </a:extLst>
          </p:cNvPr>
          <p:cNvSpPr txBox="1"/>
          <p:nvPr/>
        </p:nvSpPr>
        <p:spPr>
          <a:xfrm>
            <a:off x="410548" y="187729"/>
            <a:ext cx="8733452" cy="6740307"/>
          </a:xfrm>
          <a:prstGeom prst="rect">
            <a:avLst/>
          </a:prstGeom>
          <a:noFill/>
        </p:spPr>
        <p:txBody>
          <a:bodyPr wrap="square">
            <a:spAutoFit/>
          </a:bodyPr>
          <a:lstStyle/>
          <a:p>
            <a:r>
              <a:rPr lang="en-US" sz="1800" dirty="0"/>
              <a:t>print(data.info())</a:t>
            </a:r>
          </a:p>
          <a:p>
            <a:r>
              <a:rPr lang="en-US" sz="1800" dirty="0"/>
              <a:t>print(</a:t>
            </a:r>
            <a:r>
              <a:rPr lang="en-US" sz="1800" dirty="0" err="1"/>
              <a:t>data.describe</a:t>
            </a:r>
            <a:r>
              <a:rPr lang="en-US" sz="1800" dirty="0"/>
              <a:t>())</a:t>
            </a:r>
          </a:p>
          <a:p>
            <a:r>
              <a:rPr lang="en-US" sz="1800" dirty="0"/>
              <a:t>print(</a:t>
            </a:r>
            <a:r>
              <a:rPr lang="en-US" sz="1800" dirty="0" err="1"/>
              <a:t>data.head</a:t>
            </a:r>
            <a:r>
              <a:rPr lang="en-US" sz="1800" dirty="0"/>
              <a:t>())</a:t>
            </a:r>
          </a:p>
          <a:p>
            <a:endParaRPr lang="en-US" sz="1800" dirty="0"/>
          </a:p>
          <a:p>
            <a:r>
              <a:rPr lang="en-US" sz="1800" dirty="0"/>
              <a:t># Visualization 1: Line plot of one of the numeric columns (e.g., Q-P1)</a:t>
            </a:r>
          </a:p>
          <a:p>
            <a:r>
              <a:rPr lang="en-US" sz="1800" dirty="0" err="1"/>
              <a:t>plt.figure</a:t>
            </a:r>
            <a:r>
              <a:rPr lang="en-US" sz="1800" dirty="0"/>
              <a:t>(</a:t>
            </a:r>
            <a:r>
              <a:rPr lang="en-US" sz="1800" dirty="0" err="1"/>
              <a:t>figsize</a:t>
            </a:r>
            <a:r>
              <a:rPr lang="en-US" sz="1800" dirty="0"/>
              <a:t>=(12, 6))</a:t>
            </a:r>
          </a:p>
          <a:p>
            <a:r>
              <a:rPr lang="en-US" sz="1800" dirty="0" err="1"/>
              <a:t>plt.plot</a:t>
            </a:r>
            <a:r>
              <a:rPr lang="en-US" sz="1800" dirty="0"/>
              <a:t>(data['Date'], data['Q-P1'])</a:t>
            </a:r>
          </a:p>
          <a:p>
            <a:r>
              <a:rPr lang="en-US" sz="1800" dirty="0" err="1"/>
              <a:t>plt.title</a:t>
            </a:r>
            <a:r>
              <a:rPr lang="en-US" sz="1800" dirty="0"/>
              <a:t>('Q-P1 Over Time')</a:t>
            </a:r>
          </a:p>
          <a:p>
            <a:r>
              <a:rPr lang="en-US" sz="1800" dirty="0" err="1"/>
              <a:t>plt.xlabel</a:t>
            </a:r>
            <a:r>
              <a:rPr lang="en-US" sz="1800" dirty="0"/>
              <a:t>('Date')</a:t>
            </a:r>
          </a:p>
          <a:p>
            <a:r>
              <a:rPr lang="en-US" sz="1800" dirty="0" err="1"/>
              <a:t>plt.ylabel</a:t>
            </a:r>
            <a:r>
              <a:rPr lang="en-US" sz="1800" dirty="0"/>
              <a:t>('Q-P1 Value')</a:t>
            </a:r>
          </a:p>
          <a:p>
            <a:r>
              <a:rPr lang="en-US" sz="1800" dirty="0" err="1"/>
              <a:t>plt.grid</a:t>
            </a:r>
            <a:r>
              <a:rPr lang="en-US" sz="1800" dirty="0"/>
              <a:t>(True)</a:t>
            </a:r>
          </a:p>
          <a:p>
            <a:r>
              <a:rPr lang="en-US" sz="1800" dirty="0" err="1"/>
              <a:t>plt.show</a:t>
            </a:r>
            <a:r>
              <a:rPr lang="en-US" sz="1800" dirty="0"/>
              <a:t>()</a:t>
            </a:r>
          </a:p>
          <a:p>
            <a:endParaRPr lang="en-US" sz="1800" dirty="0"/>
          </a:p>
          <a:p>
            <a:r>
              <a:rPr lang="en-US" sz="1800" dirty="0"/>
              <a:t># Visualization 2: Scatter plot between two numeric columns (e.g., Q-P1 vs. S-P1)</a:t>
            </a:r>
          </a:p>
          <a:p>
            <a:r>
              <a:rPr lang="en-US" sz="1800" dirty="0" err="1"/>
              <a:t>plt.figure</a:t>
            </a:r>
            <a:r>
              <a:rPr lang="en-US" sz="1800" dirty="0"/>
              <a:t>(</a:t>
            </a:r>
            <a:r>
              <a:rPr lang="en-US" sz="1800" dirty="0" err="1"/>
              <a:t>figsize</a:t>
            </a:r>
            <a:r>
              <a:rPr lang="en-US" sz="1800" dirty="0"/>
              <a:t>=(10, 8))</a:t>
            </a:r>
          </a:p>
          <a:p>
            <a:r>
              <a:rPr lang="en-US" sz="1800" dirty="0" err="1"/>
              <a:t>plt.scatter</a:t>
            </a:r>
            <a:r>
              <a:rPr lang="en-US" sz="1800" dirty="0"/>
              <a:t>(data['Q-P1'], data['S-P1'], alpha=0.5)</a:t>
            </a:r>
          </a:p>
          <a:p>
            <a:r>
              <a:rPr lang="en-US" sz="1800" dirty="0" err="1"/>
              <a:t>plt.title</a:t>
            </a:r>
            <a:r>
              <a:rPr lang="en-US" sz="1800" dirty="0"/>
              <a:t>('Scatter Plot: Q-P1 vs. S-P1')</a:t>
            </a:r>
          </a:p>
          <a:p>
            <a:r>
              <a:rPr lang="en-US" sz="1800" dirty="0" err="1"/>
              <a:t>plt.xlabel</a:t>
            </a:r>
            <a:r>
              <a:rPr lang="en-US" sz="1800" dirty="0"/>
              <a:t>('Q-P1')</a:t>
            </a:r>
          </a:p>
          <a:p>
            <a:r>
              <a:rPr lang="en-US" sz="1800" dirty="0" err="1"/>
              <a:t>plt.ylabel</a:t>
            </a:r>
            <a:r>
              <a:rPr lang="en-US" sz="1800" dirty="0"/>
              <a:t>('S-P1')</a:t>
            </a:r>
          </a:p>
          <a:p>
            <a:r>
              <a:rPr lang="en-US" sz="1800" dirty="0" err="1"/>
              <a:t>plt.grid</a:t>
            </a:r>
            <a:r>
              <a:rPr lang="en-US" sz="1800" dirty="0"/>
              <a:t>(True)</a:t>
            </a:r>
          </a:p>
          <a:p>
            <a:r>
              <a:rPr lang="en-US" sz="1800" dirty="0" err="1"/>
              <a:t>plt.show</a:t>
            </a:r>
            <a:r>
              <a:rPr lang="en-US" sz="1800" dirty="0"/>
              <a:t>()</a:t>
            </a:r>
          </a:p>
          <a:p>
            <a:endParaRPr lang="en-US" sz="1800" dirty="0"/>
          </a:p>
          <a:p>
            <a:endParaRPr lang="en-US" sz="1800" dirty="0"/>
          </a:p>
          <a:p>
            <a:endParaRPr lang="en-US" sz="1800" dirty="0"/>
          </a:p>
        </p:txBody>
      </p:sp>
    </p:spTree>
    <p:extLst>
      <p:ext uri="{BB962C8B-B14F-4D97-AF65-F5344CB8AC3E}">
        <p14:creationId xmlns:p14="http://schemas.microsoft.com/office/powerpoint/2010/main" val="374809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120387-5269-BE7C-090E-3A30C904132F}"/>
              </a:ext>
            </a:extLst>
          </p:cNvPr>
          <p:cNvSpPr txBox="1"/>
          <p:nvPr/>
        </p:nvSpPr>
        <p:spPr>
          <a:xfrm>
            <a:off x="363892" y="147172"/>
            <a:ext cx="7679095" cy="2862322"/>
          </a:xfrm>
          <a:prstGeom prst="rect">
            <a:avLst/>
          </a:prstGeom>
          <a:noFill/>
        </p:spPr>
        <p:txBody>
          <a:bodyPr wrap="square">
            <a:spAutoFit/>
          </a:bodyPr>
          <a:lstStyle/>
          <a:p>
            <a:r>
              <a:rPr lang="en-US" sz="1800" dirty="0"/>
              <a:t># Visualization 3: Histogram of a numeric column (e.g., Q-P1)</a:t>
            </a:r>
          </a:p>
          <a:p>
            <a:r>
              <a:rPr lang="en-US" sz="1800" dirty="0" err="1"/>
              <a:t>plt.figure</a:t>
            </a:r>
            <a:r>
              <a:rPr lang="en-US" sz="1800" dirty="0"/>
              <a:t>(</a:t>
            </a:r>
            <a:r>
              <a:rPr lang="en-US" sz="1800" dirty="0" err="1"/>
              <a:t>figsize</a:t>
            </a:r>
            <a:r>
              <a:rPr lang="en-US" sz="1800" dirty="0"/>
              <a:t>=(10, 6))</a:t>
            </a:r>
          </a:p>
          <a:p>
            <a:r>
              <a:rPr lang="en-US" sz="1800" dirty="0" err="1"/>
              <a:t>plt.hist</a:t>
            </a:r>
            <a:r>
              <a:rPr lang="en-US" sz="1800" dirty="0"/>
              <a:t>(data['Q-P1'], bins=20, </a:t>
            </a:r>
            <a:r>
              <a:rPr lang="en-US" sz="1800" dirty="0" err="1"/>
              <a:t>edgecolor</a:t>
            </a:r>
            <a:r>
              <a:rPr lang="en-US" sz="1800" dirty="0"/>
              <a:t>='k')</a:t>
            </a:r>
          </a:p>
          <a:p>
            <a:r>
              <a:rPr lang="en-US" sz="1800" dirty="0" err="1"/>
              <a:t>plt.title</a:t>
            </a:r>
            <a:r>
              <a:rPr lang="en-US" sz="1800" dirty="0"/>
              <a:t>('Histogram of Q-P1')</a:t>
            </a:r>
          </a:p>
          <a:p>
            <a:r>
              <a:rPr lang="en-US" sz="1800" dirty="0" err="1"/>
              <a:t>plt.xlabel</a:t>
            </a:r>
            <a:r>
              <a:rPr lang="en-US" sz="1800" dirty="0"/>
              <a:t>('Q-P1 Value')</a:t>
            </a:r>
          </a:p>
          <a:p>
            <a:r>
              <a:rPr lang="en-US" sz="1800" dirty="0" err="1"/>
              <a:t>plt.ylabel</a:t>
            </a:r>
            <a:r>
              <a:rPr lang="en-US" sz="1800" dirty="0"/>
              <a:t>('Frequency')</a:t>
            </a:r>
          </a:p>
          <a:p>
            <a:r>
              <a:rPr lang="en-US" sz="1800" dirty="0" err="1"/>
              <a:t>plt.grid</a:t>
            </a:r>
            <a:r>
              <a:rPr lang="en-US" sz="1800" dirty="0"/>
              <a:t>(True)</a:t>
            </a:r>
          </a:p>
          <a:p>
            <a:r>
              <a:rPr lang="en-US" sz="1800" dirty="0" err="1"/>
              <a:t>plt.show</a:t>
            </a:r>
            <a:r>
              <a:rPr lang="en-US" sz="1800" dirty="0"/>
              <a:t>()</a:t>
            </a:r>
          </a:p>
          <a:p>
            <a:endParaRPr lang="en-IN" sz="1800" dirty="0"/>
          </a:p>
          <a:p>
            <a:r>
              <a:rPr lang="en-IN" sz="1800" b="1" dirty="0"/>
              <a:t>OUTPUT:</a:t>
            </a:r>
            <a:endParaRPr lang="en-US" sz="1800" b="1" dirty="0"/>
          </a:p>
        </p:txBody>
      </p:sp>
      <p:pic>
        <p:nvPicPr>
          <p:cNvPr id="4" name="Picture 3" descr="Figure_4.png">
            <a:extLst>
              <a:ext uri="{FF2B5EF4-FFF2-40B4-BE49-F238E27FC236}">
                <a16:creationId xmlns:a16="http://schemas.microsoft.com/office/drawing/2014/main" id="{830A7F5E-9B27-7185-B5A9-79D1421428BC}"/>
              </a:ext>
            </a:extLst>
          </p:cNvPr>
          <p:cNvPicPr>
            <a:picLocks noChangeAspect="1"/>
          </p:cNvPicPr>
          <p:nvPr/>
        </p:nvPicPr>
        <p:blipFill>
          <a:blip r:embed="rId2"/>
          <a:stretch>
            <a:fillRect/>
          </a:stretch>
        </p:blipFill>
        <p:spPr>
          <a:xfrm>
            <a:off x="522396" y="3097762"/>
            <a:ext cx="8559400" cy="3444035"/>
          </a:xfrm>
          <a:prstGeom prst="rect">
            <a:avLst/>
          </a:prstGeom>
        </p:spPr>
      </p:pic>
    </p:spTree>
    <p:extLst>
      <p:ext uri="{BB962C8B-B14F-4D97-AF65-F5344CB8AC3E}">
        <p14:creationId xmlns:p14="http://schemas.microsoft.com/office/powerpoint/2010/main" val="115952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_1.png">
            <a:extLst>
              <a:ext uri="{FF2B5EF4-FFF2-40B4-BE49-F238E27FC236}">
                <a16:creationId xmlns:a16="http://schemas.microsoft.com/office/drawing/2014/main" id="{D7B072D8-13F9-AA59-D518-86D4C995CD08}"/>
              </a:ext>
            </a:extLst>
          </p:cNvPr>
          <p:cNvPicPr>
            <a:picLocks noChangeAspect="1"/>
          </p:cNvPicPr>
          <p:nvPr/>
        </p:nvPicPr>
        <p:blipFill>
          <a:blip r:embed="rId2"/>
          <a:stretch>
            <a:fillRect/>
          </a:stretch>
        </p:blipFill>
        <p:spPr>
          <a:xfrm>
            <a:off x="508001" y="205059"/>
            <a:ext cx="8636000" cy="6090205"/>
          </a:xfrm>
          <a:prstGeom prst="rect">
            <a:avLst/>
          </a:prstGeom>
        </p:spPr>
      </p:pic>
    </p:spTree>
    <p:extLst>
      <p:ext uri="{BB962C8B-B14F-4D97-AF65-F5344CB8AC3E}">
        <p14:creationId xmlns:p14="http://schemas.microsoft.com/office/powerpoint/2010/main" val="409079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gure_2.png">
            <a:extLst>
              <a:ext uri="{FF2B5EF4-FFF2-40B4-BE49-F238E27FC236}">
                <a16:creationId xmlns:a16="http://schemas.microsoft.com/office/drawing/2014/main" id="{9D5F78A2-87FC-26DB-E3ED-E6501F945EB3}"/>
              </a:ext>
            </a:extLst>
          </p:cNvPr>
          <p:cNvPicPr>
            <a:picLocks noChangeAspect="1"/>
          </p:cNvPicPr>
          <p:nvPr/>
        </p:nvPicPr>
        <p:blipFill>
          <a:blip r:embed="rId2"/>
          <a:stretch>
            <a:fillRect/>
          </a:stretch>
        </p:blipFill>
        <p:spPr>
          <a:xfrm>
            <a:off x="478971" y="366156"/>
            <a:ext cx="8694057" cy="5917493"/>
          </a:xfrm>
          <a:prstGeom prst="rect">
            <a:avLst/>
          </a:prstGeom>
        </p:spPr>
      </p:pic>
    </p:spTree>
    <p:extLst>
      <p:ext uri="{BB962C8B-B14F-4D97-AF65-F5344CB8AC3E}">
        <p14:creationId xmlns:p14="http://schemas.microsoft.com/office/powerpoint/2010/main" val="1882505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_3.png">
            <a:extLst>
              <a:ext uri="{FF2B5EF4-FFF2-40B4-BE49-F238E27FC236}">
                <a16:creationId xmlns:a16="http://schemas.microsoft.com/office/drawing/2014/main" id="{C45DF879-F905-059C-3ADD-C4B31431D79F}"/>
              </a:ext>
            </a:extLst>
          </p:cNvPr>
          <p:cNvPicPr>
            <a:picLocks noChangeAspect="1"/>
          </p:cNvPicPr>
          <p:nvPr/>
        </p:nvPicPr>
        <p:blipFill>
          <a:blip r:embed="rId2"/>
          <a:stretch>
            <a:fillRect/>
          </a:stretch>
        </p:blipFill>
        <p:spPr>
          <a:xfrm>
            <a:off x="420915" y="369691"/>
            <a:ext cx="8839200" cy="5917493"/>
          </a:xfrm>
          <a:prstGeom prst="rect">
            <a:avLst/>
          </a:prstGeom>
        </p:spPr>
      </p:pic>
    </p:spTree>
    <p:extLst>
      <p:ext uri="{BB962C8B-B14F-4D97-AF65-F5344CB8AC3E}">
        <p14:creationId xmlns:p14="http://schemas.microsoft.com/office/powerpoint/2010/main" val="451795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a:t>Visualization </a:t>
            </a:r>
            <a:endParaRPr lang="en-IN" dirty="0"/>
          </a:p>
        </p:txBody>
      </p:sp>
      <p:sp>
        <p:nvSpPr>
          <p:cNvPr id="3" name="Content Placeholder 2"/>
          <p:cNvSpPr>
            <a:spLocks noGrp="1"/>
          </p:cNvSpPr>
          <p:nvPr>
            <p:ph idx="1"/>
          </p:nvPr>
        </p:nvSpPr>
        <p:spPr>
          <a:xfrm>
            <a:off x="677334" y="798133"/>
            <a:ext cx="8596668" cy="6059867"/>
          </a:xfrm>
        </p:spPr>
        <p:txBody>
          <a:bodyPr>
            <a:normAutofit fontScale="92500" lnSpcReduction="20000"/>
          </a:bodyPr>
          <a:lstStyle/>
          <a:p>
            <a:pPr marL="0" indent="0">
              <a:buNone/>
            </a:pPr>
            <a:r>
              <a:rPr lang="en-US" sz="2000" b="1" dirty="0"/>
              <a:t>Top-Selling Products:</a:t>
            </a:r>
          </a:p>
          <a:p>
            <a:r>
              <a:rPr lang="en-US" sz="2000" dirty="0"/>
              <a:t>A bar chart displays the total sales for each of the four products: Product 1, Product 2, Product 3, and Product 4.</a:t>
            </a:r>
          </a:p>
          <a:p>
            <a:r>
              <a:rPr lang="en-US" sz="2000" dirty="0"/>
              <a:t>This visualization allows you to quickly identify which product is the top-seller based on total sales.</a:t>
            </a:r>
          </a:p>
          <a:p>
            <a:pPr marL="0" indent="0">
              <a:buNone/>
            </a:pPr>
            <a:r>
              <a:rPr lang="en-US" sz="2000" b="1" dirty="0"/>
              <a:t>Sales Trends Over Time:</a:t>
            </a:r>
          </a:p>
          <a:p>
            <a:r>
              <a:rPr lang="en-US" sz="2000" dirty="0"/>
              <a:t>A line chart shows the sales trends over time for each of the four products.</a:t>
            </a:r>
          </a:p>
          <a:p>
            <a:r>
              <a:rPr lang="en-US" sz="2000" dirty="0"/>
              <a:t>The x-axis represents dates, and the y-axis represents sales amounts.</a:t>
            </a:r>
          </a:p>
          <a:p>
            <a:r>
              <a:rPr lang="en-US" sz="2000" dirty="0"/>
              <a:t>This visualization provides insights into how sales of each product have evolved over the given time period.</a:t>
            </a:r>
          </a:p>
          <a:p>
            <a:pPr marL="0" indent="0">
              <a:buNone/>
            </a:pPr>
            <a:r>
              <a:rPr lang="en-US" sz="2000" b="1" dirty="0"/>
              <a:t>Customer Preferences Correlation:</a:t>
            </a:r>
          </a:p>
          <a:p>
            <a:r>
              <a:rPr lang="en-US" sz="2000" dirty="0"/>
              <a:t>A heatmap illustrates the correlation between customer preferences for the four product categories: Preference 1, Preference 2, Preference 3, and Preference 4.</a:t>
            </a:r>
          </a:p>
          <a:p>
            <a:r>
              <a:rPr lang="en-US" sz="2000" dirty="0"/>
              <a:t>The colors in the heatmap and the annotated values indicate the strength and direction of the correlations.</a:t>
            </a:r>
          </a:p>
          <a:p>
            <a:r>
              <a:rPr lang="en-US" sz="2000" dirty="0"/>
              <a:t>This visualization helps you understand the relationships between customer preferences and identifies any patterns or trends.</a:t>
            </a:r>
          </a:p>
        </p:txBody>
      </p:sp>
      <p:sp>
        <p:nvSpPr>
          <p:cNvPr id="5" name="Title 1">
            <a:extLst>
              <a:ext uri="{FF2B5EF4-FFF2-40B4-BE49-F238E27FC236}">
                <a16:creationId xmlns:a16="http://schemas.microsoft.com/office/drawing/2014/main" id="{A67DD6EB-98D6-4CEE-9A4C-5D1D062B75CA}"/>
              </a:ext>
            </a:extLst>
          </p:cNvPr>
          <p:cNvSpPr txBox="1">
            <a:spLocks/>
          </p:cNvSpPr>
          <p:nvPr/>
        </p:nvSpPr>
        <p:spPr>
          <a:xfrm>
            <a:off x="548640" y="2990088"/>
            <a:ext cx="8524194" cy="13451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IN" dirty="0"/>
            </a:br>
            <a:endParaRPr lang="en-IN" dirty="0"/>
          </a:p>
        </p:txBody>
      </p:sp>
    </p:spTree>
    <p:extLst>
      <p:ext uri="{BB962C8B-B14F-4D97-AF65-F5344CB8AC3E}">
        <p14:creationId xmlns:p14="http://schemas.microsoft.com/office/powerpoint/2010/main" val="58691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3485" y="217716"/>
            <a:ext cx="8374743" cy="7540526"/>
          </a:xfrm>
          <a:prstGeom prst="rect">
            <a:avLst/>
          </a:prstGeom>
          <a:noFill/>
        </p:spPr>
        <p:txBody>
          <a:bodyPr wrap="square" rtlCol="0">
            <a:spAutoFit/>
          </a:bodyPr>
          <a:lstStyle/>
          <a:p>
            <a:r>
              <a:rPr lang="en-US" dirty="0"/>
              <a:t>1. </a:t>
            </a:r>
            <a:r>
              <a:rPr lang="en-US" b="1" dirty="0"/>
              <a:t>Import Necessary Libraries:</a:t>
            </a:r>
          </a:p>
          <a:p>
            <a:r>
              <a:rPr lang="en-US" dirty="0"/>
              <a:t>	We start by importing the required Python libraries: Pandas for data manipulation and Matplotlib for data visualization. </a:t>
            </a:r>
          </a:p>
          <a:p>
            <a:r>
              <a:rPr lang="en-US" dirty="0"/>
              <a:t>2. </a:t>
            </a:r>
            <a:r>
              <a:rPr lang="en-US" b="1" dirty="0"/>
              <a:t>Read the Dataset:</a:t>
            </a:r>
          </a:p>
          <a:p>
            <a:r>
              <a:rPr lang="en-US" dirty="0"/>
              <a:t>   - We read the dataset from a CSV file. You should replace `’statsfinal.csv'` with the actual file path where your dataset is located.</a:t>
            </a:r>
          </a:p>
          <a:p>
            <a:endParaRPr lang="en-IN" dirty="0"/>
          </a:p>
          <a:p>
            <a:r>
              <a:rPr lang="en-IN" b="1" dirty="0"/>
              <a:t>Program:</a:t>
            </a:r>
          </a:p>
          <a:p>
            <a:endParaRPr lang="en-US" sz="1600" dirty="0"/>
          </a:p>
          <a:p>
            <a:r>
              <a:rPr lang="en-US" dirty="0"/>
              <a:t>import pandas as pd</a:t>
            </a:r>
          </a:p>
          <a:p>
            <a:r>
              <a:rPr lang="en-US" dirty="0"/>
              <a:t>import </a:t>
            </a:r>
            <a:r>
              <a:rPr lang="en-US" dirty="0" err="1"/>
              <a:t>matplotlib.pyplot</a:t>
            </a:r>
            <a:r>
              <a:rPr lang="en-US" dirty="0"/>
              <a:t> as </a:t>
            </a:r>
            <a:r>
              <a:rPr lang="en-US" dirty="0" err="1"/>
              <a:t>plt</a:t>
            </a:r>
            <a:endParaRPr lang="en-US" dirty="0"/>
          </a:p>
          <a:p>
            <a:r>
              <a:rPr lang="en-US" dirty="0"/>
              <a:t>import seaborn as </a:t>
            </a:r>
            <a:r>
              <a:rPr lang="en-US" dirty="0" err="1"/>
              <a:t>sns</a:t>
            </a:r>
            <a:endParaRPr lang="en-US" dirty="0"/>
          </a:p>
          <a:p>
            <a:endParaRPr lang="en-US" dirty="0"/>
          </a:p>
          <a:p>
            <a:r>
              <a:rPr lang="en-US" dirty="0"/>
              <a:t># Load the data into a </a:t>
            </a:r>
            <a:r>
              <a:rPr lang="en-US" dirty="0" err="1"/>
              <a:t>DataFrame</a:t>
            </a:r>
            <a:endParaRPr lang="en-US" dirty="0"/>
          </a:p>
          <a:p>
            <a:r>
              <a:rPr lang="en-US" dirty="0"/>
              <a:t>data = </a:t>
            </a:r>
            <a:r>
              <a:rPr lang="en-US" dirty="0" err="1"/>
              <a:t>pd.read_csv</a:t>
            </a:r>
            <a:r>
              <a:rPr lang="en-US" dirty="0"/>
              <a:t>("statsfinal.csv")</a:t>
            </a:r>
          </a:p>
          <a:p>
            <a:endParaRPr lang="en-US" dirty="0"/>
          </a:p>
          <a:p>
            <a:r>
              <a:rPr lang="en-US" dirty="0"/>
              <a:t># Convert the 'Date' column to a datetime type with error handling</a:t>
            </a:r>
          </a:p>
          <a:p>
            <a:r>
              <a:rPr lang="en-US" dirty="0"/>
              <a:t>data['Date'] = </a:t>
            </a:r>
            <a:r>
              <a:rPr lang="en-US" dirty="0" err="1"/>
              <a:t>pd.to_datetime</a:t>
            </a:r>
            <a:r>
              <a:rPr lang="en-US" dirty="0"/>
              <a:t>(data['Date'], format='%d-%m-%Y', errors='coerce')</a:t>
            </a:r>
          </a:p>
          <a:p>
            <a:endParaRPr lang="en-US" dirty="0"/>
          </a:p>
          <a:p>
            <a:r>
              <a:rPr lang="en-US" dirty="0"/>
              <a:t># Drop rows with invalid dates (</a:t>
            </a:r>
            <a:r>
              <a:rPr lang="en-US" dirty="0" err="1"/>
              <a:t>NaT</a:t>
            </a:r>
            <a:r>
              <a:rPr lang="en-US" dirty="0"/>
              <a:t>)</a:t>
            </a:r>
          </a:p>
          <a:p>
            <a:r>
              <a:rPr lang="en-US" dirty="0"/>
              <a:t>data = </a:t>
            </a:r>
            <a:r>
              <a:rPr lang="en-US" dirty="0" err="1"/>
              <a:t>data.dropna</a:t>
            </a:r>
            <a:r>
              <a:rPr lang="en-US" dirty="0"/>
              <a:t>(subset=['Date'])</a:t>
            </a:r>
          </a:p>
          <a:p>
            <a:endParaRPr lang="en-US" dirty="0"/>
          </a:p>
          <a:p>
            <a:r>
              <a:rPr lang="en-US" dirty="0"/>
              <a:t># Sort the data by date</a:t>
            </a:r>
          </a:p>
          <a:p>
            <a:r>
              <a:rPr lang="en-US" dirty="0"/>
              <a:t>data = </a:t>
            </a:r>
            <a:r>
              <a:rPr lang="en-US" dirty="0" err="1"/>
              <a:t>data.sort_values</a:t>
            </a:r>
            <a:r>
              <a:rPr lang="en-US" dirty="0"/>
              <a:t>(by='Date')</a:t>
            </a:r>
          </a:p>
          <a:p>
            <a:endParaRPr lang="en-US" dirty="0"/>
          </a:p>
          <a:p>
            <a:endParaRPr lang="en-US" dirty="0"/>
          </a:p>
          <a:p>
            <a:endParaRPr lang="en-US" dirty="0"/>
          </a:p>
        </p:txBody>
      </p:sp>
    </p:spTree>
    <p:extLst>
      <p:ext uri="{BB962C8B-B14F-4D97-AF65-F5344CB8AC3E}">
        <p14:creationId xmlns:p14="http://schemas.microsoft.com/office/powerpoint/2010/main" val="181509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1780" y="0"/>
            <a:ext cx="9114972" cy="7232749"/>
          </a:xfrm>
          <a:prstGeom prst="rect">
            <a:avLst/>
          </a:prstGeom>
          <a:noFill/>
        </p:spPr>
        <p:txBody>
          <a:bodyPr wrap="square" rtlCol="0">
            <a:spAutoFit/>
          </a:bodyPr>
          <a:lstStyle/>
          <a:p>
            <a:r>
              <a:rPr lang="en-US" sz="1600" b="1" dirty="0"/>
              <a:t># Top-Selling Products</a:t>
            </a:r>
          </a:p>
          <a:p>
            <a:r>
              <a:rPr lang="en-US" sz="1600" dirty="0" err="1"/>
              <a:t>top_products</a:t>
            </a:r>
            <a:r>
              <a:rPr lang="en-US" sz="1600" dirty="0"/>
              <a:t> = data[['Q-P1', 'Q-P2', 'Q-P3', 'Q-P4']]</a:t>
            </a:r>
          </a:p>
          <a:p>
            <a:r>
              <a:rPr lang="en-US" sz="1600" dirty="0" err="1"/>
              <a:t>top_products.columns</a:t>
            </a:r>
            <a:r>
              <a:rPr lang="en-US" sz="1600" dirty="0"/>
              <a:t> = ['Product 1', 'Product 2', 'Product 3', 'Product 4']</a:t>
            </a:r>
          </a:p>
          <a:p>
            <a:r>
              <a:rPr lang="en-US" sz="1600" dirty="0" err="1"/>
              <a:t>top_products_sum</a:t>
            </a:r>
            <a:r>
              <a:rPr lang="en-US" sz="1600" dirty="0"/>
              <a:t> = </a:t>
            </a:r>
            <a:r>
              <a:rPr lang="en-US" sz="1600" dirty="0" err="1"/>
              <a:t>top_products.sum</a:t>
            </a:r>
            <a:r>
              <a:rPr lang="en-US" sz="1600" dirty="0"/>
              <a:t>()</a:t>
            </a:r>
          </a:p>
          <a:p>
            <a:r>
              <a:rPr lang="en-US" sz="1600" dirty="0" err="1"/>
              <a:t>top_products_sum.plot</a:t>
            </a:r>
            <a:r>
              <a:rPr lang="en-US" sz="1600" dirty="0"/>
              <a:t>(kind='bar', </a:t>
            </a:r>
            <a:r>
              <a:rPr lang="en-US" sz="1600" dirty="0" err="1"/>
              <a:t>figsize</a:t>
            </a:r>
            <a:r>
              <a:rPr lang="en-US" sz="1600" dirty="0"/>
              <a:t>=(10, 5))</a:t>
            </a:r>
          </a:p>
          <a:p>
            <a:r>
              <a:rPr lang="en-US" sz="1600" dirty="0" err="1"/>
              <a:t>plt.title</a:t>
            </a:r>
            <a:r>
              <a:rPr lang="en-US" sz="1600" dirty="0"/>
              <a:t>('Top-Selling Products')</a:t>
            </a:r>
          </a:p>
          <a:p>
            <a:r>
              <a:rPr lang="en-US" sz="1600" dirty="0" err="1"/>
              <a:t>plt.xlabel</a:t>
            </a:r>
            <a:r>
              <a:rPr lang="en-US" sz="1600" dirty="0"/>
              <a:t>('Products')</a:t>
            </a:r>
          </a:p>
          <a:p>
            <a:r>
              <a:rPr lang="en-US" sz="1600" dirty="0" err="1"/>
              <a:t>plt.ylabel</a:t>
            </a:r>
            <a:r>
              <a:rPr lang="en-US" sz="1600" dirty="0"/>
              <a:t>('Total Sales')</a:t>
            </a:r>
          </a:p>
          <a:p>
            <a:r>
              <a:rPr lang="en-US" sz="1600" dirty="0" err="1"/>
              <a:t>plt.show</a:t>
            </a:r>
            <a:r>
              <a:rPr lang="en-US" sz="1600" dirty="0"/>
              <a:t>()</a:t>
            </a:r>
          </a:p>
          <a:p>
            <a:endParaRPr lang="en-US" sz="1600" dirty="0"/>
          </a:p>
          <a:p>
            <a:r>
              <a:rPr lang="en-US" sz="1600" b="1" dirty="0"/>
              <a:t># Sales Trends</a:t>
            </a:r>
          </a:p>
          <a:p>
            <a:r>
              <a:rPr lang="en-US" sz="1600" dirty="0" err="1"/>
              <a:t>data.set_index</a:t>
            </a:r>
            <a:r>
              <a:rPr lang="en-US" sz="1600" dirty="0"/>
              <a:t>('Date', </a:t>
            </a:r>
            <a:r>
              <a:rPr lang="en-US" sz="1600" dirty="0" err="1"/>
              <a:t>inplace</a:t>
            </a:r>
            <a:r>
              <a:rPr lang="en-US" sz="1600" dirty="0"/>
              <a:t>=True)</a:t>
            </a:r>
          </a:p>
          <a:p>
            <a:r>
              <a:rPr lang="en-US" sz="1600" dirty="0" err="1"/>
              <a:t>sales_trends</a:t>
            </a:r>
            <a:r>
              <a:rPr lang="en-US" sz="1600" dirty="0"/>
              <a:t> = data[['S-P1', 'S-P2', 'S-P3', 'S-P4']]</a:t>
            </a:r>
          </a:p>
          <a:p>
            <a:r>
              <a:rPr lang="en-US" sz="1600" dirty="0" err="1"/>
              <a:t>sales_trends.plot</a:t>
            </a:r>
            <a:r>
              <a:rPr lang="en-US" sz="1600" dirty="0"/>
              <a:t>(</a:t>
            </a:r>
            <a:r>
              <a:rPr lang="en-US" sz="1600" dirty="0" err="1"/>
              <a:t>figsize</a:t>
            </a:r>
            <a:r>
              <a:rPr lang="en-US" sz="1600" dirty="0"/>
              <a:t>=(12, 6))</a:t>
            </a:r>
          </a:p>
          <a:p>
            <a:r>
              <a:rPr lang="en-US" sz="1600" dirty="0" err="1"/>
              <a:t>plt.title</a:t>
            </a:r>
            <a:r>
              <a:rPr lang="en-US" sz="1600" dirty="0"/>
              <a:t> ('Sales Trends Over Time')</a:t>
            </a:r>
          </a:p>
          <a:p>
            <a:r>
              <a:rPr lang="en-US" sz="1600" dirty="0" err="1"/>
              <a:t>plt.xlabel</a:t>
            </a:r>
            <a:r>
              <a:rPr lang="en-US" sz="1600" dirty="0"/>
              <a:t>('Date')</a:t>
            </a:r>
          </a:p>
          <a:p>
            <a:r>
              <a:rPr lang="en-US" sz="1600" dirty="0" err="1"/>
              <a:t>plt.ylabel</a:t>
            </a:r>
            <a:r>
              <a:rPr lang="en-US" sz="1600" dirty="0"/>
              <a:t>('Sales Amount')</a:t>
            </a:r>
          </a:p>
          <a:p>
            <a:r>
              <a:rPr lang="en-US" sz="1600" dirty="0" err="1"/>
              <a:t>plt.legend</a:t>
            </a:r>
            <a:r>
              <a:rPr lang="en-US" sz="1600" dirty="0"/>
              <a:t>(title='Products', labels=['Product 1', 'Product 2', 'Product 3', 'Product 4'])</a:t>
            </a:r>
          </a:p>
          <a:p>
            <a:r>
              <a:rPr lang="en-US" sz="1600" dirty="0" err="1"/>
              <a:t>plt.show</a:t>
            </a:r>
            <a:r>
              <a:rPr lang="en-US" sz="1600" dirty="0"/>
              <a:t>()</a:t>
            </a:r>
          </a:p>
          <a:p>
            <a:endParaRPr lang="en-US" sz="1600" b="1" dirty="0"/>
          </a:p>
          <a:p>
            <a:r>
              <a:rPr lang="en-US" sz="1600" b="1" dirty="0"/>
              <a:t># Customer Preferences</a:t>
            </a:r>
          </a:p>
          <a:p>
            <a:r>
              <a:rPr lang="en-US" sz="1600" dirty="0" err="1"/>
              <a:t>customer_preferences</a:t>
            </a:r>
            <a:r>
              <a:rPr lang="en-US" sz="1600" dirty="0"/>
              <a:t> = data[['S-P1', 'S-P2', 'S-P3', 'S-P4']]</a:t>
            </a:r>
          </a:p>
          <a:p>
            <a:r>
              <a:rPr lang="en-US" sz="1600" dirty="0" err="1"/>
              <a:t>customer_preferences.columns</a:t>
            </a:r>
            <a:r>
              <a:rPr lang="en-US" sz="1600" dirty="0"/>
              <a:t> = ['Preference 1', 'Preference 2', 'Preference 3', 'Preference 4']</a:t>
            </a:r>
          </a:p>
          <a:p>
            <a:r>
              <a:rPr lang="en-US" sz="1600" dirty="0" err="1"/>
              <a:t>customer_corr</a:t>
            </a:r>
            <a:r>
              <a:rPr lang="en-US" sz="1600" dirty="0"/>
              <a:t> = </a:t>
            </a:r>
            <a:r>
              <a:rPr lang="en-US" sz="1600" dirty="0" err="1"/>
              <a:t>customer_preferences.corr</a:t>
            </a:r>
            <a:r>
              <a:rPr lang="en-US" sz="1600" dirty="0"/>
              <a:t>()</a:t>
            </a:r>
          </a:p>
          <a:p>
            <a:r>
              <a:rPr lang="en-US" sz="1600" dirty="0" err="1"/>
              <a:t>plt.figure</a:t>
            </a:r>
            <a:r>
              <a:rPr lang="en-US" sz="1600" dirty="0"/>
              <a:t>(</a:t>
            </a:r>
            <a:r>
              <a:rPr lang="en-US" sz="1600" dirty="0" err="1"/>
              <a:t>figsize</a:t>
            </a:r>
            <a:r>
              <a:rPr lang="en-US" sz="1600" dirty="0"/>
              <a:t>=(8, 6))</a:t>
            </a:r>
          </a:p>
          <a:p>
            <a:r>
              <a:rPr lang="en-US" sz="1600" dirty="0" err="1"/>
              <a:t>sns.heatmap</a:t>
            </a:r>
            <a:r>
              <a:rPr lang="en-US" sz="1600" dirty="0"/>
              <a:t>(</a:t>
            </a:r>
            <a:r>
              <a:rPr lang="en-US" sz="1600" dirty="0" err="1"/>
              <a:t>customer_corr</a:t>
            </a:r>
            <a:r>
              <a:rPr lang="en-US" sz="1600" dirty="0"/>
              <a:t>, </a:t>
            </a:r>
            <a:r>
              <a:rPr lang="en-US" sz="1600" dirty="0" err="1"/>
              <a:t>annot</a:t>
            </a:r>
            <a:r>
              <a:rPr lang="en-US" sz="1600" dirty="0"/>
              <a:t>=True, </a:t>
            </a:r>
            <a:r>
              <a:rPr lang="en-US" sz="1600" dirty="0" err="1"/>
              <a:t>cmap</a:t>
            </a:r>
            <a:r>
              <a:rPr lang="en-US" sz="1600" dirty="0"/>
              <a:t>='</a:t>
            </a:r>
            <a:r>
              <a:rPr lang="en-US" sz="1600" dirty="0" err="1"/>
              <a:t>coolwarm</a:t>
            </a:r>
            <a:r>
              <a:rPr lang="en-US" sz="1600" dirty="0"/>
              <a:t>', linewidths=0.5)</a:t>
            </a:r>
          </a:p>
          <a:p>
            <a:r>
              <a:rPr lang="en-US" sz="1600" dirty="0" err="1"/>
              <a:t>plt.title</a:t>
            </a:r>
            <a:r>
              <a:rPr lang="en-US" sz="1600" dirty="0"/>
              <a:t>('Customer Preferences Correlation')</a:t>
            </a:r>
          </a:p>
          <a:p>
            <a:r>
              <a:rPr lang="en-US" sz="1600" dirty="0" err="1"/>
              <a:t>plt.show</a:t>
            </a:r>
            <a:r>
              <a:rPr lang="en-US" sz="1600" dirty="0"/>
              <a:t>()</a:t>
            </a:r>
          </a:p>
          <a:p>
            <a:endParaRPr lang="en-US" sz="1600" dirty="0"/>
          </a:p>
        </p:txBody>
      </p:sp>
    </p:spTree>
    <p:extLst>
      <p:ext uri="{BB962C8B-B14F-4D97-AF65-F5344CB8AC3E}">
        <p14:creationId xmlns:p14="http://schemas.microsoft.com/office/powerpoint/2010/main" val="252639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t>The "Product Sales Analysis" machine learning project aims to develop a predictive model that can analyze and forecast product sales based on historical data. </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This project utilizes a dataset containing information about product attributes, sales channels, pricing, and time-related factors. </a:t>
            </a:r>
            <a:endParaRPr lang="en-IN" sz="2400" dirty="0"/>
          </a:p>
        </p:txBody>
      </p:sp>
    </p:spTree>
    <p:extLst>
      <p:ext uri="{BB962C8B-B14F-4D97-AF65-F5344CB8AC3E}">
        <p14:creationId xmlns:p14="http://schemas.microsoft.com/office/powerpoint/2010/main" val="4267563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8971" y="275772"/>
            <a:ext cx="7141029" cy="584775"/>
          </a:xfrm>
          <a:prstGeom prst="rect">
            <a:avLst/>
          </a:prstGeom>
          <a:noFill/>
        </p:spPr>
        <p:txBody>
          <a:bodyPr wrap="square" rtlCol="0">
            <a:spAutoFit/>
          </a:bodyPr>
          <a:lstStyle/>
          <a:p>
            <a:endParaRPr lang="en-IN" sz="1600" dirty="0"/>
          </a:p>
          <a:p>
            <a:r>
              <a:rPr lang="en-IN" sz="1600" b="1" dirty="0"/>
              <a:t>OUTPUT:</a:t>
            </a:r>
            <a:endParaRPr lang="en-US" sz="1600" b="1" dirty="0"/>
          </a:p>
        </p:txBody>
      </p:sp>
      <p:pic>
        <p:nvPicPr>
          <p:cNvPr id="10" name="Picture 9" descr="Figure_4.png"/>
          <p:cNvPicPr>
            <a:picLocks noChangeAspect="1"/>
          </p:cNvPicPr>
          <p:nvPr/>
        </p:nvPicPr>
        <p:blipFill>
          <a:blip r:embed="rId2"/>
          <a:stretch>
            <a:fillRect/>
          </a:stretch>
        </p:blipFill>
        <p:spPr>
          <a:xfrm>
            <a:off x="597040" y="1333242"/>
            <a:ext cx="8559400" cy="3780972"/>
          </a:xfrm>
          <a:prstGeom prst="rect">
            <a:avLst/>
          </a:prstGeom>
        </p:spPr>
      </p:pic>
    </p:spTree>
    <p:extLst>
      <p:ext uri="{BB962C8B-B14F-4D97-AF65-F5344CB8AC3E}">
        <p14:creationId xmlns:p14="http://schemas.microsoft.com/office/powerpoint/2010/main" val="2052671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rectangular bars&#10;&#10;Description automatically generated with medium confidence">
            <a:extLst>
              <a:ext uri="{FF2B5EF4-FFF2-40B4-BE49-F238E27FC236}">
                <a16:creationId xmlns:a16="http://schemas.microsoft.com/office/drawing/2014/main" id="{8A974A48-E9EE-1DA2-7304-BA11F4BFD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87" y="735096"/>
            <a:ext cx="9525825" cy="5387807"/>
          </a:xfrm>
          <a:prstGeom prst="rect">
            <a:avLst/>
          </a:prstGeom>
        </p:spPr>
      </p:pic>
    </p:spTree>
    <p:extLst>
      <p:ext uri="{BB962C8B-B14F-4D97-AF65-F5344CB8AC3E}">
        <p14:creationId xmlns:p14="http://schemas.microsoft.com/office/powerpoint/2010/main" val="295564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B292EEB4-D018-DF88-BB16-1EF045140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56" y="441701"/>
            <a:ext cx="11392887" cy="59745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D0F0437-A84D-F526-3D88-0B538B657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197" y="117136"/>
            <a:ext cx="7574936" cy="632514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56CE-5D25-1C4D-9AC2-BBE9D569D82E}"/>
              </a:ext>
            </a:extLst>
          </p:cNvPr>
          <p:cNvSpPr>
            <a:spLocks noGrp="1"/>
          </p:cNvSpPr>
          <p:nvPr>
            <p:ph type="title"/>
          </p:nvPr>
        </p:nvSpPr>
        <p:spPr/>
        <p:txBody>
          <a:bodyPr/>
          <a:lstStyle/>
          <a:p>
            <a:r>
              <a:rPr lang="en-IN" dirty="0"/>
              <a:t>Derived Actionable Insights</a:t>
            </a:r>
          </a:p>
        </p:txBody>
      </p:sp>
      <p:sp>
        <p:nvSpPr>
          <p:cNvPr id="3" name="Content Placeholder 2">
            <a:extLst>
              <a:ext uri="{FF2B5EF4-FFF2-40B4-BE49-F238E27FC236}">
                <a16:creationId xmlns:a16="http://schemas.microsoft.com/office/drawing/2014/main" id="{24A71A38-83FC-00AA-148B-6B08A3FBA81A}"/>
              </a:ext>
            </a:extLst>
          </p:cNvPr>
          <p:cNvSpPr>
            <a:spLocks noGrp="1"/>
          </p:cNvSpPr>
          <p:nvPr>
            <p:ph idx="1"/>
          </p:nvPr>
        </p:nvSpPr>
        <p:spPr>
          <a:xfrm>
            <a:off x="677334" y="1576874"/>
            <a:ext cx="8596668" cy="4809721"/>
          </a:xfrm>
        </p:spPr>
        <p:txBody>
          <a:bodyPr>
            <a:normAutofit fontScale="92500" lnSpcReduction="20000"/>
          </a:bodyPr>
          <a:lstStyle/>
          <a:p>
            <a:endParaRPr lang="en-US" dirty="0"/>
          </a:p>
          <a:p>
            <a:r>
              <a:rPr lang="en-US" dirty="0"/>
              <a:t> Product "Q-P4" was the top-selling product, suggesting that it should be prioritized in inventory management, ensuring it is consistently in stock to meet customer demand.</a:t>
            </a:r>
          </a:p>
          <a:p>
            <a:endParaRPr lang="en-US" dirty="0"/>
          </a:p>
          <a:p>
            <a:r>
              <a:rPr lang="en-US" dirty="0"/>
              <a:t> Sales increased over time, indicating a positive trend. Businesses can use this information to anticipate seasonal fluctuations and plan accordingly.</a:t>
            </a:r>
          </a:p>
          <a:p>
            <a:r>
              <a:rPr lang="en-US" dirty="0"/>
              <a:t> The data revealed that customer preference for "S-P3" was highest. Inventory managers should ensure an ample supply of products in this category to meet customer demand.</a:t>
            </a:r>
          </a:p>
          <a:p>
            <a:endParaRPr lang="en-US" dirty="0"/>
          </a:p>
          <a:p>
            <a:r>
              <a:rPr lang="en-US" dirty="0"/>
              <a:t>Understanding sales trends and customer preferences allows businesses to adjust inventory levels efficiently, reducing carrying costs and minimizing the risk of stockouts.</a:t>
            </a:r>
          </a:p>
          <a:p>
            <a:r>
              <a:rPr lang="en-US" dirty="0"/>
              <a:t> Marketing strategies should focus on promoting the top-selling product ("Q-P4") and products preferred by customers ("S-P3"). Tailored marketing campaigns and promotions can be used to boost sales.</a:t>
            </a:r>
            <a:endParaRPr lang="en-IN" dirty="0"/>
          </a:p>
        </p:txBody>
      </p:sp>
    </p:spTree>
    <p:extLst>
      <p:ext uri="{BB962C8B-B14F-4D97-AF65-F5344CB8AC3E}">
        <p14:creationId xmlns:p14="http://schemas.microsoft.com/office/powerpoint/2010/main" val="3351313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4D44-36F7-EF60-731B-2B245BE2CA5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CA56239-CAF8-3C5E-436D-FED3B09BFBA9}"/>
              </a:ext>
            </a:extLst>
          </p:cNvPr>
          <p:cNvSpPr>
            <a:spLocks noGrp="1"/>
          </p:cNvSpPr>
          <p:nvPr>
            <p:ph idx="1"/>
          </p:nvPr>
        </p:nvSpPr>
        <p:spPr>
          <a:xfrm>
            <a:off x="677334" y="83977"/>
            <a:ext cx="8596668" cy="6960636"/>
          </a:xfrm>
        </p:spPr>
        <p:txBody>
          <a:bodyPr>
            <a:normAutofit lnSpcReduction="10000"/>
          </a:bodyPr>
          <a:lstStyle/>
          <a:p>
            <a:pPr marL="0" indent="0">
              <a:buNone/>
            </a:pPr>
            <a:r>
              <a:rPr lang="en-IN" b="1" dirty="0"/>
              <a:t>Program:</a:t>
            </a:r>
          </a:p>
          <a:p>
            <a:pPr marL="0" indent="0">
              <a:buNone/>
            </a:pPr>
            <a:r>
              <a:rPr lang="en-IN" sz="1450" dirty="0"/>
              <a:t>import pandas as pd</a:t>
            </a:r>
          </a:p>
          <a:p>
            <a:pPr marL="0" indent="0">
              <a:buNone/>
            </a:pPr>
            <a:r>
              <a:rPr lang="en-IN" sz="1450" dirty="0"/>
              <a:t>import </a:t>
            </a:r>
            <a:r>
              <a:rPr lang="en-IN" sz="1450" dirty="0" err="1"/>
              <a:t>matplotlib.pyplot</a:t>
            </a:r>
            <a:r>
              <a:rPr lang="en-IN" sz="1450" dirty="0"/>
              <a:t> as </a:t>
            </a:r>
            <a:r>
              <a:rPr lang="en-IN" sz="1450" dirty="0" err="1"/>
              <a:t>plt</a:t>
            </a:r>
            <a:endParaRPr lang="en-IN" sz="1450" dirty="0"/>
          </a:p>
          <a:p>
            <a:pPr marL="0" indent="0">
              <a:buNone/>
            </a:pPr>
            <a:r>
              <a:rPr lang="en-IN" sz="1450" dirty="0"/>
              <a:t>import seaborn as </a:t>
            </a:r>
            <a:r>
              <a:rPr lang="en-IN" sz="1450" dirty="0" err="1"/>
              <a:t>sns</a:t>
            </a:r>
            <a:endParaRPr lang="en-IN" sz="1450" dirty="0"/>
          </a:p>
          <a:p>
            <a:pPr marL="0" indent="0">
              <a:buNone/>
            </a:pPr>
            <a:r>
              <a:rPr lang="en-IN" sz="1450" dirty="0"/>
              <a:t># </a:t>
            </a:r>
            <a:r>
              <a:rPr lang="en-IN" sz="1450" b="1" dirty="0"/>
              <a:t>Load your dataset</a:t>
            </a:r>
          </a:p>
          <a:p>
            <a:pPr marL="0" indent="0">
              <a:buNone/>
            </a:pPr>
            <a:r>
              <a:rPr lang="en-IN" sz="1450" dirty="0"/>
              <a:t>data = </a:t>
            </a:r>
            <a:r>
              <a:rPr lang="en-IN" sz="1450" dirty="0" err="1"/>
              <a:t>pd.read_csv</a:t>
            </a:r>
            <a:r>
              <a:rPr lang="en-IN" sz="1450" dirty="0"/>
              <a:t>('statsfinal.csv')</a:t>
            </a:r>
          </a:p>
          <a:p>
            <a:pPr marL="0" indent="0">
              <a:buNone/>
            </a:pPr>
            <a:r>
              <a:rPr lang="en-IN" sz="1450" dirty="0"/>
              <a:t># </a:t>
            </a:r>
            <a:r>
              <a:rPr lang="en-IN" sz="1450" b="1" dirty="0"/>
              <a:t>Calculate total sales for each product (Q-P1, Q-P2, Q-P3, Q-P4)</a:t>
            </a:r>
          </a:p>
          <a:p>
            <a:pPr marL="0" indent="0">
              <a:buNone/>
            </a:pPr>
            <a:r>
              <a:rPr lang="en-IN" sz="1450" dirty="0" err="1"/>
              <a:t>product_columns</a:t>
            </a:r>
            <a:r>
              <a:rPr lang="en-IN" sz="1450" dirty="0"/>
              <a:t> = ['Q-P1', 'Q-P2', 'Q-P3', 'Q-P4']</a:t>
            </a:r>
          </a:p>
          <a:p>
            <a:pPr marL="0" indent="0">
              <a:buNone/>
            </a:pPr>
            <a:r>
              <a:rPr lang="en-IN" sz="1450" dirty="0" err="1"/>
              <a:t>total_sales</a:t>
            </a:r>
            <a:r>
              <a:rPr lang="en-IN" sz="1450" dirty="0"/>
              <a:t> = data[</a:t>
            </a:r>
            <a:r>
              <a:rPr lang="en-IN" sz="1450" dirty="0" err="1"/>
              <a:t>product_columns</a:t>
            </a:r>
            <a:r>
              <a:rPr lang="en-IN" sz="1450" dirty="0"/>
              <a:t>].sum()</a:t>
            </a:r>
          </a:p>
          <a:p>
            <a:pPr marL="0" indent="0">
              <a:buNone/>
            </a:pPr>
            <a:r>
              <a:rPr lang="en-IN" sz="1450" dirty="0"/>
              <a:t># </a:t>
            </a:r>
            <a:r>
              <a:rPr lang="en-IN" sz="1450" b="1" dirty="0"/>
              <a:t>Find the top-selling product</a:t>
            </a:r>
          </a:p>
          <a:p>
            <a:pPr marL="0" indent="0">
              <a:buNone/>
            </a:pPr>
            <a:r>
              <a:rPr lang="en-IN" sz="1450" dirty="0" err="1"/>
              <a:t>top_selling_product</a:t>
            </a:r>
            <a:r>
              <a:rPr lang="en-IN" sz="1450" dirty="0"/>
              <a:t> = </a:t>
            </a:r>
            <a:r>
              <a:rPr lang="en-IN" sz="1450" dirty="0" err="1"/>
              <a:t>total_sales.idxmax</a:t>
            </a:r>
            <a:r>
              <a:rPr lang="en-IN" sz="1450" dirty="0"/>
              <a:t>()</a:t>
            </a:r>
          </a:p>
          <a:p>
            <a:pPr marL="0" indent="0">
              <a:buNone/>
            </a:pPr>
            <a:r>
              <a:rPr lang="en-IN" sz="1450" dirty="0"/>
              <a:t># </a:t>
            </a:r>
            <a:r>
              <a:rPr lang="en-IN" sz="1450" b="1" dirty="0"/>
              <a:t>Calculate total sales for each customer preference (S-P1, S-P2, S-P3, S-P4)</a:t>
            </a:r>
          </a:p>
          <a:p>
            <a:pPr marL="0" indent="0">
              <a:buNone/>
            </a:pPr>
            <a:r>
              <a:rPr lang="en-IN" sz="1450" dirty="0" err="1"/>
              <a:t>customer_preference_columns</a:t>
            </a:r>
            <a:r>
              <a:rPr lang="en-IN" sz="1450" dirty="0"/>
              <a:t> = ['S-P1', 'S-P2', 'S-P3', 'S-P4']</a:t>
            </a:r>
          </a:p>
          <a:p>
            <a:pPr marL="0" indent="0">
              <a:buNone/>
            </a:pPr>
            <a:r>
              <a:rPr lang="en-IN" sz="1450" dirty="0" err="1"/>
              <a:t>total_customer_preferences</a:t>
            </a:r>
            <a:r>
              <a:rPr lang="en-IN" sz="1450" dirty="0"/>
              <a:t> = data[</a:t>
            </a:r>
            <a:r>
              <a:rPr lang="en-IN" sz="1450" dirty="0" err="1"/>
              <a:t>customer_preference_columns</a:t>
            </a:r>
            <a:r>
              <a:rPr lang="en-IN" sz="1450" dirty="0"/>
              <a:t>].sum()</a:t>
            </a:r>
          </a:p>
          <a:p>
            <a:pPr marL="0" indent="0">
              <a:buNone/>
            </a:pPr>
            <a:r>
              <a:rPr lang="en-IN" sz="1450" dirty="0"/>
              <a:t># </a:t>
            </a:r>
            <a:r>
              <a:rPr lang="en-IN" sz="1450" b="1" dirty="0"/>
              <a:t>Find the most and least preferred customer preferences</a:t>
            </a:r>
          </a:p>
          <a:p>
            <a:pPr marL="0" indent="0">
              <a:buNone/>
            </a:pPr>
            <a:r>
              <a:rPr lang="en-IN" sz="1450" dirty="0" err="1"/>
              <a:t>most_preferred_preference</a:t>
            </a:r>
            <a:r>
              <a:rPr lang="en-IN" sz="1450" dirty="0"/>
              <a:t> = </a:t>
            </a:r>
            <a:r>
              <a:rPr lang="en-IN" sz="1450" dirty="0" err="1"/>
              <a:t>total_customer_preferences.idxmax</a:t>
            </a:r>
            <a:r>
              <a:rPr lang="en-IN" sz="1450" dirty="0"/>
              <a:t>()</a:t>
            </a:r>
          </a:p>
          <a:p>
            <a:pPr marL="0" indent="0">
              <a:buNone/>
            </a:pPr>
            <a:r>
              <a:rPr lang="en-IN" sz="1450" dirty="0" err="1"/>
              <a:t>least_preferred_preference</a:t>
            </a:r>
            <a:r>
              <a:rPr lang="en-IN" sz="1450" dirty="0"/>
              <a:t> = </a:t>
            </a:r>
            <a:r>
              <a:rPr lang="en-IN" sz="1450" dirty="0" err="1"/>
              <a:t>total_customer_preferences.idxmin</a:t>
            </a:r>
            <a:r>
              <a:rPr lang="en-IN" sz="1450" dirty="0"/>
              <a:t>()</a:t>
            </a:r>
          </a:p>
          <a:p>
            <a:pPr marL="0" indent="0">
              <a:buNone/>
            </a:pPr>
            <a:r>
              <a:rPr lang="en-IN" sz="1450" dirty="0"/>
              <a:t># </a:t>
            </a:r>
            <a:r>
              <a:rPr lang="en-IN" sz="1450" b="1" dirty="0"/>
              <a:t>Calculate overall sales statistics</a:t>
            </a:r>
          </a:p>
          <a:p>
            <a:pPr marL="0" indent="0">
              <a:buNone/>
            </a:pPr>
            <a:r>
              <a:rPr lang="en-IN" sz="1450" dirty="0" err="1"/>
              <a:t>total_sales_amount</a:t>
            </a:r>
            <a:r>
              <a:rPr lang="en-IN" sz="1450" dirty="0"/>
              <a:t> = data[</a:t>
            </a:r>
            <a:r>
              <a:rPr lang="en-IN" sz="1450" dirty="0" err="1"/>
              <a:t>product_columns</a:t>
            </a:r>
            <a:r>
              <a:rPr lang="en-IN" sz="1450" dirty="0"/>
              <a:t>].sum(axis=1)</a:t>
            </a:r>
          </a:p>
          <a:p>
            <a:pPr marL="0" indent="0">
              <a:buNone/>
            </a:pPr>
            <a:r>
              <a:rPr lang="en-IN" sz="1450" dirty="0" err="1"/>
              <a:t>average_daily_sales</a:t>
            </a:r>
            <a:r>
              <a:rPr lang="en-IN" sz="1450" dirty="0"/>
              <a:t> = </a:t>
            </a:r>
            <a:r>
              <a:rPr lang="en-IN" sz="1450" dirty="0" err="1"/>
              <a:t>total_sales_amount.mean</a:t>
            </a:r>
            <a:r>
              <a:rPr lang="en-IN" sz="1450" dirty="0"/>
              <a:t>()</a:t>
            </a:r>
          </a:p>
          <a:p>
            <a:pPr marL="0" indent="0">
              <a:buNone/>
            </a:pPr>
            <a:endParaRPr lang="en-IN" b="1" dirty="0"/>
          </a:p>
        </p:txBody>
      </p:sp>
    </p:spTree>
    <p:extLst>
      <p:ext uri="{BB962C8B-B14F-4D97-AF65-F5344CB8AC3E}">
        <p14:creationId xmlns:p14="http://schemas.microsoft.com/office/powerpoint/2010/main" val="236483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E316-CF08-0D16-A809-4236674D8D27}"/>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417F6EF4-B8B8-0741-B37E-8AEC47F83F52}"/>
              </a:ext>
            </a:extLst>
          </p:cNvPr>
          <p:cNvSpPr>
            <a:spLocks noGrp="1"/>
          </p:cNvSpPr>
          <p:nvPr>
            <p:ph idx="1"/>
          </p:nvPr>
        </p:nvSpPr>
        <p:spPr>
          <a:xfrm>
            <a:off x="406745" y="93306"/>
            <a:ext cx="8596668" cy="6764694"/>
          </a:xfrm>
        </p:spPr>
        <p:txBody>
          <a:bodyPr>
            <a:normAutofit fontScale="25000" lnSpcReduction="20000"/>
          </a:bodyPr>
          <a:lstStyle/>
          <a:p>
            <a:pPr marL="0" indent="0">
              <a:buNone/>
            </a:pPr>
            <a:r>
              <a:rPr lang="en-IN" sz="5600" dirty="0" err="1"/>
              <a:t>max_daily_sales</a:t>
            </a:r>
            <a:r>
              <a:rPr lang="en-IN" sz="5600" dirty="0"/>
              <a:t> = </a:t>
            </a:r>
            <a:r>
              <a:rPr lang="en-IN" sz="5600" dirty="0" err="1"/>
              <a:t>total_sales_amount.max</a:t>
            </a:r>
            <a:r>
              <a:rPr lang="en-IN" sz="5600" dirty="0"/>
              <a:t>()</a:t>
            </a:r>
          </a:p>
          <a:p>
            <a:pPr marL="0" indent="0">
              <a:buNone/>
            </a:pPr>
            <a:r>
              <a:rPr lang="en-IN" sz="5600" dirty="0" err="1"/>
              <a:t>min_daily_sales</a:t>
            </a:r>
            <a:r>
              <a:rPr lang="en-IN" sz="5600" dirty="0"/>
              <a:t> = </a:t>
            </a:r>
            <a:r>
              <a:rPr lang="en-IN" sz="5600" dirty="0" err="1"/>
              <a:t>total_sales_amount.min</a:t>
            </a:r>
            <a:r>
              <a:rPr lang="en-IN" sz="5600" dirty="0"/>
              <a:t>()</a:t>
            </a:r>
          </a:p>
          <a:p>
            <a:pPr marL="0" indent="0">
              <a:buNone/>
            </a:pPr>
            <a:r>
              <a:rPr lang="en-IN" sz="5600" dirty="0"/>
              <a:t># C</a:t>
            </a:r>
            <a:r>
              <a:rPr lang="en-IN" sz="5600" b="1" dirty="0"/>
              <a:t>reate a bar plot for total sales of each product</a:t>
            </a:r>
          </a:p>
          <a:p>
            <a:pPr marL="0" indent="0">
              <a:buNone/>
            </a:pPr>
            <a:r>
              <a:rPr lang="en-IN" sz="5600" dirty="0" err="1"/>
              <a:t>plt.figure</a:t>
            </a:r>
            <a:r>
              <a:rPr lang="en-IN" sz="5600" dirty="0"/>
              <a:t>(</a:t>
            </a:r>
            <a:r>
              <a:rPr lang="en-IN" sz="5600" dirty="0" err="1"/>
              <a:t>figsize</a:t>
            </a:r>
            <a:r>
              <a:rPr lang="en-IN" sz="5600" dirty="0"/>
              <a:t>=(12, 6))</a:t>
            </a:r>
          </a:p>
          <a:p>
            <a:pPr marL="0" indent="0">
              <a:buNone/>
            </a:pPr>
            <a:r>
              <a:rPr lang="en-IN" sz="5600" dirty="0" err="1"/>
              <a:t>sns.barplot</a:t>
            </a:r>
            <a:r>
              <a:rPr lang="en-IN" sz="5600" dirty="0"/>
              <a:t>(x=</a:t>
            </a:r>
            <a:r>
              <a:rPr lang="en-IN" sz="5600" dirty="0" err="1"/>
              <a:t>total_sales.index</a:t>
            </a:r>
            <a:r>
              <a:rPr lang="en-IN" sz="5600" dirty="0"/>
              <a:t>, y=</a:t>
            </a:r>
            <a:r>
              <a:rPr lang="en-IN" sz="5600" dirty="0" err="1"/>
              <a:t>total_sales.values</a:t>
            </a:r>
            <a:r>
              <a:rPr lang="en-IN" sz="5600" dirty="0"/>
              <a:t>)</a:t>
            </a:r>
          </a:p>
          <a:p>
            <a:pPr marL="0" indent="0">
              <a:buNone/>
            </a:pPr>
            <a:r>
              <a:rPr lang="en-IN" sz="5600" dirty="0" err="1"/>
              <a:t>plt.title</a:t>
            </a:r>
            <a:r>
              <a:rPr lang="en-IN" sz="5600" dirty="0"/>
              <a:t>('Total Sales for Each Product')</a:t>
            </a:r>
          </a:p>
          <a:p>
            <a:pPr marL="0" indent="0">
              <a:buNone/>
            </a:pPr>
            <a:r>
              <a:rPr lang="en-IN" sz="5600" dirty="0" err="1"/>
              <a:t>plt.xlabel</a:t>
            </a:r>
            <a:r>
              <a:rPr lang="en-IN" sz="5600" dirty="0"/>
              <a:t>('Products')</a:t>
            </a:r>
          </a:p>
          <a:p>
            <a:pPr marL="0" indent="0">
              <a:buNone/>
            </a:pPr>
            <a:r>
              <a:rPr lang="en-IN" sz="5600" dirty="0" err="1"/>
              <a:t>plt.ylabel</a:t>
            </a:r>
            <a:r>
              <a:rPr lang="en-IN" sz="5600" dirty="0"/>
              <a:t>('Total Sales')</a:t>
            </a:r>
          </a:p>
          <a:p>
            <a:pPr marL="0" indent="0">
              <a:buNone/>
            </a:pPr>
            <a:r>
              <a:rPr lang="en-IN" sz="5600" dirty="0" err="1"/>
              <a:t>plt.xticks</a:t>
            </a:r>
            <a:r>
              <a:rPr lang="en-IN" sz="5600" dirty="0"/>
              <a:t>(rotation=45)</a:t>
            </a:r>
          </a:p>
          <a:p>
            <a:pPr marL="0" indent="0">
              <a:buNone/>
            </a:pPr>
            <a:r>
              <a:rPr lang="en-IN" sz="5600" dirty="0" err="1"/>
              <a:t>plt.show</a:t>
            </a:r>
            <a:r>
              <a:rPr lang="en-IN" sz="5600" dirty="0"/>
              <a:t>()</a:t>
            </a:r>
          </a:p>
          <a:p>
            <a:pPr marL="0" indent="0">
              <a:buNone/>
            </a:pPr>
            <a:r>
              <a:rPr lang="en-IN" sz="5600" dirty="0"/>
              <a:t># </a:t>
            </a:r>
            <a:r>
              <a:rPr lang="en-IN" sz="5600" b="1" dirty="0"/>
              <a:t>Create a pie chart for customer preferences</a:t>
            </a:r>
          </a:p>
          <a:p>
            <a:pPr marL="0" indent="0">
              <a:buNone/>
            </a:pPr>
            <a:r>
              <a:rPr lang="en-IN" sz="5600" dirty="0" err="1"/>
              <a:t>plt.figure</a:t>
            </a:r>
            <a:r>
              <a:rPr lang="en-IN" sz="5600" dirty="0"/>
              <a:t>(</a:t>
            </a:r>
            <a:r>
              <a:rPr lang="en-IN" sz="5600" dirty="0" err="1"/>
              <a:t>figsize</a:t>
            </a:r>
            <a:r>
              <a:rPr lang="en-IN" sz="5600" dirty="0"/>
              <a:t>=(8, 8))</a:t>
            </a:r>
          </a:p>
          <a:p>
            <a:pPr marL="0" indent="0">
              <a:buNone/>
            </a:pPr>
            <a:r>
              <a:rPr lang="en-IN" sz="5600" dirty="0" err="1"/>
              <a:t>plt.pie</a:t>
            </a:r>
            <a:r>
              <a:rPr lang="en-IN" sz="5600" dirty="0"/>
              <a:t>(</a:t>
            </a:r>
            <a:r>
              <a:rPr lang="en-IN" sz="5600" dirty="0" err="1"/>
              <a:t>total_customer_preferences</a:t>
            </a:r>
            <a:r>
              <a:rPr lang="en-IN" sz="5600" dirty="0"/>
              <a:t>, labels=</a:t>
            </a:r>
            <a:r>
              <a:rPr lang="en-IN" sz="5600" dirty="0" err="1"/>
              <a:t>total_customer_preferences.index</a:t>
            </a:r>
            <a:r>
              <a:rPr lang="en-IN" sz="5600" dirty="0"/>
              <a:t>, </a:t>
            </a:r>
            <a:r>
              <a:rPr lang="en-IN" sz="5600" dirty="0" err="1"/>
              <a:t>autopct</a:t>
            </a:r>
            <a:r>
              <a:rPr lang="en-IN" sz="5600" dirty="0"/>
              <a:t>='%1.1f%%')</a:t>
            </a:r>
          </a:p>
          <a:p>
            <a:pPr marL="0" indent="0">
              <a:buNone/>
            </a:pPr>
            <a:r>
              <a:rPr lang="en-IN" sz="5600" dirty="0" err="1"/>
              <a:t>plt.title</a:t>
            </a:r>
            <a:r>
              <a:rPr lang="en-IN" sz="5600" dirty="0"/>
              <a:t>('Customer Preferences Distribution')</a:t>
            </a:r>
          </a:p>
          <a:p>
            <a:pPr marL="0" indent="0">
              <a:buNone/>
            </a:pPr>
            <a:r>
              <a:rPr lang="en-IN" sz="5600" dirty="0" err="1"/>
              <a:t>plt.show</a:t>
            </a:r>
            <a:r>
              <a:rPr lang="en-IN" sz="5600" dirty="0"/>
              <a:t>()</a:t>
            </a:r>
          </a:p>
          <a:p>
            <a:pPr marL="0" indent="0">
              <a:buNone/>
            </a:pPr>
            <a:r>
              <a:rPr lang="en-IN" sz="5600" dirty="0"/>
              <a:t># </a:t>
            </a:r>
            <a:r>
              <a:rPr lang="en-IN" sz="5600" b="1" dirty="0"/>
              <a:t>Output the insights</a:t>
            </a:r>
          </a:p>
          <a:p>
            <a:pPr marL="0" indent="0">
              <a:buNone/>
            </a:pPr>
            <a:r>
              <a:rPr lang="en-IN" sz="5600" dirty="0"/>
              <a:t>print(</a:t>
            </a:r>
            <a:r>
              <a:rPr lang="en-IN" sz="5600" dirty="0" err="1"/>
              <a:t>f'Top</a:t>
            </a:r>
            <a:r>
              <a:rPr lang="en-IN" sz="5600" dirty="0"/>
              <a:t>-Selling Product: {</a:t>
            </a:r>
            <a:r>
              <a:rPr lang="en-IN" sz="5600" dirty="0" err="1"/>
              <a:t>top_selling_product</a:t>
            </a:r>
            <a:r>
              <a:rPr lang="en-IN" sz="5600" dirty="0"/>
              <a:t>}')</a:t>
            </a:r>
          </a:p>
          <a:p>
            <a:pPr marL="0" indent="0">
              <a:buNone/>
            </a:pPr>
            <a:r>
              <a:rPr lang="en-IN" sz="5600" dirty="0"/>
              <a:t>print(</a:t>
            </a:r>
            <a:r>
              <a:rPr lang="en-IN" sz="5600" dirty="0" err="1"/>
              <a:t>f'Most</a:t>
            </a:r>
            <a:r>
              <a:rPr lang="en-IN" sz="5600" dirty="0"/>
              <a:t> Preferred Customer Preference: {</a:t>
            </a:r>
            <a:r>
              <a:rPr lang="en-IN" sz="5600" dirty="0" err="1"/>
              <a:t>most_preferred_preference</a:t>
            </a:r>
            <a:r>
              <a:rPr lang="en-IN" sz="5600" dirty="0"/>
              <a:t>}')</a:t>
            </a:r>
          </a:p>
          <a:p>
            <a:pPr marL="0" indent="0">
              <a:buNone/>
            </a:pPr>
            <a:r>
              <a:rPr lang="en-IN" sz="5600" dirty="0"/>
              <a:t>print(</a:t>
            </a:r>
            <a:r>
              <a:rPr lang="en-IN" sz="5600" dirty="0" err="1"/>
              <a:t>f'Least</a:t>
            </a:r>
            <a:r>
              <a:rPr lang="en-IN" sz="5600" dirty="0"/>
              <a:t> Preferred Customer Preference: {</a:t>
            </a:r>
            <a:r>
              <a:rPr lang="en-IN" sz="5600" dirty="0" err="1"/>
              <a:t>least_preferred_preference</a:t>
            </a:r>
            <a:r>
              <a:rPr lang="en-IN" sz="5600" dirty="0"/>
              <a:t>}')</a:t>
            </a:r>
          </a:p>
          <a:p>
            <a:pPr marL="0" indent="0">
              <a:buNone/>
            </a:pPr>
            <a:r>
              <a:rPr lang="en-IN" sz="5600" dirty="0"/>
              <a:t>print(</a:t>
            </a:r>
            <a:r>
              <a:rPr lang="en-IN" sz="5600" dirty="0" err="1"/>
              <a:t>f'Average</a:t>
            </a:r>
            <a:r>
              <a:rPr lang="en-IN" sz="5600" dirty="0"/>
              <a:t> Daily Sales: {average_daily_sales:.2f}')</a:t>
            </a:r>
          </a:p>
          <a:p>
            <a:pPr marL="0" indent="0">
              <a:buNone/>
            </a:pPr>
            <a:r>
              <a:rPr lang="en-IN" sz="5600" dirty="0"/>
              <a:t>print(</a:t>
            </a:r>
            <a:r>
              <a:rPr lang="en-IN" sz="5600" dirty="0" err="1"/>
              <a:t>f'Max</a:t>
            </a:r>
            <a:r>
              <a:rPr lang="en-IN" sz="5600" dirty="0"/>
              <a:t> Daily Sales: {</a:t>
            </a:r>
            <a:r>
              <a:rPr lang="en-IN" sz="5600" dirty="0" err="1"/>
              <a:t>max_daily_sales</a:t>
            </a:r>
            <a:r>
              <a:rPr lang="en-IN" sz="5600" dirty="0"/>
              <a:t>}')</a:t>
            </a:r>
          </a:p>
          <a:p>
            <a:pPr marL="0" indent="0">
              <a:buNone/>
            </a:pPr>
            <a:r>
              <a:rPr lang="en-IN" sz="5600" dirty="0"/>
              <a:t>print(</a:t>
            </a:r>
            <a:r>
              <a:rPr lang="en-IN" sz="5600" dirty="0" err="1"/>
              <a:t>f'Min</a:t>
            </a:r>
            <a:r>
              <a:rPr lang="en-IN" sz="5600" dirty="0"/>
              <a:t> Daily Sales: {</a:t>
            </a:r>
            <a:r>
              <a:rPr lang="en-IN" sz="5600" dirty="0" err="1"/>
              <a:t>min_daily_sales</a:t>
            </a:r>
            <a:r>
              <a:rPr lang="en-IN" sz="5600" dirty="0"/>
              <a:t>}')</a:t>
            </a:r>
          </a:p>
          <a:p>
            <a:pPr marL="0" indent="0">
              <a:buNone/>
            </a:pPr>
            <a:endParaRPr lang="en-IN" dirty="0"/>
          </a:p>
        </p:txBody>
      </p:sp>
    </p:spTree>
    <p:extLst>
      <p:ext uri="{BB962C8B-B14F-4D97-AF65-F5344CB8AC3E}">
        <p14:creationId xmlns:p14="http://schemas.microsoft.com/office/powerpoint/2010/main" val="377816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F3751-2A75-D518-ABC2-CA56C6B5217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8654CBA-58C0-679E-C5F7-F8A98C351840}"/>
              </a:ext>
            </a:extLst>
          </p:cNvPr>
          <p:cNvSpPr>
            <a:spLocks noGrp="1"/>
          </p:cNvSpPr>
          <p:nvPr>
            <p:ph idx="1"/>
          </p:nvPr>
        </p:nvSpPr>
        <p:spPr>
          <a:xfrm>
            <a:off x="266787" y="201161"/>
            <a:ext cx="8596668" cy="3880773"/>
          </a:xfrm>
        </p:spPr>
        <p:txBody>
          <a:bodyPr/>
          <a:lstStyle/>
          <a:p>
            <a:pPr marL="0" indent="0">
              <a:buNone/>
            </a:pPr>
            <a:r>
              <a:rPr lang="en-IN" dirty="0"/>
              <a:t>Output: </a:t>
            </a:r>
          </a:p>
        </p:txBody>
      </p:sp>
      <p:pic>
        <p:nvPicPr>
          <p:cNvPr id="15" name="Picture 14" descr="A screenshot of a computer&#10;&#10;Description automatically generated">
            <a:extLst>
              <a:ext uri="{FF2B5EF4-FFF2-40B4-BE49-F238E27FC236}">
                <a16:creationId xmlns:a16="http://schemas.microsoft.com/office/drawing/2014/main" id="{B8D1454E-05B0-EE1E-F72B-0595604BE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536" y="1102845"/>
            <a:ext cx="6485182" cy="4652310"/>
          </a:xfrm>
          <a:prstGeom prst="rect">
            <a:avLst/>
          </a:prstGeom>
        </p:spPr>
      </p:pic>
    </p:spTree>
    <p:extLst>
      <p:ext uri="{BB962C8B-B14F-4D97-AF65-F5344CB8AC3E}">
        <p14:creationId xmlns:p14="http://schemas.microsoft.com/office/powerpoint/2010/main" val="1598465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E31C-B1FC-DE11-B06F-79D0C67A810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D13FEFF-7191-72E0-FB36-308632B15825}"/>
              </a:ext>
            </a:extLst>
          </p:cNvPr>
          <p:cNvSpPr>
            <a:spLocks noGrp="1"/>
          </p:cNvSpPr>
          <p:nvPr>
            <p:ph idx="1"/>
          </p:nvPr>
        </p:nvSpPr>
        <p:spPr/>
        <p:txBody>
          <a:bodyPr/>
          <a:lstStyle/>
          <a:p>
            <a:pPr marL="0" indent="0">
              <a:buNone/>
            </a:pPr>
            <a:r>
              <a:rPr lang="en-IN" dirty="0"/>
              <a:t> </a:t>
            </a:r>
          </a:p>
        </p:txBody>
      </p:sp>
      <p:pic>
        <p:nvPicPr>
          <p:cNvPr id="4" name="Picture 3" descr="A graph of a bar chart&#10;&#10;Description automatically generated with medium confidence">
            <a:extLst>
              <a:ext uri="{FF2B5EF4-FFF2-40B4-BE49-F238E27FC236}">
                <a16:creationId xmlns:a16="http://schemas.microsoft.com/office/drawing/2014/main" id="{7163350A-709C-3A35-36DF-795963D06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25" y="229103"/>
            <a:ext cx="11415749" cy="6325148"/>
          </a:xfrm>
          <a:prstGeom prst="rect">
            <a:avLst/>
          </a:prstGeom>
        </p:spPr>
      </p:pic>
    </p:spTree>
    <p:extLst>
      <p:ext uri="{BB962C8B-B14F-4D97-AF65-F5344CB8AC3E}">
        <p14:creationId xmlns:p14="http://schemas.microsoft.com/office/powerpoint/2010/main" val="2242509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25E5-5AFD-EE82-32A2-37C36DF2D7C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40794342-67CA-4F8C-EA0C-536473DE6253}"/>
              </a:ext>
            </a:extLst>
          </p:cNvPr>
          <p:cNvSpPr>
            <a:spLocks noGrp="1"/>
          </p:cNvSpPr>
          <p:nvPr>
            <p:ph idx="1"/>
          </p:nvPr>
        </p:nvSpPr>
        <p:spPr/>
        <p:txBody>
          <a:bodyPr/>
          <a:lstStyle/>
          <a:p>
            <a:pPr marL="0" indent="0">
              <a:buNone/>
            </a:pPr>
            <a:r>
              <a:rPr lang="en-IN" dirty="0"/>
              <a:t>  </a:t>
            </a:r>
          </a:p>
        </p:txBody>
      </p:sp>
      <p:pic>
        <p:nvPicPr>
          <p:cNvPr id="4" name="Picture 3" descr="A pie chart with numbers and a number of percentages&#10;&#10;Description automatically generated">
            <a:extLst>
              <a:ext uri="{FF2B5EF4-FFF2-40B4-BE49-F238E27FC236}">
                <a16:creationId xmlns:a16="http://schemas.microsoft.com/office/drawing/2014/main" id="{432A45A8-344E-3B3C-62AA-DCAE04DDE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100" y="229800"/>
            <a:ext cx="7353136" cy="6398400"/>
          </a:xfrm>
          <a:prstGeom prst="rect">
            <a:avLst/>
          </a:prstGeom>
        </p:spPr>
      </p:pic>
    </p:spTree>
    <p:extLst>
      <p:ext uri="{BB962C8B-B14F-4D97-AF65-F5344CB8AC3E}">
        <p14:creationId xmlns:p14="http://schemas.microsoft.com/office/powerpoint/2010/main" val="228018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Content Placeholder 2"/>
          <p:cNvSpPr>
            <a:spLocks noGrp="1"/>
          </p:cNvSpPr>
          <p:nvPr>
            <p:ph idx="1"/>
          </p:nvPr>
        </p:nvSpPr>
        <p:spPr>
          <a:xfrm>
            <a:off x="677334" y="1930400"/>
            <a:ext cx="8596668" cy="3880773"/>
          </a:xfrm>
        </p:spPr>
        <p:txBody>
          <a:bodyPr>
            <a:normAutofit/>
          </a:bodyPr>
          <a:lstStyle/>
          <a:p>
            <a:pPr>
              <a:buFont typeface="Wingdings" panose="05000000000000000000" pitchFamily="2" charset="2"/>
              <a:buChar char="v"/>
            </a:pPr>
            <a:r>
              <a:rPr lang="en-US" sz="2000" dirty="0"/>
              <a:t> Determine which products are top-sellers in terms of quantity sold.</a:t>
            </a:r>
          </a:p>
          <a:p>
            <a:pPr>
              <a:buFont typeface="Wingdings" panose="05000000000000000000" pitchFamily="2" charset="2"/>
              <a:buChar char="v"/>
            </a:pPr>
            <a:r>
              <a:rPr lang="en-US" sz="2000" dirty="0"/>
              <a:t> Explore the sales trends over time, looking for patterns and variations.</a:t>
            </a:r>
          </a:p>
          <a:p>
            <a:pPr>
              <a:buFont typeface="Wingdings" panose="05000000000000000000" pitchFamily="2" charset="2"/>
              <a:buChar char="v"/>
            </a:pPr>
            <a:r>
              <a:rPr lang="en-US" sz="2000" dirty="0"/>
              <a:t>Identify customer preferences and which product categories are most and least preferred.</a:t>
            </a:r>
          </a:p>
          <a:p>
            <a:pPr>
              <a:buFont typeface="Wingdings" panose="05000000000000000000" pitchFamily="2" charset="2"/>
              <a:buChar char="v"/>
            </a:pPr>
            <a:r>
              <a:rPr lang="en-US" sz="2000" dirty="0"/>
              <a:t> Use insights to guide inventory management strategies.</a:t>
            </a:r>
          </a:p>
          <a:p>
            <a:pPr>
              <a:buFont typeface="Wingdings" panose="05000000000000000000" pitchFamily="2" charset="2"/>
              <a:buChar char="v"/>
            </a:pPr>
            <a:r>
              <a:rPr lang="en-US" sz="2000" dirty="0"/>
              <a:t> Tailor marketing efforts based on top-selling products and customer preferences.</a:t>
            </a:r>
          </a:p>
        </p:txBody>
      </p:sp>
    </p:spTree>
    <p:extLst>
      <p:ext uri="{BB962C8B-B14F-4D97-AF65-F5344CB8AC3E}">
        <p14:creationId xmlns:p14="http://schemas.microsoft.com/office/powerpoint/2010/main" val="416973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E1EA-2CE3-EF2F-EF63-62E5B439A0CA}"/>
              </a:ext>
            </a:extLst>
          </p:cNvPr>
          <p:cNvSpPr>
            <a:spLocks noGrp="1"/>
          </p:cNvSpPr>
          <p:nvPr>
            <p:ph type="title"/>
          </p:nvPr>
        </p:nvSpPr>
        <p:spPr>
          <a:xfrm>
            <a:off x="70844" y="156238"/>
            <a:ext cx="9474372" cy="1320800"/>
          </a:xfrm>
        </p:spPr>
        <p:txBody>
          <a:bodyPr>
            <a:normAutofit fontScale="90000"/>
          </a:bodyPr>
          <a:lstStyle/>
          <a:p>
            <a:r>
              <a:rPr lang="en-US" dirty="0"/>
              <a:t>Insights from the analysis can significantly guide inventory management and marketing strategies:</a:t>
            </a:r>
            <a:endParaRPr lang="en-IN" dirty="0"/>
          </a:p>
        </p:txBody>
      </p:sp>
      <p:sp>
        <p:nvSpPr>
          <p:cNvPr id="3" name="Content Placeholder 2">
            <a:extLst>
              <a:ext uri="{FF2B5EF4-FFF2-40B4-BE49-F238E27FC236}">
                <a16:creationId xmlns:a16="http://schemas.microsoft.com/office/drawing/2014/main" id="{F113CC8B-BA43-4D5D-4974-F36BA063D8EB}"/>
              </a:ext>
            </a:extLst>
          </p:cNvPr>
          <p:cNvSpPr>
            <a:spLocks noGrp="1"/>
          </p:cNvSpPr>
          <p:nvPr>
            <p:ph idx="1"/>
          </p:nvPr>
        </p:nvSpPr>
        <p:spPr>
          <a:xfrm>
            <a:off x="0" y="973185"/>
            <a:ext cx="12192000" cy="6043435"/>
          </a:xfrm>
        </p:spPr>
        <p:txBody>
          <a:bodyPr>
            <a:normAutofit fontScale="92500"/>
          </a:bodyPr>
          <a:lstStyle/>
          <a:p>
            <a:endParaRPr lang="en-US" sz="1100" b="1" i="1" dirty="0"/>
          </a:p>
          <a:p>
            <a:r>
              <a:rPr lang="en-US" sz="1100" b="1" i="1" dirty="0"/>
              <a:t>By analyzing sales data, you can identify the products that are top sellers. These products should be stocked in higher quantities to meet demand.</a:t>
            </a:r>
          </a:p>
          <a:p>
            <a:r>
              <a:rPr lang="en-US" sz="1100" b="1" i="1" dirty="0"/>
              <a:t>Analyzing sales trends over time can help identify seasonal fluctuations in demand. This information is critical for optimizing inventory levels. For instance, you can stock up on seasonal items before the peak season.</a:t>
            </a:r>
          </a:p>
          <a:p>
            <a:r>
              <a:rPr lang="en-US" sz="1100" b="1" i="1" dirty="0"/>
              <a:t>By monitoring inventory levels against sales trends, you can prevent stockouts (items being out of stock) and overstock situations. Maintaining the right balance helps in cost savings and customer satisfaction.</a:t>
            </a:r>
          </a:p>
          <a:p>
            <a:endParaRPr lang="en-US" sz="1100" b="1" i="1" dirty="0"/>
          </a:p>
          <a:p>
            <a:r>
              <a:rPr lang="en-US" sz="1100" b="1" i="1" dirty="0"/>
              <a:t>Understanding customer preferences and buying patterns can guide marketing efforts. You can target marketing campaigns towards the products and categories that are most appealing to your customers.</a:t>
            </a:r>
          </a:p>
          <a:p>
            <a:r>
              <a:rPr lang="en-US" sz="1100" b="1" i="1" dirty="0"/>
              <a:t>Sales data can reveal price sensitivity. You can adjust pricing for different products based on their demand elasticity, helping to maximize revenue and profit.</a:t>
            </a:r>
          </a:p>
          <a:p>
            <a:r>
              <a:rPr lang="en-US" sz="1100" b="1" i="1" dirty="0"/>
              <a:t>Inventory turnover rate insights can help in setting reordering points and quantities. Fast-moving items may need frequent restocking, while slow-moving items might require a reduction in order quantity.</a:t>
            </a:r>
          </a:p>
          <a:p>
            <a:r>
              <a:rPr lang="en-US" sz="1100" b="1" i="1" dirty="0"/>
              <a:t>By identifying low-performing products or slow-moving items, you can consider discontinuing them or reducing the order quantity, freeing up capital for better-performing items.</a:t>
            </a:r>
          </a:p>
          <a:p>
            <a:r>
              <a:rPr lang="en-US" sz="1100" b="1" i="1" dirty="0"/>
              <a:t>Sales trend analysis can reveal the most effective times to launch marketing campaigns. For instance, if a product experiences a slump in sales at a particular time, a well-timed campaign can boost sales.</a:t>
            </a:r>
          </a:p>
          <a:p>
            <a:r>
              <a:rPr lang="en-US" sz="1100" b="1" i="1" dirty="0"/>
              <a:t>You can segment your customer base based on their preferences and buying behavior. This allows for more targeted marketing strategies, catering to the unique needs and preferences of different customer groups.</a:t>
            </a:r>
          </a:p>
          <a:p>
            <a:r>
              <a:rPr lang="en-US" sz="1100" b="1" i="1" dirty="0"/>
              <a:t>Identifying slow-moving or obsolete items can help in reducing carrying costs and space utilization, improving overall inventory cost management.</a:t>
            </a:r>
          </a:p>
          <a:p>
            <a:r>
              <a:rPr lang="en-US" sz="1100" b="1" i="1" dirty="0"/>
              <a:t>Analyzing the data may uncover emerging product trends. Being early to market with such products can be a competitive advantage.</a:t>
            </a:r>
          </a:p>
          <a:p>
            <a:r>
              <a:rPr lang="en-US" sz="1100" b="1" i="1" dirty="0"/>
              <a:t>Understanding which products have high demand can lead to better supplier negotiations and more efficient supply chain management.</a:t>
            </a:r>
          </a:p>
          <a:p>
            <a:r>
              <a:rPr lang="en-US" sz="1100" b="1" i="1" dirty="0"/>
              <a:t>Historical sales data can be used for demand forecasting. Accurate forecasts help in maintaining optimal inventory levels and ensuring items are available when customers want them.</a:t>
            </a:r>
          </a:p>
          <a:p>
            <a:r>
              <a:rPr lang="en-US" sz="1100" b="1" i="1" dirty="0"/>
              <a:t>By comparing your sales data to competitors' sales, you can identify gaps in your product offerings and marketing strategies. This can help in formulating strategies to outperform competitors.</a:t>
            </a:r>
          </a:p>
          <a:p>
            <a:r>
              <a:rPr lang="en-US" sz="1100" b="1" i="1" dirty="0"/>
              <a:t>Monitoring sales data can help identify trends in customer behavior, enabling you to take actions that enhance customer retention and loyalty.</a:t>
            </a:r>
            <a:endParaRPr lang="en-IN" sz="1100" b="1" i="1" dirty="0"/>
          </a:p>
        </p:txBody>
      </p:sp>
    </p:spTree>
    <p:extLst>
      <p:ext uri="{BB962C8B-B14F-4D97-AF65-F5344CB8AC3E}">
        <p14:creationId xmlns:p14="http://schemas.microsoft.com/office/powerpoint/2010/main" val="2612020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677334" y="1419925"/>
            <a:ext cx="8596668" cy="5017451"/>
          </a:xfrm>
        </p:spPr>
        <p:txBody>
          <a:bodyPr>
            <a:normAutofit/>
          </a:bodyPr>
          <a:lstStyle/>
          <a:p>
            <a:pPr>
              <a:lnSpc>
                <a:spcPct val="150000"/>
              </a:lnSpc>
              <a:buFont typeface="Wingdings" panose="05000000000000000000" pitchFamily="2" charset="2"/>
              <a:buChar char="q"/>
            </a:pPr>
            <a:r>
              <a:rPr lang="en-US" sz="2000" dirty="0"/>
              <a:t>The project aims to help businesses optimize their operations, maximize sales, and improve customer satisfaction. It provides a comprehensive solution for analyzing historical sales data and leveraging machine learning techniques to make informed business decisions.</a:t>
            </a:r>
          </a:p>
          <a:p>
            <a:pPr>
              <a:lnSpc>
                <a:spcPct val="150000"/>
              </a:lnSpc>
              <a:buFont typeface="Wingdings" panose="05000000000000000000" pitchFamily="2" charset="2"/>
              <a:buChar char="q"/>
            </a:pPr>
            <a:r>
              <a:rPr lang="en-US" sz="2000" dirty="0"/>
              <a:t>Please note that this is a high-level overview, and the specific implementation details and choice of machine learning models may vary based on the characteristics of your dataset and the goals of your analysis.</a:t>
            </a:r>
          </a:p>
        </p:txBody>
      </p:sp>
    </p:spTree>
    <p:extLst>
      <p:ext uri="{BB962C8B-B14F-4D97-AF65-F5344CB8AC3E}">
        <p14:creationId xmlns:p14="http://schemas.microsoft.com/office/powerpoint/2010/main" val="3442923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2383471" y="2361311"/>
            <a:ext cx="8596668" cy="3880773"/>
          </a:xfrm>
        </p:spPr>
        <p:txBody>
          <a:bodyPr>
            <a:normAutofit/>
          </a:bodyPr>
          <a:lstStyle/>
          <a:p>
            <a:pPr marL="0" indent="0">
              <a:buNone/>
            </a:pPr>
            <a:r>
              <a:rPr lang="en-US" sz="8000" dirty="0"/>
              <a:t>THANK </a:t>
            </a:r>
          </a:p>
          <a:p>
            <a:pPr marL="0" indent="0">
              <a:buNone/>
            </a:pPr>
            <a:r>
              <a:rPr lang="en-US" sz="8000" dirty="0"/>
              <a:t>        YOU</a:t>
            </a:r>
            <a:endParaRPr lang="en-IN" sz="8000" dirty="0"/>
          </a:p>
        </p:txBody>
      </p:sp>
    </p:spTree>
    <p:extLst>
      <p:ext uri="{BB962C8B-B14F-4D97-AF65-F5344CB8AC3E}">
        <p14:creationId xmlns:p14="http://schemas.microsoft.com/office/powerpoint/2010/main" val="84052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BE58-BCF6-59D0-854C-71D2BAEE37BC}"/>
              </a:ext>
            </a:extLst>
          </p:cNvPr>
          <p:cNvSpPr>
            <a:spLocks noGrp="1"/>
          </p:cNvSpPr>
          <p:nvPr>
            <p:ph type="title"/>
          </p:nvPr>
        </p:nvSpPr>
        <p:spPr/>
        <p:txBody>
          <a:bodyPr/>
          <a:lstStyle/>
          <a:p>
            <a:r>
              <a:rPr lang="en-IN" dirty="0"/>
              <a:t>Design and Thinking </a:t>
            </a:r>
          </a:p>
        </p:txBody>
      </p:sp>
      <p:sp>
        <p:nvSpPr>
          <p:cNvPr id="3" name="Content Placeholder 2">
            <a:extLst>
              <a:ext uri="{FF2B5EF4-FFF2-40B4-BE49-F238E27FC236}">
                <a16:creationId xmlns:a16="http://schemas.microsoft.com/office/drawing/2014/main" id="{6E7958EA-F663-3161-8FA2-679089902972}"/>
              </a:ext>
            </a:extLst>
          </p:cNvPr>
          <p:cNvSpPr>
            <a:spLocks noGrp="1"/>
          </p:cNvSpPr>
          <p:nvPr>
            <p:ph idx="1"/>
          </p:nvPr>
        </p:nvSpPr>
        <p:spPr>
          <a:xfrm>
            <a:off x="677334" y="1843349"/>
            <a:ext cx="8596668" cy="3880773"/>
          </a:xfrm>
        </p:spPr>
        <p:txBody>
          <a:bodyPr>
            <a:normAutofit/>
          </a:bodyPr>
          <a:lstStyle/>
          <a:p>
            <a:pPr>
              <a:lnSpc>
                <a:spcPct val="200000"/>
              </a:lnSpc>
            </a:pPr>
            <a:r>
              <a:rPr lang="en-US" sz="2800" dirty="0"/>
              <a:t>ANALYSIS  OBJECTIVE </a:t>
            </a:r>
          </a:p>
          <a:p>
            <a:pPr>
              <a:lnSpc>
                <a:spcPct val="200000"/>
              </a:lnSpc>
            </a:pPr>
            <a:r>
              <a:rPr lang="en-US" sz="2800" dirty="0"/>
              <a:t>DATA COLLECTION </a:t>
            </a:r>
          </a:p>
          <a:p>
            <a:pPr>
              <a:lnSpc>
                <a:spcPct val="200000"/>
              </a:lnSpc>
            </a:pPr>
            <a:r>
              <a:rPr lang="en-US" sz="2800" dirty="0"/>
              <a:t>VISUALIZATION STRATEGY </a:t>
            </a:r>
          </a:p>
          <a:p>
            <a:pPr>
              <a:lnSpc>
                <a:spcPct val="200000"/>
              </a:lnSpc>
            </a:pPr>
            <a:r>
              <a:rPr lang="en-US" sz="2800" dirty="0"/>
              <a:t>ACTIONABLE  INSIGHTS </a:t>
            </a:r>
            <a:endParaRPr lang="en-IN" sz="2800" dirty="0"/>
          </a:p>
        </p:txBody>
      </p:sp>
    </p:spTree>
    <p:extLst>
      <p:ext uri="{BB962C8B-B14F-4D97-AF65-F5344CB8AC3E}">
        <p14:creationId xmlns:p14="http://schemas.microsoft.com/office/powerpoint/2010/main" val="3988630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3869-4A21-B418-9B36-92A4EE52922B}"/>
              </a:ext>
            </a:extLst>
          </p:cNvPr>
          <p:cNvSpPr>
            <a:spLocks noGrp="1"/>
          </p:cNvSpPr>
          <p:nvPr>
            <p:ph type="title"/>
          </p:nvPr>
        </p:nvSpPr>
        <p:spPr/>
        <p:txBody>
          <a:bodyPr/>
          <a:lstStyle/>
          <a:p>
            <a:r>
              <a:rPr lang="en-IN" dirty="0"/>
              <a:t>Analysis objective </a:t>
            </a:r>
          </a:p>
        </p:txBody>
      </p:sp>
      <p:sp>
        <p:nvSpPr>
          <p:cNvPr id="3" name="Content Placeholder 2">
            <a:extLst>
              <a:ext uri="{FF2B5EF4-FFF2-40B4-BE49-F238E27FC236}">
                <a16:creationId xmlns:a16="http://schemas.microsoft.com/office/drawing/2014/main" id="{CB8E877D-2D38-A4C1-51C8-A8B300A14B77}"/>
              </a:ext>
            </a:extLst>
          </p:cNvPr>
          <p:cNvSpPr>
            <a:spLocks noGrp="1"/>
          </p:cNvSpPr>
          <p:nvPr>
            <p:ph idx="1"/>
          </p:nvPr>
        </p:nvSpPr>
        <p:spPr>
          <a:xfrm>
            <a:off x="677334" y="1434841"/>
            <a:ext cx="8596668" cy="4813559"/>
          </a:xfrm>
        </p:spPr>
        <p:txBody>
          <a:bodyPr>
            <a:noAutofit/>
          </a:bodyPr>
          <a:lstStyle/>
          <a:p>
            <a:pPr marL="0" indent="0">
              <a:lnSpc>
                <a:spcPct val="220000"/>
              </a:lnSpc>
              <a:buNone/>
            </a:pPr>
            <a:r>
              <a:rPr lang="en-US" sz="1400" b="1" dirty="0"/>
              <a:t>The analysis aims to identify trends and patterns in product sales data, including correlations and customer behavior insights. The objectives are to: </a:t>
            </a:r>
          </a:p>
          <a:p>
            <a:pPr marL="0" indent="0">
              <a:lnSpc>
                <a:spcPct val="220000"/>
              </a:lnSpc>
              <a:buNone/>
            </a:pPr>
            <a:r>
              <a:rPr lang="en-US" sz="1400" b="1" dirty="0"/>
              <a:t>•	Understand the factors that contribute to product sales. </a:t>
            </a:r>
          </a:p>
          <a:p>
            <a:pPr marL="0" indent="0">
              <a:lnSpc>
                <a:spcPct val="220000"/>
              </a:lnSpc>
              <a:buNone/>
            </a:pPr>
            <a:r>
              <a:rPr lang="en-US" sz="1400" b="1" dirty="0"/>
              <a:t>•	Identify patterns and trends in sales data over time. </a:t>
            </a:r>
          </a:p>
          <a:p>
            <a:pPr marL="0" indent="0">
              <a:lnSpc>
                <a:spcPct val="220000"/>
              </a:lnSpc>
              <a:buNone/>
            </a:pPr>
            <a:r>
              <a:rPr lang="en-US" sz="1400" b="1" dirty="0"/>
              <a:t>•	Explore correlations between sales and other variables, such as marketing campaigns or customer demographics. </a:t>
            </a:r>
          </a:p>
          <a:p>
            <a:pPr marL="0" indent="0">
              <a:lnSpc>
                <a:spcPct val="220000"/>
              </a:lnSpc>
              <a:buNone/>
            </a:pPr>
            <a:r>
              <a:rPr lang="en-US" sz="1400" b="1" dirty="0"/>
              <a:t>The primary objective of this analysis is to identify areas of improvement for product sales performance. This will involve analyzing sales data to identify trends and patterns, as well as identifying potential areas for optimization. </a:t>
            </a:r>
          </a:p>
          <a:p>
            <a:pPr marL="0" indent="0">
              <a:lnSpc>
                <a:spcPct val="220000"/>
              </a:lnSpc>
              <a:buNone/>
            </a:pPr>
            <a:endParaRPr lang="en-IN" sz="1400" b="1" dirty="0"/>
          </a:p>
        </p:txBody>
      </p:sp>
    </p:spTree>
    <p:extLst>
      <p:ext uri="{BB962C8B-B14F-4D97-AF65-F5344CB8AC3E}">
        <p14:creationId xmlns:p14="http://schemas.microsoft.com/office/powerpoint/2010/main" val="71665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7AB7-EA7C-A1BE-7D06-7F0C7CB0B2BD}"/>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E77C87BF-007F-9675-86BB-336FBBE0C5E9}"/>
              </a:ext>
            </a:extLst>
          </p:cNvPr>
          <p:cNvSpPr>
            <a:spLocks noGrp="1"/>
          </p:cNvSpPr>
          <p:nvPr>
            <p:ph idx="1"/>
          </p:nvPr>
        </p:nvSpPr>
        <p:spPr>
          <a:xfrm>
            <a:off x="677334" y="1488613"/>
            <a:ext cx="8596668" cy="5117460"/>
          </a:xfrm>
        </p:spPr>
        <p:txBody>
          <a:bodyPr>
            <a:noAutofit/>
          </a:bodyPr>
          <a:lstStyle/>
          <a:p>
            <a:pPr marL="0" indent="0">
              <a:lnSpc>
                <a:spcPct val="200000"/>
              </a:lnSpc>
              <a:buNone/>
            </a:pPr>
            <a:r>
              <a:rPr lang="en-US" sz="1400" dirty="0"/>
              <a:t>1.Collect detailed sales data, including date, product ID, quantity sold, revenue, and customer information . </a:t>
            </a:r>
          </a:p>
          <a:p>
            <a:pPr marL="0" indent="0">
              <a:lnSpc>
                <a:spcPct val="200000"/>
              </a:lnSpc>
              <a:buNone/>
            </a:pPr>
            <a:r>
              <a:rPr lang="en-US" sz="1400" dirty="0"/>
              <a:t>2.Gather information about each product, including category, price, cost, and any relevant attributes. </a:t>
            </a:r>
          </a:p>
          <a:p>
            <a:pPr marL="0" indent="0">
              <a:lnSpc>
                <a:spcPct val="200000"/>
              </a:lnSpc>
              <a:buNone/>
            </a:pPr>
            <a:r>
              <a:rPr lang="en-US" sz="1400" dirty="0"/>
              <a:t>3.If applicable, collect customer data such as demographics, location, and purchase history. </a:t>
            </a:r>
          </a:p>
          <a:p>
            <a:pPr marL="0" indent="0">
              <a:lnSpc>
                <a:spcPct val="200000"/>
              </a:lnSpc>
              <a:buNone/>
            </a:pPr>
            <a:r>
              <a:rPr lang="en-US" sz="1400" dirty="0"/>
              <a:t>4.	Capture timestamps to analyze sales trends by day, week, month, and year. </a:t>
            </a:r>
          </a:p>
          <a:p>
            <a:pPr marL="0" indent="0">
              <a:lnSpc>
                <a:spcPct val="200000"/>
              </a:lnSpc>
              <a:buNone/>
            </a:pPr>
            <a:r>
              <a:rPr lang="en-US" sz="1400" dirty="0"/>
              <a:t>5.	Consider incorporating external data sources, such as economic indicators or industry benchmarks, to contextualize sales performance. </a:t>
            </a:r>
          </a:p>
          <a:p>
            <a:pPr marL="0" indent="0">
              <a:lnSpc>
                <a:spcPct val="200000"/>
              </a:lnSpc>
              <a:buNone/>
            </a:pPr>
            <a:r>
              <a:rPr lang="en-US" sz="1400" dirty="0"/>
              <a:t>To conduct the analysis, we will collect data on product sales, marketing campaigns, and customer demographics. The data will be sourced from internal databases and third-party sources, such as social media platforms and market research reports. </a:t>
            </a:r>
          </a:p>
          <a:p>
            <a:pPr marL="0" indent="0">
              <a:lnSpc>
                <a:spcPct val="200000"/>
              </a:lnSpc>
              <a:buNone/>
            </a:pPr>
            <a:endParaRPr lang="en-IN" sz="1400" dirty="0"/>
          </a:p>
        </p:txBody>
      </p:sp>
    </p:spTree>
    <p:extLst>
      <p:ext uri="{BB962C8B-B14F-4D97-AF65-F5344CB8AC3E}">
        <p14:creationId xmlns:p14="http://schemas.microsoft.com/office/powerpoint/2010/main" val="344684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3EDD-D090-33C4-F9E4-32CD5EAD2552}"/>
              </a:ext>
            </a:extLst>
          </p:cNvPr>
          <p:cNvSpPr>
            <a:spLocks noGrp="1"/>
          </p:cNvSpPr>
          <p:nvPr>
            <p:ph type="title"/>
          </p:nvPr>
        </p:nvSpPr>
        <p:spPr/>
        <p:txBody>
          <a:bodyPr/>
          <a:lstStyle/>
          <a:p>
            <a:r>
              <a:rPr lang="en-IN" dirty="0"/>
              <a:t>Visualization strategy</a:t>
            </a:r>
          </a:p>
        </p:txBody>
      </p:sp>
      <p:sp>
        <p:nvSpPr>
          <p:cNvPr id="3" name="Content Placeholder 2">
            <a:extLst>
              <a:ext uri="{FF2B5EF4-FFF2-40B4-BE49-F238E27FC236}">
                <a16:creationId xmlns:a16="http://schemas.microsoft.com/office/drawing/2014/main" id="{5E86EAF9-62C8-65F7-ED24-7E1C4F37152F}"/>
              </a:ext>
            </a:extLst>
          </p:cNvPr>
          <p:cNvSpPr>
            <a:spLocks noGrp="1"/>
          </p:cNvSpPr>
          <p:nvPr>
            <p:ph idx="1"/>
          </p:nvPr>
        </p:nvSpPr>
        <p:spPr>
          <a:xfrm>
            <a:off x="677334" y="1554099"/>
            <a:ext cx="8596668" cy="5098628"/>
          </a:xfrm>
        </p:spPr>
        <p:txBody>
          <a:bodyPr>
            <a:noAutofit/>
          </a:bodyPr>
          <a:lstStyle/>
          <a:p>
            <a:pPr marL="0" indent="0">
              <a:lnSpc>
                <a:spcPct val="170000"/>
              </a:lnSpc>
              <a:buNone/>
            </a:pPr>
            <a:r>
              <a:rPr lang="en-US" sz="1400" dirty="0"/>
              <a:t>1.	Create interactive dashboards using tools like Tableau, Power BI, or custom-built web applications to visualize key sales metrics. Include line charts to show trends, bar charts for product comparisons, and maps for regional insights. </a:t>
            </a:r>
          </a:p>
          <a:p>
            <a:pPr marL="0" indent="0">
              <a:lnSpc>
                <a:spcPct val="170000"/>
              </a:lnSpc>
              <a:buNone/>
            </a:pPr>
            <a:r>
              <a:rPr lang="en-US" sz="1400" dirty="0"/>
              <a:t>2.	Use heatmaps to highlight top-selling products in specific categories or geographic areas. </a:t>
            </a:r>
          </a:p>
          <a:p>
            <a:pPr marL="0" indent="0">
              <a:lnSpc>
                <a:spcPct val="170000"/>
              </a:lnSpc>
              <a:buNone/>
            </a:pPr>
            <a:r>
              <a:rPr lang="en-US" sz="1400" dirty="0"/>
              <a:t>3.	Employ pie charts, histograms, or scatter plots to segment customers based on demographics or purchasing behavior. </a:t>
            </a:r>
          </a:p>
          <a:p>
            <a:pPr marL="0" indent="0">
              <a:lnSpc>
                <a:spcPct val="170000"/>
              </a:lnSpc>
              <a:buNone/>
            </a:pPr>
            <a:r>
              <a:rPr lang="en-US" sz="1400" dirty="0"/>
              <a:t>4.	Develop scatter plots or price elasticity curves to visualize the relationship between price changes and sales volume. </a:t>
            </a:r>
          </a:p>
          <a:p>
            <a:pPr marL="0" indent="0">
              <a:lnSpc>
                <a:spcPct val="170000"/>
              </a:lnSpc>
              <a:buNone/>
            </a:pPr>
            <a:r>
              <a:rPr lang="en-US" sz="1400" dirty="0"/>
              <a:t>5.	Build visual alerts or inventory turnover ratio charts to identify products that require attention. • Line charts to show trends in sales over time. </a:t>
            </a:r>
          </a:p>
          <a:p>
            <a:pPr marL="0" indent="0">
              <a:lnSpc>
                <a:spcPct val="170000"/>
              </a:lnSpc>
              <a:buNone/>
            </a:pPr>
            <a:r>
              <a:rPr lang="en-US" sz="1400" dirty="0"/>
              <a:t>•	Bar charts to compare sales across different products or regions. </a:t>
            </a:r>
          </a:p>
          <a:p>
            <a:pPr marL="0" indent="0">
              <a:lnSpc>
                <a:spcPct val="170000"/>
              </a:lnSpc>
              <a:buNone/>
            </a:pPr>
            <a:r>
              <a:rPr lang="en-US" sz="1400" dirty="0"/>
              <a:t>•	Scatterplots to explore correlations between sales and other variables. </a:t>
            </a:r>
          </a:p>
          <a:p>
            <a:pPr marL="0" indent="0">
              <a:lnSpc>
                <a:spcPct val="170000"/>
              </a:lnSpc>
              <a:buNone/>
            </a:pPr>
            <a:endParaRPr lang="en-IN" sz="1400" dirty="0"/>
          </a:p>
        </p:txBody>
      </p:sp>
    </p:spTree>
    <p:extLst>
      <p:ext uri="{BB962C8B-B14F-4D97-AF65-F5344CB8AC3E}">
        <p14:creationId xmlns:p14="http://schemas.microsoft.com/office/powerpoint/2010/main" val="18282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14F4-BDB2-64C9-28DC-2A228EA05943}"/>
              </a:ext>
            </a:extLst>
          </p:cNvPr>
          <p:cNvSpPr>
            <a:spLocks noGrp="1"/>
          </p:cNvSpPr>
          <p:nvPr>
            <p:ph type="title"/>
          </p:nvPr>
        </p:nvSpPr>
        <p:spPr/>
        <p:txBody>
          <a:bodyPr/>
          <a:lstStyle/>
          <a:p>
            <a:r>
              <a:rPr lang="en-IN" dirty="0"/>
              <a:t>Actionable insights </a:t>
            </a:r>
          </a:p>
        </p:txBody>
      </p:sp>
      <p:sp>
        <p:nvSpPr>
          <p:cNvPr id="3" name="Content Placeholder 2">
            <a:extLst>
              <a:ext uri="{FF2B5EF4-FFF2-40B4-BE49-F238E27FC236}">
                <a16:creationId xmlns:a16="http://schemas.microsoft.com/office/drawing/2014/main" id="{8E9D8E2E-12CC-CE63-C78D-68E73D1FD35F}"/>
              </a:ext>
            </a:extLst>
          </p:cNvPr>
          <p:cNvSpPr>
            <a:spLocks noGrp="1"/>
          </p:cNvSpPr>
          <p:nvPr>
            <p:ph idx="1"/>
          </p:nvPr>
        </p:nvSpPr>
        <p:spPr>
          <a:xfrm>
            <a:off x="593358" y="1488613"/>
            <a:ext cx="8596668" cy="5369387"/>
          </a:xfrm>
        </p:spPr>
        <p:txBody>
          <a:bodyPr>
            <a:noAutofit/>
          </a:bodyPr>
          <a:lstStyle/>
          <a:p>
            <a:pPr marL="0" indent="0">
              <a:lnSpc>
                <a:spcPct val="150000"/>
              </a:lnSpc>
              <a:buNone/>
            </a:pPr>
            <a:r>
              <a:rPr lang="en-US" sz="1400" dirty="0"/>
              <a:t>Based on the analysis, we will provide actionable insights to help improve product sales. These insights may include: • Identifying the most profitable products and regions. </a:t>
            </a:r>
          </a:p>
          <a:p>
            <a:pPr marL="0" indent="0">
              <a:lnSpc>
                <a:spcPct val="150000"/>
              </a:lnSpc>
              <a:buNone/>
            </a:pPr>
            <a:r>
              <a:rPr lang="en-US" sz="1400" dirty="0"/>
              <a:t>•	Identifying customer segments with the highest purchasing power and tailoring marketing campaigns to these segments. </a:t>
            </a:r>
          </a:p>
          <a:p>
            <a:pPr marL="0" indent="0">
              <a:lnSpc>
                <a:spcPct val="150000"/>
              </a:lnSpc>
              <a:buNone/>
            </a:pPr>
            <a:r>
              <a:rPr lang="en-US" sz="1400" dirty="0"/>
              <a:t>•	Optimizing pricing strategies to maximize revenue. </a:t>
            </a:r>
          </a:p>
          <a:p>
            <a:pPr marL="0" indent="0">
              <a:lnSpc>
                <a:spcPct val="150000"/>
              </a:lnSpc>
              <a:buNone/>
            </a:pPr>
            <a:r>
              <a:rPr lang="en-US" sz="1400" dirty="0"/>
              <a:t>1.	Determine which products generate the most revenue and focus marketing efforts on promoting these products. </a:t>
            </a:r>
          </a:p>
          <a:p>
            <a:pPr marL="0" indent="0">
              <a:lnSpc>
                <a:spcPct val="150000"/>
              </a:lnSpc>
              <a:buNone/>
            </a:pPr>
            <a:r>
              <a:rPr lang="en-US" sz="1400" dirty="0"/>
              <a:t>2.	Recognize seasonal sales patterns to optimize inventory levels and marketing campaigns accordingly. </a:t>
            </a:r>
          </a:p>
          <a:p>
            <a:pPr marL="0" indent="0">
              <a:lnSpc>
                <a:spcPct val="150000"/>
              </a:lnSpc>
              <a:buNone/>
            </a:pPr>
            <a:r>
              <a:rPr lang="en-US" sz="1400" dirty="0"/>
              <a:t>3.	Segment customers based on demographics and preferences to tailor marketing messages and product recommendations. </a:t>
            </a:r>
          </a:p>
          <a:p>
            <a:pPr marL="0" indent="0">
              <a:lnSpc>
                <a:spcPct val="150000"/>
              </a:lnSpc>
              <a:buNone/>
            </a:pPr>
            <a:r>
              <a:rPr lang="en-US" sz="1400" dirty="0"/>
              <a:t>4.	Analyze the impact of price changes on sales and profit margins to set competitive pricing strategies. </a:t>
            </a:r>
          </a:p>
          <a:p>
            <a:pPr marL="0" indent="0">
              <a:lnSpc>
                <a:spcPct val="150000"/>
              </a:lnSpc>
              <a:buNone/>
            </a:pPr>
            <a:r>
              <a:rPr lang="en-US" sz="1400" dirty="0"/>
              <a:t>5.	Identify slow-moving products and consider discounting or discontinuing them to free up capital and space. </a:t>
            </a:r>
          </a:p>
          <a:p>
            <a:pPr marL="0" indent="0">
              <a:lnSpc>
                <a:spcPct val="150000"/>
              </a:lnSpc>
              <a:buNone/>
            </a:pPr>
            <a:r>
              <a:rPr lang="en-US" sz="1400" dirty="0"/>
              <a:t>6.	If applicable, target regions with high sales potential or adapt marketing strategies to local preferences. </a:t>
            </a:r>
          </a:p>
          <a:p>
            <a:pPr marL="0" indent="0">
              <a:lnSpc>
                <a:spcPct val="150000"/>
              </a:lnSpc>
              <a:buNone/>
            </a:pPr>
            <a:r>
              <a:rPr lang="en-US" sz="1400" dirty="0"/>
              <a:t> </a:t>
            </a:r>
          </a:p>
          <a:p>
            <a:pPr marL="0" indent="0">
              <a:lnSpc>
                <a:spcPct val="150000"/>
              </a:lnSpc>
              <a:buNone/>
            </a:pPr>
            <a:endParaRPr lang="en-IN" sz="1400" dirty="0"/>
          </a:p>
        </p:txBody>
      </p:sp>
    </p:spTree>
    <p:extLst>
      <p:ext uri="{BB962C8B-B14F-4D97-AF65-F5344CB8AC3E}">
        <p14:creationId xmlns:p14="http://schemas.microsoft.com/office/powerpoint/2010/main" val="27399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CA6F4-3ECA-49BF-91E8-A833415BA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 y="1321566"/>
            <a:ext cx="7708391" cy="4781796"/>
          </a:xfrm>
          <a:prstGeom prst="rect">
            <a:avLst/>
          </a:prstGeom>
        </p:spPr>
      </p:pic>
      <p:sp>
        <p:nvSpPr>
          <p:cNvPr id="4" name="TextBox 3">
            <a:extLst>
              <a:ext uri="{FF2B5EF4-FFF2-40B4-BE49-F238E27FC236}">
                <a16:creationId xmlns:a16="http://schemas.microsoft.com/office/drawing/2014/main" id="{D47BCE41-BC1A-4BA6-BF59-14DA8690AF49}"/>
              </a:ext>
            </a:extLst>
          </p:cNvPr>
          <p:cNvSpPr txBox="1"/>
          <p:nvPr/>
        </p:nvSpPr>
        <p:spPr>
          <a:xfrm flipH="1">
            <a:off x="457199" y="0"/>
            <a:ext cx="2276858" cy="400110"/>
          </a:xfrm>
          <a:prstGeom prst="rect">
            <a:avLst/>
          </a:prstGeom>
          <a:noFill/>
        </p:spPr>
        <p:txBody>
          <a:bodyPr wrap="square" rtlCol="0">
            <a:spAutoFit/>
          </a:bodyPr>
          <a:lstStyle/>
          <a:p>
            <a:r>
              <a:rPr lang="en-US" sz="2000" b="1" dirty="0"/>
              <a:t>Data Source</a:t>
            </a:r>
            <a:endParaRPr lang="en-SG" sz="2000" b="1" dirty="0"/>
          </a:p>
        </p:txBody>
      </p:sp>
      <p:sp>
        <p:nvSpPr>
          <p:cNvPr id="5" name="TextBox 4">
            <a:extLst>
              <a:ext uri="{FF2B5EF4-FFF2-40B4-BE49-F238E27FC236}">
                <a16:creationId xmlns:a16="http://schemas.microsoft.com/office/drawing/2014/main" id="{5023EE41-274E-4974-B21A-C2F11F84DFE1}"/>
              </a:ext>
            </a:extLst>
          </p:cNvPr>
          <p:cNvSpPr txBox="1"/>
          <p:nvPr/>
        </p:nvSpPr>
        <p:spPr>
          <a:xfrm>
            <a:off x="667512" y="828758"/>
            <a:ext cx="8348472" cy="369332"/>
          </a:xfrm>
          <a:prstGeom prst="rect">
            <a:avLst/>
          </a:prstGeom>
          <a:noFill/>
        </p:spPr>
        <p:txBody>
          <a:bodyPr wrap="square" rtlCol="0">
            <a:spAutoFit/>
          </a:bodyPr>
          <a:lstStyle/>
          <a:p>
            <a:r>
              <a:rPr lang="en-US" dirty="0"/>
              <a:t>Dataset Link:</a:t>
            </a:r>
            <a:r>
              <a:rPr lang="en-SG" b="1" u="sng" dirty="0">
                <a:solidFill>
                  <a:srgbClr val="0070C0"/>
                </a:solidFill>
                <a:hlinkClick r:id="rId3">
                  <a:extLst>
                    <a:ext uri="{A12FA001-AC4F-418D-AE19-62706E023703}">
                      <ahyp:hlinkClr xmlns:ahyp="http://schemas.microsoft.com/office/drawing/2018/hyperlinkcolor" val="tx"/>
                    </a:ext>
                  </a:extLst>
                </a:hlinkClick>
              </a:rPr>
              <a:t>https://www.kaggle.com/datasets/ksabishek/product-sales-data</a:t>
            </a:r>
            <a:endParaRPr lang="en-SG" dirty="0">
              <a:solidFill>
                <a:srgbClr val="0070C0"/>
              </a:solidFill>
            </a:endParaRPr>
          </a:p>
        </p:txBody>
      </p:sp>
    </p:spTree>
    <p:extLst>
      <p:ext uri="{BB962C8B-B14F-4D97-AF65-F5344CB8AC3E}">
        <p14:creationId xmlns:p14="http://schemas.microsoft.com/office/powerpoint/2010/main" val="10193837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255</TotalTime>
  <Words>2995</Words>
  <Application>Microsoft Office PowerPoint</Application>
  <PresentationFormat>Widescreen</PresentationFormat>
  <Paragraphs>257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Trebuchet MS</vt:lpstr>
      <vt:lpstr>Wingdings</vt:lpstr>
      <vt:lpstr>Wingdings 3</vt:lpstr>
      <vt:lpstr>Facet</vt:lpstr>
      <vt:lpstr>PRODUCT SALES ANALYSIS</vt:lpstr>
      <vt:lpstr>ABSTRACT</vt:lpstr>
      <vt:lpstr>OBJECTIVES</vt:lpstr>
      <vt:lpstr>Design and Thinking </vt:lpstr>
      <vt:lpstr>Analysis objective </vt:lpstr>
      <vt:lpstr>Data collection</vt:lpstr>
      <vt:lpstr>Visualization strategy</vt:lpstr>
      <vt:lpstr>Actionable insights </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Visualization </vt:lpstr>
      <vt:lpstr>PowerPoint Presentation</vt:lpstr>
      <vt:lpstr>PowerPoint Presentation</vt:lpstr>
      <vt:lpstr>PowerPoint Presentation</vt:lpstr>
      <vt:lpstr>PowerPoint Presentation</vt:lpstr>
      <vt:lpstr>PowerPoint Presentation</vt:lpstr>
      <vt:lpstr>PowerPoint Presentation</vt:lpstr>
      <vt:lpstr>Derived Actionable Insights</vt:lpstr>
      <vt:lpstr>  </vt:lpstr>
      <vt:lpstr>  </vt:lpstr>
      <vt:lpstr>  </vt:lpstr>
      <vt:lpstr>   </vt:lpstr>
      <vt:lpstr>  </vt:lpstr>
      <vt:lpstr>Insights from the analysis can significantly guide inventory management and marketing strategies: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SALES ANALYSIS</dc:title>
  <dc:creator>HI</dc:creator>
  <cp:lastModifiedBy>vishnu k</cp:lastModifiedBy>
  <cp:revision>23</cp:revision>
  <dcterms:created xsi:type="dcterms:W3CDTF">2023-09-29T13:27:09Z</dcterms:created>
  <dcterms:modified xsi:type="dcterms:W3CDTF">2023-10-29T17:13:48Z</dcterms:modified>
</cp:coreProperties>
</file>