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79300" cy="6858000"/>
  <p:notesSz cx="121793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3447" y="2125980"/>
            <a:ext cx="1035240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533E3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33E3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33D33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79300" cy="6851015"/>
          </a:xfrm>
          <a:custGeom>
            <a:avLst/>
            <a:gdLst/>
            <a:ahLst/>
            <a:cxnLst/>
            <a:rect l="l" t="t" r="r" b="b"/>
            <a:pathLst>
              <a:path w="12179300" h="6851015">
                <a:moveTo>
                  <a:pt x="12179299" y="6850856"/>
                </a:moveTo>
                <a:lnTo>
                  <a:pt x="0" y="6850856"/>
                </a:lnTo>
                <a:lnTo>
                  <a:pt x="0" y="0"/>
                </a:lnTo>
                <a:lnTo>
                  <a:pt x="12179299" y="0"/>
                </a:lnTo>
                <a:lnTo>
                  <a:pt x="12179299" y="6850856"/>
                </a:lnTo>
                <a:close/>
              </a:path>
            </a:pathLst>
          </a:custGeom>
          <a:solidFill>
            <a:srgbClr val="E4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9455" y="4317633"/>
            <a:ext cx="3261560" cy="25720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33E3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33E3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33D33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33E3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8965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2339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33D33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33E3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33D33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79300" cy="6851015"/>
          </a:xfrm>
          <a:custGeom>
            <a:avLst/>
            <a:gdLst/>
            <a:ahLst/>
            <a:cxnLst/>
            <a:rect l="l" t="t" r="r" b="b"/>
            <a:pathLst>
              <a:path w="12179300" h="6851015">
                <a:moveTo>
                  <a:pt x="12179299" y="6850856"/>
                </a:moveTo>
                <a:lnTo>
                  <a:pt x="0" y="6850856"/>
                </a:lnTo>
                <a:lnTo>
                  <a:pt x="0" y="0"/>
                </a:lnTo>
                <a:lnTo>
                  <a:pt x="12179299" y="0"/>
                </a:lnTo>
                <a:lnTo>
                  <a:pt x="12179299" y="6850856"/>
                </a:lnTo>
                <a:close/>
              </a:path>
            </a:pathLst>
          </a:custGeom>
          <a:solidFill>
            <a:srgbClr val="E4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9456" y="4317633"/>
            <a:ext cx="3261560" cy="25720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33D33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79300" cy="6851015"/>
          </a:xfrm>
          <a:custGeom>
            <a:avLst/>
            <a:gdLst/>
            <a:ahLst/>
            <a:cxnLst/>
            <a:rect l="l" t="t" r="r" b="b"/>
            <a:pathLst>
              <a:path w="12179300" h="6851015">
                <a:moveTo>
                  <a:pt x="12179299" y="6850856"/>
                </a:moveTo>
                <a:lnTo>
                  <a:pt x="0" y="6850856"/>
                </a:lnTo>
                <a:lnTo>
                  <a:pt x="0" y="0"/>
                </a:lnTo>
                <a:lnTo>
                  <a:pt x="12179299" y="0"/>
                </a:lnTo>
                <a:lnTo>
                  <a:pt x="12179299" y="6850856"/>
                </a:lnTo>
                <a:close/>
              </a:path>
            </a:pathLst>
          </a:custGeom>
          <a:solidFill>
            <a:srgbClr val="E4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92400" y="864361"/>
            <a:ext cx="6794500" cy="847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533E3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4988" y="3086480"/>
            <a:ext cx="9069322" cy="229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33E3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0962" y="6377940"/>
            <a:ext cx="389737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95202" y="6147002"/>
            <a:ext cx="427990" cy="365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33D33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300" cy="68881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DIGITAL</a:t>
            </a:r>
            <a:r>
              <a:rPr spc="-335" dirty="0"/>
              <a:t> </a:t>
            </a:r>
            <a:r>
              <a:rPr spc="-10" dirty="0"/>
              <a:t>PORTFOLIO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13485" marR="1167130">
              <a:lnSpc>
                <a:spcPts val="2800"/>
              </a:lnSpc>
              <a:spcBef>
                <a:spcPts val="655"/>
              </a:spcBef>
            </a:pPr>
            <a:r>
              <a:rPr spc="-10" dirty="0"/>
              <a:t>STUDENT</a:t>
            </a:r>
            <a:r>
              <a:rPr spc="-110" dirty="0"/>
              <a:t> </a:t>
            </a:r>
            <a:r>
              <a:rPr spc="-40" dirty="0"/>
              <a:t>NAME:</a:t>
            </a:r>
            <a:r>
              <a:rPr spc="-155" dirty="0"/>
              <a:t> </a:t>
            </a:r>
            <a:r>
              <a:rPr spc="-55" dirty="0"/>
              <a:t>SARANYA</a:t>
            </a:r>
            <a:r>
              <a:rPr spc="-145" dirty="0"/>
              <a:t> </a:t>
            </a:r>
            <a:r>
              <a:rPr spc="-50" dirty="0"/>
              <a:t>R </a:t>
            </a:r>
            <a:r>
              <a:rPr spc="-25" dirty="0"/>
              <a:t>REGISTER</a:t>
            </a:r>
            <a:r>
              <a:rPr spc="-165" dirty="0"/>
              <a:t> </a:t>
            </a:r>
            <a:r>
              <a:rPr spc="-20" dirty="0"/>
              <a:t>NO:222410487</a:t>
            </a:r>
            <a:r>
              <a:rPr spc="-135" dirty="0"/>
              <a:t> </a:t>
            </a:r>
            <a:r>
              <a:rPr spc="-20" dirty="0"/>
              <a:t>AND</a:t>
            </a:r>
            <a:r>
              <a:rPr spc="-100" dirty="0"/>
              <a:t> </a:t>
            </a:r>
            <a:r>
              <a:rPr spc="-20" dirty="0"/>
              <a:t>NIMD </a:t>
            </a:r>
            <a:r>
              <a:rPr spc="-35" dirty="0"/>
              <a:t>72317A1E305A4EEB38F45A618B9F2AD9</a:t>
            </a:r>
          </a:p>
          <a:p>
            <a:pPr marL="1797685">
              <a:lnSpc>
                <a:spcPts val="2700"/>
              </a:lnSpc>
            </a:pPr>
            <a:r>
              <a:rPr spc="-35" dirty="0"/>
              <a:t>DEPARTMENT:BSC.</a:t>
            </a:r>
            <a:r>
              <a:rPr spc="-155" dirty="0"/>
              <a:t> </a:t>
            </a:r>
            <a:r>
              <a:rPr dirty="0"/>
              <a:t>CS</a:t>
            </a:r>
            <a:r>
              <a:rPr spc="-130" dirty="0"/>
              <a:t> </a:t>
            </a:r>
            <a:r>
              <a:rPr spc="-10" dirty="0"/>
              <a:t>WITHAI</a:t>
            </a:r>
          </a:p>
          <a:p>
            <a:pPr marL="1073785" marR="5080" indent="-1061720">
              <a:lnSpc>
                <a:spcPts val="2740"/>
              </a:lnSpc>
              <a:spcBef>
                <a:spcPts val="710"/>
              </a:spcBef>
            </a:pPr>
            <a:r>
              <a:rPr dirty="0">
                <a:solidFill>
                  <a:srgbClr val="533D33"/>
                </a:solidFill>
              </a:rPr>
              <a:t>COLLEGE:</a:t>
            </a:r>
            <a:r>
              <a:rPr spc="-80" dirty="0">
                <a:solidFill>
                  <a:srgbClr val="533D33"/>
                </a:solidFill>
              </a:rPr>
              <a:t> </a:t>
            </a:r>
            <a:r>
              <a:rPr dirty="0">
                <a:solidFill>
                  <a:srgbClr val="533D33"/>
                </a:solidFill>
              </a:rPr>
              <a:t>COLLEGE/</a:t>
            </a:r>
            <a:r>
              <a:rPr spc="-75" dirty="0">
                <a:solidFill>
                  <a:srgbClr val="533D33"/>
                </a:solidFill>
              </a:rPr>
              <a:t> </a:t>
            </a:r>
            <a:r>
              <a:rPr dirty="0">
                <a:solidFill>
                  <a:srgbClr val="533D33"/>
                </a:solidFill>
              </a:rPr>
              <a:t>UNIVERSITY</a:t>
            </a:r>
            <a:r>
              <a:rPr spc="-75" dirty="0">
                <a:solidFill>
                  <a:srgbClr val="533D33"/>
                </a:solidFill>
              </a:rPr>
              <a:t> </a:t>
            </a:r>
            <a:r>
              <a:rPr dirty="0">
                <a:solidFill>
                  <a:srgbClr val="533D33"/>
                </a:solidFill>
              </a:rPr>
              <a:t>(S.A</a:t>
            </a:r>
            <a:r>
              <a:rPr spc="-80" dirty="0">
                <a:solidFill>
                  <a:srgbClr val="533D33"/>
                </a:solidFill>
              </a:rPr>
              <a:t> </a:t>
            </a:r>
            <a:r>
              <a:rPr dirty="0">
                <a:solidFill>
                  <a:srgbClr val="533D33"/>
                </a:solidFill>
              </a:rPr>
              <a:t>COLLEGE</a:t>
            </a:r>
            <a:r>
              <a:rPr spc="-75" dirty="0">
                <a:solidFill>
                  <a:srgbClr val="533D33"/>
                </a:solidFill>
              </a:rPr>
              <a:t> </a:t>
            </a:r>
            <a:r>
              <a:rPr spc="-25" dirty="0">
                <a:solidFill>
                  <a:srgbClr val="533D33"/>
                </a:solidFill>
              </a:rPr>
              <a:t>OF </a:t>
            </a:r>
            <a:r>
              <a:rPr spc="-35" dirty="0"/>
              <a:t>ARTS</a:t>
            </a:r>
            <a:r>
              <a:rPr spc="-140" dirty="0"/>
              <a:t> </a:t>
            </a:r>
            <a:r>
              <a:rPr dirty="0"/>
              <a:t>&amp;</a:t>
            </a:r>
            <a:r>
              <a:rPr spc="-105" dirty="0"/>
              <a:t> </a:t>
            </a:r>
            <a:r>
              <a:rPr spc="-40" dirty="0"/>
              <a:t>SCIENCE)/MADRAS</a:t>
            </a:r>
            <a:r>
              <a:rPr spc="-110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5900" y="2184400"/>
            <a:ext cx="2185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y</a:t>
            </a:r>
            <a:r>
              <a:rPr sz="1800" spc="-815" dirty="0">
                <a:latin typeface="Arial MT"/>
                <a:cs typeface="Arial MT"/>
              </a:rPr>
              <a:t>o</a:t>
            </a:r>
            <a:r>
              <a:rPr sz="1800" spc="-315" dirty="0">
                <a:latin typeface="Arial MT"/>
                <a:cs typeface="Arial MT"/>
              </a:rPr>
              <a:t>T</a:t>
            </a:r>
            <a:r>
              <a:rPr sz="1800" spc="-715" dirty="0">
                <a:latin typeface="Arial MT"/>
                <a:cs typeface="Arial MT"/>
              </a:rPr>
              <a:t>u</a:t>
            </a:r>
            <a:r>
              <a:rPr sz="1800" spc="-210" dirty="0">
                <a:latin typeface="Arial MT"/>
                <a:cs typeface="Arial MT"/>
              </a:rPr>
              <a:t>y</a:t>
            </a:r>
            <a:r>
              <a:rPr sz="1800" spc="-420" dirty="0">
                <a:latin typeface="Arial MT"/>
                <a:cs typeface="Arial MT"/>
              </a:rPr>
              <a:t>r</a:t>
            </a:r>
            <a:r>
              <a:rPr sz="1800" spc="-110" dirty="0">
                <a:latin typeface="Arial MT"/>
                <a:cs typeface="Arial MT"/>
              </a:rPr>
              <a:t>p</a:t>
            </a:r>
            <a:r>
              <a:rPr sz="1800" spc="-10" dirty="0">
                <a:latin typeface="Arial MT"/>
                <a:cs typeface="Arial MT"/>
              </a:rPr>
              <a:t>te</a:t>
            </a:r>
            <a:r>
              <a:rPr sz="1800" spc="-815" dirty="0">
                <a:latin typeface="Arial MT"/>
                <a:cs typeface="Arial MT"/>
              </a:rPr>
              <a:t>x</a:t>
            </a:r>
            <a:r>
              <a:rPr sz="1800" spc="-110" dirty="0">
                <a:latin typeface="Arial MT"/>
                <a:cs typeface="Arial MT"/>
              </a:rPr>
              <a:t>y</a:t>
            </a:r>
            <a:r>
              <a:rPr sz="1800" spc="-415" dirty="0">
                <a:latin typeface="Arial MT"/>
                <a:cs typeface="Arial MT"/>
              </a:rPr>
              <a:t>t</a:t>
            </a:r>
            <a:r>
              <a:rPr sz="1800" spc="-10" dirty="0">
                <a:latin typeface="Arial MT"/>
                <a:cs typeface="Arial MT"/>
              </a:rPr>
              <a:t>our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text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929" y="916154"/>
            <a:ext cx="223901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b="1" spc="6845" dirty="0">
                <a:solidFill>
                  <a:srgbClr val="533D33"/>
                </a:solidFill>
                <a:latin typeface="Roboto Bk"/>
                <a:cs typeface="Roboto Bk"/>
              </a:rPr>
              <a:t>🔹</a:t>
            </a:r>
            <a:r>
              <a:rPr sz="2100" b="1" spc="-30" dirty="0">
                <a:solidFill>
                  <a:srgbClr val="533D33"/>
                </a:solidFill>
                <a:latin typeface="Roboto Bk"/>
                <a:cs typeface="Roboto Bk"/>
              </a:rPr>
              <a:t> </a:t>
            </a:r>
            <a:r>
              <a:rPr sz="1800" dirty="0">
                <a:solidFill>
                  <a:srgbClr val="533D33"/>
                </a:solidFill>
              </a:rPr>
              <a:t>7.</a:t>
            </a:r>
            <a:r>
              <a:rPr sz="1800" spc="-10" dirty="0">
                <a:solidFill>
                  <a:srgbClr val="533D33"/>
                </a:solidFill>
              </a:rPr>
              <a:t> </a:t>
            </a:r>
            <a:r>
              <a:rPr sz="1800" spc="-30" dirty="0">
                <a:solidFill>
                  <a:srgbClr val="533D33"/>
                </a:solidFill>
              </a:rPr>
              <a:t>Contact </a:t>
            </a:r>
            <a:r>
              <a:rPr sz="1800" spc="-10" dirty="0">
                <a:solidFill>
                  <a:srgbClr val="533D33"/>
                </a:solidFill>
              </a:rPr>
              <a:t>Section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33929" y="1232679"/>
            <a:ext cx="6675120" cy="8515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Includes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contact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form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with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Name,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Email,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Message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fields.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Uses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JavaScript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validation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check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inputs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before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submission.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Provides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easy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way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recruiters/teachers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reach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student.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1851" y="2888302"/>
            <a:ext cx="889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929" y="3675527"/>
            <a:ext cx="7343775" cy="14439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495"/>
              </a:lnSpc>
              <a:spcBef>
                <a:spcPts val="114"/>
              </a:spcBef>
            </a:pPr>
            <a:r>
              <a:rPr sz="2100" b="1" spc="6845" dirty="0">
                <a:solidFill>
                  <a:srgbClr val="533D33"/>
                </a:solidFill>
                <a:latin typeface="Roboto Bk"/>
                <a:cs typeface="Roboto Bk"/>
              </a:rPr>
              <a:t>🎨</a:t>
            </a:r>
            <a:r>
              <a:rPr sz="2100" b="1" spc="-70" dirty="0">
                <a:solidFill>
                  <a:srgbClr val="533D33"/>
                </a:solidFill>
                <a:latin typeface="Roboto Bk"/>
                <a:cs typeface="Roboto Bk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Design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Principles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Followed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Responsive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Design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Works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on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desktop,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tablet,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mobile.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Minimal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&amp;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Professional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Look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Simple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fonts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clean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color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scheme.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Interactive</a:t>
            </a:r>
            <a:r>
              <a:rPr sz="18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Elements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Hover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effects,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smooth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navigation,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form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validation.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Organized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Layout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Sections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divided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clearly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easy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navigation.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929" y="2295840"/>
            <a:ext cx="5273675" cy="1153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495"/>
              </a:lnSpc>
              <a:spcBef>
                <a:spcPts val="114"/>
              </a:spcBef>
            </a:pPr>
            <a:r>
              <a:rPr sz="2100" b="1" spc="6845" dirty="0">
                <a:solidFill>
                  <a:srgbClr val="533D33"/>
                </a:solidFill>
                <a:latin typeface="Roboto Bk"/>
                <a:cs typeface="Roboto Bk"/>
              </a:rPr>
              <a:t>🔹</a:t>
            </a:r>
            <a:r>
              <a:rPr sz="2100" b="1" spc="-30" dirty="0">
                <a:solidFill>
                  <a:srgbClr val="533D33"/>
                </a:solidFill>
                <a:latin typeface="Roboto Bk"/>
                <a:cs typeface="Roboto Bk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8.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 Footer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2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Placed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at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bottom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of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page.</a:t>
            </a:r>
            <a:endParaRPr sz="1800">
              <a:latin typeface="Arial MT"/>
              <a:cs typeface="Arial MT"/>
            </a:endParaRPr>
          </a:p>
          <a:p>
            <a:pPr marL="15240">
              <a:lnSpc>
                <a:spcPts val="2045"/>
              </a:lnSpc>
            </a:pPr>
            <a:r>
              <a:rPr sz="2700" spc="-157" baseline="-3086" dirty="0">
                <a:solidFill>
                  <a:srgbClr val="533E33"/>
                </a:solidFill>
                <a:latin typeface="Arial MT"/>
                <a:cs typeface="Arial MT"/>
              </a:rPr>
              <a:t>Contains</a:t>
            </a:r>
            <a:r>
              <a:rPr sz="2700" spc="-247" baseline="-3086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2700" spc="-157" baseline="-3086" dirty="0">
                <a:solidFill>
                  <a:srgbClr val="533E33"/>
                </a:solidFill>
                <a:latin typeface="Arial MT"/>
                <a:cs typeface="Arial MT"/>
              </a:rPr>
              <a:t>copyright</a:t>
            </a:r>
            <a:r>
              <a:rPr sz="2700" spc="-247" baseline="-3086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2700" spc="-135" baseline="-3086" dirty="0">
                <a:solidFill>
                  <a:srgbClr val="533E33"/>
                </a:solidFill>
                <a:latin typeface="Arial MT"/>
                <a:cs typeface="Arial MT"/>
              </a:rPr>
              <a:t>info</a:t>
            </a:r>
            <a:r>
              <a:rPr sz="2700" spc="-262" baseline="-3086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2700" spc="-97" baseline="-3086" dirty="0">
                <a:solidFill>
                  <a:srgbClr val="533E33"/>
                </a:solidFill>
                <a:latin typeface="Arial MT"/>
                <a:cs typeface="Arial MT"/>
              </a:rPr>
              <a:t>(©</a:t>
            </a:r>
            <a:r>
              <a:rPr sz="2700" spc="-120" baseline="-3086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E33"/>
                </a:solidFill>
                <a:latin typeface="Arial MT"/>
                <a:cs typeface="Arial MT"/>
              </a:rPr>
              <a:t>2025</a:t>
            </a:r>
            <a:r>
              <a:rPr sz="1800" spc="-165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533E33"/>
                </a:solidFill>
                <a:latin typeface="Arial MT"/>
                <a:cs typeface="Arial MT"/>
              </a:rPr>
              <a:t>saranya</a:t>
            </a:r>
            <a:r>
              <a:rPr sz="1800" spc="-175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533E33"/>
                </a:solidFill>
                <a:latin typeface="Arial MT"/>
                <a:cs typeface="Arial MT"/>
              </a:rPr>
              <a:t>student</a:t>
            </a:r>
            <a:r>
              <a:rPr sz="1800" spc="-165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533E33"/>
                </a:solidFill>
                <a:latin typeface="Arial MT"/>
                <a:cs typeface="Arial MT"/>
              </a:rPr>
              <a:t>Por</a:t>
            </a:r>
            <a:r>
              <a:rPr sz="2700" spc="-150" baseline="-3086" dirty="0">
                <a:solidFill>
                  <a:srgbClr val="533E33"/>
                </a:solidFill>
                <a:latin typeface="Arial MT"/>
                <a:cs typeface="Arial MT"/>
              </a:rPr>
              <a:t>.</a:t>
            </a:r>
            <a:r>
              <a:rPr sz="1800" spc="-100" dirty="0">
                <a:solidFill>
                  <a:srgbClr val="533E33"/>
                </a:solidFill>
                <a:latin typeface="Arial MT"/>
                <a:cs typeface="Arial MT"/>
              </a:rPr>
              <a:t>tfolio).</a:t>
            </a:r>
            <a:endParaRPr sz="180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  <a:spcBef>
                <a:spcPts val="140"/>
              </a:spcBef>
            </a:pPr>
            <a:r>
              <a:rPr sz="1800" spc="-100" dirty="0">
                <a:solidFill>
                  <a:srgbClr val="533E33"/>
                </a:solidFill>
                <a:latin typeface="Arial MT"/>
                <a:cs typeface="Arial MT"/>
              </a:rPr>
              <a:t>Styled</a:t>
            </a:r>
            <a:r>
              <a:rPr sz="1800" spc="-185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533E33"/>
                </a:solidFill>
                <a:latin typeface="Arial MT"/>
                <a:cs typeface="Arial MT"/>
              </a:rPr>
              <a:t>with</a:t>
            </a:r>
            <a:r>
              <a:rPr sz="1800" spc="-180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E33"/>
                </a:solidFill>
                <a:latin typeface="Arial MT"/>
                <a:cs typeface="Arial MT"/>
              </a:rPr>
              <a:t>a</a:t>
            </a:r>
            <a:r>
              <a:rPr sz="1800" spc="-180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1800" spc="-85" dirty="0">
                <a:solidFill>
                  <a:srgbClr val="533E33"/>
                </a:solidFill>
                <a:latin typeface="Arial MT"/>
                <a:cs typeface="Arial MT"/>
              </a:rPr>
              <a:t>dar</a:t>
            </a:r>
            <a:r>
              <a:rPr sz="1800" spc="-170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E33"/>
                </a:solidFill>
                <a:latin typeface="Arial MT"/>
                <a:cs typeface="Arial MT"/>
              </a:rPr>
              <a:t>k</a:t>
            </a:r>
            <a:r>
              <a:rPr sz="1800" spc="-175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533E33"/>
                </a:solidFill>
                <a:latin typeface="Arial MT"/>
                <a:cs typeface="Arial MT"/>
              </a:rPr>
              <a:t>background</a:t>
            </a:r>
            <a:r>
              <a:rPr sz="1800" spc="-180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533E33"/>
                </a:solidFill>
                <a:latin typeface="Arial MT"/>
                <a:cs typeface="Arial MT"/>
              </a:rPr>
              <a:t>for</a:t>
            </a:r>
            <a:r>
              <a:rPr sz="1800" spc="-170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E33"/>
                </a:solidFill>
                <a:latin typeface="Arial MT"/>
                <a:cs typeface="Arial MT"/>
              </a:rPr>
              <a:t>contrast.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279" y="239111"/>
            <a:ext cx="808037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533D33"/>
                </a:solidFill>
              </a:rPr>
              <a:t>FEATURES</a:t>
            </a:r>
            <a:r>
              <a:rPr sz="4000" spc="-160" dirty="0">
                <a:solidFill>
                  <a:srgbClr val="533D33"/>
                </a:solidFill>
              </a:rPr>
              <a:t> </a:t>
            </a:r>
            <a:r>
              <a:rPr sz="4000" dirty="0">
                <a:solidFill>
                  <a:srgbClr val="533D33"/>
                </a:solidFill>
              </a:rPr>
              <a:t>AND</a:t>
            </a:r>
            <a:r>
              <a:rPr sz="4000" spc="-155" dirty="0">
                <a:solidFill>
                  <a:srgbClr val="533D33"/>
                </a:solidFill>
              </a:rPr>
              <a:t> </a:t>
            </a:r>
            <a:r>
              <a:rPr sz="4000" spc="-10" dirty="0">
                <a:solidFill>
                  <a:srgbClr val="533D33"/>
                </a:solidFill>
              </a:rPr>
              <a:t>FUNCTIONALITY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6279" y="820175"/>
            <a:ext cx="8021320" cy="5031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495"/>
              </a:lnSpc>
              <a:spcBef>
                <a:spcPts val="114"/>
              </a:spcBef>
            </a:pPr>
            <a:r>
              <a:rPr sz="2100" b="1" spc="6845" dirty="0">
                <a:solidFill>
                  <a:srgbClr val="533D33"/>
                </a:solidFill>
                <a:latin typeface="Roboto Bk"/>
                <a:cs typeface="Roboto Bk"/>
              </a:rPr>
              <a:t>🔹</a:t>
            </a:r>
            <a:r>
              <a:rPr sz="2100" b="1" spc="-25" dirty="0">
                <a:solidFill>
                  <a:srgbClr val="533D33"/>
                </a:solidFill>
                <a:latin typeface="Roboto Bk"/>
                <a:cs typeface="Roboto Bk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Features</a:t>
            </a:r>
            <a:endParaRPr sz="1800">
              <a:latin typeface="Arial MT"/>
              <a:cs typeface="Arial MT"/>
            </a:endParaRPr>
          </a:p>
          <a:p>
            <a:pPr marL="12700" marR="5080" indent="-5080">
              <a:lnSpc>
                <a:spcPts val="2170"/>
              </a:lnSpc>
              <a:spcBef>
                <a:spcPts val="40"/>
              </a:spcBef>
              <a:buSzPct val="94444"/>
              <a:buAutoNum type="arabicPeriod"/>
              <a:tabLst>
                <a:tab pos="2012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	Single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Page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Portfolio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All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student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details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are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displayed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on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single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page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with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smooth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navigation.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buSzPct val="94444"/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Responsive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Design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Works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well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desktop,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tablet,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mobile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devices.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12700" marR="323215" indent="252095">
              <a:lnSpc>
                <a:spcPct val="100600"/>
              </a:lnSpc>
              <a:buSzPct val="94444"/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Clean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UI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&amp;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Layout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Simple,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card-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based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design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skills,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certificates,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and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projects.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buSzPct val="94444"/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Interactive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Elements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Hover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effects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on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cards,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smooth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scrolling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navigation.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buSzPct val="94444"/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Contact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Form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Allows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visitors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send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messages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student.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12700" marR="373380" indent="252095">
              <a:lnSpc>
                <a:spcPct val="100600"/>
              </a:lnSpc>
              <a:spcBef>
                <a:spcPts val="5"/>
              </a:spcBef>
              <a:buSzPct val="94444"/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Organized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Sections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About,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Education,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Skills,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Certificates,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Projects,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Contact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are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clearly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separated.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12700" marR="1490980" indent="252095">
              <a:lnSpc>
                <a:spcPct val="100600"/>
              </a:lnSpc>
              <a:buSzPct val="94444"/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Custom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Styling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Consistent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color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theme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(green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&amp;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white)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a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professional</a:t>
            </a:r>
            <a:r>
              <a:rPr sz="1800" spc="-9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look.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137" y="364208"/>
            <a:ext cx="2184400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10575" dirty="0">
                <a:solidFill>
                  <a:srgbClr val="533D33"/>
                </a:solidFill>
                <a:latin typeface="Roboto Bk"/>
                <a:cs typeface="Roboto Bk"/>
              </a:rPr>
              <a:t>🔹 </a:t>
            </a:r>
            <a:r>
              <a:rPr sz="2800" spc="-969" dirty="0">
                <a:solidFill>
                  <a:srgbClr val="533D33"/>
                </a:solidFill>
              </a:rPr>
              <a:t>Functionality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26137" y="858695"/>
            <a:ext cx="6802120" cy="4714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4795" indent="-25209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Navigation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Bar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Links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different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sections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on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page.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About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Section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Displays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student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introduction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ambition.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Education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Section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Shows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qualifications.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Section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Lists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technical/professional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skills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card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format.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12700" marR="690245" indent="252095">
              <a:lnSpc>
                <a:spcPct val="100600"/>
              </a:lnSpc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Certificates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Section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Highlights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student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certifications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with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details.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12700" marR="1312545" indent="252095">
              <a:lnSpc>
                <a:spcPct val="100600"/>
              </a:lnSpc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Projects</a:t>
            </a:r>
            <a:r>
              <a:rPr sz="18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Section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Displays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mini/major</a:t>
            </a:r>
            <a:r>
              <a:rPr sz="18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projects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with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descriptions.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12700" marR="5080" indent="252095">
              <a:lnSpc>
                <a:spcPct val="100600"/>
              </a:lnSpc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Contact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Section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–Input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fields: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Name,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Email,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Message.JavaScript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validation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checks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empty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fields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before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submission.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Confirmation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alert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shown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on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successful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submission.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2443" y="669799"/>
            <a:ext cx="8794958" cy="51312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723" y="868523"/>
            <a:ext cx="8232692" cy="48447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4129" y="902287"/>
            <a:ext cx="7959926" cy="51101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274" y="757803"/>
            <a:ext cx="8349427" cy="51906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1411" y="683531"/>
            <a:ext cx="7003521" cy="55583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6087" y="209606"/>
            <a:ext cx="2993653" cy="6327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1916" y="175483"/>
            <a:ext cx="3101956" cy="64254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564" y="348328"/>
            <a:ext cx="355028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533D33"/>
                </a:solidFill>
              </a:rPr>
              <a:t>CONCLUSION: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20986" y="973152"/>
            <a:ext cx="8408670" cy="4897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685" marR="46990" indent="-388620">
              <a:lnSpc>
                <a:spcPct val="100000"/>
              </a:lnSpc>
              <a:spcBef>
                <a:spcPts val="95"/>
              </a:spcBef>
              <a:buFont typeface="Lucida Sans Unicode"/>
              <a:buChar char="□"/>
              <a:tabLst>
                <a:tab pos="400685" algn="l"/>
              </a:tabLst>
            </a:pP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2000" spc="-9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Current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Portfolio</a:t>
            </a:r>
            <a:r>
              <a:rPr sz="2000" spc="-9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project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successfully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demonstrates</a:t>
            </a:r>
            <a:r>
              <a:rPr sz="2000" spc="-9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33D33"/>
                </a:solidFill>
                <a:latin typeface="Arial MT"/>
                <a:cs typeface="Arial MT"/>
              </a:rPr>
              <a:t>how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students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can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digitally</a:t>
            </a:r>
            <a:r>
              <a:rPr sz="20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showcase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their</a:t>
            </a:r>
            <a:r>
              <a:rPr sz="20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qualifications,</a:t>
            </a:r>
            <a:r>
              <a:rPr sz="20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skills, certifications,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projects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structured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professional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533D33"/>
                </a:solidFill>
                <a:latin typeface="Arial MT"/>
                <a:cs typeface="Arial MT"/>
              </a:rPr>
              <a:t>way.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533D33"/>
              </a:buClr>
              <a:buFont typeface="Lucida Sans Unicode"/>
              <a:buChar char="□"/>
            </a:pPr>
            <a:endParaRPr sz="2000">
              <a:latin typeface="Arial MT"/>
              <a:cs typeface="Arial MT"/>
            </a:endParaRPr>
          </a:p>
          <a:p>
            <a:pPr marL="400685" marR="305435" indent="-388620">
              <a:lnSpc>
                <a:spcPct val="100000"/>
              </a:lnSpc>
              <a:buFont typeface="Lucida Sans Unicode"/>
              <a:buChar char="□"/>
              <a:tabLst>
                <a:tab pos="400685" algn="l"/>
              </a:tabLst>
            </a:pP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Unlike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traditional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533D33"/>
                </a:solidFill>
                <a:latin typeface="Arial MT"/>
                <a:cs typeface="Arial MT"/>
              </a:rPr>
              <a:t>paper-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based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resumes,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this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portfolio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is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interactive,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responsive,</a:t>
            </a:r>
            <a:r>
              <a:rPr sz="20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easily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accessible</a:t>
            </a:r>
            <a:r>
              <a:rPr sz="20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online,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making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it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more</a:t>
            </a:r>
            <a:r>
              <a:rPr sz="20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effective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33D33"/>
                </a:solidFill>
                <a:latin typeface="Arial MT"/>
                <a:cs typeface="Arial MT"/>
              </a:rPr>
              <a:t>for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purposes,</a:t>
            </a:r>
            <a:r>
              <a:rPr sz="20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internships,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job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opportunities.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533D33"/>
              </a:buClr>
              <a:buFont typeface="Lucida Sans Unicode"/>
              <a:buChar char="□"/>
            </a:pPr>
            <a:endParaRPr sz="2000">
              <a:latin typeface="Arial MT"/>
              <a:cs typeface="Arial MT"/>
            </a:endParaRPr>
          </a:p>
          <a:p>
            <a:pPr marL="400685" marR="5080" indent="-388620">
              <a:lnSpc>
                <a:spcPct val="100000"/>
              </a:lnSpc>
              <a:buFont typeface="Lucida Sans Unicode"/>
              <a:buChar char="□"/>
              <a:tabLst>
                <a:tab pos="400685" algn="l"/>
              </a:tabLst>
            </a:pP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By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using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HTML,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CSS,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JavaScript,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project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provides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simple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33D33"/>
                </a:solidFill>
                <a:latin typeface="Arial MT"/>
                <a:cs typeface="Arial MT"/>
              </a:rPr>
              <a:t>yet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modern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platform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where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students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can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highlight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their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strengths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33D33"/>
                </a:solidFill>
                <a:latin typeface="Arial MT"/>
                <a:cs typeface="Arial MT"/>
              </a:rPr>
              <a:t>and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achievements.</a:t>
            </a:r>
            <a:r>
              <a:rPr sz="2000" spc="-9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This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enhances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their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chances</a:t>
            </a:r>
            <a:r>
              <a:rPr sz="2000" spc="-9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of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being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recognized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33D33"/>
                </a:solidFill>
                <a:latin typeface="Arial MT"/>
                <a:cs typeface="Arial MT"/>
              </a:rPr>
              <a:t>by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teachers,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recruiters,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peers.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533D33"/>
              </a:buClr>
              <a:buFont typeface="Lucida Sans Unicode"/>
              <a:buChar char="□"/>
            </a:pPr>
            <a:endParaRPr sz="2000">
              <a:latin typeface="Arial MT"/>
              <a:cs typeface="Arial MT"/>
            </a:endParaRPr>
          </a:p>
          <a:p>
            <a:pPr marL="400685" marR="102870" indent="-388620">
              <a:lnSpc>
                <a:spcPct val="100000"/>
              </a:lnSpc>
              <a:buChar char="□"/>
              <a:tabLst>
                <a:tab pos="400685" algn="l"/>
                <a:tab pos="471170" algn="l"/>
              </a:tabLst>
            </a:pPr>
            <a:r>
              <a:rPr sz="2000" dirty="0">
                <a:solidFill>
                  <a:srgbClr val="533D33"/>
                </a:solidFill>
                <a:latin typeface="Lucida Sans Unicode"/>
                <a:cs typeface="Lucida Sans Unicode"/>
              </a:rPr>
              <a:t>	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conclusion,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project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proves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that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digital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portfolios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are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essential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tool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today’s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students,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enabling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them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present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themselves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a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professional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manner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stand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out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competitive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world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.</a:t>
            </a:r>
            <a:r>
              <a:rPr sz="20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211" y="385442"/>
            <a:ext cx="586232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0" dirty="0">
                <a:solidFill>
                  <a:srgbClr val="533D33"/>
                </a:solidFill>
              </a:rPr>
              <a:t>PROJECT</a:t>
            </a:r>
            <a:r>
              <a:rPr sz="6000" spc="-310" dirty="0">
                <a:solidFill>
                  <a:srgbClr val="533D33"/>
                </a:solidFill>
              </a:rPr>
              <a:t> </a:t>
            </a:r>
            <a:r>
              <a:rPr sz="6000" spc="-10" dirty="0">
                <a:solidFill>
                  <a:srgbClr val="533D33"/>
                </a:solidFill>
              </a:rPr>
              <a:t>TITLE</a:t>
            </a:r>
            <a:endParaRPr sz="6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55211" y="1317920"/>
            <a:ext cx="5906770" cy="3261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95"/>
              </a:spcBef>
            </a:pP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3354"/>
              </a:lnSpc>
            </a:pP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“CURRENT</a:t>
            </a:r>
            <a:r>
              <a:rPr sz="2800" spc="-1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2800" spc="-1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33D33"/>
                </a:solidFill>
                <a:latin typeface="Arial MT"/>
                <a:cs typeface="Arial MT"/>
              </a:rPr>
              <a:t>PORFOLIO”</a:t>
            </a:r>
            <a:endParaRPr sz="2800">
              <a:latin typeface="Arial MT"/>
              <a:cs typeface="Arial MT"/>
            </a:endParaRPr>
          </a:p>
          <a:p>
            <a:pPr marL="469265" marR="276225" indent="-443865">
              <a:lnSpc>
                <a:spcPct val="100299"/>
              </a:lnSpc>
              <a:spcBef>
                <a:spcPts val="5"/>
              </a:spcBef>
              <a:buFont typeface="Roboto"/>
              <a:buChar char="o"/>
              <a:tabLst>
                <a:tab pos="469265" algn="l"/>
              </a:tabLst>
            </a:pP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Current</a:t>
            </a:r>
            <a:r>
              <a:rPr sz="2800" spc="-1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2800" spc="-1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portfolio</a:t>
            </a:r>
            <a:r>
              <a:rPr sz="2800" spc="-1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33D33"/>
                </a:solidFill>
                <a:latin typeface="Arial MT"/>
                <a:cs typeface="Arial MT"/>
              </a:rPr>
              <a:t>using </a:t>
            </a: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HTML,</a:t>
            </a:r>
            <a:r>
              <a:rPr sz="2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CSS,</a:t>
            </a:r>
            <a:r>
              <a:rPr sz="2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33D33"/>
                </a:solidFill>
                <a:latin typeface="Arial MT"/>
                <a:cs typeface="Arial MT"/>
              </a:rPr>
              <a:t>andJavascript.</a:t>
            </a:r>
            <a:endParaRPr sz="2800">
              <a:latin typeface="Arial MT"/>
              <a:cs typeface="Arial MT"/>
            </a:endParaRPr>
          </a:p>
          <a:p>
            <a:pPr marL="469265" marR="1480820" indent="-443865">
              <a:lnSpc>
                <a:spcPct val="100299"/>
              </a:lnSpc>
              <a:buFont typeface="Roboto"/>
              <a:buChar char="o"/>
              <a:tabLst>
                <a:tab pos="469265" algn="l"/>
              </a:tabLst>
            </a:pP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Digital</a:t>
            </a:r>
            <a:r>
              <a:rPr sz="2800" spc="-9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portfolio</a:t>
            </a:r>
            <a:r>
              <a:rPr sz="2800" spc="-9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of</a:t>
            </a:r>
            <a:r>
              <a:rPr sz="28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33D33"/>
                </a:solidFill>
                <a:latin typeface="Arial MT"/>
                <a:cs typeface="Arial MT"/>
              </a:rPr>
              <a:t>current </a:t>
            </a: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2800" spc="-1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33D33"/>
                </a:solidFill>
                <a:latin typeface="Arial MT"/>
                <a:cs typeface="Arial MT"/>
              </a:rPr>
              <a:t>records</a:t>
            </a:r>
            <a:endParaRPr sz="2800">
              <a:latin typeface="Arial MT"/>
              <a:cs typeface="Arial MT"/>
            </a:endParaRPr>
          </a:p>
          <a:p>
            <a:pPr marL="469265" marR="888365" indent="-443865">
              <a:lnSpc>
                <a:spcPts val="3120"/>
              </a:lnSpc>
              <a:spcBef>
                <a:spcPts val="315"/>
              </a:spcBef>
              <a:buFont typeface="Roboto"/>
              <a:buChar char="o"/>
              <a:tabLst>
                <a:tab pos="473075" algn="l"/>
              </a:tabLst>
            </a:pP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Personal</a:t>
            </a:r>
            <a:r>
              <a:rPr sz="2800" spc="-1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2800" spc="-1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33D33"/>
                </a:solidFill>
                <a:latin typeface="Arial MT"/>
                <a:cs typeface="Arial MT"/>
              </a:rPr>
              <a:t>portfolio- 	</a:t>
            </a:r>
            <a:r>
              <a:rPr sz="2800" spc="-55" dirty="0">
                <a:solidFill>
                  <a:srgbClr val="533E33"/>
                </a:solidFill>
                <a:latin typeface="Arial MT"/>
                <a:cs typeface="Arial MT"/>
              </a:rPr>
              <a:t>SARANYA</a:t>
            </a:r>
            <a:r>
              <a:rPr sz="2800" spc="-140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2800" spc="-50" dirty="0">
                <a:solidFill>
                  <a:srgbClr val="533E33"/>
                </a:solidFill>
                <a:latin typeface="Arial MT"/>
                <a:cs typeface="Arial MT"/>
              </a:rPr>
              <a:t>R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594" y="655002"/>
            <a:ext cx="19177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solidFill>
                  <a:srgbClr val="533D33"/>
                </a:solidFill>
                <a:latin typeface="Arial Black"/>
                <a:cs typeface="Arial Black"/>
              </a:rPr>
              <a:t>AGENDA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87594" y="1508188"/>
            <a:ext cx="3749040" cy="4006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885" indent="-337185">
              <a:lnSpc>
                <a:spcPts val="2865"/>
              </a:lnSpc>
              <a:spcBef>
                <a:spcPts val="95"/>
              </a:spcBef>
              <a:buAutoNum type="arabicPeriod"/>
              <a:tabLst>
                <a:tab pos="349885" algn="l"/>
              </a:tabLst>
            </a:pPr>
            <a:r>
              <a:rPr sz="2400" dirty="0">
                <a:solidFill>
                  <a:srgbClr val="533D33"/>
                </a:solidFill>
                <a:latin typeface="Arial MT"/>
                <a:cs typeface="Arial MT"/>
              </a:rPr>
              <a:t>Problem</a:t>
            </a:r>
            <a:r>
              <a:rPr sz="2400" spc="-9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33D33"/>
                </a:solidFill>
                <a:latin typeface="Arial MT"/>
                <a:cs typeface="Arial MT"/>
              </a:rPr>
              <a:t>Statement</a:t>
            </a:r>
            <a:endParaRPr sz="2400">
              <a:latin typeface="Arial MT"/>
              <a:cs typeface="Arial MT"/>
            </a:endParaRPr>
          </a:p>
          <a:p>
            <a:pPr marL="349885" indent="-337185">
              <a:lnSpc>
                <a:spcPts val="2845"/>
              </a:lnSpc>
              <a:buAutoNum type="arabicPeriod"/>
              <a:tabLst>
                <a:tab pos="349885" algn="l"/>
              </a:tabLst>
            </a:pPr>
            <a:r>
              <a:rPr sz="2400" dirty="0">
                <a:solidFill>
                  <a:srgbClr val="533D33"/>
                </a:solidFill>
                <a:latin typeface="Arial MT"/>
                <a:cs typeface="Arial MT"/>
              </a:rPr>
              <a:t>Project</a:t>
            </a:r>
            <a:r>
              <a:rPr sz="24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33D33"/>
                </a:solidFill>
                <a:latin typeface="Arial MT"/>
                <a:cs typeface="Arial MT"/>
              </a:rPr>
              <a:t>Overview</a:t>
            </a:r>
            <a:endParaRPr sz="2400">
              <a:latin typeface="Arial MT"/>
              <a:cs typeface="Arial MT"/>
            </a:endParaRPr>
          </a:p>
          <a:p>
            <a:pPr marL="349885" indent="-337185">
              <a:lnSpc>
                <a:spcPts val="2845"/>
              </a:lnSpc>
              <a:buAutoNum type="arabicPeriod"/>
              <a:tabLst>
                <a:tab pos="349885" algn="l"/>
              </a:tabLst>
            </a:pPr>
            <a:r>
              <a:rPr sz="2400" dirty="0">
                <a:solidFill>
                  <a:srgbClr val="533D33"/>
                </a:solidFill>
                <a:latin typeface="Arial MT"/>
                <a:cs typeface="Arial MT"/>
              </a:rPr>
              <a:t>End</a:t>
            </a:r>
            <a:r>
              <a:rPr sz="24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33D33"/>
                </a:solidFill>
                <a:latin typeface="Arial MT"/>
                <a:cs typeface="Arial MT"/>
              </a:rPr>
              <a:t>Users</a:t>
            </a:r>
            <a:endParaRPr sz="2400">
              <a:latin typeface="Arial MT"/>
              <a:cs typeface="Arial MT"/>
            </a:endParaRPr>
          </a:p>
          <a:p>
            <a:pPr marL="349885" indent="-337185">
              <a:lnSpc>
                <a:spcPts val="2845"/>
              </a:lnSpc>
              <a:buAutoNum type="arabicPeriod"/>
              <a:tabLst>
                <a:tab pos="349885" algn="l"/>
              </a:tabLst>
            </a:pPr>
            <a:r>
              <a:rPr sz="2400" spc="-40" dirty="0">
                <a:solidFill>
                  <a:srgbClr val="533D33"/>
                </a:solidFill>
                <a:latin typeface="Arial MT"/>
                <a:cs typeface="Arial MT"/>
              </a:rPr>
              <a:t>Tools</a:t>
            </a:r>
            <a:r>
              <a:rPr sz="24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4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33D33"/>
                </a:solidFill>
                <a:latin typeface="Arial MT"/>
                <a:cs typeface="Arial MT"/>
              </a:rPr>
              <a:t>Technologies</a:t>
            </a:r>
            <a:endParaRPr sz="2400">
              <a:latin typeface="Arial MT"/>
              <a:cs typeface="Arial MT"/>
            </a:endParaRPr>
          </a:p>
          <a:p>
            <a:pPr marL="12700" marR="698500" indent="337185">
              <a:lnSpc>
                <a:spcPts val="2850"/>
              </a:lnSpc>
              <a:spcBef>
                <a:spcPts val="105"/>
              </a:spcBef>
              <a:buAutoNum type="arabicPeriod"/>
              <a:tabLst>
                <a:tab pos="349885" algn="l"/>
              </a:tabLst>
            </a:pPr>
            <a:r>
              <a:rPr sz="2400" dirty="0">
                <a:solidFill>
                  <a:srgbClr val="533D33"/>
                </a:solidFill>
                <a:latin typeface="Arial MT"/>
                <a:cs typeface="Arial MT"/>
              </a:rPr>
              <a:t>Portfolio</a:t>
            </a:r>
            <a:r>
              <a:rPr sz="24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33D33"/>
                </a:solidFill>
                <a:latin typeface="Arial MT"/>
                <a:cs typeface="Arial MT"/>
              </a:rPr>
              <a:t>design</a:t>
            </a:r>
            <a:r>
              <a:rPr sz="24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533D33"/>
                </a:solidFill>
                <a:latin typeface="Arial MT"/>
                <a:cs typeface="Arial MT"/>
              </a:rPr>
              <a:t>and </a:t>
            </a:r>
            <a:r>
              <a:rPr sz="2400" spc="-10" dirty="0">
                <a:solidFill>
                  <a:srgbClr val="533D33"/>
                </a:solidFill>
                <a:latin typeface="Arial MT"/>
                <a:cs typeface="Arial MT"/>
              </a:rPr>
              <a:t>Layout</a:t>
            </a:r>
            <a:endParaRPr sz="2400">
              <a:latin typeface="Arial MT"/>
              <a:cs typeface="Arial MT"/>
            </a:endParaRPr>
          </a:p>
          <a:p>
            <a:pPr marL="349885" indent="-337185">
              <a:lnSpc>
                <a:spcPts val="2740"/>
              </a:lnSpc>
              <a:buAutoNum type="arabicPeriod"/>
              <a:tabLst>
                <a:tab pos="349885" algn="l"/>
              </a:tabLst>
            </a:pPr>
            <a:r>
              <a:rPr sz="2400" dirty="0">
                <a:solidFill>
                  <a:srgbClr val="533D33"/>
                </a:solidFill>
                <a:latin typeface="Arial MT"/>
                <a:cs typeface="Arial MT"/>
              </a:rPr>
              <a:t>Features</a:t>
            </a:r>
            <a:r>
              <a:rPr sz="2400" spc="-10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45"/>
              </a:lnSpc>
            </a:pPr>
            <a:r>
              <a:rPr sz="2400" spc="-10" dirty="0">
                <a:solidFill>
                  <a:srgbClr val="533D33"/>
                </a:solidFill>
                <a:latin typeface="Arial MT"/>
                <a:cs typeface="Arial MT"/>
              </a:rPr>
              <a:t>Functionality</a:t>
            </a:r>
            <a:endParaRPr sz="2400">
              <a:latin typeface="Arial MT"/>
              <a:cs typeface="Arial MT"/>
            </a:endParaRPr>
          </a:p>
          <a:p>
            <a:pPr marL="349885" indent="-337185">
              <a:lnSpc>
                <a:spcPts val="2845"/>
              </a:lnSpc>
              <a:buAutoNum type="arabicPeriod" startAt="7"/>
              <a:tabLst>
                <a:tab pos="349885" algn="l"/>
              </a:tabLst>
            </a:pPr>
            <a:r>
              <a:rPr sz="2400" dirty="0">
                <a:solidFill>
                  <a:srgbClr val="533D33"/>
                </a:solidFill>
                <a:latin typeface="Arial MT"/>
                <a:cs typeface="Arial MT"/>
              </a:rPr>
              <a:t>Results</a:t>
            </a:r>
            <a:r>
              <a:rPr sz="24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4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33D33"/>
                </a:solidFill>
                <a:latin typeface="Arial MT"/>
                <a:cs typeface="Arial MT"/>
              </a:rPr>
              <a:t>Screenshots</a:t>
            </a:r>
            <a:endParaRPr sz="2400">
              <a:latin typeface="Arial MT"/>
              <a:cs typeface="Arial MT"/>
            </a:endParaRPr>
          </a:p>
          <a:p>
            <a:pPr marL="349885" indent="-337185">
              <a:lnSpc>
                <a:spcPts val="2845"/>
              </a:lnSpc>
              <a:buAutoNum type="arabicPeriod" startAt="7"/>
              <a:tabLst>
                <a:tab pos="349885" algn="l"/>
              </a:tabLst>
            </a:pPr>
            <a:r>
              <a:rPr sz="2400" spc="-10" dirty="0">
                <a:solidFill>
                  <a:srgbClr val="533D33"/>
                </a:solidFill>
                <a:latin typeface="Arial MT"/>
                <a:cs typeface="Arial MT"/>
              </a:rPr>
              <a:t>Conclusion</a:t>
            </a:r>
            <a:endParaRPr sz="2400">
              <a:latin typeface="Arial MT"/>
              <a:cs typeface="Arial MT"/>
            </a:endParaRPr>
          </a:p>
          <a:p>
            <a:pPr marL="349885" indent="-337185">
              <a:lnSpc>
                <a:spcPts val="2865"/>
              </a:lnSpc>
              <a:buAutoNum type="arabicPeriod" startAt="7"/>
              <a:tabLst>
                <a:tab pos="349885" algn="l"/>
              </a:tabLst>
            </a:pPr>
            <a:r>
              <a:rPr sz="2400" dirty="0">
                <a:solidFill>
                  <a:srgbClr val="533D33"/>
                </a:solidFill>
                <a:latin typeface="Arial MT"/>
                <a:cs typeface="Arial MT"/>
              </a:rPr>
              <a:t>Github</a:t>
            </a:r>
            <a:r>
              <a:rPr sz="24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33D33"/>
                </a:solidFill>
                <a:latin typeface="Arial MT"/>
                <a:cs typeface="Arial MT"/>
              </a:rPr>
              <a:t>Link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164" y="443591"/>
            <a:ext cx="463486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35" dirty="0">
                <a:solidFill>
                  <a:srgbClr val="533D33"/>
                </a:solidFill>
              </a:rPr>
              <a:t>PROBLEM</a:t>
            </a:r>
            <a:r>
              <a:rPr sz="4000" spc="-175" dirty="0">
                <a:solidFill>
                  <a:srgbClr val="533D33"/>
                </a:solidFill>
              </a:rPr>
              <a:t> </a:t>
            </a:r>
            <a:r>
              <a:rPr sz="4000" spc="-565" dirty="0">
                <a:solidFill>
                  <a:srgbClr val="533D33"/>
                </a:solidFill>
              </a:rPr>
              <a:t>STATEMENT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08164" y="1341179"/>
            <a:ext cx="5782945" cy="47148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today’s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digital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world,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students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often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struggle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present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their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achievements,</a:t>
            </a:r>
            <a:endParaRPr sz="1800">
              <a:latin typeface="Arial MT"/>
              <a:cs typeface="Arial MT"/>
            </a:endParaRPr>
          </a:p>
          <a:p>
            <a:pPr marL="12700" marR="64135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skills,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certifications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organized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professional 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way.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Traditional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paper-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based</a:t>
            </a:r>
            <a:endParaRPr sz="1800">
              <a:latin typeface="Arial MT"/>
              <a:cs typeface="Arial MT"/>
            </a:endParaRPr>
          </a:p>
          <a:p>
            <a:pPr marL="12700" marR="534035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resumes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certificates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are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not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interactive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can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easily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be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misplaced.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Moreover,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they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do</a:t>
            </a:r>
            <a:endParaRPr sz="1800">
              <a:latin typeface="Arial MT"/>
              <a:cs typeface="Arial MT"/>
            </a:endParaRPr>
          </a:p>
          <a:p>
            <a:pPr marL="12700" marR="808355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not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effectively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highlight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student’s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overall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profile,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including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personal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goals.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Arial MT"/>
              <a:cs typeface="Arial MT"/>
            </a:endParaRPr>
          </a:p>
          <a:p>
            <a:pPr marL="12700" marR="38735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Therefore,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there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need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digital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portfolio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where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students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can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showcase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their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education,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skills,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certifications,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projects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one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place.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This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portfolio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should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be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easily</a:t>
            </a:r>
            <a:endParaRPr sz="1800">
              <a:latin typeface="Arial MT"/>
              <a:cs typeface="Arial MT"/>
            </a:endParaRPr>
          </a:p>
          <a:p>
            <a:pPr marL="12700" marR="229235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accessible,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visually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appealing,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interactive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so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that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it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can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be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shared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with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teachers,</a:t>
            </a:r>
            <a:endParaRPr sz="1800">
              <a:latin typeface="Arial MT"/>
              <a:cs typeface="Arial MT"/>
            </a:endParaRPr>
          </a:p>
          <a:p>
            <a:pPr marL="12700" marR="102235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recruiters,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peers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proof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of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personal development.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353" y="421001"/>
            <a:ext cx="481457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dirty="0">
                <a:solidFill>
                  <a:srgbClr val="533D33"/>
                </a:solidFill>
                <a:latin typeface="Arial"/>
                <a:cs typeface="Arial"/>
              </a:rPr>
              <a:t>PROJECT</a:t>
            </a:r>
            <a:r>
              <a:rPr sz="3600" b="1" spc="-185" dirty="0">
                <a:solidFill>
                  <a:srgbClr val="533D33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533D33"/>
                </a:solidFill>
                <a:latin typeface="Arial"/>
                <a:cs typeface="Arial"/>
              </a:rPr>
              <a:t>OVERVIEW</a:t>
            </a:r>
            <a:r>
              <a:rPr sz="1800" spc="-10" dirty="0">
                <a:solidFill>
                  <a:srgbClr val="533D33"/>
                </a:solidFill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353" y="982391"/>
            <a:ext cx="7969884" cy="52666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83845">
              <a:lnSpc>
                <a:spcPct val="100600"/>
              </a:lnSpc>
              <a:spcBef>
                <a:spcPts val="85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Current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Portfolio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web-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based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application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developed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using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HTML,</a:t>
            </a:r>
            <a:r>
              <a:rPr sz="18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CSS,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JavaScript.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It</a:t>
            </a:r>
            <a:endParaRPr sz="1800">
              <a:latin typeface="Arial MT"/>
              <a:cs typeface="Arial MT"/>
            </a:endParaRPr>
          </a:p>
          <a:p>
            <a:pPr marL="12700" marR="931544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serves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digital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resume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students,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allowing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them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present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their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achievements,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skills,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certifications,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projects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interactive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professional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manner.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portfolio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divided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into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multiple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sections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such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as:</a:t>
            </a:r>
            <a:endParaRPr sz="1800">
              <a:latin typeface="Arial MT"/>
              <a:cs typeface="Arial MT"/>
            </a:endParaRPr>
          </a:p>
          <a:p>
            <a:pPr marL="12700" marR="3303904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About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Me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brief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introduction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of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student.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Education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qualifications.</a:t>
            </a:r>
            <a:endParaRPr sz="1800">
              <a:latin typeface="Arial MT"/>
              <a:cs typeface="Arial MT"/>
            </a:endParaRPr>
          </a:p>
          <a:p>
            <a:pPr marL="12700" marR="3279140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Technical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professional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skills.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Certificates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Achievements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certifications.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Arial MT"/>
              <a:cs typeface="Arial MT"/>
            </a:endParaRPr>
          </a:p>
          <a:p>
            <a:pPr marL="12700" marR="3774440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Projects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Mini/major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projects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completed.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Contact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form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reach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student.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This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provides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organized,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accessible,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visually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appealing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platform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students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showcase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their</a:t>
            </a:r>
            <a:endParaRPr sz="1800">
              <a:latin typeface="Arial MT"/>
              <a:cs typeface="Arial MT"/>
            </a:endParaRPr>
          </a:p>
          <a:p>
            <a:pPr marL="12700" marR="766445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profile,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making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it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useful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internships,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job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opportunities,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academic purpose.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66" y="305774"/>
            <a:ext cx="4818380" cy="1243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533D33"/>
                </a:solidFill>
              </a:rPr>
              <a:t>WHO</a:t>
            </a:r>
            <a:r>
              <a:rPr sz="4000" spc="-40" dirty="0">
                <a:solidFill>
                  <a:srgbClr val="533D33"/>
                </a:solidFill>
              </a:rPr>
              <a:t> </a:t>
            </a:r>
            <a:r>
              <a:rPr sz="4000" dirty="0">
                <a:solidFill>
                  <a:srgbClr val="533D33"/>
                </a:solidFill>
              </a:rPr>
              <a:t>ARE</a:t>
            </a:r>
            <a:r>
              <a:rPr sz="4000" spc="-40" dirty="0">
                <a:solidFill>
                  <a:srgbClr val="533D33"/>
                </a:solidFill>
              </a:rPr>
              <a:t> </a:t>
            </a:r>
            <a:r>
              <a:rPr sz="4000" dirty="0">
                <a:solidFill>
                  <a:srgbClr val="533D33"/>
                </a:solidFill>
              </a:rPr>
              <a:t>THE</a:t>
            </a:r>
            <a:r>
              <a:rPr sz="4000" spc="-35" dirty="0">
                <a:solidFill>
                  <a:srgbClr val="533D33"/>
                </a:solidFill>
              </a:rPr>
              <a:t> </a:t>
            </a:r>
            <a:r>
              <a:rPr sz="4000" spc="-25" dirty="0">
                <a:solidFill>
                  <a:srgbClr val="533D33"/>
                </a:solidFill>
              </a:rPr>
              <a:t>END </a:t>
            </a:r>
            <a:r>
              <a:rPr sz="4000" spc="-10" dirty="0">
                <a:solidFill>
                  <a:srgbClr val="533D33"/>
                </a:solidFill>
              </a:rPr>
              <a:t>USERS?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436066" y="2364203"/>
            <a:ext cx="7792084" cy="3886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1.</a:t>
            </a:r>
            <a:r>
              <a:rPr sz="1800" spc="-1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Students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*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showcase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their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achievements,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skills,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certificates,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projects.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*To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use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digital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resume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internships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job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applications.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64795" algn="l"/>
              </a:tabLst>
            </a:pP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Teachers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/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Mentors</a:t>
            </a:r>
            <a:endParaRPr sz="1800">
              <a:latin typeface="Arial MT"/>
              <a:cs typeface="Arial MT"/>
            </a:endParaRPr>
          </a:p>
          <a:p>
            <a:pPr marL="163830" lvl="1" indent="-151130">
              <a:lnSpc>
                <a:spcPct val="100000"/>
              </a:lnSpc>
              <a:spcBef>
                <a:spcPts val="10"/>
              </a:spcBef>
              <a:buChar char="*"/>
              <a:tabLst>
                <a:tab pos="163830" algn="l"/>
              </a:tabLst>
            </a:pPr>
            <a:r>
              <a:rPr sz="1800" spc="-95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evaluate</a:t>
            </a:r>
            <a:r>
              <a:rPr sz="18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student’s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progress,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skills,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work.</a:t>
            </a:r>
            <a:endParaRPr sz="1800">
              <a:latin typeface="Arial MT"/>
              <a:cs typeface="Arial MT"/>
            </a:endParaRPr>
          </a:p>
          <a:p>
            <a:pPr marL="163830" lvl="1" indent="-151130">
              <a:lnSpc>
                <a:spcPct val="100000"/>
              </a:lnSpc>
              <a:spcBef>
                <a:spcPts val="15"/>
              </a:spcBef>
              <a:buChar char="*"/>
              <a:tabLst>
                <a:tab pos="163830" algn="l"/>
              </a:tabLst>
            </a:pPr>
            <a:r>
              <a:rPr sz="1800" spc="-95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guide</a:t>
            </a:r>
            <a:r>
              <a:rPr sz="18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students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improving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their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professional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profile.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buAutoNum type="arabicPeriod" startAt="3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Recruiters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/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Employers</a:t>
            </a:r>
            <a:endParaRPr sz="1800">
              <a:latin typeface="Arial MT"/>
              <a:cs typeface="Arial MT"/>
            </a:endParaRPr>
          </a:p>
          <a:p>
            <a:pPr marL="163830" lvl="1" indent="-151130">
              <a:lnSpc>
                <a:spcPct val="100000"/>
              </a:lnSpc>
              <a:spcBef>
                <a:spcPts val="10"/>
              </a:spcBef>
              <a:buChar char="*"/>
              <a:tabLst>
                <a:tab pos="163830" algn="l"/>
              </a:tabLst>
            </a:pPr>
            <a:r>
              <a:rPr sz="1800" spc="-95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easily</a:t>
            </a:r>
            <a:r>
              <a:rPr sz="18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view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student’s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qualifications,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skills,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certifications.</a:t>
            </a:r>
            <a:endParaRPr sz="1800">
              <a:latin typeface="Arial MT"/>
              <a:cs typeface="Arial MT"/>
            </a:endParaRPr>
          </a:p>
          <a:p>
            <a:pPr marL="163830" lvl="1" indent="-151130">
              <a:lnSpc>
                <a:spcPct val="100000"/>
              </a:lnSpc>
              <a:spcBef>
                <a:spcPts val="15"/>
              </a:spcBef>
              <a:buChar char="*"/>
              <a:tabLst>
                <a:tab pos="163830" algn="l"/>
              </a:tabLst>
            </a:pPr>
            <a:r>
              <a:rPr sz="1800" spc="-95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assess</a:t>
            </a:r>
            <a:r>
              <a:rPr sz="18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suitability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internships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or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job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opportunities.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4.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Peers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/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Institutions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*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collaborate,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share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achievements,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maintain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digital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records.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777" y="527046"/>
            <a:ext cx="641731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533D33"/>
                </a:solidFill>
              </a:rPr>
              <a:t>TOOLS</a:t>
            </a:r>
            <a:r>
              <a:rPr sz="4000" spc="-145" dirty="0">
                <a:solidFill>
                  <a:srgbClr val="533D33"/>
                </a:solidFill>
              </a:rPr>
              <a:t> </a:t>
            </a:r>
            <a:r>
              <a:rPr sz="4000" dirty="0">
                <a:solidFill>
                  <a:srgbClr val="533D33"/>
                </a:solidFill>
              </a:rPr>
              <a:t>AND</a:t>
            </a:r>
            <a:r>
              <a:rPr sz="4000" spc="-140" dirty="0">
                <a:solidFill>
                  <a:srgbClr val="533D33"/>
                </a:solidFill>
              </a:rPr>
              <a:t> </a:t>
            </a:r>
            <a:r>
              <a:rPr sz="4000" spc="-10" dirty="0">
                <a:solidFill>
                  <a:srgbClr val="533D33"/>
                </a:solidFill>
              </a:rPr>
              <a:t>TECHNIQUES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36777" y="1427808"/>
            <a:ext cx="8397240" cy="3070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95"/>
              </a:spcBef>
            </a:pP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Visual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Studio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Code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(VS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Code)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coding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editing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project.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ts val="2400"/>
              </a:lnSpc>
              <a:spcBef>
                <a:spcPts val="80"/>
              </a:spcBef>
            </a:pP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Web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Browser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(Google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Chrome/Edge/Firefox)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testing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running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33D33"/>
                </a:solidFill>
                <a:latin typeface="Arial MT"/>
                <a:cs typeface="Arial MT"/>
              </a:rPr>
              <a:t>the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portfolio.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GitHub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/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Localhost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hosting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deployment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.</a:t>
            </a:r>
            <a:endParaRPr sz="2000">
              <a:latin typeface="Arial MT"/>
              <a:cs typeface="Arial MT"/>
            </a:endParaRPr>
          </a:p>
          <a:p>
            <a:pPr marL="12700" marR="817244">
              <a:lnSpc>
                <a:spcPts val="2400"/>
              </a:lnSpc>
              <a:spcBef>
                <a:spcPts val="80"/>
              </a:spcBef>
            </a:pP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MS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PowerPoint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/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Canva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preparing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project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documentation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33D33"/>
                </a:solidFill>
                <a:latin typeface="Arial MT"/>
                <a:cs typeface="Arial MT"/>
              </a:rPr>
              <a:t>and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presentations.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Arial MT"/>
              <a:cs typeface="Arial MT"/>
            </a:endParaRPr>
          </a:p>
          <a:p>
            <a:pPr marL="12700" marR="2354580">
              <a:lnSpc>
                <a:spcPct val="100000"/>
              </a:lnSpc>
            </a:pPr>
            <a:r>
              <a:rPr sz="2000" spc="-25" dirty="0">
                <a:solidFill>
                  <a:srgbClr val="533D33"/>
                </a:solidFill>
                <a:latin typeface="Arial MT"/>
                <a:cs typeface="Arial MT"/>
              </a:rPr>
              <a:t>TechnologiesHTML5</a:t>
            </a:r>
            <a:r>
              <a:rPr sz="20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20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20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structuring</a:t>
            </a:r>
            <a:r>
              <a:rPr sz="20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20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web</a:t>
            </a:r>
            <a:r>
              <a:rPr sz="20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pages.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CSS3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styling,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layouts,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responsive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design.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95"/>
              </a:lnSpc>
            </a:pP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JavaScript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adding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interactivity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form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validation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354" y="298684"/>
            <a:ext cx="802449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533D33"/>
                </a:solidFill>
              </a:rPr>
              <a:t>POTFOLIO</a:t>
            </a:r>
            <a:r>
              <a:rPr sz="4000" spc="-155" dirty="0">
                <a:solidFill>
                  <a:srgbClr val="533D33"/>
                </a:solidFill>
              </a:rPr>
              <a:t> </a:t>
            </a:r>
            <a:r>
              <a:rPr sz="4000" dirty="0">
                <a:solidFill>
                  <a:srgbClr val="533D33"/>
                </a:solidFill>
              </a:rPr>
              <a:t>DESIGN</a:t>
            </a:r>
            <a:r>
              <a:rPr sz="4000" spc="-150" dirty="0">
                <a:solidFill>
                  <a:srgbClr val="533D33"/>
                </a:solidFill>
              </a:rPr>
              <a:t> </a:t>
            </a:r>
            <a:r>
              <a:rPr sz="4000" dirty="0">
                <a:solidFill>
                  <a:srgbClr val="533D33"/>
                </a:solidFill>
              </a:rPr>
              <a:t>AND</a:t>
            </a:r>
            <a:r>
              <a:rPr sz="4000" spc="-150" dirty="0">
                <a:solidFill>
                  <a:srgbClr val="533D33"/>
                </a:solidFill>
              </a:rPr>
              <a:t> </a:t>
            </a:r>
            <a:r>
              <a:rPr sz="4000" spc="-10" dirty="0">
                <a:solidFill>
                  <a:srgbClr val="533D33"/>
                </a:solidFill>
              </a:rPr>
              <a:t>LAYOUT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354" y="1075229"/>
            <a:ext cx="8305037" cy="507177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4394200">
              <a:lnSpc>
                <a:spcPts val="2170"/>
              </a:lnSpc>
              <a:spcBef>
                <a:spcPts val="480"/>
              </a:spcBef>
            </a:pPr>
            <a:r>
              <a:rPr sz="2100" b="1" spc="6845" dirty="0">
                <a:solidFill>
                  <a:srgbClr val="533D33"/>
                </a:solidFill>
                <a:latin typeface="Roboto Bk"/>
                <a:cs typeface="Roboto Bk"/>
              </a:rPr>
              <a:t>🔹</a:t>
            </a:r>
            <a:r>
              <a:rPr sz="2100" b="1" spc="-45" dirty="0">
                <a:solidFill>
                  <a:srgbClr val="533D33"/>
                </a:solidFill>
                <a:latin typeface="Roboto Bk"/>
                <a:cs typeface="Roboto Bk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1.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Header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&amp;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70" dirty="0">
                <a:solidFill>
                  <a:srgbClr val="533D33"/>
                </a:solidFill>
                <a:latin typeface="Arial MT"/>
                <a:cs typeface="Arial MT"/>
              </a:rPr>
              <a:t>Navigation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Bar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Positioned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at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top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of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the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page.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Contains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portfolio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title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(Student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Name)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navigation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links.</a:t>
            </a:r>
            <a:endParaRPr sz="1800" dirty="0">
              <a:latin typeface="Arial MT"/>
              <a:cs typeface="Arial MT"/>
            </a:endParaRPr>
          </a:p>
          <a:p>
            <a:pPr marL="12700" marR="287655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Links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allow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smooth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scrolling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different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sections: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About,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Education,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Skills, Certificates,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Projects,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Contact.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Background</a:t>
            </a:r>
            <a:r>
              <a:rPr sz="18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color: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Green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(#4CAF50)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professional</a:t>
            </a:r>
            <a:r>
              <a:rPr sz="18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appearance.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495"/>
              </a:lnSpc>
              <a:spcBef>
                <a:spcPts val="1885"/>
              </a:spcBef>
            </a:pPr>
            <a:r>
              <a:rPr sz="2100" b="1" spc="6845" dirty="0">
                <a:solidFill>
                  <a:srgbClr val="533D33"/>
                </a:solidFill>
                <a:latin typeface="Roboto Bk"/>
                <a:cs typeface="Roboto Bk"/>
              </a:rPr>
              <a:t>🔹</a:t>
            </a:r>
            <a:r>
              <a:rPr sz="2100" b="1" spc="-45" dirty="0">
                <a:solidFill>
                  <a:srgbClr val="533D33"/>
                </a:solidFill>
                <a:latin typeface="Roboto Bk"/>
                <a:cs typeface="Roboto Bk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2.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About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Section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Provides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short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introduction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of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student.</a:t>
            </a:r>
            <a:endParaRPr sz="1800" dirty="0">
              <a:latin typeface="Arial MT"/>
              <a:cs typeface="Arial MT"/>
            </a:endParaRPr>
          </a:p>
          <a:p>
            <a:pPr marL="12700" marR="81280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Includes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name,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course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(BSC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WITH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AI),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ambition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(to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become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lang="en-GB" spc="-50" dirty="0">
                <a:solidFill>
                  <a:srgbClr val="533D33"/>
                </a:solidFill>
                <a:latin typeface="Arial MT"/>
                <a:cs typeface="Arial MT"/>
              </a:rPr>
              <a:t> Software developer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).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495"/>
              </a:lnSpc>
              <a:spcBef>
                <a:spcPts val="1885"/>
              </a:spcBef>
            </a:pPr>
            <a:r>
              <a:rPr sz="2100" b="1" spc="6845" dirty="0">
                <a:solidFill>
                  <a:srgbClr val="533D33"/>
                </a:solidFill>
                <a:latin typeface="Roboto Bk"/>
                <a:cs typeface="Roboto Bk"/>
              </a:rPr>
              <a:t>🔹</a:t>
            </a:r>
            <a:r>
              <a:rPr sz="2100" b="1" spc="-55" dirty="0">
                <a:solidFill>
                  <a:srgbClr val="533D33"/>
                </a:solidFill>
                <a:latin typeface="Roboto Bk"/>
                <a:cs typeface="Roboto Bk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3.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Education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Section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Displays</a:t>
            </a:r>
            <a:r>
              <a:rPr sz="18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qualifications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list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format.</a:t>
            </a:r>
            <a:endParaRPr sz="1800" dirty="0">
              <a:latin typeface="Arial MT"/>
              <a:cs typeface="Arial MT"/>
            </a:endParaRPr>
          </a:p>
          <a:p>
            <a:pPr marL="12700" marR="5080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Covers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current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past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education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(BSC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WITH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AI,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12th,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10th).Organized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clearly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easy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understanding.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783" y="906225"/>
            <a:ext cx="198501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b="1" spc="6845" dirty="0">
                <a:solidFill>
                  <a:srgbClr val="533D33"/>
                </a:solidFill>
                <a:latin typeface="Roboto Bk"/>
                <a:cs typeface="Roboto Bk"/>
              </a:rPr>
              <a:t>🔹</a:t>
            </a:r>
            <a:r>
              <a:rPr sz="2100" b="1" spc="-30" dirty="0">
                <a:solidFill>
                  <a:srgbClr val="533D33"/>
                </a:solidFill>
                <a:latin typeface="Roboto Bk"/>
                <a:cs typeface="Roboto Bk"/>
              </a:rPr>
              <a:t> </a:t>
            </a:r>
            <a:r>
              <a:rPr sz="1800" dirty="0">
                <a:solidFill>
                  <a:srgbClr val="533D33"/>
                </a:solidFill>
              </a:rPr>
              <a:t>4.</a:t>
            </a:r>
            <a:r>
              <a:rPr sz="1800" spc="-10" dirty="0">
                <a:solidFill>
                  <a:srgbClr val="533D33"/>
                </a:solidFill>
              </a:rPr>
              <a:t> </a:t>
            </a:r>
            <a:r>
              <a:rPr sz="1800" spc="-35" dirty="0">
                <a:solidFill>
                  <a:srgbClr val="533D33"/>
                </a:solidFill>
              </a:rPr>
              <a:t>Skills </a:t>
            </a:r>
            <a:r>
              <a:rPr sz="1800" spc="-10" dirty="0">
                <a:solidFill>
                  <a:srgbClr val="533D33"/>
                </a:solidFill>
              </a:rPr>
              <a:t>Section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14783" y="1222750"/>
            <a:ext cx="8006715" cy="3611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are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displayed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grid-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based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card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layout.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Each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card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contains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one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(HTML,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CSS,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JavaScript,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Python,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AI,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UI/UX,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DCA)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Hover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effect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applied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interactivity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495"/>
              </a:lnSpc>
              <a:spcBef>
                <a:spcPts val="1885"/>
              </a:spcBef>
            </a:pPr>
            <a:r>
              <a:rPr sz="2100" b="1" spc="6845" dirty="0">
                <a:solidFill>
                  <a:srgbClr val="533D33"/>
                </a:solidFill>
                <a:latin typeface="Roboto Bk"/>
                <a:cs typeface="Roboto Bk"/>
              </a:rPr>
              <a:t>🔹</a:t>
            </a:r>
            <a:r>
              <a:rPr sz="2100" b="1" spc="-70" dirty="0">
                <a:solidFill>
                  <a:srgbClr val="533D33"/>
                </a:solidFill>
                <a:latin typeface="Roboto Bk"/>
                <a:cs typeface="Roboto Bk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5.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Certificates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Section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Highlights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completed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certifications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card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format.</a:t>
            </a:r>
            <a:endParaRPr sz="1800">
              <a:latin typeface="Arial MT"/>
              <a:cs typeface="Arial MT"/>
            </a:endParaRPr>
          </a:p>
          <a:p>
            <a:pPr marL="12700" marR="2224405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Each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card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has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certificate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name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short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description.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Examples: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AI,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UI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&amp;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UX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Design,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DCA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495"/>
              </a:lnSpc>
              <a:spcBef>
                <a:spcPts val="1885"/>
              </a:spcBef>
            </a:pPr>
            <a:r>
              <a:rPr sz="2100" b="1" spc="6845" dirty="0">
                <a:solidFill>
                  <a:srgbClr val="533D33"/>
                </a:solidFill>
                <a:latin typeface="Roboto Bk"/>
                <a:cs typeface="Roboto Bk"/>
              </a:rPr>
              <a:t>🔹</a:t>
            </a:r>
            <a:r>
              <a:rPr sz="2100" b="1" spc="-55" dirty="0">
                <a:solidFill>
                  <a:srgbClr val="533D33"/>
                </a:solidFill>
                <a:latin typeface="Roboto Bk"/>
                <a:cs typeface="Roboto Bk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6.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Projects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Section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Lists</a:t>
            </a:r>
            <a:r>
              <a:rPr sz="18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mini/major</a:t>
            </a:r>
            <a:r>
              <a:rPr sz="18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projects</a:t>
            </a:r>
            <a:r>
              <a:rPr sz="18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completed.</a:t>
            </a:r>
            <a:endParaRPr sz="1800">
              <a:latin typeface="Arial MT"/>
              <a:cs typeface="Arial MT"/>
            </a:endParaRPr>
          </a:p>
          <a:p>
            <a:pPr marL="12700" marR="194310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Each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is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shown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card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style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with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name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short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description.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Example:</a:t>
            </a:r>
            <a:r>
              <a:rPr sz="18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Portfolio</a:t>
            </a:r>
            <a:r>
              <a:rPr sz="18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Website,</a:t>
            </a:r>
            <a:r>
              <a:rPr sz="18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Library</a:t>
            </a:r>
            <a:r>
              <a:rPr sz="18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Management</a:t>
            </a:r>
            <a:r>
              <a:rPr sz="18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DIGITAL PORTFOLIO</vt:lpstr>
      <vt:lpstr>PROJECT TITLE</vt:lpstr>
      <vt:lpstr>AGENDA</vt:lpstr>
      <vt:lpstr>PROBLEM STATEMENT</vt:lpstr>
      <vt:lpstr>PROJECT OVERVIEW:</vt:lpstr>
      <vt:lpstr>WHO ARE THE END USERS?</vt:lpstr>
      <vt:lpstr>TOOLS AND TECHNIQUES</vt:lpstr>
      <vt:lpstr>POTFOLIO DESIGN AND LAYOUT</vt:lpstr>
      <vt:lpstr>🔹 4. Skills Section</vt:lpstr>
      <vt:lpstr>🔹 7. Contact Section</vt:lpstr>
      <vt:lpstr>FEATURES AND FUNCTIONALITY</vt:lpstr>
      <vt:lpstr>🔹 Functionality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cp:lastModifiedBy>rajakumarsaranya20@gmail.com</cp:lastModifiedBy>
  <cp:revision>1</cp:revision>
  <dcterms:created xsi:type="dcterms:W3CDTF">2025-09-17T11:35:06Z</dcterms:created>
  <dcterms:modified xsi:type="dcterms:W3CDTF">2025-09-17T11:42:34Z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2025-09-17T00:00:00Z</vt:filetime>
  </property>
  <property fmtid="{D5CDD505-2E9C-101B-9397-08002B2CF9AE}" pid="3" name="LastSaved">
    <vt:filetime>2025-09-17T00:00:00Z</vt:filetime>
  </property>
  <property fmtid="{D5CDD505-2E9C-101B-9397-08002B2CF9AE}" pid="4" name="Producer">
    <vt:lpwstr>3.0.26 (5.1.12) </vt:lpwstr>
  </property>
</Properties>
</file>