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16140632" r:id="rId7"/>
    <p:sldId id="16140633" r:id="rId8"/>
    <p:sldId id="16140634" r:id="rId9"/>
    <p:sldId id="265" r:id="rId10"/>
    <p:sldId id="266" r:id="rId11"/>
    <p:sldId id="267"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a:solidFill>
                  <a:schemeClr val="tx1"/>
                </a:solidFill>
                <a:latin typeface="Arial" panose="020B0604020202020204" pitchFamily="34" charset="0"/>
                <a:cs typeface="Arial" panose="020B0604020202020204" pitchFamily="34" charset="0"/>
                <a:sym typeface="+mn-ea"/>
              </a:rPr>
              <a:t>Key logger and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pitchFamily="34" charset="0"/>
                <a:cs typeface="Arial" panose="020B0604020202020204" pitchFamily="34" charset="0"/>
              </a:rPr>
              <a:t>SARANYA R</a:t>
            </a:r>
            <a:r>
              <a:rPr lang="en-US" sz="2000" b="1">
                <a:solidFill>
                  <a:schemeClr val="accent1">
                    <a:lumMod val="75000"/>
                  </a:schemeClr>
                </a:solidFill>
                <a:latin typeface="Arial" panose="020B0604020202020204"/>
                <a:cs typeface="Arial" panose="020B0604020202020204"/>
              </a:rPr>
              <a:t>-JKKNCET-B.TECH-IT</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
            <a:ext cx="10972800" cy="582930"/>
          </a:xfrm>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image (2)"/>
          <p:cNvPicPr>
            <a:picLocks noChangeAspect="1"/>
          </p:cNvPicPr>
          <p:nvPr>
            <p:ph idx="1"/>
          </p:nvPr>
        </p:nvPicPr>
        <p:blipFill>
          <a:blip r:embed="rId1"/>
          <a:stretch>
            <a:fillRect/>
          </a:stretch>
        </p:blipFill>
        <p:spPr>
          <a:xfrm>
            <a:off x="6278880" y="1725295"/>
            <a:ext cx="5303520" cy="4564380"/>
          </a:xfrm>
          <a:prstGeom prst="rect">
            <a:avLst/>
          </a:prstGeom>
        </p:spPr>
      </p:pic>
      <p:pic>
        <p:nvPicPr>
          <p:cNvPr id="4" name="Picture 3" descr="image (2)"/>
          <p:cNvPicPr>
            <a:picLocks noChangeAspect="1"/>
          </p:cNvPicPr>
          <p:nvPr/>
        </p:nvPicPr>
        <p:blipFill>
          <a:blip r:embed="rId1"/>
          <a:stretch>
            <a:fillRect/>
          </a:stretch>
        </p:blipFill>
        <p:spPr>
          <a:xfrm>
            <a:off x="321945" y="1725295"/>
            <a:ext cx="5303520" cy="4564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altLang="en-IN" sz="2000" dirty="0"/>
              <a:t>Summarize b</a:t>
            </a:r>
            <a:r>
              <a:rPr lang="en-IN" sz="2000" dirty="0"/>
              <a:t>y adopting a multi-layered approach combining technical controls, procedural measures, and user education, organizations can effectively mitigate keylogger threats and safeguard against potential security breaches.</a:t>
            </a:r>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a:t>The future scope for mitigating keylogger threats lies in the integration of advanced artificial intelligence algorithms for proactive threat detection, behavioral analysis, and automated response, alongside the development of secure hardware solutions resistant to keylogger attacks.</a:t>
            </a:r>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endParaRPr lang="en-IN" sz="2400" dirty="0"/>
          </a:p>
          <a:p>
            <a:pPr marL="305435" indent="-305435"/>
            <a:r>
              <a:rPr lang="en-IN" sz="2400" dirty="0"/>
              <a:t>"The Complete Guide to Cybersecurity for Individuals and Organizations" by Bruce Schneier offers comprehensive insights into keylogger threats and mitigation strategies</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240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b="1">
                <a:latin typeface="Calibri" panose="020F0502020204030204"/>
                <a:cs typeface="Calibri" panose="020F0502020204030204"/>
              </a:rPr>
              <a:t>To mitigate the threat of keyloggers and enhance cybersecurity, individuals and organizations can implement several strategies:</a:t>
            </a:r>
            <a:endParaRPr lang="en-IN" sz="2000" b="1">
              <a:latin typeface="Calibri" panose="020F0502020204030204"/>
              <a:cs typeface="Calibri" panose="020F0502020204030204"/>
            </a:endParaRPr>
          </a:p>
          <a:p>
            <a:pPr marL="305435" indent="-305435"/>
            <a:endParaRPr lang="en-IN" sz="2000" b="1">
              <a:latin typeface="Calibri" panose="020F0502020204030204"/>
              <a:cs typeface="Calibri" panose="020F0502020204030204"/>
            </a:endParaRPr>
          </a:p>
          <a:p>
            <a:pPr marL="305435" indent="-305435"/>
            <a:r>
              <a:rPr lang="en-IN" sz="2000" b="1">
                <a:latin typeface="Calibri" panose="020F0502020204030204"/>
                <a:cs typeface="Calibri" panose="020F0502020204030204"/>
              </a:rPr>
              <a:t>Use Antivirus and Anti-malware Software: Install reputable antivirus and anti-malware software on all devices. These programs can detect and remove keyloggers and other malicious software.</a:t>
            </a:r>
            <a:endParaRPr lang="en-IN" sz="2000" b="1">
              <a:latin typeface="Calibri" panose="020F0502020204030204"/>
              <a:cs typeface="Calibri" panose="020F0502020204030204"/>
            </a:endParaRPr>
          </a:p>
          <a:p>
            <a:pPr marL="305435" indent="-305435"/>
            <a:endParaRPr lang="en-IN" sz="2000" b="1">
              <a:latin typeface="Calibri" panose="020F0502020204030204"/>
              <a:cs typeface="Calibri" panose="020F0502020204030204"/>
            </a:endParaRPr>
          </a:p>
          <a:p>
            <a:pPr marL="305435" indent="-305435"/>
            <a:r>
              <a:rPr lang="en-IN" sz="2000" b="1">
                <a:latin typeface="Calibri" panose="020F0502020204030204"/>
                <a:cs typeface="Calibri" panose="020F0502020204030204"/>
              </a:rPr>
              <a:t>Keep Software Updated: Regularly update operating systems, applications, and security software to patch vulnerabilities exploited by keyloggers.</a:t>
            </a:r>
            <a:endParaRPr lang="en-IN" sz="2000" b="1">
              <a:latin typeface="Calibri" panose="020F0502020204030204"/>
              <a:cs typeface="Calibri" panose="020F0502020204030204"/>
            </a:endParaRPr>
          </a:p>
          <a:p>
            <a:pPr marL="305435" indent="-305435"/>
            <a:endParaRPr lang="en-IN" sz="2000" b="1">
              <a:latin typeface="Calibri" panose="020F0502020204030204"/>
              <a:cs typeface="Calibri" panose="020F0502020204030204"/>
            </a:endParaRPr>
          </a:p>
          <a:p>
            <a:pPr marL="305435" indent="-305435"/>
            <a:r>
              <a:rPr lang="en-IN" sz="2000" b="1">
                <a:latin typeface="Calibri" panose="020F0502020204030204"/>
                <a:cs typeface="Calibri" panose="020F0502020204030204"/>
              </a:rPr>
              <a:t>Employ Endpoint Security Solutions: Implement endpoint security solutions that include features like behavior monitoring, heuristic analysis, and real-time threat intelligence to detect and prevent keylogger activity.</a:t>
            </a:r>
            <a:endParaRPr lang="en-IN" sz="2000" b="1">
              <a:latin typeface="Calibri" panose="020F0502020204030204"/>
              <a:cs typeface="Calibri" panose="020F0502020204030204"/>
            </a:endParaRPr>
          </a:p>
          <a:p>
            <a:pPr marL="0" indent="0">
              <a:buNone/>
            </a:pPr>
            <a:endParaRPr lang="en-I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a:t>Use Virtual Keyboards: Whenever possible, use virtual keyboards for entering sensitive information such as passwords and credit card details. Virtual keyboards help bypass hardware-based keyloggers.</a:t>
            </a:r>
            <a:endParaRPr lang="en-IN" sz="2000"/>
          </a:p>
          <a:p>
            <a:pPr marL="0" indent="0">
              <a:buNone/>
            </a:pPr>
            <a:endParaRPr lang="en-IN" sz="2000"/>
          </a:p>
          <a:p>
            <a:pPr marL="0" indent="0">
              <a:buNone/>
            </a:pPr>
            <a:r>
              <a:rPr lang="en-IN" sz="2000"/>
              <a:t>Enable Two-Factor Authentication (2FA): Enable 2FA wherever available. Even if a keylogger captures passwords, it won't be able to access accounts without the second authentication factor.</a:t>
            </a:r>
            <a:endParaRPr lang="en-IN" sz="2000"/>
          </a:p>
          <a:p>
            <a:pPr marL="0" indent="0">
              <a:buNone/>
            </a:pPr>
            <a:endParaRPr lang="en-IN" sz="2000"/>
          </a:p>
          <a:p>
            <a:pPr marL="0" indent="0">
              <a:buNone/>
            </a:pPr>
            <a:r>
              <a:rPr lang="en-IN" sz="2000"/>
              <a:t>Practice Vigilant Behavior: Be cautious when clicking on links or downloading attachments from unknown or suspicious sources. Educate employees and users about phishing techniques used to distribute keyloggers.</a:t>
            </a:r>
            <a:endParaRPr lang="en-I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a:t>Implement Least Privilege Principle: Limit user privileges to only those necessary for their roles. This reduces the impact of a keylogger compromise by restricting access to sensitive data and systems.</a:t>
            </a:r>
            <a:endParaRPr lang="en-IN" sz="2000"/>
          </a:p>
          <a:p>
            <a:pPr marL="0" indent="0">
              <a:buNone/>
            </a:pPr>
            <a:endParaRPr lang="en-IN" sz="2000"/>
          </a:p>
          <a:p>
            <a:pPr marL="0" indent="0">
              <a:buNone/>
            </a:pPr>
            <a:r>
              <a:rPr lang="en-IN" sz="2000"/>
              <a:t>Monitor Network Traffic: Employ network monitoring tools to detect any suspicious outgoing traffic from devices, which could indicate the presence of a keylogger sending captured data to a remote server.</a:t>
            </a:r>
            <a:endParaRPr lang="en-IN" sz="2000"/>
          </a:p>
          <a:p>
            <a:pPr marL="0" indent="0">
              <a:buNone/>
            </a:pPr>
            <a:endParaRPr lang="en-IN" sz="2000"/>
          </a:p>
          <a:p>
            <a:pPr marL="0" indent="0">
              <a:buNone/>
            </a:pPr>
            <a:r>
              <a:rPr lang="en-IN" sz="2000"/>
              <a:t>Regularly Review Logs and Alerts: Regularly review system logs and security alerts for any signs of unusual activity that could indicate a keylogger or other security breach.</a:t>
            </a:r>
            <a:endParaRPr 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a:t>Encrypt Sensitive Data: Encrypt sensitive data both at rest and in transit to make it harder for keyloggers to capture useful information even if they manage to infiltrate a system.</a:t>
            </a:r>
            <a:endParaRPr lang="en-IN" sz="2000"/>
          </a:p>
          <a:p>
            <a:pPr marL="0" indent="0">
              <a:buNone/>
            </a:pPr>
            <a:endParaRPr lang="en-IN" sz="2000"/>
          </a:p>
          <a:p>
            <a:pPr marL="0" indent="0">
              <a:buNone/>
            </a:pPr>
            <a:r>
              <a:rPr lang="en-IN" sz="2000"/>
              <a:t>Implement Physical Security Measures: Secure physical access to computers and other devices to prevent unauthorized installation of hardware keyloggers.</a:t>
            </a:r>
            <a:endParaRPr lang="en-IN" sz="2000"/>
          </a:p>
          <a:p>
            <a:pPr marL="0" indent="0">
              <a:buNone/>
            </a:pPr>
            <a:endParaRPr lang="en-IN" sz="2000"/>
          </a:p>
          <a:p>
            <a:pPr marL="0" indent="0">
              <a:buNone/>
            </a:pPr>
            <a:r>
              <a:rPr lang="en-IN" sz="2000"/>
              <a:t>Conduct Employee Training: Train employees on cybersecurity best practices, including how to recognize and avoid keylogger attacks.</a:t>
            </a:r>
            <a:endParaRPr lang="en-I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Use Antivirus and Anti-malware Software</a:t>
            </a:r>
            <a:endParaRPr lang="en-IN" sz="1800" b="1">
              <a:solidFill>
                <a:srgbClr val="0F0F0F"/>
              </a:solidFill>
            </a:endParaRPr>
          </a:p>
          <a:p>
            <a:pPr marL="305435" indent="-305435"/>
            <a:r>
              <a:rPr lang="en-IN" sz="1800" b="1">
                <a:solidFill>
                  <a:srgbClr val="0F0F0F"/>
                </a:solidFill>
              </a:rPr>
              <a:t>Keep Software Updated</a:t>
            </a:r>
            <a:endParaRPr lang="en-IN" sz="1800" b="1">
              <a:solidFill>
                <a:srgbClr val="0F0F0F"/>
              </a:solidFill>
            </a:endParaRPr>
          </a:p>
          <a:p>
            <a:pPr marL="305435" indent="-305435"/>
            <a:r>
              <a:rPr lang="en-IN" sz="1800" b="1">
                <a:solidFill>
                  <a:srgbClr val="0F0F0F"/>
                </a:solidFill>
              </a:rPr>
              <a:t>Employ Endpoint Security Solutions</a:t>
            </a:r>
            <a:endParaRPr lang="en-IN" sz="1800" b="1">
              <a:solidFill>
                <a:srgbClr val="0F0F0F"/>
              </a:solidFill>
            </a:endParaRPr>
          </a:p>
          <a:p>
            <a:pPr marL="305435" indent="-305435"/>
            <a:r>
              <a:rPr lang="en-IN" sz="1800" b="1">
                <a:solidFill>
                  <a:srgbClr val="0F0F0F"/>
                </a:solidFill>
              </a:rPr>
              <a:t>Use Virtual Keyboards</a:t>
            </a:r>
            <a:endParaRPr lang="en-IN" sz="1800" b="1">
              <a:solidFill>
                <a:srgbClr val="0F0F0F"/>
              </a:solidFill>
            </a:endParaRPr>
          </a:p>
          <a:p>
            <a:pPr marL="305435" indent="-305435"/>
            <a:r>
              <a:rPr lang="en-IN" sz="1800" b="1">
                <a:solidFill>
                  <a:srgbClr val="0F0F0F"/>
                </a:solidFill>
              </a:rPr>
              <a:t>Enable Two-Factor Authentication (2FA)</a:t>
            </a:r>
            <a:endParaRPr lang="en-IN" sz="1800" b="1">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pic>
        <p:nvPicPr>
          <p:cNvPr id="3" name="Content Placeholder 2" descr="image (1)"/>
          <p:cNvPicPr>
            <a:picLocks noChangeAspect="1"/>
          </p:cNvPicPr>
          <p:nvPr>
            <p:ph idx="1"/>
          </p:nvPr>
        </p:nvPicPr>
        <p:blipFill>
          <a:blip r:embed="rId1"/>
          <a:stretch>
            <a:fillRect/>
          </a:stretch>
        </p:blipFill>
        <p:spPr>
          <a:xfrm>
            <a:off x="778510" y="1483995"/>
            <a:ext cx="5005070" cy="4773295"/>
          </a:xfrm>
          <a:prstGeom prst="rect">
            <a:avLst/>
          </a:prstGeom>
        </p:spPr>
      </p:pic>
      <p:pic>
        <p:nvPicPr>
          <p:cNvPr id="4" name="Picture 3" descr="image"/>
          <p:cNvPicPr>
            <a:picLocks noChangeAspect="1"/>
          </p:cNvPicPr>
          <p:nvPr/>
        </p:nvPicPr>
        <p:blipFill>
          <a:blip r:embed="rId2"/>
          <a:stretch>
            <a:fillRect/>
          </a:stretch>
        </p:blipFill>
        <p:spPr>
          <a:xfrm>
            <a:off x="6419215" y="1739265"/>
            <a:ext cx="5163185" cy="451866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4269</Words>
  <Application>WPS Presentation</Application>
  <PresentationFormat>Widescreen</PresentationFormat>
  <Paragraphs>99</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Communications and Dialogues</vt:lpstr>
      <vt:lpstr>Key logger and security</vt:lpstr>
      <vt:lpstr>OUTLINE</vt:lpstr>
      <vt:lpstr>Problem Statement</vt:lpstr>
      <vt:lpstr>Proposed Solution</vt:lpstr>
      <vt:lpstr>Proposed Solution</vt:lpstr>
      <vt:lpstr>Proposed Solution</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26</cp:revision>
  <dcterms:created xsi:type="dcterms:W3CDTF">2021-05-26T16:50:00Z</dcterms:created>
  <dcterms:modified xsi:type="dcterms:W3CDTF">2024-04-03T08:51:47Z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CEBEF429114C445FAC71D1C4B984737F_13</vt:lpwstr>
  </property>
  <property fmtid="{D5CDD505-2E9C-101B-9397-08002B2CF9AE}" pid="4" name="KSOProductBuildVer">
    <vt:lpwstr>1033-12.2.0.13489</vt:lpwstr>
  </property>
</Properties>
</file>