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5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95" r:id="rId10"/>
    <p:sldId id="298" r:id="rId11"/>
    <p:sldId id="299" r:id="rId12"/>
    <p:sldId id="297" r:id="rId13"/>
    <p:sldId id="296" r:id="rId14"/>
    <p:sldId id="300" r:id="rId15"/>
    <p:sldId id="265" r:id="rId16"/>
    <p:sldId id="301" r:id="rId17"/>
    <p:sldId id="302" r:id="rId18"/>
    <p:sldId id="303" r:id="rId19"/>
  </p:sldIdLst>
  <p:sldSz cx="9144000" cy="5143500" type="screen16x9"/>
  <p:notesSz cx="6858000" cy="9144000"/>
  <p:embeddedFontLst>
    <p:embeddedFont>
      <p:font typeface="Aharoni" panose="02010803020104030203" pitchFamily="2" charset="-79"/>
      <p:bold r:id="rId21"/>
    </p:embeddedFont>
    <p:embeddedFont>
      <p:font typeface="Homemade Apple" panose="020B0604020202020204" charset="0"/>
      <p:regular r:id="rId22"/>
    </p:embeddedFont>
    <p:embeddedFont>
      <p:font typeface="Raleway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3B9FCE-7F85-4297-8281-8F72B2253A7B}">
  <a:tblStyle styleId="{9D3B9FCE-7F85-4297-8281-8F72B2253A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C04C3F6-58B7-4571-BD90-5B7CA7C1DF8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5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e7551936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e7551936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e7551936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e7551936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e7551936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e7551936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e7551936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e7551936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e7551936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e7551936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e7551936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e7551936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e7551936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e7551936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e7551936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e7551936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e7551936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e7551936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purple" type="title">
  <p:cSld name="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85800" y="3143081"/>
            <a:ext cx="56568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2992500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- cold">
  <p:cSld name="TITLE_AND_BODY_1_1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2700006" scaled="0"/>
        </a:gra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/>
          <p:nvPr/>
        </p:nvSpPr>
        <p:spPr>
          <a:xfrm>
            <a:off x="0" y="0"/>
            <a:ext cx="9144000" cy="802800"/>
          </a:xfrm>
          <a:prstGeom prst="rect">
            <a:avLst/>
          </a:prstGeom>
          <a:solidFill>
            <a:srgbClr val="1C4587">
              <a:alpha val="35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962850" y="321094"/>
            <a:ext cx="75717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1"/>
          </p:nvPr>
        </p:nvSpPr>
        <p:spPr>
          <a:xfrm>
            <a:off x="962850" y="1236825"/>
            <a:ext cx="7494900" cy="35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694177" y="366125"/>
            <a:ext cx="290583" cy="252494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 - purple" type="twoColTx">
  <p:cSld name="TITLE_AND_TWO_COLUMN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0" y="0"/>
            <a:ext cx="9144000" cy="802800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962700" y="321094"/>
            <a:ext cx="75717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962700" y="1257300"/>
            <a:ext cx="3355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2"/>
          </p:nvPr>
        </p:nvSpPr>
        <p:spPr>
          <a:xfrm>
            <a:off x="4673042" y="1257300"/>
            <a:ext cx="3355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694177" y="366125"/>
            <a:ext cx="290583" cy="252494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 - hot">
  <p:cSld name="TITLE_AND_TWO_COLUMNS_2">
    <p:bg>
      <p:bgPr>
        <a:gradFill>
          <a:gsLst>
            <a:gs pos="0">
              <a:schemeClr val="accent6"/>
            </a:gs>
            <a:gs pos="100000">
              <a:schemeClr val="accent3"/>
            </a:gs>
          </a:gsLst>
          <a:lin ang="2700006" scaled="0"/>
        </a:gra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0" y="0"/>
            <a:ext cx="9144000" cy="802800"/>
          </a:xfrm>
          <a:prstGeom prst="rect">
            <a:avLst/>
          </a:prstGeom>
          <a:solidFill>
            <a:srgbClr val="4C1130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962700" y="321094"/>
            <a:ext cx="75717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962700" y="1257300"/>
            <a:ext cx="3355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2"/>
          </p:nvPr>
        </p:nvSpPr>
        <p:spPr>
          <a:xfrm>
            <a:off x="4673042" y="1257300"/>
            <a:ext cx="3355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694177" y="366125"/>
            <a:ext cx="290583" cy="252494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 - cold">
  <p:cSld name="TITLE_AND_TWO_COLUMNS_2_1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2700006" scaled="0"/>
        </a:gra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/>
          <p:nvPr/>
        </p:nvSpPr>
        <p:spPr>
          <a:xfrm>
            <a:off x="0" y="0"/>
            <a:ext cx="9144000" cy="802800"/>
          </a:xfrm>
          <a:prstGeom prst="rect">
            <a:avLst/>
          </a:prstGeom>
          <a:solidFill>
            <a:srgbClr val="1C4587">
              <a:alpha val="35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962700" y="321094"/>
            <a:ext cx="75717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962700" y="1257300"/>
            <a:ext cx="3355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2"/>
          </p:nvPr>
        </p:nvSpPr>
        <p:spPr>
          <a:xfrm>
            <a:off x="4673042" y="1257300"/>
            <a:ext cx="3355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694177" y="366125"/>
            <a:ext cx="290583" cy="252494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 - purple">
  <p:cSld name="TITLE_AND_TWO_COLUMNS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/>
          <p:nvPr/>
        </p:nvSpPr>
        <p:spPr>
          <a:xfrm>
            <a:off x="0" y="0"/>
            <a:ext cx="9144000" cy="802800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962700" y="321094"/>
            <a:ext cx="75717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962701" y="125730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2"/>
          </p:nvPr>
        </p:nvSpPr>
        <p:spPr>
          <a:xfrm>
            <a:off x="3506542" y="125730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3"/>
          </p:nvPr>
        </p:nvSpPr>
        <p:spPr>
          <a:xfrm>
            <a:off x="6050384" y="125730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694177" y="366125"/>
            <a:ext cx="290583" cy="252494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 - hot">
  <p:cSld name="TITLE_AND_TWO_COLUMNS_1_1">
    <p:bg>
      <p:bgPr>
        <a:gradFill>
          <a:gsLst>
            <a:gs pos="0">
              <a:schemeClr val="accent6"/>
            </a:gs>
            <a:gs pos="100000">
              <a:schemeClr val="accent3"/>
            </a:gs>
          </a:gsLst>
          <a:lin ang="2700006" scaled="0"/>
        </a:gra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/>
          <p:nvPr/>
        </p:nvSpPr>
        <p:spPr>
          <a:xfrm>
            <a:off x="0" y="0"/>
            <a:ext cx="9144000" cy="802800"/>
          </a:xfrm>
          <a:prstGeom prst="rect">
            <a:avLst/>
          </a:prstGeom>
          <a:solidFill>
            <a:srgbClr val="4C1130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962700" y="321094"/>
            <a:ext cx="75717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962701" y="125730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2"/>
          </p:nvPr>
        </p:nvSpPr>
        <p:spPr>
          <a:xfrm>
            <a:off x="3506542" y="125730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3"/>
          </p:nvPr>
        </p:nvSpPr>
        <p:spPr>
          <a:xfrm>
            <a:off x="6050384" y="125730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8"/>
          <p:cNvSpPr/>
          <p:nvPr/>
        </p:nvSpPr>
        <p:spPr>
          <a:xfrm>
            <a:off x="694177" y="366125"/>
            <a:ext cx="290583" cy="252494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- cold">
  <p:cSld name="CAPTION_ONLY_1_1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2700006" scaled="0"/>
        </a:gra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/>
          <p:nvPr/>
        </p:nvSpPr>
        <p:spPr>
          <a:xfrm>
            <a:off x="0" y="4721325"/>
            <a:ext cx="9144000" cy="422100"/>
          </a:xfrm>
          <a:prstGeom prst="rect">
            <a:avLst/>
          </a:prstGeom>
          <a:solidFill>
            <a:srgbClr val="1C4587">
              <a:alpha val="35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0" y="4685438"/>
            <a:ext cx="91440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purple" type="blank">
  <p:cSld name="BLANK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hot">
  <p:cSld name="BLANK_1">
    <p:bg>
      <p:bgPr>
        <a:gradFill>
          <a:gsLst>
            <a:gs pos="0">
              <a:schemeClr val="accent6"/>
            </a:gs>
            <a:gs pos="100000">
              <a:schemeClr val="accent3"/>
            </a:gs>
          </a:gsLst>
          <a:lin ang="2700006" scaled="0"/>
        </a:gra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old">
  <p:cSld name="TITLE_2_1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2700006" scaled="0"/>
        </a:gra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685800" y="3143081"/>
            <a:ext cx="56568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7" name="Google Shape;17;p4"/>
          <p:cNvSpPr/>
          <p:nvPr/>
        </p:nvSpPr>
        <p:spPr>
          <a:xfrm>
            <a:off x="0" y="0"/>
            <a:ext cx="9144000" cy="2992500"/>
          </a:xfrm>
          <a:prstGeom prst="rect">
            <a:avLst/>
          </a:prstGeom>
          <a:solidFill>
            <a:srgbClr val="1C4587">
              <a:alpha val="35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- purple">
  <p:cSld name="TITLE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/>
          <p:nvPr/>
        </p:nvSpPr>
        <p:spPr>
          <a:xfrm>
            <a:off x="0" y="0"/>
            <a:ext cx="9144000" cy="1296300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ctrTitle"/>
          </p:nvPr>
        </p:nvSpPr>
        <p:spPr>
          <a:xfrm>
            <a:off x="685800" y="897544"/>
            <a:ext cx="587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>
            <a:off x="685800" y="2039960"/>
            <a:ext cx="5878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omemade Apple"/>
              <a:buNone/>
              <a:defRPr sz="1800">
                <a:solidFill>
                  <a:srgbClr val="FFFFFF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- hot">
  <p:cSld name="TITLE_1_2">
    <p:bg>
      <p:bgPr>
        <a:gradFill>
          <a:gsLst>
            <a:gs pos="0">
              <a:schemeClr val="accent6"/>
            </a:gs>
            <a:gs pos="100000">
              <a:schemeClr val="accent3"/>
            </a:gs>
          </a:gsLst>
          <a:lin ang="2700006" scaled="0"/>
        </a:gra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/>
          <p:nvPr/>
        </p:nvSpPr>
        <p:spPr>
          <a:xfrm>
            <a:off x="0" y="0"/>
            <a:ext cx="9144000" cy="1296300"/>
          </a:xfrm>
          <a:prstGeom prst="rect">
            <a:avLst/>
          </a:prstGeom>
          <a:solidFill>
            <a:srgbClr val="4C1130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ctrTitle"/>
          </p:nvPr>
        </p:nvSpPr>
        <p:spPr>
          <a:xfrm>
            <a:off x="685800" y="897544"/>
            <a:ext cx="587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1"/>
          </p:nvPr>
        </p:nvSpPr>
        <p:spPr>
          <a:xfrm>
            <a:off x="685800" y="2039960"/>
            <a:ext cx="5878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omemade Apple"/>
              <a:buNone/>
              <a:defRPr sz="1800">
                <a:solidFill>
                  <a:srgbClr val="FFFFFF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- cold">
  <p:cSld name="TITLE_1_2_1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2700006" scaled="0"/>
        </a:gra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/>
          <p:nvPr/>
        </p:nvSpPr>
        <p:spPr>
          <a:xfrm>
            <a:off x="0" y="0"/>
            <a:ext cx="9144000" cy="1296300"/>
          </a:xfrm>
          <a:prstGeom prst="rect">
            <a:avLst/>
          </a:prstGeom>
          <a:solidFill>
            <a:srgbClr val="1C4587">
              <a:alpha val="35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ctrTitle"/>
          </p:nvPr>
        </p:nvSpPr>
        <p:spPr>
          <a:xfrm>
            <a:off x="685800" y="897544"/>
            <a:ext cx="587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ubTitle" idx="1"/>
          </p:nvPr>
        </p:nvSpPr>
        <p:spPr>
          <a:xfrm>
            <a:off x="685800" y="2039960"/>
            <a:ext cx="5878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omemade Apple"/>
              <a:buNone/>
              <a:defRPr sz="1800">
                <a:solidFill>
                  <a:srgbClr val="FFFFFF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purple">
  <p:cSld name="TITLE_1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/>
          <p:nvPr/>
        </p:nvSpPr>
        <p:spPr>
          <a:xfrm>
            <a:off x="4005250" y="0"/>
            <a:ext cx="1133700" cy="1992000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1524450" y="2161800"/>
            <a:ext cx="60951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Homemade Apple"/>
              <a:buChar char="▹"/>
              <a:defRPr>
                <a:latin typeface="Homemade Apple"/>
                <a:ea typeface="Homemade Apple"/>
                <a:cs typeface="Homemade Apple"/>
                <a:sym typeface="Homemade Apple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▸"/>
              <a:defRPr>
                <a:latin typeface="Homemade Apple"/>
                <a:ea typeface="Homemade Apple"/>
                <a:cs typeface="Homemade Apple"/>
                <a:sym typeface="Homemade Apple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■"/>
              <a:defRPr>
                <a:latin typeface="Homemade Apple"/>
                <a:ea typeface="Homemade Apple"/>
                <a:cs typeface="Homemade Apple"/>
                <a:sym typeface="Homemade Apple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●"/>
              <a:defRPr>
                <a:latin typeface="Homemade Apple"/>
                <a:ea typeface="Homemade Apple"/>
                <a:cs typeface="Homemade Apple"/>
                <a:sym typeface="Homemade Apple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○"/>
              <a:defRPr>
                <a:latin typeface="Homemade Apple"/>
                <a:ea typeface="Homemade Apple"/>
                <a:cs typeface="Homemade Apple"/>
                <a:sym typeface="Homemade Apple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■"/>
              <a:defRPr>
                <a:latin typeface="Homemade Apple"/>
                <a:ea typeface="Homemade Apple"/>
                <a:cs typeface="Homemade Apple"/>
                <a:sym typeface="Homemade Apple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●"/>
              <a:defRPr>
                <a:latin typeface="Homemade Apple"/>
                <a:ea typeface="Homemade Apple"/>
                <a:cs typeface="Homemade Apple"/>
                <a:sym typeface="Homemade Apple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○"/>
              <a:defRPr>
                <a:latin typeface="Homemade Apple"/>
                <a:ea typeface="Homemade Apple"/>
                <a:cs typeface="Homemade Apple"/>
                <a:sym typeface="Homemade Apple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■"/>
              <a:defRPr>
                <a:latin typeface="Homemade Apple"/>
                <a:ea typeface="Homemade Apple"/>
                <a:cs typeface="Homemade Apple"/>
                <a:sym typeface="Homemade Apple"/>
              </a:defRPr>
            </a:lvl9pPr>
          </a:lstStyle>
          <a:p>
            <a:endParaRPr/>
          </a:p>
        </p:txBody>
      </p:sp>
      <p:sp>
        <p:nvSpPr>
          <p:cNvPr id="36" name="Google Shape;36;p8"/>
          <p:cNvSpPr/>
          <p:nvPr/>
        </p:nvSpPr>
        <p:spPr>
          <a:xfrm>
            <a:off x="4375083" y="1317096"/>
            <a:ext cx="393843" cy="426456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hot">
  <p:cSld name="TITLE_1_1_1">
    <p:bg>
      <p:bgPr>
        <a:gradFill>
          <a:gsLst>
            <a:gs pos="0">
              <a:schemeClr val="accent6"/>
            </a:gs>
            <a:gs pos="100000">
              <a:schemeClr val="accent3"/>
            </a:gs>
          </a:gsLst>
          <a:lin ang="2700006" scaled="0"/>
        </a:gra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1524450" y="2161800"/>
            <a:ext cx="60951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Homemade Apple"/>
              <a:buChar char="▹"/>
              <a:defRPr>
                <a:latin typeface="Homemade Apple"/>
                <a:ea typeface="Homemade Apple"/>
                <a:cs typeface="Homemade Apple"/>
                <a:sym typeface="Homemade Apple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▸"/>
              <a:defRPr>
                <a:latin typeface="Homemade Apple"/>
                <a:ea typeface="Homemade Apple"/>
                <a:cs typeface="Homemade Apple"/>
                <a:sym typeface="Homemade Apple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■"/>
              <a:defRPr>
                <a:latin typeface="Homemade Apple"/>
                <a:ea typeface="Homemade Apple"/>
                <a:cs typeface="Homemade Apple"/>
                <a:sym typeface="Homemade Apple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●"/>
              <a:defRPr>
                <a:latin typeface="Homemade Apple"/>
                <a:ea typeface="Homemade Apple"/>
                <a:cs typeface="Homemade Apple"/>
                <a:sym typeface="Homemade Apple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○"/>
              <a:defRPr>
                <a:latin typeface="Homemade Apple"/>
                <a:ea typeface="Homemade Apple"/>
                <a:cs typeface="Homemade Apple"/>
                <a:sym typeface="Homemade Apple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■"/>
              <a:defRPr>
                <a:latin typeface="Homemade Apple"/>
                <a:ea typeface="Homemade Apple"/>
                <a:cs typeface="Homemade Apple"/>
                <a:sym typeface="Homemade Apple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●"/>
              <a:defRPr>
                <a:latin typeface="Homemade Apple"/>
                <a:ea typeface="Homemade Apple"/>
                <a:cs typeface="Homemade Apple"/>
                <a:sym typeface="Homemade Apple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○"/>
              <a:defRPr>
                <a:latin typeface="Homemade Apple"/>
                <a:ea typeface="Homemade Apple"/>
                <a:cs typeface="Homemade Apple"/>
                <a:sym typeface="Homemade Apple"/>
              </a:defRPr>
            </a:lvl8pPr>
            <a:lvl9pPr marL="4114800" lvl="8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■"/>
              <a:defRPr>
                <a:latin typeface="Homemade Apple"/>
                <a:ea typeface="Homemade Apple"/>
                <a:cs typeface="Homemade Apple"/>
                <a:sym typeface="Homemade Apple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9"/>
          <p:cNvSpPr/>
          <p:nvPr/>
        </p:nvSpPr>
        <p:spPr>
          <a:xfrm>
            <a:off x="4005250" y="0"/>
            <a:ext cx="1133700" cy="1992000"/>
          </a:xfrm>
          <a:prstGeom prst="rect">
            <a:avLst/>
          </a:prstGeom>
          <a:solidFill>
            <a:srgbClr val="4C1130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9"/>
          <p:cNvSpPr/>
          <p:nvPr/>
        </p:nvSpPr>
        <p:spPr>
          <a:xfrm>
            <a:off x="4375083" y="1317096"/>
            <a:ext cx="393843" cy="426456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cold">
  <p:cSld name="TITLE_1_1_1_1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2700006" scaled="0"/>
        </a:gra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1524450" y="2161800"/>
            <a:ext cx="60951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Homemade Apple"/>
              <a:buChar char="▹"/>
              <a:defRPr>
                <a:latin typeface="Homemade Apple"/>
                <a:ea typeface="Homemade Apple"/>
                <a:cs typeface="Homemade Apple"/>
                <a:sym typeface="Homemade Apple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▸"/>
              <a:defRPr>
                <a:latin typeface="Homemade Apple"/>
                <a:ea typeface="Homemade Apple"/>
                <a:cs typeface="Homemade Apple"/>
                <a:sym typeface="Homemade Apple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■"/>
              <a:defRPr>
                <a:latin typeface="Homemade Apple"/>
                <a:ea typeface="Homemade Apple"/>
                <a:cs typeface="Homemade Apple"/>
                <a:sym typeface="Homemade Apple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●"/>
              <a:defRPr>
                <a:latin typeface="Homemade Apple"/>
                <a:ea typeface="Homemade Apple"/>
                <a:cs typeface="Homemade Apple"/>
                <a:sym typeface="Homemade Apple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○"/>
              <a:defRPr>
                <a:latin typeface="Homemade Apple"/>
                <a:ea typeface="Homemade Apple"/>
                <a:cs typeface="Homemade Apple"/>
                <a:sym typeface="Homemade Apple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■"/>
              <a:defRPr>
                <a:latin typeface="Homemade Apple"/>
                <a:ea typeface="Homemade Apple"/>
                <a:cs typeface="Homemade Apple"/>
                <a:sym typeface="Homemade Apple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●"/>
              <a:defRPr>
                <a:latin typeface="Homemade Apple"/>
                <a:ea typeface="Homemade Apple"/>
                <a:cs typeface="Homemade Apple"/>
                <a:sym typeface="Homemade Apple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○"/>
              <a:defRPr>
                <a:latin typeface="Homemade Apple"/>
                <a:ea typeface="Homemade Apple"/>
                <a:cs typeface="Homemade Apple"/>
                <a:sym typeface="Homemade Apple"/>
              </a:defRPr>
            </a:lvl8pPr>
            <a:lvl9pPr marL="4114800" lvl="8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■"/>
              <a:defRPr>
                <a:latin typeface="Homemade Apple"/>
                <a:ea typeface="Homemade Apple"/>
                <a:cs typeface="Homemade Apple"/>
                <a:sym typeface="Homemade Apple"/>
              </a:defRPr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" name="Google Shape;46;p10"/>
          <p:cNvSpPr/>
          <p:nvPr/>
        </p:nvSpPr>
        <p:spPr>
          <a:xfrm>
            <a:off x="4005250" y="0"/>
            <a:ext cx="1133700" cy="1992000"/>
          </a:xfrm>
          <a:prstGeom prst="rect">
            <a:avLst/>
          </a:prstGeom>
          <a:solidFill>
            <a:srgbClr val="1C4587">
              <a:alpha val="35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10"/>
          <p:cNvSpPr/>
          <p:nvPr/>
        </p:nvSpPr>
        <p:spPr>
          <a:xfrm>
            <a:off x="4375083" y="1317096"/>
            <a:ext cx="393843" cy="426456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- purple" type="tx">
  <p:cSld name="TITLE_AND_BODY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0"/>
            <a:ext cx="9144000" cy="802800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962850" y="321094"/>
            <a:ext cx="75717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962850" y="1236825"/>
            <a:ext cx="7494900" cy="35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1"/>
          <p:cNvSpPr/>
          <p:nvPr/>
        </p:nvSpPr>
        <p:spPr>
          <a:xfrm>
            <a:off x="694177" y="366125"/>
            <a:ext cx="290583" cy="252494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2700" y="321094"/>
            <a:ext cx="7571700" cy="3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None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None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None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None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None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None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None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None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None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2700" y="1200150"/>
            <a:ext cx="7571700" cy="3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▹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▸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■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●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○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■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●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○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■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71" r:id="rId16"/>
    <p:sldLayoutId id="2147483672" r:id="rId17"/>
    <p:sldLayoutId id="2147483673" r:id="rId1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9"/>
          <p:cNvPicPr preferRelativeResize="0"/>
          <p:nvPr/>
        </p:nvPicPr>
        <p:blipFill rotWithShape="1">
          <a:blip r:embed="rId3">
            <a:alphaModFix amt="21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9"/>
          <p:cNvSpPr txBox="1">
            <a:spLocks noGrp="1"/>
          </p:cNvSpPr>
          <p:nvPr>
            <p:ph type="ctrTitle"/>
          </p:nvPr>
        </p:nvSpPr>
        <p:spPr>
          <a:xfrm>
            <a:off x="466061" y="1508495"/>
            <a:ext cx="8316432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/>
              <a:t>Facebook Data Analysis           </a:t>
            </a:r>
            <a:br>
              <a:rPr lang="en-IN" dirty="0"/>
            </a:br>
            <a:br>
              <a:rPr lang="en-IN" dirty="0"/>
            </a:br>
            <a:r>
              <a:rPr lang="en-IN" dirty="0"/>
              <a:t> 							</a:t>
            </a:r>
            <a:br>
              <a:rPr lang="en-IN" dirty="0"/>
            </a:br>
            <a:r>
              <a:rPr lang="en-IN" dirty="0"/>
              <a:t>							</a:t>
            </a:r>
            <a:r>
              <a:rPr lang="en-IN" sz="1800" dirty="0"/>
              <a:t>Presented By							</a:t>
            </a:r>
            <a:r>
              <a:rPr lang="en-IN" sz="2000" dirty="0"/>
              <a:t>Saranya Dass</a:t>
            </a:r>
            <a:endParaRPr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547BB-4806-41FA-B4CF-7E32C493D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660" y="484095"/>
            <a:ext cx="7563970" cy="463868"/>
          </a:xfrm>
        </p:spPr>
        <p:txBody>
          <a:bodyPr/>
          <a:lstStyle/>
          <a:p>
            <a:r>
              <a:rPr lang="en-IN" sz="1400" b="1" dirty="0">
                <a:solidFill>
                  <a:schemeClr val="bg1"/>
                </a:solidFill>
              </a:rPr>
              <a:t>Relationship between likes received and friendships initiated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FB3E1A-124E-4AD9-AB37-A0B430B8D0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D00880-54A9-4A6B-A1B6-3151BD286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60" y="1446411"/>
            <a:ext cx="6443740" cy="34953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C85175-B455-4956-BD8B-77C9095EC92D}"/>
              </a:ext>
            </a:extLst>
          </p:cNvPr>
          <p:cNvSpPr txBox="1"/>
          <p:nvPr/>
        </p:nvSpPr>
        <p:spPr>
          <a:xfrm>
            <a:off x="6753123" y="1446411"/>
            <a:ext cx="220521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bg1"/>
                </a:solidFill>
              </a:rPr>
              <a:t>For Friendships initiated of less than 1000 , the number of likes received is high.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b="1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bg1"/>
                </a:solidFill>
              </a:rPr>
              <a:t>However, it keeps decreasing with a very high number of friendships initiated.</a:t>
            </a:r>
          </a:p>
        </p:txBody>
      </p:sp>
    </p:spTree>
    <p:extLst>
      <p:ext uri="{BB962C8B-B14F-4D97-AF65-F5344CB8AC3E}">
        <p14:creationId xmlns:p14="http://schemas.microsoft.com/office/powerpoint/2010/main" val="292949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7723D-689E-4D92-879E-9CD14A441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939" y="273049"/>
            <a:ext cx="7571700" cy="379500"/>
          </a:xfrm>
        </p:spPr>
        <p:txBody>
          <a:bodyPr/>
          <a:lstStyle/>
          <a:p>
            <a:r>
              <a:rPr lang="en-IN" dirty="0"/>
              <a:t>Age and gender Vs Likes Received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B754D4-89D4-4111-94AA-7D80595E85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F11B07-ACA1-4C2F-9AEE-B7F47C5B3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86" y="908411"/>
            <a:ext cx="6842872" cy="38746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46FF41-CEBC-4359-9661-CACDCE0E5562}"/>
              </a:ext>
            </a:extLst>
          </p:cNvPr>
          <p:cNvSpPr txBox="1"/>
          <p:nvPr/>
        </p:nvSpPr>
        <p:spPr>
          <a:xfrm>
            <a:off x="7160558" y="908411"/>
            <a:ext cx="1868726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sz="1000" b="1" dirty="0">
                <a:solidFill>
                  <a:schemeClr val="bg1"/>
                </a:solidFill>
              </a:rPr>
              <a:t>Younger females and males seem to receive a higher number of likes than the rest.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IN" sz="1000" b="1" dirty="0">
              <a:solidFill>
                <a:schemeClr val="bg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IN" sz="1000" b="1" dirty="0">
              <a:solidFill>
                <a:schemeClr val="bg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sz="1000" b="1" dirty="0">
                <a:solidFill>
                  <a:schemeClr val="bg1"/>
                </a:solidFill>
              </a:rPr>
              <a:t>This implies that </a:t>
            </a:r>
            <a:r>
              <a:rPr lang="en-IN" sz="1000" b="1" dirty="0" err="1">
                <a:solidFill>
                  <a:schemeClr val="bg1"/>
                </a:solidFill>
              </a:rPr>
              <a:t>facebook</a:t>
            </a:r>
            <a:r>
              <a:rPr lang="en-IN" sz="1000" b="1" dirty="0">
                <a:solidFill>
                  <a:schemeClr val="bg1"/>
                </a:solidFill>
              </a:rPr>
              <a:t> should start tracking posts created by this age group, in order to understand the pattern and be able to promote certain posts. 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IN" sz="1000" b="1" dirty="0">
              <a:solidFill>
                <a:schemeClr val="bg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IN" sz="1000" b="1" dirty="0">
              <a:solidFill>
                <a:schemeClr val="bg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sz="1000" b="1" dirty="0">
                <a:solidFill>
                  <a:schemeClr val="bg1"/>
                </a:solidFill>
              </a:rPr>
              <a:t>Segregating these user accounts into social media bloggers, vlogs, influencers, entrepreneurs , small business holders etc, will help trace the usage pattern at a more granular level. </a:t>
            </a:r>
          </a:p>
          <a:p>
            <a:endParaRPr lang="en-IN" sz="1000" dirty="0">
              <a:solidFill>
                <a:schemeClr val="bg1"/>
              </a:solidFill>
            </a:endParaRPr>
          </a:p>
          <a:p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70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F6CD1-DC58-4FCC-A62E-6D7798246C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96005A-0324-4172-AF8B-CBE4FF3AA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79" y="1051884"/>
            <a:ext cx="6714038" cy="39436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0104F1-FB7D-4469-B9FA-D5B3AD59C602}"/>
              </a:ext>
            </a:extLst>
          </p:cNvPr>
          <p:cNvSpPr txBox="1"/>
          <p:nvPr/>
        </p:nvSpPr>
        <p:spPr>
          <a:xfrm>
            <a:off x="6863917" y="1394785"/>
            <a:ext cx="203008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People in the age group between 20 and 30 have the maximum likes given through mobile access.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With increase in Age, the number of likes given through mobile keeps reducing steadily.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650773-81D7-4D6C-8BDF-319948688354}"/>
              </a:ext>
            </a:extLst>
          </p:cNvPr>
          <p:cNvSpPr txBox="1"/>
          <p:nvPr/>
        </p:nvSpPr>
        <p:spPr>
          <a:xfrm>
            <a:off x="242047" y="342899"/>
            <a:ext cx="6347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Relationship between age and likes given through mobile application .</a:t>
            </a:r>
          </a:p>
        </p:txBody>
      </p:sp>
    </p:spTree>
    <p:extLst>
      <p:ext uri="{BB962C8B-B14F-4D97-AF65-F5344CB8AC3E}">
        <p14:creationId xmlns:p14="http://schemas.microsoft.com/office/powerpoint/2010/main" val="3748461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22D27C-823E-4AC2-B569-6F83706D8E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EDEFEB-2B15-4DCE-AAED-DC9602B98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40" y="771180"/>
            <a:ext cx="6853198" cy="424770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CEA00AA-43BE-4487-8096-DC04EAFB04BE}"/>
              </a:ext>
            </a:extLst>
          </p:cNvPr>
          <p:cNvSpPr txBox="1"/>
          <p:nvPr/>
        </p:nvSpPr>
        <p:spPr>
          <a:xfrm>
            <a:off x="6928838" y="782601"/>
            <a:ext cx="2037063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People in the age group between 18 and 24 have the maximum likes given through web access and females seem to be more addicted.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The number of likes given through web access keeps reducing , with a spike near 70 years of age.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10B584-FDC0-49D3-BF57-7D1CFCDB114D}"/>
              </a:ext>
            </a:extLst>
          </p:cNvPr>
          <p:cNvSpPr txBox="1"/>
          <p:nvPr/>
        </p:nvSpPr>
        <p:spPr>
          <a:xfrm>
            <a:off x="75640" y="302073"/>
            <a:ext cx="63335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Relationship between age and likes given through web page.</a:t>
            </a:r>
          </a:p>
        </p:txBody>
      </p:sp>
    </p:spTree>
    <p:extLst>
      <p:ext uri="{BB962C8B-B14F-4D97-AF65-F5344CB8AC3E}">
        <p14:creationId xmlns:p14="http://schemas.microsoft.com/office/powerpoint/2010/main" val="386206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B20427-9AC6-427C-9D48-A5E8ECDDEA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6BB57B-AABB-4005-85DE-1F1EF3EE8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28" y="969636"/>
            <a:ext cx="5778631" cy="38645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0CEC5A-53C6-4483-B691-5545F58497CE}"/>
              </a:ext>
            </a:extLst>
          </p:cNvPr>
          <p:cNvSpPr txBox="1"/>
          <p:nvPr/>
        </p:nvSpPr>
        <p:spPr>
          <a:xfrm>
            <a:off x="6185538" y="1455376"/>
            <a:ext cx="2719534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There is a negative relationship between www likes and mobile likes given. This indicates that most individuals access Facebook using only one device.</a:t>
            </a:r>
          </a:p>
          <a:p>
            <a:endParaRPr lang="en-IN" dirty="0"/>
          </a:p>
          <a:p>
            <a:r>
              <a:rPr lang="en-IN" dirty="0"/>
              <a:t>Hence we should track the web usage and mobile app usage separately and target these group of users at a more granular level.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C7B245-4C25-4940-863F-451C3F63EA37}"/>
              </a:ext>
            </a:extLst>
          </p:cNvPr>
          <p:cNvSpPr txBox="1"/>
          <p:nvPr/>
        </p:nvSpPr>
        <p:spPr>
          <a:xfrm>
            <a:off x="156322" y="336178"/>
            <a:ext cx="63335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Relationship between usage through mobile application and web page.</a:t>
            </a:r>
          </a:p>
        </p:txBody>
      </p:sp>
    </p:spTree>
    <p:extLst>
      <p:ext uri="{BB962C8B-B14F-4D97-AF65-F5344CB8AC3E}">
        <p14:creationId xmlns:p14="http://schemas.microsoft.com/office/powerpoint/2010/main" val="1255671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 txBox="1">
            <a:spLocks noGrp="1"/>
          </p:cNvSpPr>
          <p:nvPr>
            <p:ph type="title"/>
          </p:nvPr>
        </p:nvSpPr>
        <p:spPr>
          <a:xfrm>
            <a:off x="1117490" y="280099"/>
            <a:ext cx="75717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Corelation Between Multiple Continuous Variables</a:t>
            </a:r>
            <a:endParaRPr dirty="0"/>
          </a:p>
        </p:txBody>
      </p:sp>
      <p:sp>
        <p:nvSpPr>
          <p:cNvPr id="222" name="Google Shape;222;p3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342CF9-0A61-4313-AA57-73821DB3A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16" y="872338"/>
            <a:ext cx="6149255" cy="41097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6346C2E-83E9-4C26-9D35-F87B79592B31}"/>
              </a:ext>
            </a:extLst>
          </p:cNvPr>
          <p:cNvSpPr txBox="1"/>
          <p:nvPr/>
        </p:nvSpPr>
        <p:spPr>
          <a:xfrm>
            <a:off x="6380630" y="837000"/>
            <a:ext cx="276337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dirty="0"/>
              <a:t>Analysis: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i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i="1" dirty="0">
                <a:latin typeface="Aharoni" panose="02010803020104030203" pitchFamily="2" charset="-79"/>
                <a:cs typeface="Aharoni" panose="02010803020104030203" pitchFamily="2" charset="-79"/>
              </a:rPr>
              <a:t>There is a high corelation between friend count and friendships initiated.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i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i="1" dirty="0">
                <a:latin typeface="Aharoni" panose="02010803020104030203" pitchFamily="2" charset="-79"/>
                <a:cs typeface="Aharoni" panose="02010803020104030203" pitchFamily="2" charset="-79"/>
              </a:rPr>
              <a:t>There is a high corelation between mobile likes given and total number of likes given, and low corelation between the www likes given and the total likes given.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i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i="1" dirty="0">
                <a:latin typeface="Aharoni" panose="02010803020104030203" pitchFamily="2" charset="-79"/>
                <a:cs typeface="Aharoni" panose="02010803020104030203" pitchFamily="2" charset="-79"/>
              </a:rPr>
              <a:t>There is a high corelation between mobile likes received and total number of likes received, which is slightly greater than the corelation between www likes received and total likes received.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DA16C-8088-49E0-A91D-2F0AACEB9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144" y="369728"/>
            <a:ext cx="7571700" cy="379500"/>
          </a:xfrm>
        </p:spPr>
        <p:txBody>
          <a:bodyPr/>
          <a:lstStyle/>
          <a:p>
            <a:r>
              <a:rPr lang="en-IN" sz="2000" b="1" dirty="0"/>
              <a:t>Actionable Insights and Suggestions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857CE4-010F-41F8-A0A6-2206B67288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1A1145-A8D3-40C1-8AF4-E29B9B2D5700}"/>
              </a:ext>
            </a:extLst>
          </p:cNvPr>
          <p:cNvSpPr txBox="1"/>
          <p:nvPr/>
        </p:nvSpPr>
        <p:spPr>
          <a:xfrm>
            <a:off x="218722" y="1096933"/>
            <a:ext cx="870655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pPr marL="285750" indent="-285750">
              <a:buFontTx/>
              <a:buChar char="-"/>
            </a:pPr>
            <a:r>
              <a:rPr lang="en-IN" dirty="0"/>
              <a:t>The spread of data for females is between 20 and 55 years of age and for males it is between 20 to 45 years of age. </a:t>
            </a:r>
          </a:p>
          <a:p>
            <a:endParaRPr lang="en-IN" dirty="0"/>
          </a:p>
          <a:p>
            <a:pPr marL="285750" indent="-285750">
              <a:buFontTx/>
              <a:buChar char="-"/>
            </a:pPr>
            <a:r>
              <a:rPr lang="en-IN" dirty="0"/>
              <a:t>Younger males seem to be more engaged hence further analysis can be done to identify their behavioural patterns and the content they engage with , implying higher social media presence.</a:t>
            </a:r>
            <a:br>
              <a:rPr lang="en-IN" dirty="0"/>
            </a:br>
            <a:endParaRPr lang="en-IN" dirty="0"/>
          </a:p>
          <a:p>
            <a:pPr marL="285750" indent="-285750">
              <a:buFontTx/>
              <a:buChar char="-"/>
            </a:pPr>
            <a:r>
              <a:rPr lang="en-IN" dirty="0"/>
              <a:t>Popular males and females belonging to a certain age group ( 18-22 ) approximately have the highest number of likes received. Hence , closely analysing their social media presence with time of the day, the different pages they have created, their personalities etc can be tracked and social media analytics can play a vital role in it.</a:t>
            </a:r>
          </a:p>
          <a:p>
            <a:endParaRPr lang="en-IN" dirty="0"/>
          </a:p>
          <a:p>
            <a:pPr marL="285750" indent="-285750">
              <a:buFontTx/>
              <a:buChar char="-"/>
            </a:pPr>
            <a:r>
              <a:rPr lang="en-IN" dirty="0"/>
              <a:t>Usage of mobile device to access Facebook is high for people in the age group of 18 to 30. However, for</a:t>
            </a:r>
          </a:p>
          <a:p>
            <a:r>
              <a:rPr lang="en-IN" dirty="0"/>
              <a:t>      high number of likes given through the web, seems to be spread till the age of 65-70 years. </a:t>
            </a:r>
          </a:p>
          <a:p>
            <a:endParaRPr lang="en-IN" dirty="0"/>
          </a:p>
          <a:p>
            <a:pPr marL="285750" indent="-285750">
              <a:buFontTx/>
              <a:buChar char="-"/>
            </a:pPr>
            <a:r>
              <a:rPr lang="en-IN" dirty="0"/>
              <a:t>In order to encourage users to interact with Facebook more for social media marketing, it is important to  </a:t>
            </a:r>
          </a:p>
          <a:p>
            <a:r>
              <a:rPr lang="en-IN" dirty="0"/>
              <a:t>      gather further data on small and large business pages on Facebook and how different individuals are      leveraging Facebook for it.</a:t>
            </a:r>
          </a:p>
        </p:txBody>
      </p:sp>
      <p:pic>
        <p:nvPicPr>
          <p:cNvPr id="3074" name="Picture 2" descr="3 Examples of Actionable Insights from Customer Feedback Analysis | Thematic">
            <a:extLst>
              <a:ext uri="{FF2B5EF4-FFF2-40B4-BE49-F238E27FC236}">
                <a16:creationId xmlns:a16="http://schemas.microsoft.com/office/drawing/2014/main" id="{EC125901-5012-49A2-9674-BCC011167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15" y="22023"/>
            <a:ext cx="1641908" cy="1229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263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C906B-934C-4EC2-89DD-7F331835A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731" y="234462"/>
            <a:ext cx="9144000" cy="379500"/>
          </a:xfrm>
        </p:spPr>
        <p:txBody>
          <a:bodyPr/>
          <a:lstStyle/>
          <a:p>
            <a:pPr algn="l"/>
            <a:r>
              <a:rPr lang="en-IN" sz="2000" b="1" dirty="0"/>
              <a:t>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BBE34A-03F3-424A-ACCC-B787E7DE33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A04B5D-7BE3-4A79-846C-4F0AFA965D3D}"/>
              </a:ext>
            </a:extLst>
          </p:cNvPr>
          <p:cNvSpPr txBox="1"/>
          <p:nvPr/>
        </p:nvSpPr>
        <p:spPr>
          <a:xfrm>
            <a:off x="378731" y="708342"/>
            <a:ext cx="810185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Through EDA and associated visualizations we realized that the age group which uses Facebook more actively is between 20- 30 years of age and they use the mobile app more frequently.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Web usage however is spread over a wider age group implying that social media features on the website are more user friendly, easy to use and interactive.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Further analysis can be conducted to identify the different pages they visit , the businesses they have setup and are active on, and also how social media campaigns have gathered pace over the last few years.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This will help Facebook improve their user base and also help achieve the target of increasing Facebook usage commercially.</a:t>
            </a:r>
          </a:p>
        </p:txBody>
      </p:sp>
    </p:spTree>
    <p:extLst>
      <p:ext uri="{BB962C8B-B14F-4D97-AF65-F5344CB8AC3E}">
        <p14:creationId xmlns:p14="http://schemas.microsoft.com/office/powerpoint/2010/main" val="3478163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129976-D7B0-49A9-A360-8836AEB65F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FB3C3B-A4FF-4F04-99B0-134C44C38A73}"/>
              </a:ext>
            </a:extLst>
          </p:cNvPr>
          <p:cNvSpPr/>
          <p:nvPr/>
        </p:nvSpPr>
        <p:spPr>
          <a:xfrm>
            <a:off x="2709951" y="2110085"/>
            <a:ext cx="37240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8191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/>
        </p:nvSpPr>
        <p:spPr>
          <a:xfrm>
            <a:off x="242556" y="916350"/>
            <a:ext cx="7325833" cy="16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Facebook, Inc. is an American social media conglomerate founded in 2005 by Mark Zuckerberg with 2 other classmates from Harvard University. </a:t>
            </a:r>
            <a:endParaRPr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8" name="Google Shape;158;p30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67DA34-F594-4D10-8360-822DE2A8E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56" y="1791736"/>
            <a:ext cx="5449407" cy="2724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7EE097-3F19-423E-8617-572B82F0B4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1810" y="2418795"/>
            <a:ext cx="3353686" cy="14700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EF6935-E477-4F95-BDC7-A7E95A4037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2831" y="151856"/>
            <a:ext cx="2164975" cy="55400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31"/>
          <p:cNvPicPr preferRelativeResize="0"/>
          <p:nvPr/>
        </p:nvPicPr>
        <p:blipFill rotWithShape="1">
          <a:blip r:embed="rId3">
            <a:alphaModFix amt="14000"/>
          </a:blip>
          <a:srcRect/>
          <a:stretch/>
        </p:blipFill>
        <p:spPr>
          <a:xfrm>
            <a:off x="0" y="76249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1"/>
          <p:cNvSpPr txBox="1">
            <a:spLocks noGrp="1"/>
          </p:cNvSpPr>
          <p:nvPr>
            <p:ph type="ctrTitle" idx="4294967295"/>
          </p:nvPr>
        </p:nvSpPr>
        <p:spPr>
          <a:xfrm>
            <a:off x="374485" y="345304"/>
            <a:ext cx="3968993" cy="3999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latin typeface="Homemade Apple"/>
                <a:ea typeface="Homemade Apple"/>
                <a:cs typeface="Homemade Apple"/>
                <a:sym typeface="Homemade Apple"/>
              </a:rPr>
              <a:t>Problem  Statement</a:t>
            </a:r>
            <a:endParaRPr sz="2000" dirty="0">
              <a:latin typeface="Homemade Apple"/>
              <a:ea typeface="Homemade Apple"/>
              <a:cs typeface="Homemade Apple"/>
              <a:sym typeface="Homemade Apple"/>
            </a:endParaRPr>
          </a:p>
        </p:txBody>
      </p:sp>
      <p:sp>
        <p:nvSpPr>
          <p:cNvPr id="165" name="Google Shape;165;p31"/>
          <p:cNvSpPr txBox="1">
            <a:spLocks noGrp="1"/>
          </p:cNvSpPr>
          <p:nvPr>
            <p:ph type="subTitle" idx="4294967295"/>
          </p:nvPr>
        </p:nvSpPr>
        <p:spPr>
          <a:xfrm>
            <a:off x="437707" y="785584"/>
            <a:ext cx="3626561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500" b="1" dirty="0"/>
              <a:t>The company wants to increase the opportunity for users to use Facebook for social media campaigns, for small and big businesses and also enable users to generate effective leads.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500" b="1" dirty="0"/>
          </a:p>
          <a:p>
            <a:pPr marL="285750" indent="-285750"/>
            <a:r>
              <a:rPr lang="en-US" sz="1500" b="1" dirty="0"/>
              <a:t>Improve the user experience on the web and its mobile app.</a:t>
            </a:r>
          </a:p>
          <a:p>
            <a:pPr marL="285750" indent="-285750"/>
            <a:r>
              <a:rPr lang="en-US" sz="1500" b="1" dirty="0"/>
              <a:t>To understand usage patterns and the age group that is most active and popular on </a:t>
            </a:r>
            <a:r>
              <a:rPr lang="en-US" sz="1500" b="1" dirty="0" err="1"/>
              <a:t>facebook</a:t>
            </a:r>
            <a:r>
              <a:rPr lang="en-US" sz="1500" b="1" dirty="0"/>
              <a:t>.</a:t>
            </a:r>
          </a:p>
          <a:p>
            <a:pPr marL="285750" indent="-285750"/>
            <a:r>
              <a:rPr lang="en-US" sz="1500" b="1" dirty="0"/>
              <a:t>How the friendships initiated and the total friend count vary with gender , tenure etc.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5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5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5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5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500" b="1" dirty="0"/>
          </a:p>
        </p:txBody>
      </p:sp>
      <p:sp>
        <p:nvSpPr>
          <p:cNvPr id="166" name="Google Shape;166;p31"/>
          <p:cNvSpPr txBox="1">
            <a:spLocks noGrp="1"/>
          </p:cNvSpPr>
          <p:nvPr>
            <p:ph type="body" idx="4294967295"/>
          </p:nvPr>
        </p:nvSpPr>
        <p:spPr>
          <a:xfrm>
            <a:off x="4177814" y="110250"/>
            <a:ext cx="48639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dirty="0">
                <a:latin typeface="Homemade Apple"/>
                <a:sym typeface="Homemade Apple"/>
              </a:rPr>
              <a:t>Data  Description</a:t>
            </a:r>
            <a:endParaRPr lang="en-IN" dirty="0"/>
          </a:p>
        </p:txBody>
      </p:sp>
      <p:sp>
        <p:nvSpPr>
          <p:cNvPr id="167" name="Google Shape;167;p3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BD4609-1854-4194-9D0D-70459DFB47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2445" y="773216"/>
            <a:ext cx="4552950" cy="4067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/>
      <p:bldP spid="165" grpId="0" build="p"/>
      <p:bldP spid="16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>
            <a:spLocks noGrp="1"/>
          </p:cNvSpPr>
          <p:nvPr>
            <p:ph type="ctrTitle"/>
          </p:nvPr>
        </p:nvSpPr>
        <p:spPr>
          <a:xfrm>
            <a:off x="1401725" y="410408"/>
            <a:ext cx="7969102" cy="7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Insights Derived from Pre - Profiling</a:t>
            </a:r>
            <a:endParaRPr dirty="0"/>
          </a:p>
        </p:txBody>
      </p:sp>
      <p:sp>
        <p:nvSpPr>
          <p:cNvPr id="173" name="Google Shape;173;p32"/>
          <p:cNvSpPr txBox="1">
            <a:spLocks noGrp="1"/>
          </p:cNvSpPr>
          <p:nvPr>
            <p:ph type="subTitle" idx="1"/>
          </p:nvPr>
        </p:nvSpPr>
        <p:spPr>
          <a:xfrm>
            <a:off x="236054" y="1426745"/>
            <a:ext cx="5062087" cy="9183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300" dirty="0">
                <a:latin typeface="+mj-lt"/>
              </a:rPr>
              <a:t>Minimum age is 13 and maximum age is 113. 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300" dirty="0">
                <a:latin typeface="+mj-lt"/>
              </a:rPr>
              <a:t>The number of males in the data set is higher than the number of females.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300" dirty="0">
                <a:latin typeface="+mj-lt"/>
              </a:rPr>
              <a:t>The mean tenure is around 537 days.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300" dirty="0">
                <a:latin typeface="+mj-lt"/>
              </a:rPr>
              <a:t>The number of friends vary drastically with a maximum of 4923 friends.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300" dirty="0">
                <a:latin typeface="+mj-lt"/>
              </a:rPr>
              <a:t>The number of friendships initiated has a mean value of 107, but the graph is again very skewed.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300" dirty="0">
                <a:latin typeface="+mj-lt"/>
              </a:rPr>
              <a:t>The number of mobile likes received seem to be significantly higher than the www likes indicating more app usage.</a:t>
            </a:r>
            <a:endParaRPr sz="1300" dirty="0">
              <a:latin typeface="+mj-lt"/>
            </a:endParaRPr>
          </a:p>
        </p:txBody>
      </p:sp>
      <p:sp>
        <p:nvSpPr>
          <p:cNvPr id="174" name="Google Shape;174;p32"/>
          <p:cNvSpPr/>
          <p:nvPr/>
        </p:nvSpPr>
        <p:spPr>
          <a:xfrm>
            <a:off x="761250" y="663650"/>
            <a:ext cx="499264" cy="454458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32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E64EF0-22F6-497F-AE56-D815DD863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912" y="1885914"/>
            <a:ext cx="3031584" cy="20639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D69772-A350-406B-BB70-CB76CAA695EB}"/>
              </a:ext>
            </a:extLst>
          </p:cNvPr>
          <p:cNvSpPr txBox="1"/>
          <p:nvPr/>
        </p:nvSpPr>
        <p:spPr>
          <a:xfrm>
            <a:off x="5546912" y="4134971"/>
            <a:ext cx="3059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Spread of Birth year in the data set.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026" name="Picture 2" descr="Data Cleaning: 7 Techniques + Steps to Cleanse Data">
            <a:extLst>
              <a:ext uri="{FF2B5EF4-FFF2-40B4-BE49-F238E27FC236}">
                <a16:creationId xmlns:a16="http://schemas.microsoft.com/office/drawing/2014/main" id="{7DEBCFB1-F797-4E6C-8636-EA5AB03A5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0" name="Google Shape;180;p33"/>
          <p:cNvSpPr txBox="1">
            <a:spLocks noGrp="1"/>
          </p:cNvSpPr>
          <p:nvPr>
            <p:ph type="body" idx="1"/>
          </p:nvPr>
        </p:nvSpPr>
        <p:spPr>
          <a:xfrm>
            <a:off x="1857604" y="2828107"/>
            <a:ext cx="60951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tx1"/>
                </a:solidFill>
              </a:rPr>
              <a:t>Data Cleaning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/>
          <p:nvPr/>
        </p:nvSpPr>
        <p:spPr>
          <a:xfrm>
            <a:off x="0" y="0"/>
            <a:ext cx="3807900" cy="2894700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35"/>
          <p:cNvSpPr txBox="1">
            <a:spLocks noGrp="1"/>
          </p:cNvSpPr>
          <p:nvPr>
            <p:ph type="subTitle" idx="4294967295"/>
          </p:nvPr>
        </p:nvSpPr>
        <p:spPr>
          <a:xfrm>
            <a:off x="-280936" y="1673515"/>
            <a:ext cx="3807900" cy="128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800" dirty="0"/>
              <a:t>Exploratory Data Analysis</a:t>
            </a:r>
            <a:endParaRPr sz="1800" dirty="0"/>
          </a:p>
        </p:txBody>
      </p:sp>
      <p:sp>
        <p:nvSpPr>
          <p:cNvPr id="196" name="Google Shape;196;p35"/>
          <p:cNvSpPr/>
          <p:nvPr/>
        </p:nvSpPr>
        <p:spPr>
          <a:xfrm>
            <a:off x="883351" y="587819"/>
            <a:ext cx="1191907" cy="1096004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3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027" name="Picture 3" descr="Exploratory Data Analysis – An Important Step in Data Science - CAMELOT Blog">
            <a:extLst>
              <a:ext uri="{FF2B5EF4-FFF2-40B4-BE49-F238E27FC236}">
                <a16:creationId xmlns:a16="http://schemas.microsoft.com/office/drawing/2014/main" id="{02A55599-EFFF-4C5E-BBD1-E69D1F85B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028" y="1515102"/>
            <a:ext cx="5615584" cy="3197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 txBox="1">
            <a:spLocks noGrp="1"/>
          </p:cNvSpPr>
          <p:nvPr>
            <p:ph type="body" idx="1"/>
          </p:nvPr>
        </p:nvSpPr>
        <p:spPr>
          <a:xfrm>
            <a:off x="1658479" y="816206"/>
            <a:ext cx="6568472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Highest and Lowest age group in the data set and their counts.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bg2">
                    <a:lumMod val="50000"/>
                  </a:schemeClr>
                </a:solidFill>
              </a:rPr>
              <a:t>113 and 13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3" name="Google Shape;203;p36"/>
          <p:cNvSpPr txBox="1">
            <a:spLocks noGrp="1"/>
          </p:cNvSpPr>
          <p:nvPr>
            <p:ph type="title"/>
          </p:nvPr>
        </p:nvSpPr>
        <p:spPr>
          <a:xfrm>
            <a:off x="1103895" y="328984"/>
            <a:ext cx="75717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Homemade Apple"/>
                <a:ea typeface="Homemade Apple"/>
                <a:cs typeface="Homemade Apple"/>
                <a:sym typeface="Homemade Apple"/>
              </a:rPr>
              <a:t>Preliminary Analysis</a:t>
            </a:r>
            <a:endParaRPr dirty="0">
              <a:latin typeface="Homemade Apple"/>
              <a:ea typeface="Homemade Apple"/>
              <a:cs typeface="Homemade Apple"/>
              <a:sym typeface="Homemade Apple"/>
            </a:endParaRPr>
          </a:p>
        </p:txBody>
      </p:sp>
      <p:sp>
        <p:nvSpPr>
          <p:cNvPr id="205" name="Google Shape;205;p3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A3AB3A-28F5-43E4-8CE3-E6D73F33132A}"/>
              </a:ext>
            </a:extLst>
          </p:cNvPr>
          <p:cNvSpPr txBox="1"/>
          <p:nvPr/>
        </p:nvSpPr>
        <p:spPr>
          <a:xfrm>
            <a:off x="114716" y="1742307"/>
            <a:ext cx="4177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Raleway" panose="020B0604020202020204" charset="0"/>
              </a:rPr>
              <a:t>Adding one more column called age group</a:t>
            </a:r>
          </a:p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AFE6E7-9B0B-4609-B3B0-85E7AA0C2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76" y="2050075"/>
            <a:ext cx="4533267" cy="28944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5DCB191-DC45-49D3-B3AE-D990230C0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5241" y="2003917"/>
            <a:ext cx="4074043" cy="29406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D4D27EF-3CD3-4AFD-BA96-E0559440AFF7}"/>
              </a:ext>
            </a:extLst>
          </p:cNvPr>
          <p:cNvSpPr txBox="1"/>
          <p:nvPr/>
        </p:nvSpPr>
        <p:spPr>
          <a:xfrm>
            <a:off x="5002097" y="1588418"/>
            <a:ext cx="3980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Spread of age group for male and female.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7"/>
          <p:cNvSpPr txBox="1">
            <a:spLocks noGrp="1"/>
          </p:cNvSpPr>
          <p:nvPr>
            <p:ph type="title"/>
          </p:nvPr>
        </p:nvSpPr>
        <p:spPr>
          <a:xfrm>
            <a:off x="1083308" y="280099"/>
            <a:ext cx="75717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Analysis Based on Likes </a:t>
            </a:r>
            <a:r>
              <a:rPr lang="en-IN" dirty="0" err="1"/>
              <a:t>Recieved</a:t>
            </a:r>
            <a:endParaRPr dirty="0"/>
          </a:p>
        </p:txBody>
      </p:sp>
      <p:sp>
        <p:nvSpPr>
          <p:cNvPr id="214" name="Google Shape;214;p37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775D0A-DF68-4890-8A5A-F69960F62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68" y="1826521"/>
            <a:ext cx="4583708" cy="28412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8A6322-499A-4C3D-917B-4682541C13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9158" y="1826521"/>
            <a:ext cx="4160126" cy="284713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B95C8B5-FC94-48A0-A023-E82B55A852FD}"/>
              </a:ext>
            </a:extLst>
          </p:cNvPr>
          <p:cNvSpPr txBox="1"/>
          <p:nvPr/>
        </p:nvSpPr>
        <p:spPr>
          <a:xfrm>
            <a:off x="174424" y="981450"/>
            <a:ext cx="84805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Males in the age group of 18-24 are the most popular with a substantially high number of likes received, while for females the spread is between 11 to 20 years.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5CFA4-D532-47B1-8D6D-43605CC65E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889041-66F8-46D4-A87D-7D49E9F1E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11" y="1080701"/>
            <a:ext cx="6441142" cy="37333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607A3CE-3A2F-4921-AACB-FE31AB543299}"/>
              </a:ext>
            </a:extLst>
          </p:cNvPr>
          <p:cNvSpPr txBox="1"/>
          <p:nvPr/>
        </p:nvSpPr>
        <p:spPr>
          <a:xfrm>
            <a:off x="6702210" y="1025364"/>
            <a:ext cx="226697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There is no relationship between friend count and likes received. </a:t>
            </a:r>
          </a:p>
          <a:p>
            <a:endParaRPr lang="en-IN" dirty="0"/>
          </a:p>
          <a:p>
            <a:r>
              <a:rPr lang="en-IN" dirty="0"/>
              <a:t>As the friend count increases there seems to be a slight uphill trend. </a:t>
            </a:r>
          </a:p>
          <a:p>
            <a:endParaRPr lang="en-IN" dirty="0"/>
          </a:p>
          <a:p>
            <a:r>
              <a:rPr lang="en-IN" dirty="0"/>
              <a:t>There are a few outliers at &gt;250000 likes for a lesser friend count. </a:t>
            </a:r>
          </a:p>
          <a:p>
            <a:endParaRPr lang="en-IN" dirty="0"/>
          </a:p>
          <a:p>
            <a:r>
              <a:rPr lang="en-IN" dirty="0"/>
              <a:t>These are probably social media influencers , bloggers, or any other celebrity figure.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27F453-023C-43ED-BB18-C615D10DE0D3}"/>
              </a:ext>
            </a:extLst>
          </p:cNvPr>
          <p:cNvSpPr txBox="1"/>
          <p:nvPr/>
        </p:nvSpPr>
        <p:spPr>
          <a:xfrm>
            <a:off x="1163170" y="335423"/>
            <a:ext cx="5802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Relationship Between Friend Count and Likes Received</a:t>
            </a:r>
          </a:p>
        </p:txBody>
      </p:sp>
    </p:spTree>
    <p:extLst>
      <p:ext uri="{BB962C8B-B14F-4D97-AF65-F5344CB8AC3E}">
        <p14:creationId xmlns:p14="http://schemas.microsoft.com/office/powerpoint/2010/main" val="2984638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theme/theme1.xml><?xml version="1.0" encoding="utf-8"?>
<a:theme xmlns:a="http://schemas.openxmlformats.org/drawingml/2006/main" name="Lear template">
  <a:themeElements>
    <a:clrScheme name="Custom 347">
      <a:dk1>
        <a:srgbClr val="000000"/>
      </a:dk1>
      <a:lt1>
        <a:srgbClr val="FFFFFF"/>
      </a:lt1>
      <a:dk2>
        <a:srgbClr val="434343"/>
      </a:dk2>
      <a:lt2>
        <a:srgbClr val="DDE1E9"/>
      </a:lt2>
      <a:accent1>
        <a:srgbClr val="AD249E"/>
      </a:accent1>
      <a:accent2>
        <a:srgbClr val="57029B"/>
      </a:accent2>
      <a:accent3>
        <a:srgbClr val="D3135E"/>
      </a:accent3>
      <a:accent4>
        <a:srgbClr val="0340A5"/>
      </a:accent4>
      <a:accent5>
        <a:srgbClr val="00CBD6"/>
      </a:accent5>
      <a:accent6>
        <a:srgbClr val="FF8A00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4108</TotalTime>
  <Words>1082</Words>
  <Application>Microsoft Office PowerPoint</Application>
  <PresentationFormat>On-screen Show (16:9)</PresentationFormat>
  <Paragraphs>110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Wingdings</vt:lpstr>
      <vt:lpstr>Aharoni</vt:lpstr>
      <vt:lpstr>Arial</vt:lpstr>
      <vt:lpstr>Helvetica Neue</vt:lpstr>
      <vt:lpstr>Homemade Apple</vt:lpstr>
      <vt:lpstr>Raleway</vt:lpstr>
      <vt:lpstr>Lear template</vt:lpstr>
      <vt:lpstr>Facebook Data Analysis                             Presented By       Saranya Dass</vt:lpstr>
      <vt:lpstr>PowerPoint Presentation</vt:lpstr>
      <vt:lpstr>Problem  Statement</vt:lpstr>
      <vt:lpstr>Insights Derived from Pre - Profiling</vt:lpstr>
      <vt:lpstr>PowerPoint Presentation</vt:lpstr>
      <vt:lpstr>PowerPoint Presentation</vt:lpstr>
      <vt:lpstr>Preliminary Analysis</vt:lpstr>
      <vt:lpstr>Analysis Based on Likes Recieved</vt:lpstr>
      <vt:lpstr>PowerPoint Presentation</vt:lpstr>
      <vt:lpstr>Relationship between likes received and friendships initiated</vt:lpstr>
      <vt:lpstr>Age and gender Vs Likes Received</vt:lpstr>
      <vt:lpstr>PowerPoint Presentation</vt:lpstr>
      <vt:lpstr>PowerPoint Presentation</vt:lpstr>
      <vt:lpstr>PowerPoint Presentation</vt:lpstr>
      <vt:lpstr>Corelation Between Multiple Continuous Variables</vt:lpstr>
      <vt:lpstr>Actionable Insights and Suggestions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Facebook Data Analysis                                                       Saranya Dass</dc:title>
  <dc:creator>Avinab</dc:creator>
  <cp:lastModifiedBy>Avinab Singha</cp:lastModifiedBy>
  <cp:revision>6</cp:revision>
  <dcterms:modified xsi:type="dcterms:W3CDTF">2021-08-01T06:29:15Z</dcterms:modified>
</cp:coreProperties>
</file>