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957BF-8924-9541-B4F4-1EAE3181562F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C526A-1B6F-3A46-87B0-16B60602D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7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6492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HealthKit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pic>
        <p:nvPicPr>
          <p:cNvPr id="5" name="Picture 4" descr="HealthK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675" y="2772106"/>
            <a:ext cx="3399539" cy="32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6-05-31 at 22.50.47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1" b="2291"/>
          <a:stretch>
            <a:fillRect/>
          </a:stretch>
        </p:blipFill>
        <p:spPr>
          <a:xfrm>
            <a:off x="-485207" y="413799"/>
            <a:ext cx="9946731" cy="6021483"/>
          </a:xfrm>
        </p:spPr>
      </p:pic>
    </p:spTree>
    <p:extLst>
      <p:ext uri="{BB962C8B-B14F-4D97-AF65-F5344CB8AC3E}">
        <p14:creationId xmlns:p14="http://schemas.microsoft.com/office/powerpoint/2010/main" val="424959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93178"/>
            <a:ext cx="5418667" cy="516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  <a:cs typeface="Arial"/>
              </a:rPr>
              <a:t>Quick access dashboard</a:t>
            </a:r>
          </a:p>
          <a:p>
            <a:pPr marL="0" indent="0">
              <a:buNone/>
            </a:pPr>
            <a:endParaRPr lang="en-US" dirty="0" smtClean="0">
              <a:latin typeface="+mj-lt"/>
              <a:cs typeface="Arial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  <a:cs typeface="Arial"/>
              </a:rPr>
              <a:t>Emergency card </a:t>
            </a:r>
          </a:p>
          <a:p>
            <a:pPr marL="0" indent="0">
              <a:buNone/>
            </a:pPr>
            <a:r>
              <a:rPr lang="en-US" sz="2800" i="1" dirty="0" smtClean="0">
                <a:latin typeface="+mj-lt"/>
                <a:cs typeface="Arial"/>
              </a:rPr>
              <a:t>Accessible from lock screen</a:t>
            </a:r>
          </a:p>
          <a:p>
            <a:pPr marL="457200" lvl="1" indent="0">
              <a:buNone/>
            </a:pPr>
            <a:endParaRPr lang="en-US" dirty="0" smtClean="0">
              <a:latin typeface="+mj-lt"/>
              <a:cs typeface="Arial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  <a:cs typeface="Arial"/>
              </a:rPr>
              <a:t>Share data between apps easily</a:t>
            </a:r>
          </a:p>
          <a:p>
            <a:pPr marL="0" indent="0">
              <a:buNone/>
            </a:pPr>
            <a:r>
              <a:rPr lang="en-US" sz="2800" i="1" dirty="0" smtClean="0">
                <a:latin typeface="+mj-lt"/>
                <a:cs typeface="Arial"/>
              </a:rPr>
              <a:t>Nutrition app &lt;–&gt; fitness app</a:t>
            </a:r>
          </a:p>
          <a:p>
            <a:pPr marL="0" indent="0">
              <a:buNone/>
            </a:pPr>
            <a:r>
              <a:rPr lang="en-US" sz="2800" i="1" dirty="0" smtClean="0">
                <a:latin typeface="+mj-lt"/>
                <a:cs typeface="Arial"/>
              </a:rPr>
              <a:t>Blood pressure  </a:t>
            </a:r>
            <a:r>
              <a:rPr lang="en-US" sz="2800" i="1" dirty="0">
                <a:cs typeface="Arial"/>
              </a:rPr>
              <a:t>&lt;–</a:t>
            </a:r>
            <a:r>
              <a:rPr lang="en-US" sz="2800" i="1" dirty="0" smtClean="0">
                <a:cs typeface="Arial"/>
              </a:rPr>
              <a:t>&gt; </a:t>
            </a:r>
            <a:r>
              <a:rPr lang="en-US" sz="2800" i="1" dirty="0" smtClean="0">
                <a:latin typeface="+mj-lt"/>
                <a:cs typeface="Arial"/>
              </a:rPr>
              <a:t>Doctor</a:t>
            </a:r>
          </a:p>
          <a:p>
            <a:pPr lvl="1"/>
            <a:endParaRPr lang="en-US" dirty="0">
              <a:latin typeface="+mj-lt"/>
              <a:cs typeface="Arial"/>
            </a:endParaRPr>
          </a:p>
          <a:p>
            <a:pPr marL="457200" lvl="1" indent="0">
              <a:buNone/>
            </a:pPr>
            <a:endParaRPr lang="en-US" dirty="0" smtClean="0">
              <a:latin typeface="+mj-lt"/>
              <a:cs typeface="Arial"/>
            </a:endParaRPr>
          </a:p>
          <a:p>
            <a:pPr lvl="1"/>
            <a:endParaRPr lang="en-US" dirty="0" smtClean="0">
              <a:latin typeface="+mj-lt"/>
              <a:cs typeface="Arial"/>
            </a:endParaRPr>
          </a:p>
          <a:p>
            <a:pPr marL="0" indent="0">
              <a:buNone/>
            </a:pPr>
            <a:endParaRPr lang="en-US" dirty="0" smtClean="0">
              <a:latin typeface="+mj-lt"/>
              <a:cs typeface="Arial"/>
            </a:endParaRPr>
          </a:p>
        </p:txBody>
      </p:sp>
      <p:pic>
        <p:nvPicPr>
          <p:cNvPr id="8" name="Picture 7" descr="apple_medical_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67" y="1524000"/>
            <a:ext cx="3471333" cy="50291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1200" y="237067"/>
            <a:ext cx="733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Key Features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4482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87866" y="389468"/>
            <a:ext cx="8534400" cy="6163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- (void)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setUpHealthStoreIfPossible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{</a:t>
            </a:r>
            <a:endParaRPr lang="en-US" sz="2000" dirty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if ([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HKHealthStore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isHealthDataAvailable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])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NSSet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*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writeDataTypes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= [self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dataTypesToWrite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];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NSSet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*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readDataTypes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= [self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dataTypesToRead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];</a:t>
            </a:r>
            <a:endParaRPr lang="de-DE" sz="2000" dirty="0" smtClean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[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self.healthStore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requestAuthorizationToShareTypes:writeDataTypes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	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readTypes:readDataTypes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completion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:^(BOOL 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success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, 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NSError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*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error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){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	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if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(!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success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) 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cs typeface="Calibri"/>
              </a:rPr>
              <a:t> 	   //Handle </a:t>
            </a:r>
            <a:r>
              <a:rPr lang="en-US" sz="2000" i="1" dirty="0" smtClean="0">
                <a:solidFill>
                  <a:schemeClr val="tx1">
                    <a:lumMod val="85000"/>
                  </a:schemeClr>
                </a:solidFill>
                <a:cs typeface="Calibri"/>
              </a:rPr>
              <a:t>failure</a:t>
            </a:r>
            <a:endParaRPr lang="de-DE" sz="2000" dirty="0" smtClean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	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return</a:t>
            </a:r>
            <a:endParaRPr lang="de-DE" sz="2000" dirty="0" smtClean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	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}</a:t>
            </a:r>
            <a:endParaRPr lang="de-DE" sz="2000" dirty="0">
              <a:solidFill>
                <a:schemeClr val="tx1">
                  <a:lumMod val="8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dispatch_async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(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dispatch_get_main_queue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(), ^{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       	 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[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self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updateUI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]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;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  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}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);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    }];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    </a:t>
            </a:r>
            <a:r>
              <a:rPr lang="de-DE" sz="2000" dirty="0" smtClean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</a:schemeClr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dirty="0" err="1" smtClean="0"/>
              <a:t>iPad</a:t>
            </a:r>
            <a:r>
              <a:rPr lang="en-US" dirty="0" smtClean="0"/>
              <a:t> does not support </a:t>
            </a:r>
            <a:r>
              <a:rPr lang="en-US" dirty="0" err="1"/>
              <a:t>H</a:t>
            </a:r>
            <a:r>
              <a:rPr lang="en-US" dirty="0" err="1" smtClean="0"/>
              <a:t>ealthKit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1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499" y="399530"/>
            <a:ext cx="8448299" cy="607856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err="1" smtClean="0"/>
              <a:t>HKUnit</a:t>
            </a:r>
            <a:endParaRPr lang="en-US" sz="36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Supports simple and complex unit types.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000" dirty="0" err="1" smtClean="0"/>
              <a:t>HKUnit</a:t>
            </a:r>
            <a:r>
              <a:rPr lang="en-US" sz="2000" dirty="0" smtClean="0"/>
              <a:t> *g = [</a:t>
            </a:r>
            <a:r>
              <a:rPr lang="en-US" sz="2000" dirty="0" err="1" smtClean="0"/>
              <a:t>HKUnit</a:t>
            </a:r>
            <a:r>
              <a:rPr lang="en-US" sz="2000" dirty="0" smtClean="0"/>
              <a:t> </a:t>
            </a:r>
            <a:r>
              <a:rPr lang="en-US" sz="2000" dirty="0" err="1" smtClean="0"/>
              <a:t>gramUnit</a:t>
            </a:r>
            <a:r>
              <a:rPr lang="en-US" sz="2000" dirty="0" smtClean="0"/>
              <a:t>];</a:t>
            </a:r>
          </a:p>
          <a:p>
            <a:pPr lvl="1"/>
            <a:r>
              <a:rPr lang="en-US" sz="2000" dirty="0" err="1" smtClean="0"/>
              <a:t>HKUnit</a:t>
            </a:r>
            <a:r>
              <a:rPr lang="en-US" sz="2000" dirty="0" smtClean="0"/>
              <a:t> *dl = [</a:t>
            </a:r>
            <a:r>
              <a:rPr lang="en-US" sz="2000" dirty="0" err="1" smtClean="0"/>
              <a:t>HKUnit</a:t>
            </a:r>
            <a:r>
              <a:rPr lang="en-US" sz="2000" dirty="0" smtClean="0"/>
              <a:t> </a:t>
            </a:r>
            <a:r>
              <a:rPr lang="en-US" sz="2000" dirty="0" err="1" smtClean="0"/>
              <a:t>litreUnitWithMetricPrefix:HKmetricPrefixDeci</a:t>
            </a:r>
            <a:r>
              <a:rPr lang="en-US" sz="2000" dirty="0" smtClean="0"/>
              <a:t>];</a:t>
            </a:r>
          </a:p>
          <a:p>
            <a:pPr lvl="1"/>
            <a:r>
              <a:rPr lang="en-US" sz="2000" dirty="0" err="1" smtClean="0"/>
              <a:t>HKUnit</a:t>
            </a:r>
            <a:r>
              <a:rPr lang="en-US" sz="2000" dirty="0" smtClean="0"/>
              <a:t> *</a:t>
            </a:r>
            <a:r>
              <a:rPr lang="en-US" sz="2000" dirty="0" err="1" smtClean="0"/>
              <a:t>gPerdL</a:t>
            </a:r>
            <a:r>
              <a:rPr lang="en-US" sz="2000" dirty="0" smtClean="0"/>
              <a:t> = [g </a:t>
            </a:r>
            <a:r>
              <a:rPr lang="en-US" sz="2000" dirty="0" err="1" smtClean="0"/>
              <a:t>unitDividedByUnit:dL</a:t>
            </a:r>
            <a:r>
              <a:rPr lang="en-US" sz="2400" dirty="0" smtClean="0"/>
              <a:t>];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2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499" y="399530"/>
            <a:ext cx="8448299" cy="607856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err="1" smtClean="0"/>
              <a:t>HKQuantity</a:t>
            </a:r>
            <a:endParaRPr lang="en-US" sz="36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double value of a particular unit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000" dirty="0" err="1" smtClean="0"/>
              <a:t>HKUnit</a:t>
            </a:r>
            <a:r>
              <a:rPr lang="en-US" sz="2000" dirty="0" smtClean="0"/>
              <a:t> *</a:t>
            </a:r>
            <a:r>
              <a:rPr lang="en-US" sz="2000" dirty="0" err="1" smtClean="0"/>
              <a:t>gramUnit</a:t>
            </a:r>
            <a:r>
              <a:rPr lang="en-US" sz="2000" dirty="0" smtClean="0"/>
              <a:t> = [</a:t>
            </a:r>
            <a:r>
              <a:rPr lang="en-US" sz="2000" dirty="0" err="1" smtClean="0"/>
              <a:t>HKUnit</a:t>
            </a:r>
            <a:r>
              <a:rPr lang="en-US" sz="2000" dirty="0" smtClean="0"/>
              <a:t> </a:t>
            </a:r>
            <a:r>
              <a:rPr lang="en-US" sz="2000" dirty="0" err="1" smtClean="0"/>
              <a:t>gramUnit</a:t>
            </a:r>
            <a:r>
              <a:rPr lang="en-US" sz="2000" dirty="0" smtClean="0"/>
              <a:t>];</a:t>
            </a:r>
          </a:p>
          <a:p>
            <a:pPr lvl="1"/>
            <a:r>
              <a:rPr lang="en-US" sz="2000" dirty="0" err="1" smtClean="0"/>
              <a:t>HKQuantity</a:t>
            </a:r>
            <a:r>
              <a:rPr lang="en-US" sz="2000" dirty="0" smtClean="0"/>
              <a:t> *grams = [</a:t>
            </a:r>
            <a:r>
              <a:rPr lang="en-US" sz="2000" dirty="0" err="1" smtClean="0"/>
              <a:t>HKQuantity</a:t>
            </a:r>
            <a:r>
              <a:rPr lang="en-US" sz="2000" dirty="0" smtClean="0"/>
              <a:t> </a:t>
            </a:r>
            <a:r>
              <a:rPr lang="en-US" sz="2000" dirty="0" err="1" smtClean="0"/>
              <a:t>quantityWithUnit:</a:t>
            </a:r>
            <a:r>
              <a:rPr lang="en-US" sz="2000" dirty="0" err="1"/>
              <a:t>gramUnit</a:t>
            </a:r>
            <a:r>
              <a:rPr lang="en-US" sz="2000" dirty="0"/>
              <a:t> </a:t>
            </a:r>
            <a:r>
              <a:rPr lang="en-US" sz="2000" dirty="0" smtClean="0"/>
              <a:t> doubleValue:20];</a:t>
            </a:r>
          </a:p>
          <a:p>
            <a:pPr lvl="1"/>
            <a:r>
              <a:rPr lang="en-US" sz="2000" dirty="0" smtClean="0"/>
              <a:t>Double </a:t>
            </a:r>
            <a:r>
              <a:rPr lang="en-US" sz="2000" dirty="0" err="1" smtClean="0"/>
              <a:t>valueInKg</a:t>
            </a:r>
            <a:r>
              <a:rPr lang="en-US" sz="2000" dirty="0" smtClean="0"/>
              <a:t> = [grams </a:t>
            </a:r>
            <a:r>
              <a:rPr lang="en-US" sz="2000" dirty="0" err="1" smtClean="0"/>
              <a:t>doubleValueForUnit</a:t>
            </a:r>
            <a:r>
              <a:rPr lang="en-US" sz="2000" dirty="0" smtClean="0"/>
              <a:t>:[</a:t>
            </a:r>
            <a:r>
              <a:rPr lang="en-US" sz="2000" dirty="0" err="1" smtClean="0"/>
              <a:t>HKUnit</a:t>
            </a:r>
            <a:r>
              <a:rPr lang="en-US" sz="2000" dirty="0" smtClean="0"/>
              <a:t> </a:t>
            </a:r>
            <a:r>
              <a:rPr lang="en-US" sz="2000" dirty="0" err="1" smtClean="0"/>
              <a:t>unitFromString</a:t>
            </a:r>
            <a:r>
              <a:rPr lang="en-US" sz="2000" dirty="0" smtClean="0"/>
              <a:t>:@”kg”]];</a:t>
            </a:r>
          </a:p>
          <a:p>
            <a:pPr lvl="1"/>
            <a:r>
              <a:rPr lang="en-US" sz="2000" dirty="0" smtClean="0"/>
              <a:t>Kg - .02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7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8850" y="513681"/>
            <a:ext cx="43240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HKQuantityType</a:t>
            </a:r>
            <a:endParaRPr lang="en-US" sz="3200" dirty="0"/>
          </a:p>
        </p:txBody>
      </p:sp>
      <p:pic>
        <p:nvPicPr>
          <p:cNvPr id="4" name="Picture 3" descr="450500e84c47f4f26f41891bca991e726133ebf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375"/>
            <a:ext cx="9144000" cy="440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6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0992"/>
            <a:ext cx="8229600" cy="6135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HKQuantityType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sz="2800" dirty="0" smtClean="0">
                <a:latin typeface="Apple Symbols"/>
                <a:cs typeface="Apple Symbols"/>
              </a:rPr>
              <a:t>Every quantity type has a type identifier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Apple Symbols"/>
                <a:cs typeface="Apple Symbols"/>
              </a:rPr>
              <a:t>You cannot create your own types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  <a:latin typeface="Apple Symbols"/>
                <a:cs typeface="Apple Symbols"/>
              </a:rPr>
              <a:t>HKQuantityTypeIdentifier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Apple Symbols"/>
                <a:cs typeface="Apple Symbols"/>
              </a:rPr>
              <a:t>HeartRate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latin typeface="Apple Symbols"/>
              <a:cs typeface="Apple Symbols"/>
            </a:endParaRPr>
          </a:p>
          <a:p>
            <a:pPr marL="0" indent="0">
              <a:buNone/>
            </a:pPr>
            <a:r>
              <a:rPr lang="en-US" sz="2400" i="1" dirty="0" err="1" smtClean="0">
                <a:solidFill>
                  <a:srgbClr val="FFFF00"/>
                </a:solidFill>
                <a:latin typeface="Apple Symbols"/>
                <a:cs typeface="Apple Symbols"/>
              </a:rPr>
              <a:t>HKObjectType</a:t>
            </a:r>
            <a:r>
              <a:rPr lang="en-US" sz="2400" i="1" dirty="0" smtClean="0">
                <a:solidFill>
                  <a:srgbClr val="FFFF00"/>
                </a:solidFill>
                <a:latin typeface="Apple Symbols"/>
                <a:cs typeface="Apple Symbols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Apple Symbols"/>
                <a:cs typeface="Apple Symbols"/>
              </a:rPr>
              <a:t>subcalss</a:t>
            </a:r>
            <a:r>
              <a:rPr lang="en-US" sz="2400" i="1" dirty="0" smtClean="0">
                <a:solidFill>
                  <a:srgbClr val="FFFF00"/>
                </a:solidFill>
                <a:latin typeface="Apple Symbols"/>
                <a:cs typeface="Apple Symbols"/>
              </a:rPr>
              <a:t>	      </a:t>
            </a:r>
            <a:r>
              <a:rPr lang="en-US" sz="2400" i="1" dirty="0" smtClean="0">
                <a:solidFill>
                  <a:srgbClr val="31859C"/>
                </a:solidFill>
                <a:latin typeface="Apple Symbols"/>
                <a:cs typeface="Apple Symbols"/>
              </a:rPr>
              <a:t>  Type name</a:t>
            </a:r>
          </a:p>
          <a:p>
            <a:pPr marL="0" indent="0">
              <a:buNone/>
            </a:pPr>
            <a:endParaRPr lang="en-US" sz="2400" i="1" dirty="0">
              <a:solidFill>
                <a:srgbClr val="31859C"/>
              </a:solidFill>
            </a:endParaRPr>
          </a:p>
          <a:p>
            <a:pPr marL="0" indent="0">
              <a:buNone/>
            </a:pPr>
            <a:r>
              <a:rPr lang="en-US" dirty="0" smtClean="0"/>
              <a:t>Creation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3 constructors, one for each quantity type</a:t>
            </a:r>
          </a:p>
          <a:p>
            <a:pPr marL="0" indent="0">
              <a:buNone/>
            </a:pPr>
            <a:r>
              <a:rPr lang="en-US" sz="2400" dirty="0" smtClean="0">
                <a:latin typeface="Apple Symbols"/>
                <a:cs typeface="Apple Symbols"/>
              </a:rPr>
              <a:t>Ex. +(</a:t>
            </a:r>
            <a:r>
              <a:rPr lang="en-US" sz="2400" dirty="0" err="1" smtClean="0">
                <a:latin typeface="Apple Symbols"/>
                <a:cs typeface="Apple Symbols"/>
              </a:rPr>
              <a:t>HKQuantityType</a:t>
            </a:r>
            <a:r>
              <a:rPr lang="en-US" sz="2400" dirty="0" smtClean="0">
                <a:latin typeface="Apple Symbols"/>
                <a:cs typeface="Apple Symbols"/>
              </a:rPr>
              <a:t> *)</a:t>
            </a:r>
            <a:r>
              <a:rPr lang="en-US" sz="2400" dirty="0" err="1" smtClean="0">
                <a:latin typeface="Apple Symbols"/>
                <a:cs typeface="Apple Symbols"/>
              </a:rPr>
              <a:t>quantityTypeForIdentifier</a:t>
            </a:r>
            <a:r>
              <a:rPr lang="en-US" sz="2400" dirty="0" smtClean="0">
                <a:latin typeface="Apple Symbols"/>
                <a:cs typeface="Apple Symbols"/>
                <a:sym typeface="Wingdings"/>
              </a:rPr>
              <a:t>: (</a:t>
            </a:r>
            <a:r>
              <a:rPr lang="en-US" sz="2400" dirty="0" err="1" smtClean="0">
                <a:latin typeface="Apple Symbols"/>
                <a:cs typeface="Apple Symbols"/>
                <a:sym typeface="Wingdings"/>
              </a:rPr>
              <a:t>NSString</a:t>
            </a:r>
            <a:r>
              <a:rPr lang="en-US" sz="2400" dirty="0" smtClean="0">
                <a:latin typeface="Apple Symbols"/>
                <a:cs typeface="Apple Symbols"/>
                <a:sym typeface="Wingdings"/>
              </a:rPr>
              <a:t> *)identifier</a:t>
            </a:r>
            <a:endParaRPr lang="en-US" sz="2400" dirty="0" smtClean="0">
              <a:latin typeface="Apple Symbols"/>
              <a:cs typeface="Apple Symbols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454"/>
            <a:ext cx="4937153" cy="623551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HealthKit</a:t>
            </a:r>
            <a:r>
              <a:rPr lang="en-US" dirty="0" smtClean="0"/>
              <a:t> + Apple watch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Recorded workout sessions on the apple watch are saved to </a:t>
            </a:r>
            <a:r>
              <a:rPr lang="en-US" sz="2400" dirty="0" err="1" smtClean="0"/>
              <a:t>healthkit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Access to data such as,</a:t>
            </a:r>
          </a:p>
          <a:p>
            <a:pPr lvl="1"/>
            <a:r>
              <a:rPr lang="en-US" sz="2000" dirty="0" smtClean="0"/>
              <a:t>Workout summary</a:t>
            </a:r>
          </a:p>
          <a:p>
            <a:pPr lvl="1"/>
            <a:r>
              <a:rPr lang="en-US" sz="2000" dirty="0" smtClean="0"/>
              <a:t>Heart rate</a:t>
            </a:r>
          </a:p>
          <a:p>
            <a:pPr lvl="1"/>
            <a:r>
              <a:rPr lang="en-US" sz="2000" dirty="0" smtClean="0"/>
              <a:t>Active energy burn</a:t>
            </a:r>
          </a:p>
          <a:p>
            <a:endParaRPr lang="en-US" sz="2400" dirty="0" smtClean="0"/>
          </a:p>
          <a:p>
            <a:r>
              <a:rPr lang="en-US" sz="2400" dirty="0" smtClean="0"/>
              <a:t>Activity ring on apple watch</a:t>
            </a:r>
          </a:p>
        </p:txBody>
      </p:sp>
      <p:pic>
        <p:nvPicPr>
          <p:cNvPr id="4" name="Picture 3" descr="healthkit-developer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03" y="642101"/>
            <a:ext cx="3419740" cy="59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7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1969</TotalTime>
  <Words>210</Words>
  <Application>Microsoft Macintosh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 Black </vt:lpstr>
      <vt:lpstr>HealthKit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HealthKit </dc:title>
  <dc:creator>Philips Philips</dc:creator>
  <cp:lastModifiedBy>Philips Philips</cp:lastModifiedBy>
  <cp:revision>21</cp:revision>
  <dcterms:created xsi:type="dcterms:W3CDTF">2016-05-31T18:52:15Z</dcterms:created>
  <dcterms:modified xsi:type="dcterms:W3CDTF">2016-06-02T10:24:18Z</dcterms:modified>
</cp:coreProperties>
</file>