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4" r:id="rId2"/>
    <p:sldId id="269" r:id="rId3"/>
    <p:sldId id="262" r:id="rId4"/>
    <p:sldId id="263" r:id="rId5"/>
    <p:sldId id="257" r:id="rId6"/>
    <p:sldId id="265" r:id="rId7"/>
    <p:sldId id="266" r:id="rId8"/>
    <p:sldId id="268" r:id="rId9"/>
    <p:sldId id="267" r:id="rId10"/>
    <p:sldId id="260" r:id="rId11"/>
    <p:sldId id="270" r:id="rId12"/>
    <p:sldId id="271"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773" autoAdjust="0"/>
    <p:restoredTop sz="94660"/>
  </p:normalViewPr>
  <p:slideViewPr>
    <p:cSldViewPr>
      <p:cViewPr varScale="1">
        <p:scale>
          <a:sx n="65" d="100"/>
          <a:sy n="65" d="100"/>
        </p:scale>
        <p:origin x="-121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A3029-7D57-4FCE-B98F-3D0A74E6D981}" type="datetimeFigureOut">
              <a:rPr lang="en-US" smtClean="0"/>
              <a:pPr/>
              <a:t>10/25/2024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1353BB-4FB8-4508-865C-28D1C81A3C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1353BB-4FB8-4508-865C-28D1C81A3C0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FC2D36-A8EE-4F30-95B6-EA47498D7346}"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1A41-B834-4EB1-824C-F1715C7A61D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C2D36-A8EE-4F30-95B6-EA47498D7346}"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1A41-B834-4EB1-824C-F1715C7A61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C2D36-A8EE-4F30-95B6-EA47498D7346}"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1A41-B834-4EB1-824C-F1715C7A61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C2D36-A8EE-4F30-95B6-EA47498D7346}"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1A41-B834-4EB1-824C-F1715C7A61D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FC2D36-A8EE-4F30-95B6-EA47498D7346}"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1A41-B834-4EB1-824C-F1715C7A61D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FC2D36-A8EE-4F30-95B6-EA47498D7346}"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31A41-B834-4EB1-824C-F1715C7A61D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FC2D36-A8EE-4F30-95B6-EA47498D7346}" type="datetimeFigureOut">
              <a:rPr lang="en-US" smtClean="0"/>
              <a:pPr/>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331A41-B834-4EB1-824C-F1715C7A61D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FC2D36-A8EE-4F30-95B6-EA47498D7346}" type="datetimeFigureOut">
              <a:rPr lang="en-US" smtClean="0"/>
              <a:pPr/>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331A41-B834-4EB1-824C-F1715C7A61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C2D36-A8EE-4F30-95B6-EA47498D7346}" type="datetimeFigureOut">
              <a:rPr lang="en-US" smtClean="0"/>
              <a:pPr/>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331A41-B834-4EB1-824C-F1715C7A61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C2D36-A8EE-4F30-95B6-EA47498D7346}"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31A41-B834-4EB1-824C-F1715C7A61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C2D36-A8EE-4F30-95B6-EA47498D7346}"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31A41-B834-4EB1-824C-F1715C7A61D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C2D36-A8EE-4F30-95B6-EA47498D7346}" type="datetimeFigureOut">
              <a:rPr lang="en-US" smtClean="0"/>
              <a:pPr/>
              <a:t>10/25/2024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31A41-B834-4EB1-824C-F1715C7A61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1.png"/><Relationship Id="rId7" Type="http://schemas.openxmlformats.org/officeDocument/2006/relationships/slide" Target="slide8.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4.xml"/><Relationship Id="rId5" Type="http://schemas.openxmlformats.org/officeDocument/2006/relationships/image" Target="../media/image2.jpeg"/><Relationship Id="rId4" Type="http://schemas.openxmlformats.org/officeDocument/2006/relationships/slide" Target="slide3.xml"/></Relationships>
</file>

<file path=ppt/slides/_rels/slide1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image" Target="../media/image8.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0" y="0"/>
            <a:ext cx="9144000" cy="830997"/>
          </a:xfrm>
          <a:prstGeom prst="rect">
            <a:avLst/>
          </a:prstGeom>
          <a:solidFill>
            <a:schemeClr val="accent6"/>
          </a:solidFill>
        </p:spPr>
        <p:txBody>
          <a:bodyPr wrap="square" rtlCol="0">
            <a:spAutoFit/>
          </a:bodyPr>
          <a:lstStyle/>
          <a:p>
            <a:pPr algn="ctr"/>
            <a:r>
              <a:rPr lang="en-US" sz="2400" b="1" dirty="0" smtClean="0">
                <a:solidFill>
                  <a:schemeClr val="bg1"/>
                </a:solidFill>
              </a:rPr>
              <a:t>FLOW STEP-1</a:t>
            </a:r>
            <a:br>
              <a:rPr lang="en-US" sz="2400" b="1" dirty="0" smtClean="0">
                <a:solidFill>
                  <a:schemeClr val="bg1"/>
                </a:solidFill>
              </a:rPr>
            </a:br>
            <a:r>
              <a:rPr lang="en-US" sz="2400" b="1" dirty="0" smtClean="0">
                <a:solidFill>
                  <a:schemeClr val="bg1"/>
                </a:solidFill>
              </a:rPr>
              <a:t>Json file to glue jobs creation</a:t>
            </a:r>
            <a:endParaRPr lang="en-US" sz="2400" b="1" dirty="0">
              <a:solidFill>
                <a:schemeClr val="bg1"/>
              </a:solidFill>
            </a:endParaRPr>
          </a:p>
        </p:txBody>
      </p:sp>
      <p:grpSp>
        <p:nvGrpSpPr>
          <p:cNvPr id="104" name="Group 103"/>
          <p:cNvGrpSpPr/>
          <p:nvPr/>
        </p:nvGrpSpPr>
        <p:grpSpPr>
          <a:xfrm>
            <a:off x="142844" y="928670"/>
            <a:ext cx="7610129" cy="4520814"/>
            <a:chOff x="928652" y="428605"/>
            <a:chExt cx="7610129" cy="4520814"/>
          </a:xfrm>
        </p:grpSpPr>
        <p:pic>
          <p:nvPicPr>
            <p:cNvPr id="9" name="Picture 8" descr="glue.PNG"/>
            <p:cNvPicPr>
              <a:picLocks noChangeAspect="1"/>
            </p:cNvPicPr>
            <p:nvPr/>
          </p:nvPicPr>
          <p:blipFill>
            <a:blip r:embed="rId3" cstate="print"/>
            <a:stretch>
              <a:fillRect/>
            </a:stretch>
          </p:blipFill>
          <p:spPr>
            <a:xfrm>
              <a:off x="2592670" y="2928935"/>
              <a:ext cx="302509" cy="305972"/>
            </a:xfrm>
            <a:prstGeom prst="rect">
              <a:avLst/>
            </a:prstGeom>
          </p:spPr>
        </p:pic>
        <p:pic>
          <p:nvPicPr>
            <p:cNvPr id="18" name="Picture 17" descr="s3.jpg">
              <a:hlinkClick r:id="rId4" action="ppaction://hlinksldjump"/>
            </p:cNvPr>
            <p:cNvPicPr>
              <a:picLocks noChangeAspect="1"/>
            </p:cNvPicPr>
            <p:nvPr/>
          </p:nvPicPr>
          <p:blipFill>
            <a:blip r:embed="rId5" cstate="print"/>
            <a:stretch>
              <a:fillRect/>
            </a:stretch>
          </p:blipFill>
          <p:spPr>
            <a:xfrm>
              <a:off x="928652" y="2928934"/>
              <a:ext cx="285752" cy="285752"/>
            </a:xfrm>
            <a:prstGeom prst="rect">
              <a:avLst/>
            </a:prstGeom>
          </p:spPr>
        </p:pic>
        <p:pic>
          <p:nvPicPr>
            <p:cNvPr id="23" name="Picture 22" descr="s3.jpg">
              <a:hlinkClick r:id="rId6" action="ppaction://hlinksldjump"/>
            </p:cNvPr>
            <p:cNvPicPr>
              <a:picLocks noChangeAspect="1"/>
            </p:cNvPicPr>
            <p:nvPr/>
          </p:nvPicPr>
          <p:blipFill>
            <a:blip r:embed="rId5" cstate="print"/>
            <a:stretch>
              <a:fillRect/>
            </a:stretch>
          </p:blipFill>
          <p:spPr>
            <a:xfrm>
              <a:off x="4429124" y="2928934"/>
              <a:ext cx="285752" cy="285752"/>
            </a:xfrm>
            <a:prstGeom prst="rect">
              <a:avLst/>
            </a:prstGeom>
          </p:spPr>
        </p:pic>
        <p:pic>
          <p:nvPicPr>
            <p:cNvPr id="24" name="Picture 23" descr="glue.PNG"/>
            <p:cNvPicPr>
              <a:picLocks noChangeAspect="1"/>
            </p:cNvPicPr>
            <p:nvPr/>
          </p:nvPicPr>
          <p:blipFill>
            <a:blip r:embed="rId3" cstate="print"/>
            <a:stretch>
              <a:fillRect/>
            </a:stretch>
          </p:blipFill>
          <p:spPr>
            <a:xfrm>
              <a:off x="8236272" y="3571877"/>
              <a:ext cx="302509" cy="305972"/>
            </a:xfrm>
            <a:prstGeom prst="rect">
              <a:avLst/>
            </a:prstGeom>
          </p:spPr>
        </p:pic>
        <p:pic>
          <p:nvPicPr>
            <p:cNvPr id="25" name="Picture 24" descr="glue.PNG"/>
            <p:cNvPicPr>
              <a:picLocks noChangeAspect="1"/>
            </p:cNvPicPr>
            <p:nvPr/>
          </p:nvPicPr>
          <p:blipFill>
            <a:blip r:embed="rId3" cstate="print"/>
            <a:stretch>
              <a:fillRect/>
            </a:stretch>
          </p:blipFill>
          <p:spPr>
            <a:xfrm>
              <a:off x="8236272" y="2500307"/>
              <a:ext cx="302509" cy="305972"/>
            </a:xfrm>
            <a:prstGeom prst="rect">
              <a:avLst/>
            </a:prstGeom>
          </p:spPr>
        </p:pic>
        <p:pic>
          <p:nvPicPr>
            <p:cNvPr id="26" name="Picture 25" descr="glue.PNG"/>
            <p:cNvPicPr>
              <a:picLocks noChangeAspect="1"/>
            </p:cNvPicPr>
            <p:nvPr/>
          </p:nvPicPr>
          <p:blipFill>
            <a:blip r:embed="rId3" cstate="print"/>
            <a:stretch>
              <a:fillRect/>
            </a:stretch>
          </p:blipFill>
          <p:spPr>
            <a:xfrm>
              <a:off x="8236272" y="1428737"/>
              <a:ext cx="302509" cy="305972"/>
            </a:xfrm>
            <a:prstGeom prst="rect">
              <a:avLst/>
            </a:prstGeom>
          </p:spPr>
        </p:pic>
        <p:pic>
          <p:nvPicPr>
            <p:cNvPr id="28" name="Picture 27" descr="glue.PNG"/>
            <p:cNvPicPr>
              <a:picLocks noChangeAspect="1"/>
            </p:cNvPicPr>
            <p:nvPr/>
          </p:nvPicPr>
          <p:blipFill>
            <a:blip r:embed="rId3" cstate="print"/>
            <a:stretch>
              <a:fillRect/>
            </a:stretch>
          </p:blipFill>
          <p:spPr>
            <a:xfrm>
              <a:off x="8236272" y="428605"/>
              <a:ext cx="302509" cy="305972"/>
            </a:xfrm>
            <a:prstGeom prst="rect">
              <a:avLst/>
            </a:prstGeom>
          </p:spPr>
        </p:pic>
        <p:pic>
          <p:nvPicPr>
            <p:cNvPr id="30" name="Picture 29" descr="glue.PNG"/>
            <p:cNvPicPr>
              <a:picLocks noChangeAspect="1"/>
            </p:cNvPicPr>
            <p:nvPr/>
          </p:nvPicPr>
          <p:blipFill>
            <a:blip r:embed="rId3" cstate="print"/>
            <a:stretch>
              <a:fillRect/>
            </a:stretch>
          </p:blipFill>
          <p:spPr>
            <a:xfrm>
              <a:off x="8236272" y="4643447"/>
              <a:ext cx="302509" cy="305972"/>
            </a:xfrm>
            <a:prstGeom prst="rect">
              <a:avLst/>
            </a:prstGeom>
          </p:spPr>
        </p:pic>
        <p:cxnSp>
          <p:nvCxnSpPr>
            <p:cNvPr id="32" name="Straight Arrow Connector 31"/>
            <p:cNvCxnSpPr>
              <a:stCxn id="18" idx="3"/>
              <a:endCxn id="9" idx="1"/>
            </p:cNvCxnSpPr>
            <p:nvPr/>
          </p:nvCxnSpPr>
          <p:spPr>
            <a:xfrm>
              <a:off x="1214404" y="3071810"/>
              <a:ext cx="1378266" cy="10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928926" y="3071810"/>
              <a:ext cx="14287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285852" y="2643182"/>
              <a:ext cx="1143008" cy="307777"/>
            </a:xfrm>
            <a:prstGeom prst="rect">
              <a:avLst/>
            </a:prstGeom>
            <a:noFill/>
          </p:spPr>
          <p:txBody>
            <a:bodyPr wrap="square" rtlCol="0">
              <a:spAutoFit/>
            </a:bodyPr>
            <a:lstStyle/>
            <a:p>
              <a:r>
                <a:rPr lang="en-US" sz="1400" dirty="0" smtClean="0"/>
                <a:t>Input s3 URI</a:t>
              </a:r>
              <a:endParaRPr lang="en-US" sz="1400" dirty="0"/>
            </a:p>
          </p:txBody>
        </p:sp>
        <p:sp>
          <p:nvSpPr>
            <p:cNvPr id="40" name="TextBox 39"/>
            <p:cNvSpPr txBox="1"/>
            <p:nvPr/>
          </p:nvSpPr>
          <p:spPr>
            <a:xfrm>
              <a:off x="2285984" y="3429000"/>
              <a:ext cx="1143008" cy="307777"/>
            </a:xfrm>
            <a:prstGeom prst="rect">
              <a:avLst/>
            </a:prstGeom>
            <a:noFill/>
          </p:spPr>
          <p:txBody>
            <a:bodyPr wrap="square" rtlCol="0">
              <a:spAutoFit/>
            </a:bodyPr>
            <a:lstStyle/>
            <a:p>
              <a:r>
                <a:rPr lang="en-US" sz="1400" dirty="0" smtClean="0"/>
                <a:t>Run this job</a:t>
              </a:r>
              <a:endParaRPr lang="en-US" sz="1400" dirty="0"/>
            </a:p>
          </p:txBody>
        </p:sp>
        <p:sp>
          <p:nvSpPr>
            <p:cNvPr id="41" name="TextBox 40"/>
            <p:cNvSpPr txBox="1"/>
            <p:nvPr/>
          </p:nvSpPr>
          <p:spPr>
            <a:xfrm>
              <a:off x="2714612" y="2643182"/>
              <a:ext cx="3929090" cy="307777"/>
            </a:xfrm>
            <a:prstGeom prst="rect">
              <a:avLst/>
            </a:prstGeom>
            <a:noFill/>
          </p:spPr>
          <p:txBody>
            <a:bodyPr wrap="square" rtlCol="0">
              <a:spAutoFit/>
            </a:bodyPr>
            <a:lstStyle/>
            <a:p>
              <a:r>
                <a:rPr lang="en-US" sz="1400" dirty="0" smtClean="0"/>
                <a:t>Schema &amp; Python files will created based on array</a:t>
              </a:r>
              <a:endParaRPr lang="en-US" sz="1400" dirty="0"/>
            </a:p>
          </p:txBody>
        </p:sp>
        <p:cxnSp>
          <p:nvCxnSpPr>
            <p:cNvPr id="45" name="Straight Arrow Connector 44"/>
            <p:cNvCxnSpPr>
              <a:stCxn id="23" idx="2"/>
            </p:cNvCxnSpPr>
            <p:nvPr/>
          </p:nvCxnSpPr>
          <p:spPr>
            <a:xfrm rot="5400000">
              <a:off x="4214810" y="3571876"/>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2714612" y="3929066"/>
              <a:ext cx="18573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2392347" y="3607595"/>
              <a:ext cx="64373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714612" y="2214554"/>
              <a:ext cx="37862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8" idx="1"/>
            </p:cNvCxnSpPr>
            <p:nvPr/>
          </p:nvCxnSpPr>
          <p:spPr>
            <a:xfrm flipV="1">
              <a:off x="6467079" y="581591"/>
              <a:ext cx="1769193" cy="2500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6" idx="1"/>
            </p:cNvCxnSpPr>
            <p:nvPr/>
          </p:nvCxnSpPr>
          <p:spPr>
            <a:xfrm flipV="1">
              <a:off x="6467079" y="1581723"/>
              <a:ext cx="1769193" cy="1500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30" idx="1"/>
            </p:cNvCxnSpPr>
            <p:nvPr/>
          </p:nvCxnSpPr>
          <p:spPr>
            <a:xfrm>
              <a:off x="6467079" y="3081921"/>
              <a:ext cx="1769193" cy="1714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25" idx="1"/>
            </p:cNvCxnSpPr>
            <p:nvPr/>
          </p:nvCxnSpPr>
          <p:spPr>
            <a:xfrm flipV="1">
              <a:off x="6467079" y="2653293"/>
              <a:ext cx="1769193"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24" idx="1"/>
            </p:cNvCxnSpPr>
            <p:nvPr/>
          </p:nvCxnSpPr>
          <p:spPr>
            <a:xfrm>
              <a:off x="6500826" y="3071811"/>
              <a:ext cx="1735446" cy="653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TextBox 81">
              <a:hlinkClick r:id="rId7" action="ppaction://hlinksldjump"/>
            </p:cNvPr>
            <p:cNvSpPr txBox="1"/>
            <p:nvPr/>
          </p:nvSpPr>
          <p:spPr>
            <a:xfrm>
              <a:off x="2786040" y="1857365"/>
              <a:ext cx="3643338" cy="307777"/>
            </a:xfrm>
            <a:prstGeom prst="rect">
              <a:avLst/>
            </a:prstGeom>
            <a:noFill/>
          </p:spPr>
          <p:txBody>
            <a:bodyPr wrap="square" rtlCol="0">
              <a:spAutoFit/>
            </a:bodyPr>
            <a:lstStyle/>
            <a:p>
              <a:r>
                <a:rPr lang="en-US" sz="1400" dirty="0" smtClean="0"/>
                <a:t>Glue jobs will created based on python files</a:t>
              </a:r>
              <a:endParaRPr lang="en-US" sz="1400" dirty="0"/>
            </a:p>
          </p:txBody>
        </p:sp>
        <p:cxnSp>
          <p:nvCxnSpPr>
            <p:cNvPr id="85" name="Straight Arrow Connector 84"/>
            <p:cNvCxnSpPr/>
            <p:nvPr/>
          </p:nvCxnSpPr>
          <p:spPr>
            <a:xfrm rot="5400000" flipH="1" flipV="1">
              <a:off x="2393141" y="2536025"/>
              <a:ext cx="64373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rot="5400000">
              <a:off x="6072992" y="2642388"/>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6429388" y="3000372"/>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 name="TextBox 104"/>
          <p:cNvSpPr txBox="1"/>
          <p:nvPr/>
        </p:nvSpPr>
        <p:spPr>
          <a:xfrm>
            <a:off x="7786710" y="928670"/>
            <a:ext cx="1000100" cy="307777"/>
          </a:xfrm>
          <a:prstGeom prst="rect">
            <a:avLst/>
          </a:prstGeom>
          <a:noFill/>
        </p:spPr>
        <p:txBody>
          <a:bodyPr wrap="square" rtlCol="0">
            <a:spAutoFit/>
          </a:bodyPr>
          <a:lstStyle/>
          <a:p>
            <a:r>
              <a:rPr lang="en-US" sz="1400" dirty="0" smtClean="0"/>
              <a:t>Job 1</a:t>
            </a:r>
            <a:endParaRPr lang="en-US" sz="1400" dirty="0"/>
          </a:p>
        </p:txBody>
      </p:sp>
      <p:sp>
        <p:nvSpPr>
          <p:cNvPr id="107" name="TextBox 106"/>
          <p:cNvSpPr txBox="1"/>
          <p:nvPr/>
        </p:nvSpPr>
        <p:spPr>
          <a:xfrm>
            <a:off x="7786710" y="5143512"/>
            <a:ext cx="1000100" cy="307777"/>
          </a:xfrm>
          <a:prstGeom prst="rect">
            <a:avLst/>
          </a:prstGeom>
          <a:noFill/>
        </p:spPr>
        <p:txBody>
          <a:bodyPr wrap="square" rtlCol="0">
            <a:spAutoFit/>
          </a:bodyPr>
          <a:lstStyle/>
          <a:p>
            <a:r>
              <a:rPr lang="en-US" sz="1400" dirty="0" smtClean="0"/>
              <a:t>Etc.,</a:t>
            </a:r>
            <a:endParaRPr lang="en-US" sz="1400" dirty="0"/>
          </a:p>
        </p:txBody>
      </p:sp>
      <p:sp>
        <p:nvSpPr>
          <p:cNvPr id="108" name="TextBox 107"/>
          <p:cNvSpPr txBox="1"/>
          <p:nvPr/>
        </p:nvSpPr>
        <p:spPr>
          <a:xfrm>
            <a:off x="7786710" y="4071942"/>
            <a:ext cx="1000100" cy="307777"/>
          </a:xfrm>
          <a:prstGeom prst="rect">
            <a:avLst/>
          </a:prstGeom>
          <a:noFill/>
        </p:spPr>
        <p:txBody>
          <a:bodyPr wrap="square" rtlCol="0">
            <a:spAutoFit/>
          </a:bodyPr>
          <a:lstStyle/>
          <a:p>
            <a:r>
              <a:rPr lang="en-US" sz="1400" dirty="0" smtClean="0"/>
              <a:t>Job 4</a:t>
            </a:r>
            <a:endParaRPr lang="en-US" sz="1400" dirty="0"/>
          </a:p>
        </p:txBody>
      </p:sp>
      <p:sp>
        <p:nvSpPr>
          <p:cNvPr id="109" name="TextBox 108"/>
          <p:cNvSpPr txBox="1"/>
          <p:nvPr/>
        </p:nvSpPr>
        <p:spPr>
          <a:xfrm>
            <a:off x="7786710" y="3000372"/>
            <a:ext cx="1000100" cy="307777"/>
          </a:xfrm>
          <a:prstGeom prst="rect">
            <a:avLst/>
          </a:prstGeom>
          <a:noFill/>
        </p:spPr>
        <p:txBody>
          <a:bodyPr wrap="square" rtlCol="0">
            <a:spAutoFit/>
          </a:bodyPr>
          <a:lstStyle/>
          <a:p>
            <a:r>
              <a:rPr lang="en-US" sz="1400" dirty="0" smtClean="0"/>
              <a:t>Job 3</a:t>
            </a:r>
            <a:endParaRPr lang="en-US" sz="1400" dirty="0"/>
          </a:p>
        </p:txBody>
      </p:sp>
      <p:sp>
        <p:nvSpPr>
          <p:cNvPr id="110" name="TextBox 109"/>
          <p:cNvSpPr txBox="1"/>
          <p:nvPr/>
        </p:nvSpPr>
        <p:spPr>
          <a:xfrm>
            <a:off x="7786710" y="1928802"/>
            <a:ext cx="1000100" cy="307777"/>
          </a:xfrm>
          <a:prstGeom prst="rect">
            <a:avLst/>
          </a:prstGeom>
          <a:noFill/>
        </p:spPr>
        <p:txBody>
          <a:bodyPr wrap="square" rtlCol="0">
            <a:spAutoFit/>
          </a:bodyPr>
          <a:lstStyle/>
          <a:p>
            <a:r>
              <a:rPr lang="en-US" sz="1400" dirty="0" smtClean="0"/>
              <a:t>Job 2</a:t>
            </a:r>
            <a:endParaRPr lang="en-US" sz="1400" dirty="0"/>
          </a:p>
        </p:txBody>
      </p:sp>
      <p:sp>
        <p:nvSpPr>
          <p:cNvPr id="111" name="Right Arrow 110">
            <a:hlinkClick r:id="rId8" action="ppaction://hlinksldjump"/>
          </p:cNvPr>
          <p:cNvSpPr/>
          <p:nvPr/>
        </p:nvSpPr>
        <p:spPr>
          <a:xfrm>
            <a:off x="8501090" y="285728"/>
            <a:ext cx="642910" cy="35719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071546"/>
          </a:xfrm>
          <a:solidFill>
            <a:schemeClr val="accent6"/>
          </a:solidFill>
        </p:spPr>
        <p:txBody>
          <a:bodyPr/>
          <a:lstStyle/>
          <a:p>
            <a:r>
              <a:rPr lang="en-US" dirty="0" smtClean="0">
                <a:solidFill>
                  <a:schemeClr val="bg1"/>
                </a:solidFill>
              </a:rPr>
              <a:t>Pipeline creation</a:t>
            </a:r>
            <a:endParaRPr lang="en-US" dirty="0">
              <a:solidFill>
                <a:schemeClr val="bg1"/>
              </a:solidFill>
            </a:endParaRPr>
          </a:p>
        </p:txBody>
      </p:sp>
      <p:sp>
        <p:nvSpPr>
          <p:cNvPr id="5" name="TextBox 4"/>
          <p:cNvSpPr txBox="1"/>
          <p:nvPr/>
        </p:nvSpPr>
        <p:spPr>
          <a:xfrm>
            <a:off x="571472" y="1643050"/>
            <a:ext cx="8001056" cy="3385542"/>
          </a:xfrm>
          <a:prstGeom prst="rect">
            <a:avLst/>
          </a:prstGeom>
          <a:noFill/>
        </p:spPr>
        <p:txBody>
          <a:bodyPr wrap="square" rtlCol="0">
            <a:spAutoFit/>
          </a:bodyPr>
          <a:lstStyle/>
          <a:p>
            <a:pPr marL="400050" indent="-400050">
              <a:buFont typeface="+mj-lt"/>
              <a:buAutoNum type="romanUcPeriod"/>
            </a:pPr>
            <a:r>
              <a:rPr lang="en-US" dirty="0" smtClean="0"/>
              <a:t>This job will automate the process of running jobs through workflows. The workflow count is based on the number of jobs. Each workflow will have up to 5 activators, and each activator will handle 3 jobs. The code automatically divides the total job count by 5 to create workflows, and then divides it by 3 to assign jobs to activators within each workflow.</a:t>
            </a:r>
            <a:br>
              <a:rPr lang="en-US" dirty="0" smtClean="0"/>
            </a:br>
            <a:endParaRPr lang="en-US" dirty="0" smtClean="0"/>
          </a:p>
          <a:p>
            <a:pPr marL="400050" indent="-400050">
              <a:buFont typeface="+mj-lt"/>
              <a:buAutoNum type="romanUcPeriod"/>
            </a:pPr>
            <a:r>
              <a:rPr lang="en-US" dirty="0" smtClean="0"/>
              <a:t>When the first workflow starts, the first activator will run its 3 jobs. Once completed, the output CSV will be stored in the specified S3 path, and the next activator will begin. Only after all activators in a workflow have successfully run will the next workflow start. This process continues until all jobs are completed successfully.</a:t>
            </a:r>
          </a:p>
          <a:p>
            <a:pPr marL="400050" indent="-400050">
              <a:buFont typeface="+mj-lt"/>
              <a:buAutoNum type="romanUcPeriod"/>
            </a:pPr>
            <a:endParaRPr lang="en-US" sz="1600" dirty="0"/>
          </a:p>
        </p:txBody>
      </p:sp>
      <p:sp>
        <p:nvSpPr>
          <p:cNvPr id="6" name="Left Arrow 5">
            <a:hlinkClick r:id="rId2" action="ppaction://hlinksldjump"/>
          </p:cNvPr>
          <p:cNvSpPr/>
          <p:nvPr/>
        </p:nvSpPr>
        <p:spPr>
          <a:xfrm>
            <a:off x="214282" y="357166"/>
            <a:ext cx="642942" cy="357190"/>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071546"/>
          </a:xfrm>
          <a:solidFill>
            <a:schemeClr val="accent6"/>
          </a:solidFill>
        </p:spPr>
        <p:txBody>
          <a:bodyPr/>
          <a:lstStyle/>
          <a:p>
            <a:r>
              <a:rPr lang="en-US" dirty="0" smtClean="0">
                <a:solidFill>
                  <a:schemeClr val="bg1"/>
                </a:solidFill>
              </a:rPr>
              <a:t>Store csv in output S3 path</a:t>
            </a:r>
            <a:endParaRPr lang="en-US" dirty="0">
              <a:solidFill>
                <a:schemeClr val="bg1"/>
              </a:solidFill>
            </a:endParaRPr>
          </a:p>
        </p:txBody>
      </p:sp>
      <p:pic>
        <p:nvPicPr>
          <p:cNvPr id="6" name="Picture 5" descr="csv's.PNG"/>
          <p:cNvPicPr>
            <a:picLocks noChangeAspect="1"/>
          </p:cNvPicPr>
          <p:nvPr/>
        </p:nvPicPr>
        <p:blipFill>
          <a:blip r:embed="rId2"/>
          <a:stretch>
            <a:fillRect/>
          </a:stretch>
        </p:blipFill>
        <p:spPr>
          <a:xfrm>
            <a:off x="0" y="1571612"/>
            <a:ext cx="9144000" cy="2714644"/>
          </a:xfrm>
          <a:prstGeom prst="rect">
            <a:avLst/>
          </a:prstGeom>
        </p:spPr>
      </p:pic>
      <p:sp>
        <p:nvSpPr>
          <p:cNvPr id="5" name="Left Arrow 4">
            <a:hlinkClick r:id="rId3" action="ppaction://hlinksldjump"/>
          </p:cNvPr>
          <p:cNvSpPr/>
          <p:nvPr/>
        </p:nvSpPr>
        <p:spPr>
          <a:xfrm>
            <a:off x="214282" y="357166"/>
            <a:ext cx="642942" cy="357190"/>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071546"/>
          </a:xfrm>
          <a:solidFill>
            <a:schemeClr val="accent6"/>
          </a:solidFill>
        </p:spPr>
        <p:txBody>
          <a:bodyPr>
            <a:normAutofit fontScale="90000"/>
          </a:bodyPr>
          <a:lstStyle/>
          <a:p>
            <a:r>
              <a:rPr lang="en-US" b="1" dirty="0" smtClean="0">
                <a:solidFill>
                  <a:schemeClr val="bg1"/>
                </a:solidFill>
              </a:rPr>
              <a:t/>
            </a:r>
            <a:br>
              <a:rPr lang="en-US" b="1" dirty="0" smtClean="0">
                <a:solidFill>
                  <a:schemeClr val="bg1"/>
                </a:solidFill>
              </a:rPr>
            </a:br>
            <a:r>
              <a:rPr lang="en-US" sz="3100" b="1" dirty="0" smtClean="0">
                <a:solidFill>
                  <a:schemeClr val="bg1"/>
                </a:solidFill>
              </a:rPr>
              <a:t>FLOW STEP-3</a:t>
            </a:r>
            <a:br>
              <a:rPr lang="en-US" sz="3100" b="1" dirty="0" smtClean="0">
                <a:solidFill>
                  <a:schemeClr val="bg1"/>
                </a:solidFill>
              </a:rPr>
            </a:br>
            <a:r>
              <a:rPr lang="en-US" sz="3100" b="1" dirty="0" smtClean="0">
                <a:solidFill>
                  <a:schemeClr val="bg1"/>
                </a:solidFill>
              </a:rPr>
              <a:t>S3 to RedShift</a:t>
            </a:r>
            <a:r>
              <a:rPr lang="en-US" b="1" dirty="0" smtClean="0">
                <a:solidFill>
                  <a:schemeClr val="bg1"/>
                </a:solidFill>
              </a:rPr>
              <a:t/>
            </a:r>
            <a:br>
              <a:rPr lang="en-US" b="1" dirty="0" smtClean="0">
                <a:solidFill>
                  <a:schemeClr val="bg1"/>
                </a:solidFill>
              </a:rPr>
            </a:br>
            <a:endParaRPr lang="en-US" b="1" dirty="0">
              <a:solidFill>
                <a:schemeClr val="bg1"/>
              </a:solidFill>
            </a:endParaRPr>
          </a:p>
        </p:txBody>
      </p:sp>
      <p:sp>
        <p:nvSpPr>
          <p:cNvPr id="5" name="Left Arrow 4">
            <a:hlinkClick r:id="rId2" action="ppaction://hlinksldjump"/>
          </p:cNvPr>
          <p:cNvSpPr/>
          <p:nvPr/>
        </p:nvSpPr>
        <p:spPr>
          <a:xfrm>
            <a:off x="214282" y="357166"/>
            <a:ext cx="642942" cy="357190"/>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dshift.png"/>
          <p:cNvPicPr>
            <a:picLocks noChangeAspect="1"/>
          </p:cNvPicPr>
          <p:nvPr/>
        </p:nvPicPr>
        <p:blipFill>
          <a:blip r:embed="rId3"/>
          <a:stretch>
            <a:fillRect/>
          </a:stretch>
        </p:blipFill>
        <p:spPr>
          <a:xfrm>
            <a:off x="6643702" y="2571744"/>
            <a:ext cx="1357322" cy="1663786"/>
          </a:xfrm>
          <a:prstGeom prst="rect">
            <a:avLst/>
          </a:prstGeom>
        </p:spPr>
      </p:pic>
      <p:pic>
        <p:nvPicPr>
          <p:cNvPr id="10" name="Picture 9" descr="glue.PNG"/>
          <p:cNvPicPr>
            <a:picLocks noChangeAspect="1"/>
          </p:cNvPicPr>
          <p:nvPr/>
        </p:nvPicPr>
        <p:blipFill>
          <a:blip r:embed="rId4"/>
          <a:stretch>
            <a:fillRect/>
          </a:stretch>
        </p:blipFill>
        <p:spPr>
          <a:xfrm>
            <a:off x="3857620" y="2643182"/>
            <a:ext cx="1214446" cy="1466068"/>
          </a:xfrm>
          <a:prstGeom prst="rect">
            <a:avLst/>
          </a:prstGeom>
        </p:spPr>
      </p:pic>
      <p:cxnSp>
        <p:nvCxnSpPr>
          <p:cNvPr id="11" name="Straight Arrow Connector 10"/>
          <p:cNvCxnSpPr/>
          <p:nvPr/>
        </p:nvCxnSpPr>
        <p:spPr>
          <a:xfrm flipV="1">
            <a:off x="2357422" y="3357562"/>
            <a:ext cx="1500198" cy="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15" descr="s3.jpg"/>
          <p:cNvPicPr>
            <a:picLocks noChangeAspect="1"/>
          </p:cNvPicPr>
          <p:nvPr/>
        </p:nvPicPr>
        <p:blipFill>
          <a:blip r:embed="rId5"/>
          <a:stretch>
            <a:fillRect/>
          </a:stretch>
        </p:blipFill>
        <p:spPr>
          <a:xfrm>
            <a:off x="1142976" y="2643182"/>
            <a:ext cx="1214436" cy="1428750"/>
          </a:xfrm>
          <a:prstGeom prst="rect">
            <a:avLst/>
          </a:prstGeom>
        </p:spPr>
      </p:pic>
      <p:cxnSp>
        <p:nvCxnSpPr>
          <p:cNvPr id="18" name="Straight Arrow Connector 17"/>
          <p:cNvCxnSpPr/>
          <p:nvPr/>
        </p:nvCxnSpPr>
        <p:spPr>
          <a:xfrm flipV="1">
            <a:off x="5143504" y="3357562"/>
            <a:ext cx="1500198" cy="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071546"/>
          </a:xfrm>
          <a:solidFill>
            <a:schemeClr val="accent6"/>
          </a:solidFill>
        </p:spPr>
        <p:txBody>
          <a:bodyPr>
            <a:normAutofit fontScale="90000"/>
          </a:bodyPr>
          <a:lstStyle/>
          <a:p>
            <a:r>
              <a:rPr lang="en-US" b="1" dirty="0" smtClean="0">
                <a:solidFill>
                  <a:schemeClr val="bg1"/>
                </a:solidFill>
              </a:rPr>
              <a:t/>
            </a:r>
            <a:br>
              <a:rPr lang="en-US" b="1" dirty="0" smtClean="0">
                <a:solidFill>
                  <a:schemeClr val="bg1"/>
                </a:solidFill>
              </a:rPr>
            </a:br>
            <a:r>
              <a:rPr lang="en-US" sz="3100" b="1" dirty="0" smtClean="0">
                <a:solidFill>
                  <a:schemeClr val="bg1"/>
                </a:solidFill>
              </a:rPr>
              <a:t>G</a:t>
            </a:r>
            <a:r>
              <a:rPr lang="en-US" sz="3100" b="1" dirty="0" smtClean="0">
                <a:solidFill>
                  <a:schemeClr val="bg1"/>
                </a:solidFill>
              </a:rPr>
              <a:t>et s3 output paths and create table names</a:t>
            </a:r>
            <a:r>
              <a:rPr lang="en-US" b="1" dirty="0" smtClean="0">
                <a:solidFill>
                  <a:schemeClr val="bg1"/>
                </a:solidFill>
              </a:rPr>
              <a:t/>
            </a:r>
            <a:br>
              <a:rPr lang="en-US" b="1" dirty="0" smtClean="0">
                <a:solidFill>
                  <a:schemeClr val="bg1"/>
                </a:solidFill>
              </a:rPr>
            </a:br>
            <a:endParaRPr lang="en-US" b="1" dirty="0">
              <a:solidFill>
                <a:schemeClr val="bg1"/>
              </a:solidFill>
            </a:endParaRPr>
          </a:p>
        </p:txBody>
      </p:sp>
      <p:sp>
        <p:nvSpPr>
          <p:cNvPr id="5" name="Left Arrow 4">
            <a:hlinkClick r:id="rId2" action="ppaction://hlinksldjump"/>
          </p:cNvPr>
          <p:cNvSpPr/>
          <p:nvPr/>
        </p:nvSpPr>
        <p:spPr>
          <a:xfrm>
            <a:off x="214282" y="357166"/>
            <a:ext cx="642942" cy="357190"/>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71472" y="1643050"/>
            <a:ext cx="8001056" cy="1200329"/>
          </a:xfrm>
          <a:prstGeom prst="rect">
            <a:avLst/>
          </a:prstGeom>
          <a:noFill/>
        </p:spPr>
        <p:txBody>
          <a:bodyPr wrap="square" rtlCol="0">
            <a:spAutoFit/>
          </a:bodyPr>
          <a:lstStyle/>
          <a:p>
            <a:r>
              <a:rPr lang="en-US" dirty="0" smtClean="0"/>
              <a:t>This job will automate the process of moving CSV file data from the S3 output path to Redshift tables. It will take the S3 paths, derive the schema name and table name from each file </a:t>
            </a:r>
            <a:r>
              <a:rPr lang="en-US" dirty="0" smtClean="0"/>
              <a:t>paths, </a:t>
            </a:r>
            <a:r>
              <a:rPr lang="en-US" dirty="0" smtClean="0"/>
              <a:t>and load the data into the corresponding Redshift </a:t>
            </a:r>
            <a:r>
              <a:rPr lang="en-US" dirty="0" smtClean="0"/>
              <a:t>database schema table.</a:t>
            </a:r>
            <a:endParaRPr lang="en-US" dirty="0" smtClean="0"/>
          </a:p>
        </p:txBody>
      </p:sp>
      <p:pic>
        <p:nvPicPr>
          <p:cNvPr id="1026" name="Picture 2"/>
          <p:cNvPicPr>
            <a:picLocks noChangeAspect="1" noChangeArrowheads="1"/>
          </p:cNvPicPr>
          <p:nvPr/>
        </p:nvPicPr>
        <p:blipFill>
          <a:blip r:embed="rId3"/>
          <a:srcRect/>
          <a:stretch>
            <a:fillRect/>
          </a:stretch>
        </p:blipFill>
        <p:spPr bwMode="auto">
          <a:xfrm>
            <a:off x="857224" y="3000372"/>
            <a:ext cx="7286676" cy="36925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eft Arrow 5">
            <a:hlinkClick r:id="rId2" action="ppaction://hlinksldjump"/>
          </p:cNvPr>
          <p:cNvSpPr/>
          <p:nvPr/>
        </p:nvSpPr>
        <p:spPr>
          <a:xfrm>
            <a:off x="0" y="142852"/>
            <a:ext cx="571504" cy="285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0"/>
            <a:ext cx="9144000" cy="461665"/>
          </a:xfrm>
          <a:prstGeom prst="rect">
            <a:avLst/>
          </a:prstGeom>
          <a:solidFill>
            <a:schemeClr val="accent6"/>
          </a:solidFill>
        </p:spPr>
        <p:txBody>
          <a:bodyPr wrap="square" rtlCol="0">
            <a:spAutoFit/>
          </a:bodyPr>
          <a:lstStyle/>
          <a:p>
            <a:pPr algn="ctr"/>
            <a:r>
              <a:rPr lang="en-US" sz="2400" b="1" dirty="0" smtClean="0">
                <a:solidFill>
                  <a:schemeClr val="bg1"/>
                </a:solidFill>
              </a:rPr>
              <a:t>4 python files will be generated</a:t>
            </a:r>
            <a:endParaRPr lang="en-US" sz="2400" b="1" dirty="0">
              <a:solidFill>
                <a:schemeClr val="bg1"/>
              </a:solidFill>
            </a:endParaRPr>
          </a:p>
        </p:txBody>
      </p:sp>
      <p:pic>
        <p:nvPicPr>
          <p:cNvPr id="8" name="Picture 7" descr="printschema.PNG"/>
          <p:cNvPicPr>
            <a:picLocks noChangeAspect="1"/>
          </p:cNvPicPr>
          <p:nvPr/>
        </p:nvPicPr>
        <p:blipFill>
          <a:blip r:embed="rId3"/>
          <a:stretch>
            <a:fillRect/>
          </a:stretch>
        </p:blipFill>
        <p:spPr>
          <a:xfrm>
            <a:off x="142844" y="818094"/>
            <a:ext cx="4714908" cy="6039906"/>
          </a:xfrm>
          <a:prstGeom prst="rect">
            <a:avLst/>
          </a:prstGeom>
        </p:spPr>
      </p:pic>
      <p:sp>
        <p:nvSpPr>
          <p:cNvPr id="9" name="Left Arrow 8">
            <a:hlinkClick r:id="rId2" action="ppaction://hlinksldjump"/>
          </p:cNvPr>
          <p:cNvSpPr/>
          <p:nvPr/>
        </p:nvSpPr>
        <p:spPr>
          <a:xfrm>
            <a:off x="142844" y="0"/>
            <a:ext cx="428628" cy="285752"/>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929190" y="1214422"/>
            <a:ext cx="3214710" cy="276999"/>
          </a:xfrm>
          <a:prstGeom prst="rect">
            <a:avLst/>
          </a:prstGeom>
          <a:noFill/>
        </p:spPr>
        <p:txBody>
          <a:bodyPr wrap="square" rtlCol="0">
            <a:spAutoFit/>
          </a:bodyPr>
          <a:lstStyle/>
          <a:p>
            <a:r>
              <a:rPr lang="en-US" sz="1200" b="1" dirty="0" smtClean="0">
                <a:solidFill>
                  <a:srgbClr val="FF0000"/>
                </a:solidFill>
              </a:rPr>
              <a:t>bankingVerificationList _2.py</a:t>
            </a:r>
            <a:endParaRPr lang="en-US" sz="1200" b="1" dirty="0">
              <a:solidFill>
                <a:srgbClr val="FF0000"/>
              </a:solidFill>
            </a:endParaRPr>
          </a:p>
        </p:txBody>
      </p:sp>
      <p:grpSp>
        <p:nvGrpSpPr>
          <p:cNvPr id="2" name="Group 23"/>
          <p:cNvGrpSpPr/>
          <p:nvPr/>
        </p:nvGrpSpPr>
        <p:grpSpPr>
          <a:xfrm>
            <a:off x="3000364" y="785794"/>
            <a:ext cx="5929354" cy="4991907"/>
            <a:chOff x="5429256" y="785794"/>
            <a:chExt cx="5929354" cy="4991907"/>
          </a:xfrm>
        </p:grpSpPr>
        <p:cxnSp>
          <p:nvCxnSpPr>
            <p:cNvPr id="11" name="Straight Arrow Connector 10"/>
            <p:cNvCxnSpPr/>
            <p:nvPr/>
          </p:nvCxnSpPr>
          <p:spPr>
            <a:xfrm>
              <a:off x="6143636" y="135729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215074" y="4000504"/>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072198" y="5643578"/>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786578" y="785794"/>
              <a:ext cx="1643074" cy="276999"/>
            </a:xfrm>
            <a:prstGeom prst="rect">
              <a:avLst/>
            </a:prstGeom>
            <a:noFill/>
          </p:spPr>
          <p:txBody>
            <a:bodyPr wrap="square" rtlCol="0">
              <a:spAutoFit/>
            </a:bodyPr>
            <a:lstStyle/>
            <a:p>
              <a:r>
                <a:rPr lang="en-US" sz="1200" b="1" dirty="0" smtClean="0">
                  <a:solidFill>
                    <a:srgbClr val="FF0000"/>
                  </a:solidFill>
                </a:rPr>
                <a:t>main_1.py</a:t>
              </a:r>
              <a:endParaRPr lang="en-US" sz="1200" b="1" dirty="0">
                <a:solidFill>
                  <a:srgbClr val="FF0000"/>
                </a:solidFill>
              </a:endParaRPr>
            </a:p>
          </p:txBody>
        </p:sp>
        <p:cxnSp>
          <p:nvCxnSpPr>
            <p:cNvPr id="20" name="Straight Arrow Connector 19"/>
            <p:cNvCxnSpPr/>
            <p:nvPr/>
          </p:nvCxnSpPr>
          <p:spPr>
            <a:xfrm>
              <a:off x="5429256" y="100010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500958" y="5500702"/>
              <a:ext cx="3857652" cy="276999"/>
            </a:xfrm>
            <a:prstGeom prst="rect">
              <a:avLst/>
            </a:prstGeom>
            <a:noFill/>
          </p:spPr>
          <p:txBody>
            <a:bodyPr wrap="square" rtlCol="0">
              <a:spAutoFit/>
            </a:bodyPr>
            <a:lstStyle/>
            <a:p>
              <a:r>
                <a:rPr lang="en-US" sz="1200" b="1" dirty="0" smtClean="0">
                  <a:solidFill>
                    <a:srgbClr val="FF0000"/>
                  </a:solidFill>
                </a:rPr>
                <a:t>bankingVerificationList_transaction _4.py</a:t>
              </a:r>
              <a:endParaRPr lang="en-US" sz="1200" b="1" dirty="0">
                <a:solidFill>
                  <a:srgbClr val="FF0000"/>
                </a:solidFill>
              </a:endParaRPr>
            </a:p>
          </p:txBody>
        </p:sp>
      </p:grpSp>
      <p:sp>
        <p:nvSpPr>
          <p:cNvPr id="23" name="TextBox 22"/>
          <p:cNvSpPr txBox="1"/>
          <p:nvPr/>
        </p:nvSpPr>
        <p:spPr>
          <a:xfrm>
            <a:off x="5072066" y="3857628"/>
            <a:ext cx="4071934" cy="276999"/>
          </a:xfrm>
          <a:prstGeom prst="rect">
            <a:avLst/>
          </a:prstGeom>
          <a:noFill/>
        </p:spPr>
        <p:txBody>
          <a:bodyPr wrap="square" rtlCol="0">
            <a:spAutoFit/>
          </a:bodyPr>
          <a:lstStyle/>
          <a:p>
            <a:r>
              <a:rPr lang="en-US" sz="1200" b="1" dirty="0" smtClean="0">
                <a:solidFill>
                  <a:srgbClr val="FF0000"/>
                </a:solidFill>
              </a:rPr>
              <a:t>bankingVerificationList_customObject_aActivityLog _3.py</a:t>
            </a:r>
            <a:endParaRPr lang="en-US" sz="1200"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42844" y="2357430"/>
            <a:ext cx="8786874" cy="1477328"/>
          </a:xfrm>
          <a:prstGeom prst="rect">
            <a:avLst/>
          </a:prstGeom>
          <a:noFill/>
        </p:spPr>
        <p:txBody>
          <a:bodyPr wrap="square" rtlCol="0">
            <a:spAutoFit/>
          </a:bodyPr>
          <a:lstStyle/>
          <a:p>
            <a:r>
              <a:rPr lang="en-US" dirty="0" smtClean="0"/>
              <a:t/>
            </a:r>
            <a:br>
              <a:rPr lang="en-US" dirty="0" smtClean="0"/>
            </a:br>
            <a:r>
              <a:rPr lang="en-US" dirty="0" smtClean="0"/>
              <a:t/>
            </a:r>
            <a:br>
              <a:rPr lang="en-US" dirty="0" smtClean="0"/>
            </a:br>
            <a:r>
              <a:rPr lang="en-US" dirty="0" smtClean="0"/>
              <a:t>s3://datawarehouse-bilight/LentraData/LOS3.0/bankVerificationDetailsCustom/Daily/2024/10/11/bankVerificationDetailsCustom_20241011000000.json</a:t>
            </a:r>
            <a:endParaRPr lang="en-US" dirty="0"/>
          </a:p>
        </p:txBody>
      </p:sp>
      <p:sp>
        <p:nvSpPr>
          <p:cNvPr id="8" name="Rectangle 7"/>
          <p:cNvSpPr/>
          <p:nvPr/>
        </p:nvSpPr>
        <p:spPr>
          <a:xfrm>
            <a:off x="0" y="0"/>
            <a:ext cx="9144000" cy="714356"/>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Example S3 path : bankVerificationDetailsCustom_20241011000000.json</a:t>
            </a:r>
            <a:r>
              <a:rPr lang="en-US" dirty="0" smtClean="0"/>
              <a:t> </a:t>
            </a:r>
            <a:endParaRPr lang="en-US" dirty="0"/>
          </a:p>
        </p:txBody>
      </p:sp>
      <p:sp>
        <p:nvSpPr>
          <p:cNvPr id="12" name="Left Arrow 11">
            <a:hlinkClick r:id="rId2" action="ppaction://hlinksldjump"/>
          </p:cNvPr>
          <p:cNvSpPr/>
          <p:nvPr/>
        </p:nvSpPr>
        <p:spPr>
          <a:xfrm>
            <a:off x="0" y="214290"/>
            <a:ext cx="571472" cy="357190"/>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71472" y="928670"/>
            <a:ext cx="2500330" cy="57150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Schema info</a:t>
            </a:r>
            <a:endParaRPr lang="en-US" dirty="0"/>
          </a:p>
        </p:txBody>
      </p:sp>
      <p:sp>
        <p:nvSpPr>
          <p:cNvPr id="6" name="Rounded Rectangle 5">
            <a:hlinkClick r:id="rId2" action="ppaction://hlinksldjump"/>
          </p:cNvPr>
          <p:cNvSpPr/>
          <p:nvPr/>
        </p:nvSpPr>
        <p:spPr>
          <a:xfrm>
            <a:off x="571472" y="1928802"/>
            <a:ext cx="2500330" cy="57150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 schema</a:t>
            </a:r>
            <a:endParaRPr lang="en-US" dirty="0"/>
          </a:p>
        </p:txBody>
      </p:sp>
      <p:sp>
        <p:nvSpPr>
          <p:cNvPr id="7" name="Rounded Rectangle 6">
            <a:hlinkClick r:id="rId3" action="ppaction://hlinksldjump"/>
          </p:cNvPr>
          <p:cNvSpPr/>
          <p:nvPr/>
        </p:nvSpPr>
        <p:spPr>
          <a:xfrm>
            <a:off x="571472" y="2857496"/>
            <a:ext cx="6000792" cy="57150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 files generated based on arrays present in schema</a:t>
            </a:r>
            <a:endParaRPr lang="en-US" dirty="0"/>
          </a:p>
        </p:txBody>
      </p:sp>
      <p:sp>
        <p:nvSpPr>
          <p:cNvPr id="8" name="Rectangle 7"/>
          <p:cNvSpPr/>
          <p:nvPr/>
        </p:nvSpPr>
        <p:spPr>
          <a:xfrm>
            <a:off x="0" y="0"/>
            <a:ext cx="9144000" cy="714356"/>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S3 output python files</a:t>
            </a:r>
            <a:endParaRPr lang="en-US" sz="2400" b="1" dirty="0"/>
          </a:p>
        </p:txBody>
      </p:sp>
      <p:sp>
        <p:nvSpPr>
          <p:cNvPr id="9" name="Left Arrow 8">
            <a:hlinkClick r:id="rId4" action="ppaction://hlinksldjump"/>
          </p:cNvPr>
          <p:cNvSpPr/>
          <p:nvPr/>
        </p:nvSpPr>
        <p:spPr>
          <a:xfrm>
            <a:off x="142844" y="214290"/>
            <a:ext cx="500066" cy="285752"/>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pythonfiles.PNG"/>
          <p:cNvPicPr>
            <a:picLocks noChangeAspect="1"/>
          </p:cNvPicPr>
          <p:nvPr/>
        </p:nvPicPr>
        <p:blipFill>
          <a:blip r:embed="rId5"/>
          <a:stretch>
            <a:fillRect/>
          </a:stretch>
        </p:blipFill>
        <p:spPr>
          <a:xfrm>
            <a:off x="642910" y="4071942"/>
            <a:ext cx="7929618" cy="235745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5" name="Picture 4" descr="schemainfo.PNG"/>
          <p:cNvPicPr>
            <a:picLocks noChangeAspect="1"/>
          </p:cNvPicPr>
          <p:nvPr/>
        </p:nvPicPr>
        <p:blipFill>
          <a:blip r:embed="rId2"/>
          <a:stretch>
            <a:fillRect/>
          </a:stretch>
        </p:blipFill>
        <p:spPr>
          <a:xfrm>
            <a:off x="0" y="928670"/>
            <a:ext cx="9144000" cy="5929330"/>
          </a:xfrm>
          <a:prstGeom prst="rect">
            <a:avLst/>
          </a:prstGeom>
        </p:spPr>
      </p:pic>
      <p:sp>
        <p:nvSpPr>
          <p:cNvPr id="6" name="Left Arrow 5">
            <a:hlinkClick r:id="rId3" action="ppaction://hlinksldjump"/>
          </p:cNvPr>
          <p:cNvSpPr/>
          <p:nvPr/>
        </p:nvSpPr>
        <p:spPr>
          <a:xfrm>
            <a:off x="0" y="214290"/>
            <a:ext cx="500034" cy="285752"/>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00166" y="214290"/>
            <a:ext cx="5857916" cy="461665"/>
          </a:xfrm>
          <a:prstGeom prst="rect">
            <a:avLst/>
          </a:prstGeom>
          <a:noFill/>
        </p:spPr>
        <p:txBody>
          <a:bodyPr wrap="square" rtlCol="0">
            <a:spAutoFit/>
          </a:bodyPr>
          <a:lstStyle/>
          <a:p>
            <a:pPr algn="ctr"/>
            <a:r>
              <a:rPr lang="en-US" sz="2400" b="1" dirty="0" smtClean="0">
                <a:solidFill>
                  <a:schemeClr val="bg1"/>
                </a:solidFill>
              </a:rPr>
              <a:t>Schema info.csv</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eft Arrow 5">
            <a:hlinkClick r:id="rId2" action="ppaction://hlinksldjump"/>
          </p:cNvPr>
          <p:cNvSpPr/>
          <p:nvPr/>
        </p:nvSpPr>
        <p:spPr>
          <a:xfrm>
            <a:off x="0" y="142852"/>
            <a:ext cx="571504" cy="285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0"/>
            <a:ext cx="9144000" cy="461665"/>
          </a:xfrm>
          <a:prstGeom prst="rect">
            <a:avLst/>
          </a:prstGeom>
          <a:solidFill>
            <a:schemeClr val="accent6"/>
          </a:solidFill>
        </p:spPr>
        <p:txBody>
          <a:bodyPr wrap="square" rtlCol="0">
            <a:spAutoFit/>
          </a:bodyPr>
          <a:lstStyle/>
          <a:p>
            <a:pPr algn="ctr"/>
            <a:r>
              <a:rPr lang="en-US" sz="2400" b="1" dirty="0" smtClean="0">
                <a:solidFill>
                  <a:schemeClr val="bg1"/>
                </a:solidFill>
              </a:rPr>
              <a:t>Print Schema</a:t>
            </a:r>
            <a:endParaRPr lang="en-US" sz="2400" b="1" dirty="0">
              <a:solidFill>
                <a:schemeClr val="bg1"/>
              </a:solidFill>
            </a:endParaRPr>
          </a:p>
        </p:txBody>
      </p:sp>
      <p:pic>
        <p:nvPicPr>
          <p:cNvPr id="8" name="Picture 7" descr="printschema.PNG"/>
          <p:cNvPicPr>
            <a:picLocks noChangeAspect="1"/>
          </p:cNvPicPr>
          <p:nvPr/>
        </p:nvPicPr>
        <p:blipFill>
          <a:blip r:embed="rId3"/>
          <a:stretch>
            <a:fillRect/>
          </a:stretch>
        </p:blipFill>
        <p:spPr>
          <a:xfrm>
            <a:off x="1500166" y="818094"/>
            <a:ext cx="6643734" cy="6039906"/>
          </a:xfrm>
          <a:prstGeom prst="rect">
            <a:avLst/>
          </a:prstGeom>
        </p:spPr>
      </p:pic>
      <p:sp>
        <p:nvSpPr>
          <p:cNvPr id="9" name="Left Arrow 8">
            <a:hlinkClick r:id="rId2" action="ppaction://hlinksldjump"/>
          </p:cNvPr>
          <p:cNvSpPr/>
          <p:nvPr/>
        </p:nvSpPr>
        <p:spPr>
          <a:xfrm>
            <a:off x="142844" y="0"/>
            <a:ext cx="428628" cy="285752"/>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eft Arrow 5">
            <a:hlinkClick r:id="rId2" action="ppaction://hlinksldjump"/>
          </p:cNvPr>
          <p:cNvSpPr/>
          <p:nvPr/>
        </p:nvSpPr>
        <p:spPr>
          <a:xfrm>
            <a:off x="0" y="142852"/>
            <a:ext cx="571504" cy="285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0"/>
            <a:ext cx="9144000" cy="461665"/>
          </a:xfrm>
          <a:prstGeom prst="rect">
            <a:avLst/>
          </a:prstGeom>
          <a:solidFill>
            <a:schemeClr val="accent6"/>
          </a:solidFill>
        </p:spPr>
        <p:txBody>
          <a:bodyPr wrap="square" rtlCol="0">
            <a:spAutoFit/>
          </a:bodyPr>
          <a:lstStyle/>
          <a:p>
            <a:pPr algn="ctr"/>
            <a:r>
              <a:rPr lang="en-US" sz="2400" b="1" dirty="0" smtClean="0">
                <a:solidFill>
                  <a:schemeClr val="bg1"/>
                </a:solidFill>
              </a:rPr>
              <a:t>4 python files will be generated</a:t>
            </a:r>
            <a:endParaRPr lang="en-US" sz="2400" b="1" dirty="0">
              <a:solidFill>
                <a:schemeClr val="bg1"/>
              </a:solidFill>
            </a:endParaRPr>
          </a:p>
        </p:txBody>
      </p:sp>
      <p:pic>
        <p:nvPicPr>
          <p:cNvPr id="8" name="Picture 7" descr="printschema.PNG"/>
          <p:cNvPicPr>
            <a:picLocks noChangeAspect="1"/>
          </p:cNvPicPr>
          <p:nvPr/>
        </p:nvPicPr>
        <p:blipFill>
          <a:blip r:embed="rId3"/>
          <a:stretch>
            <a:fillRect/>
          </a:stretch>
        </p:blipFill>
        <p:spPr>
          <a:xfrm>
            <a:off x="142844" y="818094"/>
            <a:ext cx="4714908" cy="6039906"/>
          </a:xfrm>
          <a:prstGeom prst="rect">
            <a:avLst/>
          </a:prstGeom>
        </p:spPr>
      </p:pic>
      <p:sp>
        <p:nvSpPr>
          <p:cNvPr id="9" name="Left Arrow 8">
            <a:hlinkClick r:id="rId2" action="ppaction://hlinksldjump"/>
          </p:cNvPr>
          <p:cNvSpPr/>
          <p:nvPr/>
        </p:nvSpPr>
        <p:spPr>
          <a:xfrm>
            <a:off x="142844" y="0"/>
            <a:ext cx="428628" cy="285752"/>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929190" y="1214422"/>
            <a:ext cx="3214710" cy="276999"/>
          </a:xfrm>
          <a:prstGeom prst="rect">
            <a:avLst/>
          </a:prstGeom>
          <a:noFill/>
        </p:spPr>
        <p:txBody>
          <a:bodyPr wrap="square" rtlCol="0">
            <a:spAutoFit/>
          </a:bodyPr>
          <a:lstStyle/>
          <a:p>
            <a:r>
              <a:rPr lang="en-US" sz="1200" b="1" dirty="0" smtClean="0">
                <a:solidFill>
                  <a:srgbClr val="FF0000"/>
                </a:solidFill>
              </a:rPr>
              <a:t>bankingVerificationList _2.py</a:t>
            </a:r>
            <a:endParaRPr lang="en-US" sz="1200" b="1" dirty="0">
              <a:solidFill>
                <a:srgbClr val="FF0000"/>
              </a:solidFill>
            </a:endParaRPr>
          </a:p>
        </p:txBody>
      </p:sp>
      <p:grpSp>
        <p:nvGrpSpPr>
          <p:cNvPr id="24" name="Group 23"/>
          <p:cNvGrpSpPr/>
          <p:nvPr/>
        </p:nvGrpSpPr>
        <p:grpSpPr>
          <a:xfrm>
            <a:off x="3000364" y="785794"/>
            <a:ext cx="5929354" cy="4991907"/>
            <a:chOff x="5429256" y="785794"/>
            <a:chExt cx="5929354" cy="4991907"/>
          </a:xfrm>
        </p:grpSpPr>
        <p:cxnSp>
          <p:nvCxnSpPr>
            <p:cNvPr id="11" name="Straight Arrow Connector 10"/>
            <p:cNvCxnSpPr/>
            <p:nvPr/>
          </p:nvCxnSpPr>
          <p:spPr>
            <a:xfrm>
              <a:off x="6143636" y="135729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215074" y="4000504"/>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072198" y="5643578"/>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786578" y="785794"/>
              <a:ext cx="1643074" cy="276999"/>
            </a:xfrm>
            <a:prstGeom prst="rect">
              <a:avLst/>
            </a:prstGeom>
            <a:noFill/>
          </p:spPr>
          <p:txBody>
            <a:bodyPr wrap="square" rtlCol="0">
              <a:spAutoFit/>
            </a:bodyPr>
            <a:lstStyle/>
            <a:p>
              <a:r>
                <a:rPr lang="en-US" sz="1200" b="1" dirty="0" smtClean="0">
                  <a:solidFill>
                    <a:srgbClr val="FF0000"/>
                  </a:solidFill>
                </a:rPr>
                <a:t>main_1.py</a:t>
              </a:r>
              <a:endParaRPr lang="en-US" sz="1200" b="1" dirty="0">
                <a:solidFill>
                  <a:srgbClr val="FF0000"/>
                </a:solidFill>
              </a:endParaRPr>
            </a:p>
          </p:txBody>
        </p:sp>
        <p:cxnSp>
          <p:nvCxnSpPr>
            <p:cNvPr id="20" name="Straight Arrow Connector 19"/>
            <p:cNvCxnSpPr/>
            <p:nvPr/>
          </p:nvCxnSpPr>
          <p:spPr>
            <a:xfrm>
              <a:off x="5429256" y="100010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500958" y="5500702"/>
              <a:ext cx="3857652" cy="276999"/>
            </a:xfrm>
            <a:prstGeom prst="rect">
              <a:avLst/>
            </a:prstGeom>
            <a:noFill/>
          </p:spPr>
          <p:txBody>
            <a:bodyPr wrap="square" rtlCol="0">
              <a:spAutoFit/>
            </a:bodyPr>
            <a:lstStyle/>
            <a:p>
              <a:r>
                <a:rPr lang="en-US" sz="1200" b="1" dirty="0" smtClean="0">
                  <a:solidFill>
                    <a:srgbClr val="FF0000"/>
                  </a:solidFill>
                </a:rPr>
                <a:t>bankingVerificationList_transaction _4.py</a:t>
              </a:r>
              <a:endParaRPr lang="en-US" sz="1200" b="1" dirty="0">
                <a:solidFill>
                  <a:srgbClr val="FF0000"/>
                </a:solidFill>
              </a:endParaRPr>
            </a:p>
          </p:txBody>
        </p:sp>
      </p:grpSp>
      <p:sp>
        <p:nvSpPr>
          <p:cNvPr id="23" name="TextBox 22"/>
          <p:cNvSpPr txBox="1"/>
          <p:nvPr/>
        </p:nvSpPr>
        <p:spPr>
          <a:xfrm>
            <a:off x="5072066" y="3857628"/>
            <a:ext cx="4071934" cy="276999"/>
          </a:xfrm>
          <a:prstGeom prst="rect">
            <a:avLst/>
          </a:prstGeom>
          <a:noFill/>
        </p:spPr>
        <p:txBody>
          <a:bodyPr wrap="square" rtlCol="0">
            <a:spAutoFit/>
          </a:bodyPr>
          <a:lstStyle/>
          <a:p>
            <a:r>
              <a:rPr lang="en-US" sz="1200" b="1" dirty="0" smtClean="0">
                <a:solidFill>
                  <a:srgbClr val="FF0000"/>
                </a:solidFill>
              </a:rPr>
              <a:t>bankingVerificationList_customObject_aActivityLog _3.py</a:t>
            </a:r>
            <a:endParaRPr lang="en-US" sz="1200" b="1"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eft Arrow 5">
            <a:hlinkClick r:id="rId2" action="ppaction://hlinksldjump"/>
          </p:cNvPr>
          <p:cNvSpPr/>
          <p:nvPr/>
        </p:nvSpPr>
        <p:spPr>
          <a:xfrm>
            <a:off x="0" y="142852"/>
            <a:ext cx="571504" cy="285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TextBox 6"/>
          <p:cNvSpPr txBox="1"/>
          <p:nvPr/>
        </p:nvSpPr>
        <p:spPr>
          <a:xfrm>
            <a:off x="0" y="0"/>
            <a:ext cx="9144000" cy="461665"/>
          </a:xfrm>
          <a:prstGeom prst="rect">
            <a:avLst/>
          </a:prstGeom>
          <a:solidFill>
            <a:schemeClr val="accent6"/>
          </a:solidFill>
        </p:spPr>
        <p:txBody>
          <a:bodyPr wrap="square" rtlCol="0">
            <a:spAutoFit/>
          </a:bodyPr>
          <a:lstStyle/>
          <a:p>
            <a:pPr algn="ctr"/>
            <a:r>
              <a:rPr lang="en-US" sz="2400" b="1" dirty="0" smtClean="0">
                <a:solidFill>
                  <a:schemeClr val="bg1"/>
                </a:solidFill>
              </a:rPr>
              <a:t>Glue Jobs created</a:t>
            </a:r>
            <a:endParaRPr lang="en-US" sz="2400" b="1" dirty="0">
              <a:solidFill>
                <a:schemeClr val="bg1"/>
              </a:solidFill>
            </a:endParaRPr>
          </a:p>
        </p:txBody>
      </p:sp>
      <p:sp>
        <p:nvSpPr>
          <p:cNvPr id="9" name="Left Arrow 8">
            <a:hlinkClick r:id="rId3" action="ppaction://hlinksldjump"/>
          </p:cNvPr>
          <p:cNvSpPr/>
          <p:nvPr/>
        </p:nvSpPr>
        <p:spPr>
          <a:xfrm>
            <a:off x="142844" y="0"/>
            <a:ext cx="428628" cy="285752"/>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18" name="Picture 17" descr="gluejobs.PNG"/>
          <p:cNvPicPr>
            <a:picLocks noChangeAspect="1"/>
          </p:cNvPicPr>
          <p:nvPr/>
        </p:nvPicPr>
        <p:blipFill>
          <a:blip r:embed="rId4"/>
          <a:stretch>
            <a:fillRect/>
          </a:stretch>
        </p:blipFill>
        <p:spPr>
          <a:xfrm>
            <a:off x="0" y="1857364"/>
            <a:ext cx="8715404" cy="2428892"/>
          </a:xfrm>
          <a:prstGeom prst="rect">
            <a:avLst/>
          </a:prstGeom>
        </p:spPr>
      </p:pic>
      <p:cxnSp>
        <p:nvCxnSpPr>
          <p:cNvPr id="24" name="Straight Arrow Connector 23"/>
          <p:cNvCxnSpPr/>
          <p:nvPr/>
        </p:nvCxnSpPr>
        <p:spPr>
          <a:xfrm>
            <a:off x="5214942" y="2643182"/>
            <a:ext cx="307183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00892" y="3143248"/>
            <a:ext cx="1366846" cy="9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858148" y="3571876"/>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072198" y="4000504"/>
            <a:ext cx="22860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215338" y="2500306"/>
            <a:ext cx="714348" cy="369332"/>
          </a:xfrm>
          <a:prstGeom prst="rect">
            <a:avLst/>
          </a:prstGeom>
          <a:noFill/>
        </p:spPr>
        <p:txBody>
          <a:bodyPr wrap="square" rtlCol="0">
            <a:spAutoFit/>
          </a:bodyPr>
          <a:lstStyle/>
          <a:p>
            <a:r>
              <a:rPr lang="en-US" b="1" dirty="0" smtClean="0">
                <a:solidFill>
                  <a:srgbClr val="FF0000"/>
                </a:solidFill>
              </a:rPr>
              <a:t>Job 1</a:t>
            </a:r>
            <a:endParaRPr lang="en-US" b="1" dirty="0">
              <a:solidFill>
                <a:srgbClr val="FF0000"/>
              </a:solidFill>
            </a:endParaRPr>
          </a:p>
        </p:txBody>
      </p:sp>
      <p:sp>
        <p:nvSpPr>
          <p:cNvPr id="43" name="TextBox 42"/>
          <p:cNvSpPr txBox="1"/>
          <p:nvPr/>
        </p:nvSpPr>
        <p:spPr>
          <a:xfrm>
            <a:off x="8429652" y="3000372"/>
            <a:ext cx="714348" cy="369332"/>
          </a:xfrm>
          <a:prstGeom prst="rect">
            <a:avLst/>
          </a:prstGeom>
          <a:noFill/>
        </p:spPr>
        <p:txBody>
          <a:bodyPr wrap="square" rtlCol="0">
            <a:spAutoFit/>
          </a:bodyPr>
          <a:lstStyle/>
          <a:p>
            <a:r>
              <a:rPr lang="en-US" b="1" dirty="0" smtClean="0">
                <a:solidFill>
                  <a:srgbClr val="FF0000"/>
                </a:solidFill>
              </a:rPr>
              <a:t>Job 4</a:t>
            </a:r>
            <a:endParaRPr lang="en-US" b="1" dirty="0">
              <a:solidFill>
                <a:srgbClr val="FF0000"/>
              </a:solidFill>
            </a:endParaRPr>
          </a:p>
        </p:txBody>
      </p:sp>
      <p:sp>
        <p:nvSpPr>
          <p:cNvPr id="44" name="TextBox 43"/>
          <p:cNvSpPr txBox="1"/>
          <p:nvPr/>
        </p:nvSpPr>
        <p:spPr>
          <a:xfrm>
            <a:off x="8358214" y="3429000"/>
            <a:ext cx="785786" cy="369332"/>
          </a:xfrm>
          <a:prstGeom prst="rect">
            <a:avLst/>
          </a:prstGeom>
          <a:noFill/>
        </p:spPr>
        <p:txBody>
          <a:bodyPr wrap="square" rtlCol="0">
            <a:spAutoFit/>
          </a:bodyPr>
          <a:lstStyle/>
          <a:p>
            <a:r>
              <a:rPr lang="en-US" b="1" dirty="0" smtClean="0">
                <a:solidFill>
                  <a:srgbClr val="FF0000"/>
                </a:solidFill>
              </a:rPr>
              <a:t>Job 3</a:t>
            </a:r>
            <a:endParaRPr lang="en-US" b="1" dirty="0">
              <a:solidFill>
                <a:srgbClr val="FF0000"/>
              </a:solidFill>
            </a:endParaRPr>
          </a:p>
        </p:txBody>
      </p:sp>
      <p:sp>
        <p:nvSpPr>
          <p:cNvPr id="45" name="TextBox 44"/>
          <p:cNvSpPr txBox="1"/>
          <p:nvPr/>
        </p:nvSpPr>
        <p:spPr>
          <a:xfrm>
            <a:off x="8286776" y="3857628"/>
            <a:ext cx="714348" cy="369332"/>
          </a:xfrm>
          <a:prstGeom prst="rect">
            <a:avLst/>
          </a:prstGeom>
          <a:noFill/>
        </p:spPr>
        <p:txBody>
          <a:bodyPr wrap="square" rtlCol="0">
            <a:spAutoFit/>
          </a:bodyPr>
          <a:lstStyle/>
          <a:p>
            <a:r>
              <a:rPr lang="en-US" b="1" dirty="0" smtClean="0">
                <a:solidFill>
                  <a:srgbClr val="FF0000"/>
                </a:solidFill>
              </a:rPr>
              <a:t>Job 2</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85723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FLOW STEP – 2</a:t>
            </a:r>
            <a:br>
              <a:rPr lang="en-US" sz="2400" b="1" dirty="0" smtClean="0">
                <a:solidFill>
                  <a:schemeClr val="bg1"/>
                </a:solidFill>
              </a:rPr>
            </a:br>
            <a:r>
              <a:rPr lang="en-US" sz="2400" b="1" dirty="0" smtClean="0">
                <a:solidFill>
                  <a:schemeClr val="bg1"/>
                </a:solidFill>
              </a:rPr>
              <a:t>Glue jobs to csv generation</a:t>
            </a:r>
            <a:endParaRPr lang="en-US" sz="2400" b="1" dirty="0">
              <a:solidFill>
                <a:schemeClr val="bg1"/>
              </a:solidFill>
            </a:endParaRPr>
          </a:p>
        </p:txBody>
      </p:sp>
      <p:sp>
        <p:nvSpPr>
          <p:cNvPr id="6" name="Left Arrow 5">
            <a:hlinkClick r:id="rId2" action="ppaction://hlinksldjump"/>
          </p:cNvPr>
          <p:cNvSpPr/>
          <p:nvPr/>
        </p:nvSpPr>
        <p:spPr>
          <a:xfrm>
            <a:off x="142844" y="214290"/>
            <a:ext cx="571504" cy="357190"/>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1142976" y="4996143"/>
            <a:ext cx="3571900" cy="1000148"/>
            <a:chOff x="1058838" y="1000108"/>
            <a:chExt cx="3889400" cy="1143008"/>
          </a:xfrm>
        </p:grpSpPr>
        <p:sp>
          <p:nvSpPr>
            <p:cNvPr id="7" name="Chevron 6"/>
            <p:cNvSpPr/>
            <p:nvPr/>
          </p:nvSpPr>
          <p:spPr>
            <a:xfrm>
              <a:off x="1058838" y="1408346"/>
              <a:ext cx="1555760" cy="500066"/>
            </a:xfrm>
            <a:prstGeom prst="chevr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WF2</a:t>
              </a:r>
              <a:endParaRPr lang="en-US" b="1" dirty="0">
                <a:solidFill>
                  <a:schemeClr val="bg1"/>
                </a:solidFill>
              </a:endParaRPr>
            </a:p>
          </p:txBody>
        </p:sp>
        <p:sp>
          <p:nvSpPr>
            <p:cNvPr id="11" name="Pentagon 10"/>
            <p:cNvSpPr/>
            <p:nvPr/>
          </p:nvSpPr>
          <p:spPr>
            <a:xfrm>
              <a:off x="2928926" y="1071546"/>
              <a:ext cx="1214446" cy="357190"/>
            </a:xfrm>
            <a:prstGeom prst="homePlat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solidFill>
                </a:rPr>
                <a:t>Activator6</a:t>
              </a:r>
              <a:endParaRPr lang="en-US" sz="1400" b="1" dirty="0">
                <a:solidFill>
                  <a:schemeClr val="accent6"/>
                </a:solidFill>
              </a:endParaRPr>
            </a:p>
          </p:txBody>
        </p:sp>
        <p:sp>
          <p:nvSpPr>
            <p:cNvPr id="12" name="Pentagon 11"/>
            <p:cNvSpPr/>
            <p:nvPr/>
          </p:nvSpPr>
          <p:spPr>
            <a:xfrm>
              <a:off x="2928926" y="1785926"/>
              <a:ext cx="1214446" cy="357190"/>
            </a:xfrm>
            <a:prstGeom prst="homePlat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solidFill>
                </a:rPr>
                <a:t>Activator7</a:t>
              </a:r>
              <a:endParaRPr lang="en-US" sz="1400" b="1" dirty="0">
                <a:solidFill>
                  <a:schemeClr val="accent6"/>
                </a:solidFill>
              </a:endParaRPr>
            </a:p>
          </p:txBody>
        </p:sp>
        <p:cxnSp>
          <p:nvCxnSpPr>
            <p:cNvPr id="18" name="Straight Arrow Connector 17"/>
            <p:cNvCxnSpPr>
              <a:stCxn id="11" idx="3"/>
            </p:cNvCxnSpPr>
            <p:nvPr/>
          </p:nvCxnSpPr>
          <p:spPr>
            <a:xfrm flipV="1">
              <a:off x="4143372" y="1000108"/>
              <a:ext cx="428628" cy="250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p:cNvCxnSpPr>
            <p:nvPr/>
          </p:nvCxnSpPr>
          <p:spPr>
            <a:xfrm>
              <a:off x="4143372" y="1250141"/>
              <a:ext cx="500066"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p:cNvCxnSpPr>
            <p:nvPr/>
          </p:nvCxnSpPr>
          <p:spPr>
            <a:xfrm flipV="1">
              <a:off x="4143372" y="1233471"/>
              <a:ext cx="804866" cy="16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4143372" y="1695439"/>
              <a:ext cx="428628" cy="250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143372" y="1945472"/>
              <a:ext cx="500066"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4143372" y="1928802"/>
              <a:ext cx="804866" cy="16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1071538" y="1152508"/>
            <a:ext cx="3724300" cy="3205186"/>
            <a:chOff x="892891" y="1000108"/>
            <a:chExt cx="4055347" cy="3286148"/>
          </a:xfrm>
        </p:grpSpPr>
        <p:sp>
          <p:nvSpPr>
            <p:cNvPr id="68" name="Chevron 67"/>
            <p:cNvSpPr/>
            <p:nvPr/>
          </p:nvSpPr>
          <p:spPr>
            <a:xfrm>
              <a:off x="892891" y="2214554"/>
              <a:ext cx="1464531" cy="460367"/>
            </a:xfrm>
            <a:prstGeom prst="chevr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WF1</a:t>
              </a:r>
              <a:endParaRPr lang="en-US" b="1" dirty="0">
                <a:solidFill>
                  <a:schemeClr val="bg1"/>
                </a:solidFill>
              </a:endParaRPr>
            </a:p>
          </p:txBody>
        </p:sp>
        <p:sp>
          <p:nvSpPr>
            <p:cNvPr id="69" name="Pentagon 68"/>
            <p:cNvSpPr/>
            <p:nvPr/>
          </p:nvSpPr>
          <p:spPr>
            <a:xfrm>
              <a:off x="2928926" y="1071546"/>
              <a:ext cx="1214446" cy="357190"/>
            </a:xfrm>
            <a:prstGeom prst="homePlat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solidFill>
                </a:rPr>
                <a:t>Activator1</a:t>
              </a:r>
              <a:endParaRPr lang="en-US" sz="1400" b="1" dirty="0">
                <a:solidFill>
                  <a:schemeClr val="accent6"/>
                </a:solidFill>
              </a:endParaRPr>
            </a:p>
          </p:txBody>
        </p:sp>
        <p:sp>
          <p:nvSpPr>
            <p:cNvPr id="70" name="Pentagon 69"/>
            <p:cNvSpPr/>
            <p:nvPr/>
          </p:nvSpPr>
          <p:spPr>
            <a:xfrm>
              <a:off x="2928926" y="1785926"/>
              <a:ext cx="1214446" cy="357190"/>
            </a:xfrm>
            <a:prstGeom prst="homePlat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solidFill>
                </a:rPr>
                <a:t>Activator2</a:t>
              </a:r>
              <a:endParaRPr lang="en-US" sz="1400" b="1" dirty="0">
                <a:solidFill>
                  <a:schemeClr val="accent6"/>
                </a:solidFill>
              </a:endParaRPr>
            </a:p>
          </p:txBody>
        </p:sp>
        <p:sp>
          <p:nvSpPr>
            <p:cNvPr id="71" name="Pentagon 70"/>
            <p:cNvSpPr/>
            <p:nvPr/>
          </p:nvSpPr>
          <p:spPr>
            <a:xfrm>
              <a:off x="2928926" y="2500306"/>
              <a:ext cx="1214446" cy="357190"/>
            </a:xfrm>
            <a:prstGeom prst="homePlat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solidFill>
                </a:rPr>
                <a:t>Activator3</a:t>
              </a:r>
            </a:p>
          </p:txBody>
        </p:sp>
        <p:sp>
          <p:nvSpPr>
            <p:cNvPr id="72" name="Pentagon 71"/>
            <p:cNvSpPr/>
            <p:nvPr/>
          </p:nvSpPr>
          <p:spPr>
            <a:xfrm>
              <a:off x="2928926" y="3198016"/>
              <a:ext cx="1214446" cy="357190"/>
            </a:xfrm>
            <a:prstGeom prst="homePlat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solidFill>
                </a:rPr>
                <a:t>Activator4</a:t>
              </a:r>
              <a:endParaRPr lang="en-US" sz="1400" b="1" dirty="0">
                <a:solidFill>
                  <a:schemeClr val="accent6"/>
                </a:solidFill>
              </a:endParaRPr>
            </a:p>
          </p:txBody>
        </p:sp>
        <p:sp>
          <p:nvSpPr>
            <p:cNvPr id="73" name="Pentagon 72"/>
            <p:cNvSpPr/>
            <p:nvPr/>
          </p:nvSpPr>
          <p:spPr>
            <a:xfrm>
              <a:off x="2928926" y="3929066"/>
              <a:ext cx="1214446" cy="357190"/>
            </a:xfrm>
            <a:prstGeom prst="homePlat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solidFill>
                </a:rPr>
                <a:t>Activator5</a:t>
              </a:r>
              <a:endParaRPr lang="en-US" sz="1400" b="1" dirty="0">
                <a:solidFill>
                  <a:schemeClr val="accent6"/>
                </a:solidFill>
              </a:endParaRPr>
            </a:p>
          </p:txBody>
        </p:sp>
        <p:cxnSp>
          <p:nvCxnSpPr>
            <p:cNvPr id="74" name="Straight Arrow Connector 73"/>
            <p:cNvCxnSpPr>
              <a:stCxn id="69" idx="3"/>
            </p:cNvCxnSpPr>
            <p:nvPr/>
          </p:nvCxnSpPr>
          <p:spPr>
            <a:xfrm flipV="1">
              <a:off x="4143372" y="1000108"/>
              <a:ext cx="428628" cy="250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9" idx="3"/>
            </p:cNvCxnSpPr>
            <p:nvPr/>
          </p:nvCxnSpPr>
          <p:spPr>
            <a:xfrm>
              <a:off x="4143372" y="1250141"/>
              <a:ext cx="500066"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9" idx="3"/>
            </p:cNvCxnSpPr>
            <p:nvPr/>
          </p:nvCxnSpPr>
          <p:spPr>
            <a:xfrm flipV="1">
              <a:off x="4143372" y="1233471"/>
              <a:ext cx="804866" cy="16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4143372" y="2409819"/>
              <a:ext cx="428628" cy="250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143372" y="2659852"/>
              <a:ext cx="500066"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4143372" y="2643182"/>
              <a:ext cx="804866" cy="16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4143372" y="3107529"/>
              <a:ext cx="428628" cy="250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143372" y="3357562"/>
              <a:ext cx="500066"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4143372" y="3340892"/>
              <a:ext cx="804866" cy="16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4143372" y="3821909"/>
              <a:ext cx="428628" cy="250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4143372" y="4071942"/>
              <a:ext cx="500066"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4143372" y="4055272"/>
              <a:ext cx="804866" cy="16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4143372" y="1695439"/>
              <a:ext cx="428628" cy="250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143372" y="1945472"/>
              <a:ext cx="500066"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4143372" y="1928802"/>
              <a:ext cx="804866" cy="16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89" name="Picture 88" descr="glue.PNG">
            <a:hlinkClick r:id="rId3" action="ppaction://hlinksldjump"/>
          </p:cNvPr>
          <p:cNvPicPr>
            <a:picLocks noChangeAspect="1"/>
          </p:cNvPicPr>
          <p:nvPr/>
        </p:nvPicPr>
        <p:blipFill>
          <a:blip r:embed="rId4"/>
          <a:stretch>
            <a:fillRect/>
          </a:stretch>
        </p:blipFill>
        <p:spPr>
          <a:xfrm>
            <a:off x="214282" y="3643314"/>
            <a:ext cx="857256" cy="867071"/>
          </a:xfrm>
          <a:prstGeom prst="rect">
            <a:avLst/>
          </a:prstGeom>
        </p:spPr>
      </p:pic>
      <p:cxnSp>
        <p:nvCxnSpPr>
          <p:cNvPr id="91" name="Straight Arrow Connector 90"/>
          <p:cNvCxnSpPr/>
          <p:nvPr/>
        </p:nvCxnSpPr>
        <p:spPr>
          <a:xfrm rot="5400000" flipH="1" flipV="1">
            <a:off x="178960" y="3035694"/>
            <a:ext cx="107157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714348" y="2571744"/>
            <a:ext cx="539149" cy="9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rot="5400000">
            <a:off x="179357" y="5178437"/>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7" idx="1"/>
          </p:cNvCxnSpPr>
          <p:nvPr/>
        </p:nvCxnSpPr>
        <p:spPr>
          <a:xfrm>
            <a:off x="642910" y="5567671"/>
            <a:ext cx="718849" cy="4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68" idx="3"/>
            <a:endCxn id="69" idx="1"/>
          </p:cNvCxnSpPr>
          <p:nvPr/>
        </p:nvCxnSpPr>
        <p:spPr>
          <a:xfrm flipV="1">
            <a:off x="2416516" y="1396381"/>
            <a:ext cx="524851" cy="1165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68" idx="3"/>
            <a:endCxn id="70" idx="1"/>
          </p:cNvCxnSpPr>
          <p:nvPr/>
        </p:nvCxnSpPr>
        <p:spPr>
          <a:xfrm flipV="1">
            <a:off x="2416516" y="2093161"/>
            <a:ext cx="524851" cy="4683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68" idx="3"/>
            <a:endCxn id="71" idx="1"/>
          </p:cNvCxnSpPr>
          <p:nvPr/>
        </p:nvCxnSpPr>
        <p:spPr>
          <a:xfrm>
            <a:off x="2416516" y="2561546"/>
            <a:ext cx="524851" cy="228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68" idx="3"/>
            <a:endCxn id="72" idx="1"/>
          </p:cNvCxnSpPr>
          <p:nvPr/>
        </p:nvCxnSpPr>
        <p:spPr>
          <a:xfrm>
            <a:off x="2416516" y="2561546"/>
            <a:ext cx="524851" cy="908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8" idx="3"/>
            <a:endCxn id="73" idx="1"/>
          </p:cNvCxnSpPr>
          <p:nvPr/>
        </p:nvCxnSpPr>
        <p:spPr>
          <a:xfrm>
            <a:off x="2416516" y="2561546"/>
            <a:ext cx="524851" cy="1621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7" name="Group 156"/>
          <p:cNvGrpSpPr/>
          <p:nvPr/>
        </p:nvGrpSpPr>
        <p:grpSpPr>
          <a:xfrm>
            <a:off x="4786314" y="1000108"/>
            <a:ext cx="2500330" cy="3571900"/>
            <a:chOff x="4500562" y="1000108"/>
            <a:chExt cx="2500330" cy="2539932"/>
          </a:xfrm>
        </p:grpSpPr>
        <p:sp>
          <p:nvSpPr>
            <p:cNvPr id="113" name="TextBox 112"/>
            <p:cNvSpPr txBox="1"/>
            <p:nvPr/>
          </p:nvSpPr>
          <p:spPr>
            <a:xfrm>
              <a:off x="4500562" y="1000108"/>
              <a:ext cx="2143140" cy="253916"/>
            </a:xfrm>
            <a:prstGeom prst="rect">
              <a:avLst/>
            </a:prstGeom>
            <a:noFill/>
          </p:spPr>
          <p:txBody>
            <a:bodyPr wrap="square" rtlCol="0">
              <a:spAutoFit/>
            </a:bodyPr>
            <a:lstStyle/>
            <a:p>
              <a:r>
                <a:rPr lang="en-US" sz="1050" dirty="0" smtClean="0"/>
                <a:t>Job1</a:t>
              </a:r>
              <a:endParaRPr lang="en-US" sz="1050" dirty="0"/>
            </a:p>
          </p:txBody>
        </p:sp>
        <p:sp>
          <p:nvSpPr>
            <p:cNvPr id="114" name="TextBox 113"/>
            <p:cNvSpPr txBox="1"/>
            <p:nvPr/>
          </p:nvSpPr>
          <p:spPr>
            <a:xfrm>
              <a:off x="4857752" y="1142984"/>
              <a:ext cx="2143140" cy="253916"/>
            </a:xfrm>
            <a:prstGeom prst="rect">
              <a:avLst/>
            </a:prstGeom>
            <a:noFill/>
          </p:spPr>
          <p:txBody>
            <a:bodyPr wrap="square" rtlCol="0">
              <a:spAutoFit/>
            </a:bodyPr>
            <a:lstStyle/>
            <a:p>
              <a:r>
                <a:rPr lang="en-US" sz="1050" dirty="0" smtClean="0"/>
                <a:t>Job2</a:t>
              </a:r>
              <a:endParaRPr lang="en-US" sz="1050" dirty="0"/>
            </a:p>
          </p:txBody>
        </p:sp>
        <p:sp>
          <p:nvSpPr>
            <p:cNvPr id="115" name="TextBox 114"/>
            <p:cNvSpPr txBox="1"/>
            <p:nvPr/>
          </p:nvSpPr>
          <p:spPr>
            <a:xfrm>
              <a:off x="4500562" y="1285860"/>
              <a:ext cx="2143140" cy="253916"/>
            </a:xfrm>
            <a:prstGeom prst="rect">
              <a:avLst/>
            </a:prstGeom>
            <a:noFill/>
          </p:spPr>
          <p:txBody>
            <a:bodyPr wrap="square" rtlCol="0">
              <a:spAutoFit/>
            </a:bodyPr>
            <a:lstStyle/>
            <a:p>
              <a:r>
                <a:rPr lang="en-US" sz="1050" dirty="0" smtClean="0"/>
                <a:t>Job3</a:t>
              </a:r>
              <a:endParaRPr lang="en-US" sz="1050" dirty="0"/>
            </a:p>
          </p:txBody>
        </p:sp>
        <p:sp>
          <p:nvSpPr>
            <p:cNvPr id="119" name="TextBox 118"/>
            <p:cNvSpPr txBox="1"/>
            <p:nvPr/>
          </p:nvSpPr>
          <p:spPr>
            <a:xfrm>
              <a:off x="4500562" y="1500174"/>
              <a:ext cx="2143140" cy="253916"/>
            </a:xfrm>
            <a:prstGeom prst="rect">
              <a:avLst/>
            </a:prstGeom>
            <a:noFill/>
          </p:spPr>
          <p:txBody>
            <a:bodyPr wrap="square" rtlCol="0">
              <a:spAutoFit/>
            </a:bodyPr>
            <a:lstStyle/>
            <a:p>
              <a:r>
                <a:rPr lang="en-US" sz="1050" dirty="0" smtClean="0"/>
                <a:t>Job4</a:t>
              </a:r>
              <a:endParaRPr lang="en-US" sz="1050" dirty="0"/>
            </a:p>
          </p:txBody>
        </p:sp>
        <p:sp>
          <p:nvSpPr>
            <p:cNvPr id="120" name="TextBox 119"/>
            <p:cNvSpPr txBox="1"/>
            <p:nvPr/>
          </p:nvSpPr>
          <p:spPr>
            <a:xfrm>
              <a:off x="4857752" y="1643050"/>
              <a:ext cx="2143140" cy="253916"/>
            </a:xfrm>
            <a:prstGeom prst="rect">
              <a:avLst/>
            </a:prstGeom>
            <a:noFill/>
          </p:spPr>
          <p:txBody>
            <a:bodyPr wrap="square" rtlCol="0">
              <a:spAutoFit/>
            </a:bodyPr>
            <a:lstStyle/>
            <a:p>
              <a:r>
                <a:rPr lang="en-US" sz="1050" dirty="0" smtClean="0"/>
                <a:t>Job5</a:t>
              </a:r>
              <a:endParaRPr lang="en-US" sz="1050" dirty="0"/>
            </a:p>
          </p:txBody>
        </p:sp>
        <p:sp>
          <p:nvSpPr>
            <p:cNvPr id="121" name="TextBox 120"/>
            <p:cNvSpPr txBox="1"/>
            <p:nvPr/>
          </p:nvSpPr>
          <p:spPr>
            <a:xfrm>
              <a:off x="4500562" y="1785926"/>
              <a:ext cx="2143140" cy="253916"/>
            </a:xfrm>
            <a:prstGeom prst="rect">
              <a:avLst/>
            </a:prstGeom>
            <a:noFill/>
          </p:spPr>
          <p:txBody>
            <a:bodyPr wrap="square" rtlCol="0">
              <a:spAutoFit/>
            </a:bodyPr>
            <a:lstStyle/>
            <a:p>
              <a:r>
                <a:rPr lang="en-US" sz="1050" dirty="0" smtClean="0"/>
                <a:t>Job6</a:t>
              </a:r>
              <a:endParaRPr lang="en-US" sz="1050" dirty="0"/>
            </a:p>
          </p:txBody>
        </p:sp>
        <p:sp>
          <p:nvSpPr>
            <p:cNvPr id="122" name="TextBox 121"/>
            <p:cNvSpPr txBox="1"/>
            <p:nvPr/>
          </p:nvSpPr>
          <p:spPr>
            <a:xfrm>
              <a:off x="4500562" y="2000240"/>
              <a:ext cx="2143140" cy="253916"/>
            </a:xfrm>
            <a:prstGeom prst="rect">
              <a:avLst/>
            </a:prstGeom>
            <a:noFill/>
          </p:spPr>
          <p:txBody>
            <a:bodyPr wrap="square" rtlCol="0">
              <a:spAutoFit/>
            </a:bodyPr>
            <a:lstStyle/>
            <a:p>
              <a:r>
                <a:rPr lang="en-US" sz="1050" dirty="0" smtClean="0"/>
                <a:t>Job7</a:t>
              </a:r>
              <a:endParaRPr lang="en-US" sz="1050" dirty="0"/>
            </a:p>
          </p:txBody>
        </p:sp>
        <p:sp>
          <p:nvSpPr>
            <p:cNvPr id="123" name="TextBox 122"/>
            <p:cNvSpPr txBox="1"/>
            <p:nvPr/>
          </p:nvSpPr>
          <p:spPr>
            <a:xfrm>
              <a:off x="4857752" y="2143116"/>
              <a:ext cx="2143140" cy="253916"/>
            </a:xfrm>
            <a:prstGeom prst="rect">
              <a:avLst/>
            </a:prstGeom>
            <a:noFill/>
          </p:spPr>
          <p:txBody>
            <a:bodyPr wrap="square" rtlCol="0">
              <a:spAutoFit/>
            </a:bodyPr>
            <a:lstStyle/>
            <a:p>
              <a:r>
                <a:rPr lang="en-US" sz="1050" dirty="0" smtClean="0"/>
                <a:t>Job8</a:t>
              </a:r>
              <a:endParaRPr lang="en-US" sz="1050" dirty="0"/>
            </a:p>
          </p:txBody>
        </p:sp>
        <p:sp>
          <p:nvSpPr>
            <p:cNvPr id="124" name="TextBox 123"/>
            <p:cNvSpPr txBox="1"/>
            <p:nvPr/>
          </p:nvSpPr>
          <p:spPr>
            <a:xfrm>
              <a:off x="4500562" y="2285992"/>
              <a:ext cx="2143140" cy="253916"/>
            </a:xfrm>
            <a:prstGeom prst="rect">
              <a:avLst/>
            </a:prstGeom>
            <a:noFill/>
          </p:spPr>
          <p:txBody>
            <a:bodyPr wrap="square" rtlCol="0">
              <a:spAutoFit/>
            </a:bodyPr>
            <a:lstStyle/>
            <a:p>
              <a:r>
                <a:rPr lang="en-US" sz="1050" dirty="0" smtClean="0"/>
                <a:t>Job9</a:t>
              </a:r>
              <a:endParaRPr lang="en-US" sz="1050" dirty="0"/>
            </a:p>
          </p:txBody>
        </p:sp>
        <p:sp>
          <p:nvSpPr>
            <p:cNvPr id="131" name="TextBox 130"/>
            <p:cNvSpPr txBox="1"/>
            <p:nvPr/>
          </p:nvSpPr>
          <p:spPr>
            <a:xfrm>
              <a:off x="4500562" y="2500306"/>
              <a:ext cx="2143140" cy="253916"/>
            </a:xfrm>
            <a:prstGeom prst="rect">
              <a:avLst/>
            </a:prstGeom>
            <a:noFill/>
          </p:spPr>
          <p:txBody>
            <a:bodyPr wrap="square" rtlCol="0">
              <a:spAutoFit/>
            </a:bodyPr>
            <a:lstStyle/>
            <a:p>
              <a:r>
                <a:rPr lang="en-US" sz="1050" dirty="0" smtClean="0"/>
                <a:t>Job10</a:t>
              </a:r>
              <a:endParaRPr lang="en-US" sz="1050" dirty="0"/>
            </a:p>
          </p:txBody>
        </p:sp>
        <p:sp>
          <p:nvSpPr>
            <p:cNvPr id="132" name="TextBox 131"/>
            <p:cNvSpPr txBox="1"/>
            <p:nvPr/>
          </p:nvSpPr>
          <p:spPr>
            <a:xfrm>
              <a:off x="4857752" y="2643182"/>
              <a:ext cx="2143140" cy="253916"/>
            </a:xfrm>
            <a:prstGeom prst="rect">
              <a:avLst/>
            </a:prstGeom>
            <a:noFill/>
          </p:spPr>
          <p:txBody>
            <a:bodyPr wrap="square" rtlCol="0">
              <a:spAutoFit/>
            </a:bodyPr>
            <a:lstStyle/>
            <a:p>
              <a:r>
                <a:rPr lang="en-US" sz="1050" dirty="0" smtClean="0"/>
                <a:t>Job11</a:t>
              </a:r>
              <a:endParaRPr lang="en-US" sz="1050" dirty="0"/>
            </a:p>
          </p:txBody>
        </p:sp>
        <p:sp>
          <p:nvSpPr>
            <p:cNvPr id="133" name="TextBox 132"/>
            <p:cNvSpPr txBox="1"/>
            <p:nvPr/>
          </p:nvSpPr>
          <p:spPr>
            <a:xfrm>
              <a:off x="4500562" y="2786058"/>
              <a:ext cx="2143140" cy="253916"/>
            </a:xfrm>
            <a:prstGeom prst="rect">
              <a:avLst/>
            </a:prstGeom>
            <a:noFill/>
          </p:spPr>
          <p:txBody>
            <a:bodyPr wrap="square" rtlCol="0">
              <a:spAutoFit/>
            </a:bodyPr>
            <a:lstStyle/>
            <a:p>
              <a:r>
                <a:rPr lang="en-US" sz="1050" dirty="0" smtClean="0"/>
                <a:t>Job12</a:t>
              </a:r>
              <a:endParaRPr lang="en-US" sz="1050" dirty="0"/>
            </a:p>
          </p:txBody>
        </p:sp>
        <p:sp>
          <p:nvSpPr>
            <p:cNvPr id="134" name="TextBox 133"/>
            <p:cNvSpPr txBox="1"/>
            <p:nvPr/>
          </p:nvSpPr>
          <p:spPr>
            <a:xfrm>
              <a:off x="4500562" y="3000372"/>
              <a:ext cx="2143140" cy="253916"/>
            </a:xfrm>
            <a:prstGeom prst="rect">
              <a:avLst/>
            </a:prstGeom>
            <a:noFill/>
          </p:spPr>
          <p:txBody>
            <a:bodyPr wrap="square" rtlCol="0">
              <a:spAutoFit/>
            </a:bodyPr>
            <a:lstStyle/>
            <a:p>
              <a:r>
                <a:rPr lang="en-US" sz="1050" dirty="0" smtClean="0"/>
                <a:t>Job13</a:t>
              </a:r>
              <a:endParaRPr lang="en-US" sz="1050" dirty="0"/>
            </a:p>
          </p:txBody>
        </p:sp>
        <p:sp>
          <p:nvSpPr>
            <p:cNvPr id="135" name="TextBox 134"/>
            <p:cNvSpPr txBox="1"/>
            <p:nvPr/>
          </p:nvSpPr>
          <p:spPr>
            <a:xfrm>
              <a:off x="4857752" y="3143248"/>
              <a:ext cx="2143140" cy="253916"/>
            </a:xfrm>
            <a:prstGeom prst="rect">
              <a:avLst/>
            </a:prstGeom>
            <a:noFill/>
          </p:spPr>
          <p:txBody>
            <a:bodyPr wrap="square" rtlCol="0">
              <a:spAutoFit/>
            </a:bodyPr>
            <a:lstStyle/>
            <a:p>
              <a:r>
                <a:rPr lang="en-US" sz="1050" dirty="0" smtClean="0"/>
                <a:t>Job14</a:t>
              </a:r>
              <a:endParaRPr lang="en-US" sz="1050" dirty="0"/>
            </a:p>
          </p:txBody>
        </p:sp>
        <p:sp>
          <p:nvSpPr>
            <p:cNvPr id="136" name="TextBox 135"/>
            <p:cNvSpPr txBox="1"/>
            <p:nvPr/>
          </p:nvSpPr>
          <p:spPr>
            <a:xfrm>
              <a:off x="4500562" y="3286124"/>
              <a:ext cx="2143140" cy="253916"/>
            </a:xfrm>
            <a:prstGeom prst="rect">
              <a:avLst/>
            </a:prstGeom>
            <a:noFill/>
          </p:spPr>
          <p:txBody>
            <a:bodyPr wrap="square" rtlCol="0">
              <a:spAutoFit/>
            </a:bodyPr>
            <a:lstStyle/>
            <a:p>
              <a:r>
                <a:rPr lang="en-US" sz="1050" dirty="0" smtClean="0"/>
                <a:t>Job15</a:t>
              </a:r>
              <a:endParaRPr lang="en-US" sz="1050" dirty="0"/>
            </a:p>
          </p:txBody>
        </p:sp>
      </p:grpSp>
      <p:grpSp>
        <p:nvGrpSpPr>
          <p:cNvPr id="162" name="Group 161"/>
          <p:cNvGrpSpPr/>
          <p:nvPr/>
        </p:nvGrpSpPr>
        <p:grpSpPr>
          <a:xfrm>
            <a:off x="4572000" y="4786322"/>
            <a:ext cx="2500330" cy="1500198"/>
            <a:chOff x="4572000" y="4000504"/>
            <a:chExt cx="2500330" cy="1039734"/>
          </a:xfrm>
        </p:grpSpPr>
        <p:sp>
          <p:nvSpPr>
            <p:cNvPr id="140" name="TextBox 139"/>
            <p:cNvSpPr txBox="1"/>
            <p:nvPr/>
          </p:nvSpPr>
          <p:spPr>
            <a:xfrm>
              <a:off x="4572000" y="4000504"/>
              <a:ext cx="2143140" cy="253916"/>
            </a:xfrm>
            <a:prstGeom prst="rect">
              <a:avLst/>
            </a:prstGeom>
            <a:noFill/>
          </p:spPr>
          <p:txBody>
            <a:bodyPr wrap="square" rtlCol="0">
              <a:spAutoFit/>
            </a:bodyPr>
            <a:lstStyle/>
            <a:p>
              <a:r>
                <a:rPr lang="en-US" sz="1050" dirty="0" smtClean="0"/>
                <a:t>Job16</a:t>
              </a:r>
              <a:endParaRPr lang="en-US" sz="1050" dirty="0"/>
            </a:p>
          </p:txBody>
        </p:sp>
        <p:sp>
          <p:nvSpPr>
            <p:cNvPr id="141" name="TextBox 140"/>
            <p:cNvSpPr txBox="1"/>
            <p:nvPr/>
          </p:nvSpPr>
          <p:spPr>
            <a:xfrm>
              <a:off x="4929190" y="4143380"/>
              <a:ext cx="2143140" cy="253916"/>
            </a:xfrm>
            <a:prstGeom prst="rect">
              <a:avLst/>
            </a:prstGeom>
            <a:noFill/>
          </p:spPr>
          <p:txBody>
            <a:bodyPr wrap="square" rtlCol="0">
              <a:spAutoFit/>
            </a:bodyPr>
            <a:lstStyle/>
            <a:p>
              <a:r>
                <a:rPr lang="en-US" sz="1050" dirty="0" smtClean="0"/>
                <a:t>Job17</a:t>
              </a:r>
              <a:endParaRPr lang="en-US" sz="1050" dirty="0"/>
            </a:p>
          </p:txBody>
        </p:sp>
        <p:sp>
          <p:nvSpPr>
            <p:cNvPr id="142" name="TextBox 141"/>
            <p:cNvSpPr txBox="1"/>
            <p:nvPr/>
          </p:nvSpPr>
          <p:spPr>
            <a:xfrm>
              <a:off x="4572000" y="4286256"/>
              <a:ext cx="2143140" cy="253916"/>
            </a:xfrm>
            <a:prstGeom prst="rect">
              <a:avLst/>
            </a:prstGeom>
            <a:noFill/>
          </p:spPr>
          <p:txBody>
            <a:bodyPr wrap="square" rtlCol="0">
              <a:spAutoFit/>
            </a:bodyPr>
            <a:lstStyle/>
            <a:p>
              <a:r>
                <a:rPr lang="en-US" sz="1050" dirty="0" smtClean="0"/>
                <a:t>Job18</a:t>
              </a:r>
              <a:endParaRPr lang="en-US" sz="1050" dirty="0"/>
            </a:p>
          </p:txBody>
        </p:sp>
        <p:sp>
          <p:nvSpPr>
            <p:cNvPr id="143" name="TextBox 142"/>
            <p:cNvSpPr txBox="1"/>
            <p:nvPr/>
          </p:nvSpPr>
          <p:spPr>
            <a:xfrm>
              <a:off x="4929190" y="4643446"/>
              <a:ext cx="2143140" cy="253916"/>
            </a:xfrm>
            <a:prstGeom prst="rect">
              <a:avLst/>
            </a:prstGeom>
            <a:noFill/>
          </p:spPr>
          <p:txBody>
            <a:bodyPr wrap="square" rtlCol="0">
              <a:spAutoFit/>
            </a:bodyPr>
            <a:lstStyle/>
            <a:p>
              <a:r>
                <a:rPr lang="en-US" sz="1050" dirty="0" smtClean="0"/>
                <a:t>Job20</a:t>
              </a:r>
              <a:endParaRPr lang="en-US" sz="1050" dirty="0"/>
            </a:p>
          </p:txBody>
        </p:sp>
        <p:sp>
          <p:nvSpPr>
            <p:cNvPr id="144" name="TextBox 143"/>
            <p:cNvSpPr txBox="1"/>
            <p:nvPr/>
          </p:nvSpPr>
          <p:spPr>
            <a:xfrm>
              <a:off x="4572000" y="4786322"/>
              <a:ext cx="2143140" cy="253916"/>
            </a:xfrm>
            <a:prstGeom prst="rect">
              <a:avLst/>
            </a:prstGeom>
            <a:noFill/>
          </p:spPr>
          <p:txBody>
            <a:bodyPr wrap="square" rtlCol="0">
              <a:spAutoFit/>
            </a:bodyPr>
            <a:lstStyle/>
            <a:p>
              <a:r>
                <a:rPr lang="en-US" sz="1050" dirty="0" smtClean="0"/>
                <a:t>Job21</a:t>
              </a:r>
              <a:endParaRPr lang="en-US" sz="1050" dirty="0"/>
            </a:p>
          </p:txBody>
        </p:sp>
        <p:sp>
          <p:nvSpPr>
            <p:cNvPr id="153" name="TextBox 152"/>
            <p:cNvSpPr txBox="1"/>
            <p:nvPr/>
          </p:nvSpPr>
          <p:spPr>
            <a:xfrm>
              <a:off x="4572000" y="4500570"/>
              <a:ext cx="2143140" cy="253916"/>
            </a:xfrm>
            <a:prstGeom prst="rect">
              <a:avLst/>
            </a:prstGeom>
            <a:noFill/>
          </p:spPr>
          <p:txBody>
            <a:bodyPr wrap="square" rtlCol="0">
              <a:spAutoFit/>
            </a:bodyPr>
            <a:lstStyle/>
            <a:p>
              <a:r>
                <a:rPr lang="en-US" sz="1050" dirty="0" smtClean="0"/>
                <a:t>Job19</a:t>
              </a:r>
              <a:endParaRPr lang="en-US" sz="1050" dirty="0"/>
            </a:p>
          </p:txBody>
        </p:sp>
      </p:grpSp>
      <p:cxnSp>
        <p:nvCxnSpPr>
          <p:cNvPr id="169" name="Straight Arrow Connector 168"/>
          <p:cNvCxnSpPr/>
          <p:nvPr/>
        </p:nvCxnSpPr>
        <p:spPr>
          <a:xfrm flipV="1">
            <a:off x="2571736" y="5353357"/>
            <a:ext cx="285752" cy="218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2571736" y="5572140"/>
            <a:ext cx="288669" cy="267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a:off x="1214414" y="2071678"/>
            <a:ext cx="1214446" cy="2143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173" name="Chevron 172"/>
          <p:cNvSpPr/>
          <p:nvPr/>
        </p:nvSpPr>
        <p:spPr>
          <a:xfrm rot="17757752">
            <a:off x="2016794" y="1561441"/>
            <a:ext cx="816922" cy="71932"/>
          </a:xfrm>
          <a:prstGeom prst="chevr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5" name="Chevron 174"/>
          <p:cNvSpPr/>
          <p:nvPr/>
        </p:nvSpPr>
        <p:spPr>
          <a:xfrm>
            <a:off x="3000364" y="1000108"/>
            <a:ext cx="816922" cy="71932"/>
          </a:xfrm>
          <a:prstGeom prst="chevr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7" name="Chevron 176"/>
          <p:cNvSpPr/>
          <p:nvPr/>
        </p:nvSpPr>
        <p:spPr>
          <a:xfrm rot="5400000">
            <a:off x="3143240" y="1714488"/>
            <a:ext cx="214314" cy="71438"/>
          </a:xfrm>
          <a:prstGeom prst="chevr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8" name="Chevron 177"/>
          <p:cNvSpPr/>
          <p:nvPr/>
        </p:nvSpPr>
        <p:spPr>
          <a:xfrm rot="5400000">
            <a:off x="3143240" y="2428868"/>
            <a:ext cx="214314" cy="71438"/>
          </a:xfrm>
          <a:prstGeom prst="chevr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9" name="Chevron 178"/>
          <p:cNvSpPr/>
          <p:nvPr/>
        </p:nvSpPr>
        <p:spPr>
          <a:xfrm rot="5400000">
            <a:off x="3143240" y="3071810"/>
            <a:ext cx="214314" cy="71438"/>
          </a:xfrm>
          <a:prstGeom prst="chevr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0" name="Chevron 179"/>
          <p:cNvSpPr/>
          <p:nvPr/>
        </p:nvSpPr>
        <p:spPr>
          <a:xfrm rot="5400000">
            <a:off x="3143240" y="3786190"/>
            <a:ext cx="214314" cy="71438"/>
          </a:xfrm>
          <a:prstGeom prst="chevr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2" name="Chevron 181"/>
          <p:cNvSpPr/>
          <p:nvPr/>
        </p:nvSpPr>
        <p:spPr>
          <a:xfrm rot="5400000">
            <a:off x="3214678" y="4500570"/>
            <a:ext cx="214314" cy="71438"/>
          </a:xfrm>
          <a:prstGeom prst="chevr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Chevron 182"/>
          <p:cNvSpPr/>
          <p:nvPr/>
        </p:nvSpPr>
        <p:spPr>
          <a:xfrm rot="10800000">
            <a:off x="1857356" y="4572008"/>
            <a:ext cx="1459864" cy="71438"/>
          </a:xfrm>
          <a:prstGeom prst="chevr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Chevron 183"/>
          <p:cNvSpPr/>
          <p:nvPr/>
        </p:nvSpPr>
        <p:spPr>
          <a:xfrm rot="5400000">
            <a:off x="1571604" y="4929198"/>
            <a:ext cx="642942" cy="71438"/>
          </a:xfrm>
          <a:prstGeom prst="chevr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6" name="Chevron 185"/>
          <p:cNvSpPr/>
          <p:nvPr/>
        </p:nvSpPr>
        <p:spPr>
          <a:xfrm rot="18970079">
            <a:off x="2480067" y="5249611"/>
            <a:ext cx="337532" cy="77371"/>
          </a:xfrm>
          <a:prstGeom prst="chevr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7" name="Chevron 186"/>
          <p:cNvSpPr/>
          <p:nvPr/>
        </p:nvSpPr>
        <p:spPr>
          <a:xfrm rot="5400000">
            <a:off x="3214678" y="5500702"/>
            <a:ext cx="214314" cy="71438"/>
          </a:xfrm>
          <a:prstGeom prst="chevr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8" name="Chevron 187"/>
          <p:cNvSpPr/>
          <p:nvPr/>
        </p:nvSpPr>
        <p:spPr>
          <a:xfrm>
            <a:off x="3000364" y="4857760"/>
            <a:ext cx="816922" cy="71932"/>
          </a:xfrm>
          <a:prstGeom prst="chevr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0" name="Chevron 189"/>
          <p:cNvSpPr/>
          <p:nvPr/>
        </p:nvSpPr>
        <p:spPr>
          <a:xfrm rot="5400000">
            <a:off x="3214678" y="6143644"/>
            <a:ext cx="214314" cy="71438"/>
          </a:xfrm>
          <a:prstGeom prst="chevr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2" name="Rectangle 191"/>
          <p:cNvSpPr/>
          <p:nvPr/>
        </p:nvSpPr>
        <p:spPr>
          <a:xfrm>
            <a:off x="2786050" y="6429396"/>
            <a:ext cx="1214446" cy="2143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sp>
        <p:nvSpPr>
          <p:cNvPr id="200" name="Right Brace 199"/>
          <p:cNvSpPr/>
          <p:nvPr/>
        </p:nvSpPr>
        <p:spPr>
          <a:xfrm>
            <a:off x="5500694" y="1000108"/>
            <a:ext cx="357190" cy="5715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1" name="Picture 200" descr="s3.jpg"/>
          <p:cNvPicPr>
            <a:picLocks noChangeAspect="1"/>
          </p:cNvPicPr>
          <p:nvPr/>
        </p:nvPicPr>
        <p:blipFill>
          <a:blip r:embed="rId5"/>
          <a:stretch>
            <a:fillRect/>
          </a:stretch>
        </p:blipFill>
        <p:spPr>
          <a:xfrm>
            <a:off x="6858016" y="3143248"/>
            <a:ext cx="1428750" cy="1428750"/>
          </a:xfrm>
          <a:prstGeom prst="rect">
            <a:avLst/>
          </a:prstGeom>
        </p:spPr>
      </p:pic>
      <p:cxnSp>
        <p:nvCxnSpPr>
          <p:cNvPr id="203" name="Straight Arrow Connector 202"/>
          <p:cNvCxnSpPr/>
          <p:nvPr/>
        </p:nvCxnSpPr>
        <p:spPr>
          <a:xfrm>
            <a:off x="6143636" y="1357298"/>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rot="5400000">
            <a:off x="6607984" y="2250274"/>
            <a:ext cx="178594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9" name="Right Brace 208"/>
          <p:cNvSpPr/>
          <p:nvPr/>
        </p:nvSpPr>
        <p:spPr>
          <a:xfrm>
            <a:off x="5500694" y="1785926"/>
            <a:ext cx="500066" cy="5000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0" name="Straight Arrow Connector 209"/>
          <p:cNvCxnSpPr>
            <a:endCxn id="120" idx="3"/>
          </p:cNvCxnSpPr>
          <p:nvPr/>
        </p:nvCxnSpPr>
        <p:spPr>
          <a:xfrm>
            <a:off x="6143636" y="2071678"/>
            <a:ext cx="1143008" cy="111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p:nvPr/>
        </p:nvCxnSpPr>
        <p:spPr>
          <a:xfrm rot="5400000">
            <a:off x="6761177" y="2597145"/>
            <a:ext cx="1061253" cy="103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ight Brace 214"/>
          <p:cNvSpPr/>
          <p:nvPr/>
        </p:nvSpPr>
        <p:spPr>
          <a:xfrm>
            <a:off x="5572132" y="2500306"/>
            <a:ext cx="428628" cy="500066"/>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6" name="Straight Arrow Connector 215"/>
          <p:cNvCxnSpPr/>
          <p:nvPr/>
        </p:nvCxnSpPr>
        <p:spPr>
          <a:xfrm>
            <a:off x="6143636" y="2786058"/>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rot="5400000">
            <a:off x="6894529" y="2964653"/>
            <a:ext cx="35639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3" name="Right Brace 222"/>
          <p:cNvSpPr/>
          <p:nvPr/>
        </p:nvSpPr>
        <p:spPr>
          <a:xfrm>
            <a:off x="5572132" y="3214686"/>
            <a:ext cx="571504" cy="5000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4" name="Straight Arrow Connector 223"/>
          <p:cNvCxnSpPr/>
          <p:nvPr/>
        </p:nvCxnSpPr>
        <p:spPr>
          <a:xfrm>
            <a:off x="6215074" y="342900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6" name="Right Brace 225"/>
          <p:cNvSpPr/>
          <p:nvPr/>
        </p:nvSpPr>
        <p:spPr>
          <a:xfrm>
            <a:off x="5572132" y="3857628"/>
            <a:ext cx="500066" cy="5000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7" name="Straight Arrow Connector 226"/>
          <p:cNvCxnSpPr/>
          <p:nvPr/>
        </p:nvCxnSpPr>
        <p:spPr>
          <a:xfrm>
            <a:off x="6286512" y="414338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8" name="Right Brace 227"/>
          <p:cNvSpPr/>
          <p:nvPr/>
        </p:nvSpPr>
        <p:spPr>
          <a:xfrm>
            <a:off x="5643570" y="4857760"/>
            <a:ext cx="428628" cy="5000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9" name="Right Brace 228"/>
          <p:cNvSpPr/>
          <p:nvPr/>
        </p:nvSpPr>
        <p:spPr>
          <a:xfrm>
            <a:off x="5643570" y="5500702"/>
            <a:ext cx="428628" cy="5000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0" name="Straight Arrow Connector 229"/>
          <p:cNvCxnSpPr/>
          <p:nvPr/>
        </p:nvCxnSpPr>
        <p:spPr>
          <a:xfrm>
            <a:off x="6215074" y="5143512"/>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rot="5400000" flipH="1" flipV="1">
            <a:off x="6893735" y="4893479"/>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p:nvPr/>
        </p:nvCxnSpPr>
        <p:spPr>
          <a:xfrm>
            <a:off x="6215074" y="5786454"/>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p:nvPr/>
        </p:nvCxnSpPr>
        <p:spPr>
          <a:xfrm rot="5400000" flipH="1" flipV="1">
            <a:off x="6787372" y="5214950"/>
            <a:ext cx="128509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8" name="TextBox 237"/>
          <p:cNvSpPr txBox="1"/>
          <p:nvPr/>
        </p:nvSpPr>
        <p:spPr>
          <a:xfrm>
            <a:off x="6429388" y="1142984"/>
            <a:ext cx="2571736" cy="253916"/>
          </a:xfrm>
          <a:prstGeom prst="rect">
            <a:avLst/>
          </a:prstGeom>
          <a:noFill/>
        </p:spPr>
        <p:txBody>
          <a:bodyPr wrap="square" rtlCol="0">
            <a:spAutoFit/>
          </a:bodyPr>
          <a:lstStyle/>
          <a:p>
            <a:r>
              <a:rPr lang="en-US" sz="1050" dirty="0" smtClean="0"/>
              <a:t>CSV files will store in output s3 path</a:t>
            </a:r>
            <a:endParaRPr lang="en-US" sz="1050" dirty="0"/>
          </a:p>
        </p:txBody>
      </p:sp>
      <p:sp>
        <p:nvSpPr>
          <p:cNvPr id="110" name="Right Arrow 109">
            <a:hlinkClick r:id="rId6" action="ppaction://hlinksldjump"/>
          </p:cNvPr>
          <p:cNvSpPr/>
          <p:nvPr/>
        </p:nvSpPr>
        <p:spPr>
          <a:xfrm>
            <a:off x="8501090" y="285728"/>
            <a:ext cx="500066" cy="28575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TotalTime>
  <Words>277</Words>
  <Application>Microsoft Office PowerPoint</Application>
  <PresentationFormat>On-screen Show (4:3)</PresentationFormat>
  <Paragraphs>75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Pipeline creation</vt:lpstr>
      <vt:lpstr>Store csv in output S3 path</vt:lpstr>
      <vt:lpstr> FLOW STEP-3 S3 to RedShift </vt:lpstr>
      <vt:lpstr> Get s3 output paths and create table names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100</cp:revision>
  <dcterms:created xsi:type="dcterms:W3CDTF">2024-10-24T11:05:54Z</dcterms:created>
  <dcterms:modified xsi:type="dcterms:W3CDTF">2024-10-25T03:45:02Z</dcterms:modified>
</cp:coreProperties>
</file>