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17"/>
  </p:notesMasterIdLst>
  <p:sldIdLst>
    <p:sldId id="2147478805" r:id="rId3"/>
    <p:sldId id="2147478806" r:id="rId4"/>
    <p:sldId id="2147478807" r:id="rId5"/>
    <p:sldId id="2147478808" r:id="rId6"/>
    <p:sldId id="2147478809" r:id="rId7"/>
    <p:sldId id="2147478810" r:id="rId8"/>
    <p:sldId id="2147478811" r:id="rId9"/>
    <p:sldId id="2147478812" r:id="rId10"/>
    <p:sldId id="2147478813" r:id="rId11"/>
    <p:sldId id="2147478817" r:id="rId12"/>
    <p:sldId id="2147478816" r:id="rId13"/>
    <p:sldId id="2147478815" r:id="rId14"/>
    <p:sldId id="2147478818" r:id="rId15"/>
    <p:sldId id="21474788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C3D64-532B-4D2B-B170-1D2328DE3BD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A43FA-1640-465C-A340-C04F61E68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49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sgmarkets.com/explore/boards/58174" TargetMode="External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hyperlink" Target="https://dashboard.sgmarkets.com/explore/boards/58169" TargetMode="Externa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9.png"/><Relationship Id="rId26" Type="http://schemas.openxmlformats.org/officeDocument/2006/relationships/image" Target="../media/image41.png"/><Relationship Id="rId3" Type="http://schemas.openxmlformats.org/officeDocument/2006/relationships/image" Target="../media/image33.png"/><Relationship Id="rId21" Type="http://schemas.openxmlformats.org/officeDocument/2006/relationships/image" Target="../media/image36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5" Type="http://schemas.openxmlformats.org/officeDocument/2006/relationships/image" Target="../media/image40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5.png"/><Relationship Id="rId20" Type="http://schemas.openxmlformats.org/officeDocument/2006/relationships/image" Target="../media/image31.png"/><Relationship Id="rId1" Type="http://schemas.openxmlformats.org/officeDocument/2006/relationships/tags" Target="../tags/tag6.xml"/><Relationship Id="rId6" Type="http://schemas.openxmlformats.org/officeDocument/2006/relationships/image" Target="../media/image35.png"/><Relationship Id="rId11" Type="http://schemas.openxmlformats.org/officeDocument/2006/relationships/image" Target="../media/image17.png"/><Relationship Id="rId24" Type="http://schemas.openxmlformats.org/officeDocument/2006/relationships/image" Target="../media/image39.png"/><Relationship Id="rId5" Type="http://schemas.openxmlformats.org/officeDocument/2006/relationships/image" Target="../media/image34.png"/><Relationship Id="rId15" Type="http://schemas.openxmlformats.org/officeDocument/2006/relationships/image" Target="../media/image22.png"/><Relationship Id="rId23" Type="http://schemas.openxmlformats.org/officeDocument/2006/relationships/image" Target="../media/image38.png"/><Relationship Id="rId10" Type="http://schemas.openxmlformats.org/officeDocument/2006/relationships/image" Target="../media/image16.gif"/><Relationship Id="rId19" Type="http://schemas.openxmlformats.org/officeDocument/2006/relationships/image" Target="../media/image30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hyperlink" Target="https://synapses.fr.world.socgen/Learn/OpKnow/ITEC/ContinuousDelivery/" TargetMode="External"/><Relationship Id="rId21" Type="http://schemas.openxmlformats.org/officeDocument/2006/relationships/image" Target="../media/image21.png"/><Relationship Id="rId7" Type="http://schemas.openxmlformats.org/officeDocument/2006/relationships/image" Target="../media/image7.jpeg"/><Relationship Id="rId12" Type="http://schemas.openxmlformats.org/officeDocument/2006/relationships/image" Target="../media/image35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45.jpeg"/><Relationship Id="rId16" Type="http://schemas.openxmlformats.org/officeDocument/2006/relationships/image" Target="../media/image16.gif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34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tags" Target="../tags/tag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gif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05EA31-1F26-44D6-99A8-702D0F52951F}"/>
              </a:ext>
            </a:extLst>
          </p:cNvPr>
          <p:cNvSpPr/>
          <p:nvPr userDrawn="1"/>
        </p:nvSpPr>
        <p:spPr>
          <a:xfrm>
            <a:off x="0" y="0"/>
            <a:ext cx="4800000" cy="68592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Cover Subtitle"/>
          <p:cNvSpPr>
            <a:spLocks noGrp="1"/>
          </p:cNvSpPr>
          <p:nvPr>
            <p:ph type="subTitle" idx="1" hasCustomPrompt="1"/>
          </p:nvPr>
        </p:nvSpPr>
        <p:spPr>
          <a:xfrm>
            <a:off x="5088000" y="4320001"/>
            <a:ext cx="667431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indent="0" algn="l" defTabSz="1219170" rtl="0" eaLnBrk="1" latinLnBrk="0" hangingPunct="1">
              <a:spcBef>
                <a:spcPts val="12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2400" b="0" kern="1200" cap="none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subtitle</a:t>
            </a:r>
          </a:p>
        </p:txBody>
      </p:sp>
      <p:sp>
        <p:nvSpPr>
          <p:cNvPr id="16" name="Cover Title"/>
          <p:cNvSpPr>
            <a:spLocks noGrp="1"/>
          </p:cNvSpPr>
          <p:nvPr>
            <p:ph type="ctrTitle" hasCustomPrompt="1"/>
          </p:nvPr>
        </p:nvSpPr>
        <p:spPr>
          <a:xfrm>
            <a:off x="5088000" y="2721275"/>
            <a:ext cx="6674317" cy="111620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121917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GB" sz="4267" b="1" kern="1200" spc="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25" name="Privacy"/>
          <p:cNvSpPr>
            <a:spLocks noGrp="1"/>
          </p:cNvSpPr>
          <p:nvPr>
            <p:ph type="body" sz="quarter" idx="15" hasCustomPrompt="1"/>
          </p:nvPr>
        </p:nvSpPr>
        <p:spPr>
          <a:xfrm>
            <a:off x="10024021" y="208742"/>
            <a:ext cx="1738296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Type of privacy</a:t>
            </a:r>
          </a:p>
        </p:txBody>
      </p:sp>
      <p:sp>
        <p:nvSpPr>
          <p:cNvPr id="12" name="DatePresentation"/>
          <p:cNvSpPr>
            <a:spLocks noGrp="1"/>
          </p:cNvSpPr>
          <p:nvPr>
            <p:ph type="body" sz="quarter" idx="13" hasCustomPrompt="1"/>
          </p:nvPr>
        </p:nvSpPr>
        <p:spPr>
          <a:xfrm>
            <a:off x="5088001" y="219000"/>
            <a:ext cx="516873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C103AA-93E6-4C23-9DA4-9FEBE6A55434}"/>
              </a:ext>
            </a:extLst>
          </p:cNvPr>
          <p:cNvSpPr/>
          <p:nvPr userDrawn="1"/>
        </p:nvSpPr>
        <p:spPr>
          <a:xfrm>
            <a:off x="2834381" y="3974400"/>
            <a:ext cx="4896000" cy="12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Quicksand Light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F5509E-AB7B-4E07-8BA2-2B03EE1F2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99"/>
          <a:stretch/>
        </p:blipFill>
        <p:spPr>
          <a:xfrm>
            <a:off x="5088001" y="5992286"/>
            <a:ext cx="4061063" cy="70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ture Methode &amp; Pract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3916" y="478633"/>
            <a:ext cx="11328000" cy="315300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ARCHITECTURE – PROJECT METHODE &amp; PRATICES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8E765-7214-4A36-B32A-D18CCEC2BFC9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334A38A-ADEC-437E-BD83-5B6B027558E5}"/>
              </a:ext>
            </a:extLst>
          </p:cNvPr>
          <p:cNvGrpSpPr/>
          <p:nvPr userDrawn="1"/>
        </p:nvGrpSpPr>
        <p:grpSpPr>
          <a:xfrm>
            <a:off x="433916" y="1006069"/>
            <a:ext cx="11328000" cy="3343532"/>
            <a:chOff x="228600" y="906397"/>
            <a:chExt cx="8339718" cy="25076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799FF0-3FB1-4675-A52C-2E0317AFCB55}"/>
                </a:ext>
              </a:extLst>
            </p:cNvPr>
            <p:cNvSpPr/>
            <p:nvPr userDrawn="1"/>
          </p:nvSpPr>
          <p:spPr>
            <a:xfrm>
              <a:off x="2276337" y="2187403"/>
              <a:ext cx="1512000" cy="36000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</a:rPr>
                <a:t>TDD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4AA746-40D8-4B3C-A2AF-1CA3A118A0A9}"/>
                </a:ext>
              </a:extLst>
            </p:cNvPr>
            <p:cNvSpPr/>
            <p:nvPr userDrawn="1"/>
          </p:nvSpPr>
          <p:spPr>
            <a:xfrm>
              <a:off x="5466277" y="1757758"/>
              <a:ext cx="1512000" cy="36000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</a:rPr>
                <a:t>Clean code (reviews &amp; principle)</a:t>
              </a:r>
            </a:p>
          </p:txBody>
        </p:sp>
        <p:sp>
          <p:nvSpPr>
            <p:cNvPr id="13" name="Rounded Rectangle 18">
              <a:extLst>
                <a:ext uri="{FF2B5EF4-FFF2-40B4-BE49-F238E27FC236}">
                  <a16:creationId xmlns:a16="http://schemas.microsoft.com/office/drawing/2014/main" id="{8E5AD9C9-B42F-48EC-927A-21B8D64B97ED}"/>
                </a:ext>
              </a:extLst>
            </p:cNvPr>
            <p:cNvSpPr/>
            <p:nvPr userDrawn="1"/>
          </p:nvSpPr>
          <p:spPr>
            <a:xfrm rot="16200000">
              <a:off x="-873050" y="2008047"/>
              <a:ext cx="2507648" cy="304347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1200" b="1">
                  <a:solidFill>
                    <a:srgbClr val="91929C"/>
                  </a:solidFill>
                </a:rPr>
                <a:t>PRACTICES</a:t>
              </a:r>
            </a:p>
          </p:txBody>
        </p:sp>
        <p:sp>
          <p:nvSpPr>
            <p:cNvPr id="14" name="Pentagon 20">
              <a:extLst>
                <a:ext uri="{FF2B5EF4-FFF2-40B4-BE49-F238E27FC236}">
                  <a16:creationId xmlns:a16="http://schemas.microsoft.com/office/drawing/2014/main" id="{544EDFD1-13FF-41D7-BD26-D74E6D1C763A}"/>
                </a:ext>
              </a:extLst>
            </p:cNvPr>
            <p:cNvSpPr/>
            <p:nvPr userDrawn="1"/>
          </p:nvSpPr>
          <p:spPr>
            <a:xfrm>
              <a:off x="688564" y="906398"/>
              <a:ext cx="1512000" cy="360000"/>
            </a:xfrm>
            <a:prstGeom prst="homePlat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>
                  <a:solidFill>
                    <a:srgbClr val="91929C">
                      <a:lumMod val="50000"/>
                    </a:srgbClr>
                  </a:solidFill>
                  <a:cs typeface="Arial" pitchFamily="34" charset="0"/>
                </a:rPr>
                <a:t>INCEPT</a:t>
              </a:r>
            </a:p>
          </p:txBody>
        </p:sp>
        <p:sp>
          <p:nvSpPr>
            <p:cNvPr id="15" name="Chevron 21">
              <a:extLst>
                <a:ext uri="{FF2B5EF4-FFF2-40B4-BE49-F238E27FC236}">
                  <a16:creationId xmlns:a16="http://schemas.microsoft.com/office/drawing/2014/main" id="{19860B34-08E1-4104-B025-2AAF2A7E6EA3}"/>
                </a:ext>
              </a:extLst>
            </p:cNvPr>
            <p:cNvSpPr/>
            <p:nvPr userDrawn="1"/>
          </p:nvSpPr>
          <p:spPr>
            <a:xfrm>
              <a:off x="2279492" y="906399"/>
              <a:ext cx="1512000" cy="360000"/>
            </a:xfrm>
            <a:prstGeom prst="chevron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>
                  <a:solidFill>
                    <a:srgbClr val="91929C">
                      <a:lumMod val="50000"/>
                    </a:srgbClr>
                  </a:solidFill>
                  <a:cs typeface="Arial" pitchFamily="34" charset="0"/>
                </a:rPr>
                <a:t>BUILD</a:t>
              </a:r>
            </a:p>
          </p:txBody>
        </p:sp>
        <p:sp>
          <p:nvSpPr>
            <p:cNvPr id="16" name="Chevron 22">
              <a:extLst>
                <a:ext uri="{FF2B5EF4-FFF2-40B4-BE49-F238E27FC236}">
                  <a16:creationId xmlns:a16="http://schemas.microsoft.com/office/drawing/2014/main" id="{6BBC2BB8-D9E6-419B-987C-0E66CAB94D9A}"/>
                </a:ext>
              </a:extLst>
            </p:cNvPr>
            <p:cNvSpPr/>
            <p:nvPr userDrawn="1"/>
          </p:nvSpPr>
          <p:spPr>
            <a:xfrm>
              <a:off x="5465390" y="906398"/>
              <a:ext cx="1512000" cy="360000"/>
            </a:xfrm>
            <a:prstGeom prst="chevron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>
                  <a:solidFill>
                    <a:srgbClr val="91929C">
                      <a:lumMod val="50000"/>
                    </a:srgbClr>
                  </a:solidFill>
                  <a:cs typeface="Arial" pitchFamily="34" charset="0"/>
                </a:rPr>
                <a:t>RELEASE</a:t>
              </a:r>
            </a:p>
          </p:txBody>
        </p:sp>
        <p:sp>
          <p:nvSpPr>
            <p:cNvPr id="17" name="Chevron 23">
              <a:extLst>
                <a:ext uri="{FF2B5EF4-FFF2-40B4-BE49-F238E27FC236}">
                  <a16:creationId xmlns:a16="http://schemas.microsoft.com/office/drawing/2014/main" id="{247E0B2D-D8B5-46B5-A593-A790654A9BA1}"/>
                </a:ext>
              </a:extLst>
            </p:cNvPr>
            <p:cNvSpPr/>
            <p:nvPr userDrawn="1"/>
          </p:nvSpPr>
          <p:spPr>
            <a:xfrm>
              <a:off x="7056318" y="906398"/>
              <a:ext cx="1512000" cy="360000"/>
            </a:xfrm>
            <a:prstGeom prst="chevron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>
                  <a:solidFill>
                    <a:srgbClr val="91929C">
                      <a:lumMod val="50000"/>
                    </a:srgbClr>
                  </a:solidFill>
                  <a:cs typeface="Arial" pitchFamily="34" charset="0"/>
                </a:rPr>
                <a:t>OPERATE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9DE5F0-14F8-486E-B70E-FE12143E7323}"/>
                </a:ext>
              </a:extLst>
            </p:cNvPr>
            <p:cNvSpPr/>
            <p:nvPr userDrawn="1"/>
          </p:nvSpPr>
          <p:spPr>
            <a:xfrm>
              <a:off x="3878751" y="2186456"/>
              <a:ext cx="1512000" cy="36000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  <a:cs typeface="Arial" pitchFamily="34" charset="0"/>
                </a:rPr>
                <a:t>Code and Security Quality Gate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34F84E3-DEF9-45F0-8857-A1F2F1110220}"/>
                </a:ext>
              </a:extLst>
            </p:cNvPr>
            <p:cNvSpPr/>
            <p:nvPr userDrawn="1"/>
          </p:nvSpPr>
          <p:spPr>
            <a:xfrm>
              <a:off x="2279492" y="2622660"/>
              <a:ext cx="1512000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</a:rPr>
                <a:t>Infrastructure as Code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40B1974-C82E-47FF-8D97-293A73349D6A}"/>
                </a:ext>
              </a:extLst>
            </p:cNvPr>
            <p:cNvSpPr/>
            <p:nvPr userDrawn="1"/>
          </p:nvSpPr>
          <p:spPr>
            <a:xfrm>
              <a:off x="5466277" y="1334456"/>
              <a:ext cx="1512000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</a:rPr>
                <a:t>Done means in Prod/Finer Slicing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D59755-67E5-42C5-8BCA-E82BBE4F5128}"/>
                </a:ext>
              </a:extLst>
            </p:cNvPr>
            <p:cNvSpPr/>
            <p:nvPr userDrawn="1"/>
          </p:nvSpPr>
          <p:spPr>
            <a:xfrm>
              <a:off x="2276337" y="1336271"/>
              <a:ext cx="1512000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</a:rPr>
                <a:t>Continuous Integration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674B54-E6DD-4E97-ADCE-A696DFF19B34}"/>
                </a:ext>
              </a:extLst>
            </p:cNvPr>
            <p:cNvSpPr/>
            <p:nvPr userDrawn="1"/>
          </p:nvSpPr>
          <p:spPr>
            <a:xfrm>
              <a:off x="688564" y="2193162"/>
              <a:ext cx="1512000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</a:rPr>
                <a:t>User Stories</a:t>
              </a:r>
            </a:p>
            <a:p>
              <a:pPr algn="ctr"/>
              <a:r>
                <a:rPr lang="en-US" sz="900">
                  <a:solidFill>
                    <a:srgbClr val="000000"/>
                  </a:solidFill>
                </a:rPr>
                <a:t>&amp; Epics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74A63-E550-42F7-B3CB-1339568C1B5F}"/>
                </a:ext>
              </a:extLst>
            </p:cNvPr>
            <p:cNvSpPr/>
            <p:nvPr userDrawn="1"/>
          </p:nvSpPr>
          <p:spPr>
            <a:xfrm>
              <a:off x="688564" y="1757758"/>
              <a:ext cx="1512000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</a:rPr>
                <a:t>Ops tasks included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A9B7F2-3934-4788-8724-002D826D2425}"/>
                </a:ext>
              </a:extLst>
            </p:cNvPr>
            <p:cNvSpPr/>
            <p:nvPr userDrawn="1"/>
          </p:nvSpPr>
          <p:spPr>
            <a:xfrm>
              <a:off x="688564" y="3054046"/>
              <a:ext cx="1512000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</a:rPr>
                <a:t>Business Value Model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2CA61E-E730-414C-81CF-B913F8A95033}"/>
                </a:ext>
              </a:extLst>
            </p:cNvPr>
            <p:cNvSpPr/>
            <p:nvPr userDrawn="1"/>
          </p:nvSpPr>
          <p:spPr>
            <a:xfrm>
              <a:off x="690832" y="1336840"/>
              <a:ext cx="1512000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</a:rPr>
                <a:t>Whiteboard &amp; Feedback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488212-FF0F-41DC-A558-B598A286C1B5}"/>
                </a:ext>
              </a:extLst>
            </p:cNvPr>
            <p:cNvSpPr/>
            <p:nvPr userDrawn="1"/>
          </p:nvSpPr>
          <p:spPr>
            <a:xfrm>
              <a:off x="2279492" y="1766546"/>
              <a:ext cx="1512000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</a:rPr>
                <a:t>Pair-Programming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38A5077-D3B3-4581-A0FA-0FE56C85112D}"/>
                </a:ext>
              </a:extLst>
            </p:cNvPr>
            <p:cNvSpPr/>
            <p:nvPr userDrawn="1"/>
          </p:nvSpPr>
          <p:spPr>
            <a:xfrm>
              <a:off x="3876236" y="1759915"/>
              <a:ext cx="1512000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>
                  <a:solidFill>
                    <a:srgbClr val="000000"/>
                  </a:solidFill>
                </a:rPr>
                <a:t>BDD</a:t>
              </a: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E494285-5E8C-4634-A0F4-B6302743C849}"/>
                </a:ext>
              </a:extLst>
            </p:cNvPr>
            <p:cNvSpPr/>
            <p:nvPr userDrawn="1"/>
          </p:nvSpPr>
          <p:spPr>
            <a:xfrm>
              <a:off x="7056318" y="2178479"/>
              <a:ext cx="1512000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  <a:cs typeface="Arial" pitchFamily="34" charset="0"/>
                </a:rPr>
                <a:t>Automated observability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6C614C-3810-494D-8E5C-1B1A513EAB7E}"/>
                </a:ext>
              </a:extLst>
            </p:cNvPr>
            <p:cNvSpPr/>
            <p:nvPr userDrawn="1"/>
          </p:nvSpPr>
          <p:spPr>
            <a:xfrm>
              <a:off x="5466277" y="2178561"/>
              <a:ext cx="1512000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  <a:cs typeface="Arial" pitchFamily="34" charset="0"/>
                </a:rPr>
                <a:t>Comprehensive Testing </a:t>
              </a:r>
            </a:p>
            <a:p>
              <a:pPr algn="ctr"/>
              <a:r>
                <a:rPr lang="en-US" sz="1000">
                  <a:solidFill>
                    <a:srgbClr val="000000"/>
                  </a:solidFill>
                  <a:cs typeface="Arial" pitchFamily="34" charset="0"/>
                </a:rPr>
                <a:t>during release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009CE0D-4E7F-4D28-8C68-410D4092F2FE}"/>
                </a:ext>
              </a:extLst>
            </p:cNvPr>
            <p:cNvSpPr/>
            <p:nvPr userDrawn="1"/>
          </p:nvSpPr>
          <p:spPr>
            <a:xfrm>
              <a:off x="7056318" y="2615740"/>
              <a:ext cx="1512000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  <a:cs typeface="Arial" pitchFamily="34" charset="0"/>
                </a:rPr>
                <a:t>Business process or chain Metrology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00D811-BDC6-4441-B6B9-2985C2A07862}"/>
                </a:ext>
              </a:extLst>
            </p:cNvPr>
            <p:cNvSpPr/>
            <p:nvPr userDrawn="1"/>
          </p:nvSpPr>
          <p:spPr>
            <a:xfrm>
              <a:off x="3876730" y="1336421"/>
              <a:ext cx="1512000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  <a:cs typeface="Arial" pitchFamily="34" charset="0"/>
                </a:rPr>
                <a:t>Unit Testing &amp; </a:t>
              </a:r>
              <a:r>
                <a:rPr lang="en-US" sz="1000" err="1">
                  <a:solidFill>
                    <a:srgbClr val="000000"/>
                  </a:solidFill>
                  <a:cs typeface="Arial" pitchFamily="34" charset="0"/>
                </a:rPr>
                <a:t>Func</a:t>
              </a:r>
              <a:r>
                <a:rPr lang="en-US" sz="1000">
                  <a:solidFill>
                    <a:srgbClr val="000000"/>
                  </a:solidFill>
                  <a:cs typeface="Arial" pitchFamily="34" charset="0"/>
                </a:rPr>
                <a:t>. Testing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BE4409-531E-4EBB-ACF0-EDDC0CA3A4EA}"/>
                </a:ext>
              </a:extLst>
            </p:cNvPr>
            <p:cNvSpPr/>
            <p:nvPr userDrawn="1"/>
          </p:nvSpPr>
          <p:spPr>
            <a:xfrm>
              <a:off x="5466277" y="2618543"/>
              <a:ext cx="1512000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</a:rPr>
                <a:t>Automated Deployment in PROD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E7DADF6-2732-4586-9BC0-97A269683617}"/>
                </a:ext>
              </a:extLst>
            </p:cNvPr>
            <p:cNvSpPr/>
            <p:nvPr userDrawn="1"/>
          </p:nvSpPr>
          <p:spPr>
            <a:xfrm>
              <a:off x="688564" y="2623604"/>
              <a:ext cx="1512000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</a:rPr>
                <a:t>Backlog Grooming</a:t>
              </a:r>
            </a:p>
            <a:p>
              <a:pPr algn="ctr"/>
              <a:r>
                <a:rPr lang="en-US" sz="900">
                  <a:solidFill>
                    <a:srgbClr val="000000"/>
                  </a:solidFill>
                </a:rPr>
                <a:t>&amp; Priorities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349B060-81B9-46DC-8684-8C4413E5F1F1}"/>
                </a:ext>
              </a:extLst>
            </p:cNvPr>
            <p:cNvSpPr/>
            <p:nvPr userDrawn="1"/>
          </p:nvSpPr>
          <p:spPr>
            <a:xfrm>
              <a:off x="7056318" y="1744606"/>
              <a:ext cx="1512000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  <a:cs typeface="Arial" pitchFamily="34" charset="0"/>
                </a:rPr>
                <a:t>FinOps Practices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65CCA66-6F86-49E2-9EB8-511B3100A478}"/>
                </a:ext>
              </a:extLst>
            </p:cNvPr>
            <p:cNvSpPr/>
            <p:nvPr userDrawn="1"/>
          </p:nvSpPr>
          <p:spPr>
            <a:xfrm>
              <a:off x="3874462" y="2624290"/>
              <a:ext cx="1512000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>
                  <a:solidFill>
                    <a:srgbClr val="000000"/>
                  </a:solidFill>
                </a:rPr>
                <a:t>Automated Deployment in DEV</a:t>
              </a:r>
            </a:p>
            <a:p>
              <a:pPr algn="ctr"/>
              <a:endParaRPr lang="en-US" sz="100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62" name="Chevron 21">
              <a:extLst>
                <a:ext uri="{FF2B5EF4-FFF2-40B4-BE49-F238E27FC236}">
                  <a16:creationId xmlns:a16="http://schemas.microsoft.com/office/drawing/2014/main" id="{41459AF0-C329-4356-9071-26BB132ABC25}"/>
                </a:ext>
              </a:extLst>
            </p:cNvPr>
            <p:cNvSpPr/>
            <p:nvPr userDrawn="1"/>
          </p:nvSpPr>
          <p:spPr>
            <a:xfrm>
              <a:off x="3870420" y="906399"/>
              <a:ext cx="1512000" cy="360000"/>
            </a:xfrm>
            <a:prstGeom prst="chevron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>
                  <a:solidFill>
                    <a:srgbClr val="91929C">
                      <a:lumMod val="50000"/>
                    </a:srgbClr>
                  </a:solidFill>
                  <a:cs typeface="Arial" pitchFamily="34" charset="0"/>
                </a:rPr>
                <a:t>ACCEPT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CDC33F7-ED99-42E3-8E75-36D22724CB9E}"/>
                </a:ext>
              </a:extLst>
            </p:cNvPr>
            <p:cNvSpPr/>
            <p:nvPr userDrawn="1"/>
          </p:nvSpPr>
          <p:spPr>
            <a:xfrm>
              <a:off x="7056318" y="1336141"/>
              <a:ext cx="1512000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  <a:cs typeface="Arial" pitchFamily="34" charset="0"/>
                </a:rPr>
                <a:t>Monitor Everything</a:t>
              </a:r>
            </a:p>
          </p:txBody>
        </p:sp>
        <p:sp>
          <p:nvSpPr>
            <p:cNvPr id="64" name="TextBox 139">
              <a:extLst>
                <a:ext uri="{FF2B5EF4-FFF2-40B4-BE49-F238E27FC236}">
                  <a16:creationId xmlns:a16="http://schemas.microsoft.com/office/drawing/2014/main" id="{4C4016D6-2441-4836-8FE5-C6B8B775E1A6}"/>
                </a:ext>
              </a:extLst>
            </p:cNvPr>
            <p:cNvSpPr txBox="1"/>
            <p:nvPr userDrawn="1"/>
          </p:nvSpPr>
          <p:spPr>
            <a:xfrm>
              <a:off x="7056318" y="1342271"/>
              <a:ext cx="321398" cy="164306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pPr algn="l"/>
              <a:r>
                <a:rPr lang="en-GB" sz="900">
                  <a:sym typeface="Wingdings 2"/>
                </a:rPr>
                <a:t></a:t>
              </a:r>
              <a:endParaRPr lang="en-GB" sz="900"/>
            </a:p>
          </p:txBody>
        </p:sp>
        <p:sp>
          <p:nvSpPr>
            <p:cNvPr id="65" name="TextBox 139">
              <a:extLst>
                <a:ext uri="{FF2B5EF4-FFF2-40B4-BE49-F238E27FC236}">
                  <a16:creationId xmlns:a16="http://schemas.microsoft.com/office/drawing/2014/main" id="{EEF0C67E-10D5-4E55-A3AF-093864D7B842}"/>
                </a:ext>
              </a:extLst>
            </p:cNvPr>
            <p:cNvSpPr txBox="1"/>
            <p:nvPr userDrawn="1"/>
          </p:nvSpPr>
          <p:spPr>
            <a:xfrm>
              <a:off x="2282400" y="1334456"/>
              <a:ext cx="321398" cy="164306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pPr algn="l"/>
              <a:r>
                <a:rPr lang="en-GB" sz="900">
                  <a:sym typeface="Wingdings 2"/>
                </a:rPr>
                <a:t></a:t>
              </a:r>
              <a:endParaRPr lang="en-GB" sz="900"/>
            </a:p>
          </p:txBody>
        </p:sp>
        <p:sp>
          <p:nvSpPr>
            <p:cNvPr id="66" name="TextBox 139">
              <a:extLst>
                <a:ext uri="{FF2B5EF4-FFF2-40B4-BE49-F238E27FC236}">
                  <a16:creationId xmlns:a16="http://schemas.microsoft.com/office/drawing/2014/main" id="{A9218EFD-AD75-499B-AAD6-0C56A788A37B}"/>
                </a:ext>
              </a:extLst>
            </p:cNvPr>
            <p:cNvSpPr txBox="1"/>
            <p:nvPr userDrawn="1"/>
          </p:nvSpPr>
          <p:spPr>
            <a:xfrm>
              <a:off x="688564" y="1341802"/>
              <a:ext cx="321398" cy="164306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pPr algn="l"/>
              <a:r>
                <a:rPr lang="en-GB" sz="900">
                  <a:sym typeface="Wingdings 2"/>
                </a:rPr>
                <a:t></a:t>
              </a:r>
              <a:endParaRPr lang="en-GB" sz="900"/>
            </a:p>
          </p:txBody>
        </p:sp>
        <p:sp>
          <p:nvSpPr>
            <p:cNvPr id="67" name="TextBox 139">
              <a:extLst>
                <a:ext uri="{FF2B5EF4-FFF2-40B4-BE49-F238E27FC236}">
                  <a16:creationId xmlns:a16="http://schemas.microsoft.com/office/drawing/2014/main" id="{DDB59171-ABA9-4113-A228-7C5B65A219EE}"/>
                </a:ext>
              </a:extLst>
            </p:cNvPr>
            <p:cNvSpPr txBox="1"/>
            <p:nvPr userDrawn="1"/>
          </p:nvSpPr>
          <p:spPr>
            <a:xfrm>
              <a:off x="688564" y="1766546"/>
              <a:ext cx="321398" cy="164306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pPr algn="l"/>
              <a:r>
                <a:rPr lang="en-GB" sz="900">
                  <a:sym typeface="Wingdings 2"/>
                </a:rPr>
                <a:t></a:t>
              </a:r>
              <a:endParaRPr lang="en-GB" sz="900"/>
            </a:p>
          </p:txBody>
        </p:sp>
        <p:sp>
          <p:nvSpPr>
            <p:cNvPr id="68" name="TextBox 139">
              <a:extLst>
                <a:ext uri="{FF2B5EF4-FFF2-40B4-BE49-F238E27FC236}">
                  <a16:creationId xmlns:a16="http://schemas.microsoft.com/office/drawing/2014/main" id="{ACCC99E4-15DC-4556-A33B-B7B98A0F5CBA}"/>
                </a:ext>
              </a:extLst>
            </p:cNvPr>
            <p:cNvSpPr txBox="1"/>
            <p:nvPr userDrawn="1"/>
          </p:nvSpPr>
          <p:spPr>
            <a:xfrm>
              <a:off x="688564" y="2198356"/>
              <a:ext cx="321398" cy="164306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pPr algn="l"/>
              <a:r>
                <a:rPr lang="en-GB" sz="900">
                  <a:sym typeface="Wingdings 2"/>
                </a:rPr>
                <a:t></a:t>
              </a:r>
              <a:endParaRPr lang="en-GB" sz="900"/>
            </a:p>
          </p:txBody>
        </p:sp>
        <p:sp>
          <p:nvSpPr>
            <p:cNvPr id="69" name="TextBox 142">
              <a:extLst>
                <a:ext uri="{FF2B5EF4-FFF2-40B4-BE49-F238E27FC236}">
                  <a16:creationId xmlns:a16="http://schemas.microsoft.com/office/drawing/2014/main" id="{833F53EF-B90F-4475-A9DB-F8230050DC7C}"/>
                </a:ext>
              </a:extLst>
            </p:cNvPr>
            <p:cNvSpPr txBox="1"/>
            <p:nvPr userDrawn="1"/>
          </p:nvSpPr>
          <p:spPr>
            <a:xfrm>
              <a:off x="688564" y="2626201"/>
              <a:ext cx="321398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pPr algn="l"/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71" name="TextBox 142">
              <a:extLst>
                <a:ext uri="{FF2B5EF4-FFF2-40B4-BE49-F238E27FC236}">
                  <a16:creationId xmlns:a16="http://schemas.microsoft.com/office/drawing/2014/main" id="{1E51A755-BE2E-4214-B1E8-289EB6963254}"/>
                </a:ext>
              </a:extLst>
            </p:cNvPr>
            <p:cNvSpPr txBox="1"/>
            <p:nvPr userDrawn="1"/>
          </p:nvSpPr>
          <p:spPr>
            <a:xfrm>
              <a:off x="2278605" y="1768465"/>
              <a:ext cx="321398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pPr algn="l"/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72" name="TextBox 142">
              <a:extLst>
                <a:ext uri="{FF2B5EF4-FFF2-40B4-BE49-F238E27FC236}">
                  <a16:creationId xmlns:a16="http://schemas.microsoft.com/office/drawing/2014/main" id="{1E7A736C-2D9E-439D-8BF3-AEBACAC4338E}"/>
                </a:ext>
              </a:extLst>
            </p:cNvPr>
            <p:cNvSpPr txBox="1"/>
            <p:nvPr userDrawn="1"/>
          </p:nvSpPr>
          <p:spPr>
            <a:xfrm>
              <a:off x="3872441" y="2188840"/>
              <a:ext cx="321398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pPr algn="l"/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73" name="TextBox 142">
              <a:extLst>
                <a:ext uri="{FF2B5EF4-FFF2-40B4-BE49-F238E27FC236}">
                  <a16:creationId xmlns:a16="http://schemas.microsoft.com/office/drawing/2014/main" id="{6F38F0DC-0811-4380-B3E0-D36A5B382985}"/>
                </a:ext>
              </a:extLst>
            </p:cNvPr>
            <p:cNvSpPr txBox="1"/>
            <p:nvPr userDrawn="1"/>
          </p:nvSpPr>
          <p:spPr>
            <a:xfrm>
              <a:off x="3870420" y="1340879"/>
              <a:ext cx="321398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pPr algn="l"/>
              <a:r>
                <a:rPr lang="en-GB" sz="900">
                  <a:sym typeface="Wingdings 2"/>
                </a:rPr>
                <a:t></a:t>
              </a:r>
              <a:endParaRPr lang="en-GB" sz="900"/>
            </a:p>
          </p:txBody>
        </p:sp>
        <p:sp>
          <p:nvSpPr>
            <p:cNvPr id="74" name="TextBox 142">
              <a:extLst>
                <a:ext uri="{FF2B5EF4-FFF2-40B4-BE49-F238E27FC236}">
                  <a16:creationId xmlns:a16="http://schemas.microsoft.com/office/drawing/2014/main" id="{B5CA9B67-1DF7-46B1-B4B8-8CE4BCD35577}"/>
                </a:ext>
              </a:extLst>
            </p:cNvPr>
            <p:cNvSpPr txBox="1"/>
            <p:nvPr userDrawn="1"/>
          </p:nvSpPr>
          <p:spPr>
            <a:xfrm>
              <a:off x="3869926" y="1772864"/>
              <a:ext cx="321398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pPr algn="l"/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75" name="TextBox 146">
              <a:extLst>
                <a:ext uri="{FF2B5EF4-FFF2-40B4-BE49-F238E27FC236}">
                  <a16:creationId xmlns:a16="http://schemas.microsoft.com/office/drawing/2014/main" id="{8B8959A3-5D40-4BC9-85D8-5AAFD5DE6614}"/>
                </a:ext>
              </a:extLst>
            </p:cNvPr>
            <p:cNvSpPr txBox="1"/>
            <p:nvPr userDrawn="1"/>
          </p:nvSpPr>
          <p:spPr>
            <a:xfrm>
              <a:off x="2278605" y="2624290"/>
              <a:ext cx="321398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pPr algn="l"/>
              <a:r>
                <a:rPr lang="en-GB" sz="900">
                  <a:sym typeface="Wingdings 2"/>
                </a:rPr>
                <a:t></a:t>
              </a:r>
              <a:endParaRPr lang="en-GB" sz="900"/>
            </a:p>
          </p:txBody>
        </p:sp>
        <p:sp>
          <p:nvSpPr>
            <p:cNvPr id="76" name="TextBox 146">
              <a:extLst>
                <a:ext uri="{FF2B5EF4-FFF2-40B4-BE49-F238E27FC236}">
                  <a16:creationId xmlns:a16="http://schemas.microsoft.com/office/drawing/2014/main" id="{F448B812-C6DE-40A3-A282-0C8CAAEC8F71}"/>
                </a:ext>
              </a:extLst>
            </p:cNvPr>
            <p:cNvSpPr txBox="1"/>
            <p:nvPr userDrawn="1"/>
          </p:nvSpPr>
          <p:spPr>
            <a:xfrm>
              <a:off x="3868152" y="2624290"/>
              <a:ext cx="321398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pPr algn="l"/>
              <a:r>
                <a:rPr lang="en-GB" sz="900">
                  <a:sym typeface="Wingdings 2"/>
                </a:rPr>
                <a:t></a:t>
              </a:r>
              <a:endParaRPr lang="en-GB" sz="900"/>
            </a:p>
          </p:txBody>
        </p:sp>
        <p:sp>
          <p:nvSpPr>
            <p:cNvPr id="77" name="TextBox 146">
              <a:extLst>
                <a:ext uri="{FF2B5EF4-FFF2-40B4-BE49-F238E27FC236}">
                  <a16:creationId xmlns:a16="http://schemas.microsoft.com/office/drawing/2014/main" id="{A7BEC18B-EF88-462F-B935-B63560D42AB7}"/>
                </a:ext>
              </a:extLst>
            </p:cNvPr>
            <p:cNvSpPr txBox="1"/>
            <p:nvPr userDrawn="1"/>
          </p:nvSpPr>
          <p:spPr>
            <a:xfrm>
              <a:off x="5469432" y="2617651"/>
              <a:ext cx="321398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pPr algn="l"/>
              <a:r>
                <a:rPr lang="en-GB" sz="900">
                  <a:sym typeface="Wingdings 2"/>
                </a:rPr>
                <a:t></a:t>
              </a:r>
              <a:endParaRPr lang="en-GB" sz="900"/>
            </a:p>
          </p:txBody>
        </p:sp>
        <p:sp>
          <p:nvSpPr>
            <p:cNvPr id="78" name="TextBox 146">
              <a:extLst>
                <a:ext uri="{FF2B5EF4-FFF2-40B4-BE49-F238E27FC236}">
                  <a16:creationId xmlns:a16="http://schemas.microsoft.com/office/drawing/2014/main" id="{8E4964A2-E3BC-4E08-892B-5336282A230C}"/>
                </a:ext>
              </a:extLst>
            </p:cNvPr>
            <p:cNvSpPr txBox="1"/>
            <p:nvPr userDrawn="1"/>
          </p:nvSpPr>
          <p:spPr>
            <a:xfrm>
              <a:off x="7063504" y="2626600"/>
              <a:ext cx="321398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pPr algn="l"/>
              <a:r>
                <a:rPr lang="en-GB" sz="900">
                  <a:sym typeface="Wingdings 2"/>
                </a:rPr>
                <a:t></a:t>
              </a:r>
              <a:endParaRPr lang="en-GB" sz="900"/>
            </a:p>
          </p:txBody>
        </p:sp>
        <p:sp>
          <p:nvSpPr>
            <p:cNvPr id="79" name="TextBox 146">
              <a:extLst>
                <a:ext uri="{FF2B5EF4-FFF2-40B4-BE49-F238E27FC236}">
                  <a16:creationId xmlns:a16="http://schemas.microsoft.com/office/drawing/2014/main" id="{549CD7FB-CF30-4DC5-B0DE-742B29ACE2A9}"/>
                </a:ext>
              </a:extLst>
            </p:cNvPr>
            <p:cNvSpPr txBox="1"/>
            <p:nvPr userDrawn="1"/>
          </p:nvSpPr>
          <p:spPr>
            <a:xfrm>
              <a:off x="688564" y="3050730"/>
              <a:ext cx="321398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pPr algn="l"/>
              <a:r>
                <a:rPr lang="en-GB" sz="900">
                  <a:sym typeface="Wingdings 2"/>
                </a:rPr>
                <a:t></a:t>
              </a:r>
              <a:endParaRPr lang="en-GB" sz="900"/>
            </a:p>
          </p:txBody>
        </p:sp>
        <p:sp>
          <p:nvSpPr>
            <p:cNvPr id="80" name="TextBox 142">
              <a:extLst>
                <a:ext uri="{FF2B5EF4-FFF2-40B4-BE49-F238E27FC236}">
                  <a16:creationId xmlns:a16="http://schemas.microsoft.com/office/drawing/2014/main" id="{1C4C88FF-0C87-4FF9-B8E3-C18F3F57B92E}"/>
                </a:ext>
              </a:extLst>
            </p:cNvPr>
            <p:cNvSpPr txBox="1"/>
            <p:nvPr userDrawn="1"/>
          </p:nvSpPr>
          <p:spPr>
            <a:xfrm>
              <a:off x="7063504" y="2176116"/>
              <a:ext cx="321398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pPr algn="l"/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81" name="TextBox 142">
              <a:extLst>
                <a:ext uri="{FF2B5EF4-FFF2-40B4-BE49-F238E27FC236}">
                  <a16:creationId xmlns:a16="http://schemas.microsoft.com/office/drawing/2014/main" id="{C3B12E27-9065-4403-98D4-268B35475C24}"/>
                </a:ext>
              </a:extLst>
            </p:cNvPr>
            <p:cNvSpPr txBox="1"/>
            <p:nvPr userDrawn="1"/>
          </p:nvSpPr>
          <p:spPr>
            <a:xfrm>
              <a:off x="5469432" y="1334456"/>
              <a:ext cx="321398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pPr algn="l"/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82" name="TextBox 142">
              <a:extLst>
                <a:ext uri="{FF2B5EF4-FFF2-40B4-BE49-F238E27FC236}">
                  <a16:creationId xmlns:a16="http://schemas.microsoft.com/office/drawing/2014/main" id="{1B18E5B8-87CE-4ED1-927A-1D720DD037E3}"/>
                </a:ext>
              </a:extLst>
            </p:cNvPr>
            <p:cNvSpPr txBox="1"/>
            <p:nvPr userDrawn="1"/>
          </p:nvSpPr>
          <p:spPr>
            <a:xfrm>
              <a:off x="5471689" y="1753156"/>
              <a:ext cx="321398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pPr algn="l"/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83" name="TextBox 142">
              <a:extLst>
                <a:ext uri="{FF2B5EF4-FFF2-40B4-BE49-F238E27FC236}">
                  <a16:creationId xmlns:a16="http://schemas.microsoft.com/office/drawing/2014/main" id="{EF49D231-00F6-41E2-BC0F-899F53F1269E}"/>
                </a:ext>
              </a:extLst>
            </p:cNvPr>
            <p:cNvSpPr txBox="1"/>
            <p:nvPr userDrawn="1"/>
          </p:nvSpPr>
          <p:spPr>
            <a:xfrm>
              <a:off x="2282400" y="2187029"/>
              <a:ext cx="321398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pPr algn="l"/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84" name="TextBox 139">
              <a:extLst>
                <a:ext uri="{FF2B5EF4-FFF2-40B4-BE49-F238E27FC236}">
                  <a16:creationId xmlns:a16="http://schemas.microsoft.com/office/drawing/2014/main" id="{B35D542B-0CEB-4384-8F42-90F2EC1EBFCD}"/>
                </a:ext>
              </a:extLst>
            </p:cNvPr>
            <p:cNvSpPr txBox="1"/>
            <p:nvPr userDrawn="1"/>
          </p:nvSpPr>
          <p:spPr>
            <a:xfrm>
              <a:off x="7063504" y="1753156"/>
              <a:ext cx="321398" cy="164306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pPr algn="l"/>
              <a:r>
                <a:rPr lang="en-GB" sz="900">
                  <a:sym typeface="Wingdings 2"/>
                </a:rPr>
                <a:t></a:t>
              </a:r>
              <a:endParaRPr lang="en-GB" sz="900"/>
            </a:p>
          </p:txBody>
        </p:sp>
        <p:sp>
          <p:nvSpPr>
            <p:cNvPr id="85" name="TextBox 146">
              <a:extLst>
                <a:ext uri="{FF2B5EF4-FFF2-40B4-BE49-F238E27FC236}">
                  <a16:creationId xmlns:a16="http://schemas.microsoft.com/office/drawing/2014/main" id="{B381E895-7F94-4D30-A3E1-39B31BE26A70}"/>
                </a:ext>
              </a:extLst>
            </p:cNvPr>
            <p:cNvSpPr txBox="1"/>
            <p:nvPr userDrawn="1"/>
          </p:nvSpPr>
          <p:spPr>
            <a:xfrm>
              <a:off x="5465390" y="2168689"/>
              <a:ext cx="321398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pPr algn="l"/>
              <a:r>
                <a:rPr lang="en-GB" sz="900">
                  <a:sym typeface="Wingdings 2"/>
                </a:rPr>
                <a:t></a:t>
              </a:r>
              <a:endParaRPr lang="en-GB" sz="900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E3A6C9D0-5B26-49BF-8F26-5146A3B8A5DB}"/>
              </a:ext>
            </a:extLst>
          </p:cNvPr>
          <p:cNvSpPr/>
          <p:nvPr userDrawn="1"/>
        </p:nvSpPr>
        <p:spPr>
          <a:xfrm>
            <a:off x="376778" y="4468045"/>
            <a:ext cx="11385137" cy="16702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1600"/>
              </a:spcBef>
            </a:pPr>
            <a:endParaRPr lang="fr-FR" sz="1600">
              <a:ea typeface="Source Sans Pro" pitchFamily="34" charset="0"/>
            </a:endParaRPr>
          </a:p>
        </p:txBody>
      </p:sp>
      <p:sp>
        <p:nvSpPr>
          <p:cNvPr id="91" name="Rounded Rectangle 44">
            <a:extLst>
              <a:ext uri="{FF2B5EF4-FFF2-40B4-BE49-F238E27FC236}">
                <a16:creationId xmlns:a16="http://schemas.microsoft.com/office/drawing/2014/main" id="{7A1AE9FE-63D5-44E7-927A-E7833FA288D2}"/>
              </a:ext>
            </a:extLst>
          </p:cNvPr>
          <p:cNvSpPr/>
          <p:nvPr userDrawn="1"/>
        </p:nvSpPr>
        <p:spPr>
          <a:xfrm>
            <a:off x="8562336" y="6277701"/>
            <a:ext cx="720000" cy="288000"/>
          </a:xfrm>
          <a:prstGeom prst="roundRect">
            <a:avLst/>
          </a:prstGeom>
          <a:solidFill>
            <a:srgbClr val="008000">
              <a:alpha val="40000"/>
            </a:srgbClr>
          </a:solidFill>
          <a:ln w="19050">
            <a:solidFill>
              <a:srgbClr val="336600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  <a:cs typeface="Arial" pitchFamily="34" charset="0"/>
              </a:rPr>
              <a:t>Achieved</a:t>
            </a:r>
          </a:p>
        </p:txBody>
      </p:sp>
      <p:sp>
        <p:nvSpPr>
          <p:cNvPr id="92" name="Rounded Rectangle 45">
            <a:extLst>
              <a:ext uri="{FF2B5EF4-FFF2-40B4-BE49-F238E27FC236}">
                <a16:creationId xmlns:a16="http://schemas.microsoft.com/office/drawing/2014/main" id="{E74F1120-F215-468F-AF48-7B8D723CF780}"/>
              </a:ext>
            </a:extLst>
          </p:cNvPr>
          <p:cNvSpPr/>
          <p:nvPr userDrawn="1"/>
        </p:nvSpPr>
        <p:spPr>
          <a:xfrm>
            <a:off x="9388863" y="6277701"/>
            <a:ext cx="720000" cy="288000"/>
          </a:xfrm>
          <a:prstGeom prst="roundRect">
            <a:avLst/>
          </a:prstGeom>
          <a:solidFill>
            <a:srgbClr val="CCFFFF">
              <a:alpha val="20000"/>
            </a:srgbClr>
          </a:solidFill>
          <a:ln w="19050">
            <a:solidFill>
              <a:srgbClr val="00B0F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Progress</a:t>
            </a:r>
          </a:p>
        </p:txBody>
      </p:sp>
      <p:sp>
        <p:nvSpPr>
          <p:cNvPr id="93" name="Rounded Rectangle 46">
            <a:extLst>
              <a:ext uri="{FF2B5EF4-FFF2-40B4-BE49-F238E27FC236}">
                <a16:creationId xmlns:a16="http://schemas.microsoft.com/office/drawing/2014/main" id="{6444416D-5535-413D-8B4C-DF084C930887}"/>
              </a:ext>
            </a:extLst>
          </p:cNvPr>
          <p:cNvSpPr/>
          <p:nvPr userDrawn="1"/>
        </p:nvSpPr>
        <p:spPr>
          <a:xfrm>
            <a:off x="11041915" y="6277701"/>
            <a:ext cx="720000" cy="288000"/>
          </a:xfrm>
          <a:prstGeom prst="round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fr-FR" sz="900">
                <a:solidFill>
                  <a:srgbClr val="000000"/>
                </a:solidFill>
              </a:rPr>
              <a:t>TO DO</a:t>
            </a:r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94" name="Rounded Rectangle 47">
            <a:extLst>
              <a:ext uri="{FF2B5EF4-FFF2-40B4-BE49-F238E27FC236}">
                <a16:creationId xmlns:a16="http://schemas.microsoft.com/office/drawing/2014/main" id="{E85A3C7F-B060-45B7-8E95-BD3CCFA0F7A4}"/>
              </a:ext>
            </a:extLst>
          </p:cNvPr>
          <p:cNvSpPr/>
          <p:nvPr userDrawn="1"/>
        </p:nvSpPr>
        <p:spPr>
          <a:xfrm>
            <a:off x="10215389" y="6277701"/>
            <a:ext cx="720000" cy="288000"/>
          </a:xfrm>
          <a:prstGeom prst="roundRect">
            <a:avLst/>
          </a:prstGeom>
          <a:solidFill>
            <a:srgbClr val="FFC000">
              <a:alpha val="4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900">
                <a:solidFill>
                  <a:sysClr val="windowText" lastClr="000000"/>
                </a:solidFill>
              </a:rPr>
              <a:t>At Risk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ABB20C3-D49F-4894-8B01-7D7D88766DCB}"/>
              </a:ext>
            </a:extLst>
          </p:cNvPr>
          <p:cNvSpPr/>
          <p:nvPr userDrawn="1"/>
        </p:nvSpPr>
        <p:spPr>
          <a:xfrm>
            <a:off x="5377589" y="3869597"/>
            <a:ext cx="2053779" cy="48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rgbClr val="000000"/>
                </a:solidFill>
                <a:cs typeface="Arial" pitchFamily="34" charset="0"/>
              </a:rPr>
              <a:t>DevSecOps</a:t>
            </a:r>
            <a:r>
              <a:rPr lang="en-US" sz="1000">
                <a:solidFill>
                  <a:srgbClr val="000000"/>
                </a:solidFill>
                <a:cs typeface="Arial" pitchFamily="34" charset="0"/>
              </a:rPr>
              <a:t> Practices</a:t>
            </a:r>
          </a:p>
        </p:txBody>
      </p:sp>
      <p:sp>
        <p:nvSpPr>
          <p:cNvPr id="70" name="TextBox 146">
            <a:extLst>
              <a:ext uri="{FF2B5EF4-FFF2-40B4-BE49-F238E27FC236}">
                <a16:creationId xmlns:a16="http://schemas.microsoft.com/office/drawing/2014/main" id="{C89B649F-8007-4ACE-9DE4-47AD9A96A2E9}"/>
              </a:ext>
            </a:extLst>
          </p:cNvPr>
          <p:cNvSpPr txBox="1"/>
          <p:nvPr userDrawn="1"/>
        </p:nvSpPr>
        <p:spPr>
          <a:xfrm>
            <a:off x="5369018" y="3869597"/>
            <a:ext cx="436561" cy="2286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algn="l"/>
            <a:r>
              <a:rPr lang="en-GB" sz="900">
                <a:sym typeface="Wingdings 2"/>
              </a:rPr>
              <a:t></a:t>
            </a:r>
            <a:endParaRPr lang="en-GB" sz="900"/>
          </a:p>
        </p:txBody>
      </p:sp>
      <p:sp>
        <p:nvSpPr>
          <p:cNvPr id="87" name="ZoneTexte 3">
            <a:extLst>
              <a:ext uri="{FF2B5EF4-FFF2-40B4-BE49-F238E27FC236}">
                <a16:creationId xmlns:a16="http://schemas.microsoft.com/office/drawing/2014/main" id="{736FC268-8F73-4842-A62B-D9796099B821}"/>
              </a:ext>
            </a:extLst>
          </p:cNvPr>
          <p:cNvSpPr txBox="1"/>
          <p:nvPr userDrawn="1"/>
        </p:nvSpPr>
        <p:spPr>
          <a:xfrm>
            <a:off x="388997" y="4768081"/>
            <a:ext cx="5893888" cy="1389599"/>
          </a:xfrm>
          <a:prstGeom prst="rect">
            <a:avLst/>
          </a:prstGeom>
          <a:noFill/>
          <a:ln w="12700">
            <a:solidFill>
              <a:srgbClr val="949494"/>
            </a:solidFill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fr-FR" sz="1200">
                <a:latin typeface="Arial" pitchFamily="34" charset="0"/>
                <a:cs typeface="Arial" pitchFamily="34" charset="0"/>
              </a:rPr>
              <a:t>OBSERVATIONS:</a:t>
            </a: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ZoneTexte 5">
            <a:extLst>
              <a:ext uri="{FF2B5EF4-FFF2-40B4-BE49-F238E27FC236}">
                <a16:creationId xmlns:a16="http://schemas.microsoft.com/office/drawing/2014/main" id="{16076630-E70E-486F-A863-95A610381E72}"/>
              </a:ext>
            </a:extLst>
          </p:cNvPr>
          <p:cNvSpPr txBox="1"/>
          <p:nvPr userDrawn="1"/>
        </p:nvSpPr>
        <p:spPr>
          <a:xfrm>
            <a:off x="6402137" y="4768082"/>
            <a:ext cx="5355947" cy="138959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fr-FR" sz="1200">
                <a:latin typeface="Arial" pitchFamily="34" charset="0"/>
                <a:cs typeface="Arial" pitchFamily="34" charset="0"/>
              </a:rPr>
              <a:t>ARCHITECT Comment &amp; Validation:</a:t>
            </a: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Rounded Rectangle 44">
            <a:extLst>
              <a:ext uri="{FF2B5EF4-FFF2-40B4-BE49-F238E27FC236}">
                <a16:creationId xmlns:a16="http://schemas.microsoft.com/office/drawing/2014/main" id="{AB3E03F7-FAC3-4E58-83EC-AB984348D942}"/>
              </a:ext>
            </a:extLst>
          </p:cNvPr>
          <p:cNvSpPr/>
          <p:nvPr userDrawn="1"/>
        </p:nvSpPr>
        <p:spPr>
          <a:xfrm>
            <a:off x="7735809" y="6277701"/>
            <a:ext cx="720000" cy="288000"/>
          </a:xfrm>
          <a:prstGeom prst="roundRect">
            <a:avLst/>
          </a:prstGeom>
          <a:solidFill>
            <a:srgbClr val="FFC000">
              <a:alpha val="40000"/>
            </a:srgbClr>
          </a:solidFill>
          <a:ln w="19050">
            <a:solidFill>
              <a:srgbClr val="336600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  <a:cs typeface="Arial" pitchFamily="34" charset="0"/>
              </a:rPr>
              <a:t>Unused</a:t>
            </a:r>
          </a:p>
        </p:txBody>
      </p:sp>
    </p:spTree>
    <p:extLst>
      <p:ext uri="{BB962C8B-B14F-4D97-AF65-F5344CB8AC3E}">
        <p14:creationId xmlns:p14="http://schemas.microsoft.com/office/powerpoint/2010/main" val="1701045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chitecture Methode &amp; Pract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3916" y="478633"/>
            <a:ext cx="11328000" cy="315300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ARCHITECTURE – </a:t>
            </a:r>
            <a:r>
              <a:rPr lang="en-US" noProof="0" err="1"/>
              <a:t>CrafManship</a:t>
            </a:r>
            <a:r>
              <a:rPr lang="en-US" noProof="0"/>
              <a:t> practices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8E765-7214-4A36-B32A-D18CCEC2BFC9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334A38A-ADEC-437E-BD83-5B6B027558E5}"/>
              </a:ext>
            </a:extLst>
          </p:cNvPr>
          <p:cNvGrpSpPr/>
          <p:nvPr userDrawn="1"/>
        </p:nvGrpSpPr>
        <p:grpSpPr>
          <a:xfrm>
            <a:off x="433916" y="975418"/>
            <a:ext cx="6151859" cy="2800261"/>
            <a:chOff x="228600" y="883409"/>
            <a:chExt cx="4529022" cy="2100196"/>
          </a:xfrm>
        </p:grpSpPr>
        <p:sp>
          <p:nvSpPr>
            <p:cNvPr id="13" name="Rounded Rectangle 18">
              <a:extLst>
                <a:ext uri="{FF2B5EF4-FFF2-40B4-BE49-F238E27FC236}">
                  <a16:creationId xmlns:a16="http://schemas.microsoft.com/office/drawing/2014/main" id="{8E5AD9C9-B42F-48EC-927A-21B8D64B97ED}"/>
                </a:ext>
              </a:extLst>
            </p:cNvPr>
            <p:cNvSpPr/>
            <p:nvPr userDrawn="1"/>
          </p:nvSpPr>
          <p:spPr>
            <a:xfrm rot="16200000">
              <a:off x="-657830" y="1792827"/>
              <a:ext cx="2077208" cy="304347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1200" b="1">
                  <a:solidFill>
                    <a:srgbClr val="91929C"/>
                  </a:solidFill>
                </a:rPr>
                <a:t>PRACTICES</a:t>
              </a:r>
            </a:p>
          </p:txBody>
        </p:sp>
        <p:sp>
          <p:nvSpPr>
            <p:cNvPr id="14" name="Pentagon 20">
              <a:extLst>
                <a:ext uri="{FF2B5EF4-FFF2-40B4-BE49-F238E27FC236}">
                  <a16:creationId xmlns:a16="http://schemas.microsoft.com/office/drawing/2014/main" id="{544EDFD1-13FF-41D7-BD26-D74E6D1C763A}"/>
                </a:ext>
              </a:extLst>
            </p:cNvPr>
            <p:cNvSpPr/>
            <p:nvPr userDrawn="1"/>
          </p:nvSpPr>
          <p:spPr>
            <a:xfrm>
              <a:off x="688564" y="906398"/>
              <a:ext cx="1116574" cy="360000"/>
            </a:xfrm>
            <a:prstGeom prst="homePlate">
              <a:avLst>
                <a:gd name="adj" fmla="val 0"/>
              </a:avLst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>
                  <a:solidFill>
                    <a:srgbClr val="91929C">
                      <a:lumMod val="50000"/>
                    </a:srgbClr>
                  </a:solidFill>
                  <a:cs typeface="Arial" pitchFamily="34" charset="0"/>
                </a:rPr>
                <a:t>Craft Practices</a:t>
              </a:r>
            </a:p>
          </p:txBody>
        </p:sp>
        <p:sp>
          <p:nvSpPr>
            <p:cNvPr id="15" name="Chevron 21">
              <a:extLst>
                <a:ext uri="{FF2B5EF4-FFF2-40B4-BE49-F238E27FC236}">
                  <a16:creationId xmlns:a16="http://schemas.microsoft.com/office/drawing/2014/main" id="{19860B34-08E1-4104-B025-2AAF2A7E6EA3}"/>
                </a:ext>
              </a:extLst>
            </p:cNvPr>
            <p:cNvSpPr/>
            <p:nvPr userDrawn="1"/>
          </p:nvSpPr>
          <p:spPr>
            <a:xfrm>
              <a:off x="3641048" y="883409"/>
              <a:ext cx="1116574" cy="360000"/>
            </a:xfrm>
            <a:prstGeom prst="chevron">
              <a:avLst>
                <a:gd name="adj" fmla="val 0"/>
              </a:avLst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>
                  <a:solidFill>
                    <a:srgbClr val="91929C">
                      <a:lumMod val="50000"/>
                    </a:srgbClr>
                  </a:solidFill>
                  <a:cs typeface="Arial" pitchFamily="34" charset="0"/>
                  <a:hlinkClick r:id="rId3"/>
                </a:rPr>
                <a:t>Ambitions</a:t>
              </a:r>
              <a:endParaRPr lang="en-US" sz="800" b="1">
                <a:solidFill>
                  <a:srgbClr val="91929C">
                    <a:lumMod val="50000"/>
                  </a:srgbClr>
                </a:solidFill>
                <a:cs typeface="Arial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674B54-E6DD-4E97-ADCE-A696DFF19B34}"/>
                </a:ext>
              </a:extLst>
            </p:cNvPr>
            <p:cNvSpPr/>
            <p:nvPr userDrawn="1"/>
          </p:nvSpPr>
          <p:spPr>
            <a:xfrm>
              <a:off x="688563" y="2193162"/>
              <a:ext cx="1121100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</a:rPr>
                <a:t>Tool Mastery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74A63-E550-42F7-B3CB-1339568C1B5F}"/>
                </a:ext>
              </a:extLst>
            </p:cNvPr>
            <p:cNvSpPr/>
            <p:nvPr userDrawn="1"/>
          </p:nvSpPr>
          <p:spPr>
            <a:xfrm>
              <a:off x="688564" y="1757758"/>
              <a:ext cx="1127257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</a:rPr>
                <a:t>People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2CA61E-E730-414C-81CF-B913F8A95033}"/>
                </a:ext>
              </a:extLst>
            </p:cNvPr>
            <p:cNvSpPr/>
            <p:nvPr userDrawn="1"/>
          </p:nvSpPr>
          <p:spPr>
            <a:xfrm>
              <a:off x="690832" y="1336840"/>
              <a:ext cx="1116574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</a:rPr>
                <a:t>Development practices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E7DADF6-2732-4586-9BC0-97A269683617}"/>
                </a:ext>
              </a:extLst>
            </p:cNvPr>
            <p:cNvSpPr/>
            <p:nvPr userDrawn="1"/>
          </p:nvSpPr>
          <p:spPr>
            <a:xfrm>
              <a:off x="688564" y="2623604"/>
              <a:ext cx="1127257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900">
                  <a:solidFill>
                    <a:srgbClr val="000000"/>
                  </a:solidFill>
                </a:rPr>
                <a:t>De</a:t>
              </a:r>
              <a:r>
                <a:rPr lang="en-US" sz="900" err="1">
                  <a:solidFill>
                    <a:srgbClr val="000000"/>
                  </a:solidFill>
                </a:rPr>
                <a:t>velopment</a:t>
              </a:r>
              <a:r>
                <a:rPr lang="en-US" sz="900">
                  <a:solidFill>
                    <a:srgbClr val="000000"/>
                  </a:solidFill>
                </a:rPr>
                <a:t> Experience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E3A6C9D0-5B26-49BF-8F26-5146A3B8A5DB}"/>
              </a:ext>
            </a:extLst>
          </p:cNvPr>
          <p:cNvSpPr/>
          <p:nvPr userDrawn="1"/>
        </p:nvSpPr>
        <p:spPr>
          <a:xfrm>
            <a:off x="376778" y="4468045"/>
            <a:ext cx="11385137" cy="16702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1600"/>
              </a:spcBef>
            </a:pPr>
            <a:endParaRPr lang="fr-FR" sz="1600">
              <a:ea typeface="Source Sans Pro" pitchFamily="34" charset="0"/>
            </a:endParaRPr>
          </a:p>
        </p:txBody>
      </p:sp>
      <p:sp>
        <p:nvSpPr>
          <p:cNvPr id="87" name="ZoneTexte 3">
            <a:extLst>
              <a:ext uri="{FF2B5EF4-FFF2-40B4-BE49-F238E27FC236}">
                <a16:creationId xmlns:a16="http://schemas.microsoft.com/office/drawing/2014/main" id="{736FC268-8F73-4842-A62B-D9796099B821}"/>
              </a:ext>
            </a:extLst>
          </p:cNvPr>
          <p:cNvSpPr txBox="1"/>
          <p:nvPr userDrawn="1"/>
        </p:nvSpPr>
        <p:spPr>
          <a:xfrm>
            <a:off x="7074319" y="1006067"/>
            <a:ext cx="4683765" cy="2866927"/>
          </a:xfrm>
          <a:prstGeom prst="rect">
            <a:avLst/>
          </a:prstGeom>
          <a:noFill/>
          <a:ln w="12700">
            <a:solidFill>
              <a:srgbClr val="949494"/>
            </a:solidFill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fr-FR" sz="1200">
                <a:latin typeface="Arial" pitchFamily="34" charset="0"/>
                <a:cs typeface="Arial" pitchFamily="34" charset="0"/>
              </a:rPr>
              <a:t>OBSERVATIONS:</a:t>
            </a: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ZoneTexte 5">
            <a:extLst>
              <a:ext uri="{FF2B5EF4-FFF2-40B4-BE49-F238E27FC236}">
                <a16:creationId xmlns:a16="http://schemas.microsoft.com/office/drawing/2014/main" id="{16076630-E70E-486F-A863-95A610381E72}"/>
              </a:ext>
            </a:extLst>
          </p:cNvPr>
          <p:cNvSpPr txBox="1"/>
          <p:nvPr userDrawn="1"/>
        </p:nvSpPr>
        <p:spPr>
          <a:xfrm>
            <a:off x="294641" y="4012361"/>
            <a:ext cx="11463444" cy="212826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fr-FR" sz="1200">
                <a:latin typeface="Arial" pitchFamily="34" charset="0"/>
                <a:cs typeface="Arial" pitchFamily="34" charset="0"/>
              </a:rPr>
              <a:t>ARCHITECT Comment &amp; Validation:</a:t>
            </a: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Pentagon 20">
            <a:extLst>
              <a:ext uri="{FF2B5EF4-FFF2-40B4-BE49-F238E27FC236}">
                <a16:creationId xmlns:a16="http://schemas.microsoft.com/office/drawing/2014/main" id="{AD405BE8-C077-4064-986C-8E8088F496C8}"/>
              </a:ext>
            </a:extLst>
          </p:cNvPr>
          <p:cNvSpPr/>
          <p:nvPr userDrawn="1"/>
        </p:nvSpPr>
        <p:spPr>
          <a:xfrm>
            <a:off x="3063903" y="1006069"/>
            <a:ext cx="1516664" cy="480000"/>
          </a:xfrm>
          <a:prstGeom prst="homePlate">
            <a:avLst>
              <a:gd name="adj" fmla="val 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91929C">
                    <a:lumMod val="50000"/>
                  </a:srgbClr>
                </a:solidFill>
                <a:cs typeface="Arial" pitchFamily="34" charset="0"/>
                <a:hlinkClick r:id="rId4"/>
              </a:rPr>
              <a:t>Assessment</a:t>
            </a:r>
            <a:endParaRPr lang="en-US" sz="800" b="1">
              <a:solidFill>
                <a:srgbClr val="91929C">
                  <a:lumMod val="50000"/>
                </a:srgb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682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Terraform (gratuit) : maîtriser l'outil d'Infrastructure as Code">
            <a:extLst>
              <a:ext uri="{FF2B5EF4-FFF2-40B4-BE49-F238E27FC236}">
                <a16:creationId xmlns:a16="http://schemas.microsoft.com/office/drawing/2014/main" id="{29A47E91-56BB-4317-8E0D-1593089E39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280" y="3530314"/>
            <a:ext cx="471497" cy="27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3916" y="478633"/>
            <a:ext cx="11328000" cy="315300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TECHNICAL ARCHITECTURE – SOFTWARE FACTORY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8E765-7214-4A36-B32A-D18CCEC2BFC9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799FF0-3FB1-4675-A52C-2E0317AFCB55}"/>
              </a:ext>
            </a:extLst>
          </p:cNvPr>
          <p:cNvSpPr/>
          <p:nvPr userDrawn="1"/>
        </p:nvSpPr>
        <p:spPr>
          <a:xfrm>
            <a:off x="3215397" y="2714076"/>
            <a:ext cx="2053779" cy="48000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>
                <a:solidFill>
                  <a:srgbClr val="000000"/>
                </a:solidFill>
              </a:rPr>
              <a:t>CI Server</a:t>
            </a: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8E5AD9C9-B42F-48EC-927A-21B8D64B97ED}"/>
              </a:ext>
            </a:extLst>
          </p:cNvPr>
          <p:cNvSpPr/>
          <p:nvPr userDrawn="1"/>
        </p:nvSpPr>
        <p:spPr>
          <a:xfrm rot="16200000">
            <a:off x="-1029688" y="2474976"/>
            <a:ext cx="3340608" cy="4134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1200" b="1">
                <a:solidFill>
                  <a:srgbClr val="91929C"/>
                </a:solidFill>
              </a:rPr>
              <a:t>TOOLING &amp; FRAMEWORKS</a:t>
            </a:r>
          </a:p>
        </p:txBody>
      </p:sp>
      <p:sp>
        <p:nvSpPr>
          <p:cNvPr id="14" name="Pentagon 20">
            <a:extLst>
              <a:ext uri="{FF2B5EF4-FFF2-40B4-BE49-F238E27FC236}">
                <a16:creationId xmlns:a16="http://schemas.microsoft.com/office/drawing/2014/main" id="{544EDFD1-13FF-41D7-BD26-D74E6D1C763A}"/>
              </a:ext>
            </a:extLst>
          </p:cNvPr>
          <p:cNvSpPr/>
          <p:nvPr userDrawn="1"/>
        </p:nvSpPr>
        <p:spPr>
          <a:xfrm>
            <a:off x="1058693" y="1006069"/>
            <a:ext cx="2053779" cy="480000"/>
          </a:xfrm>
          <a:prstGeom prst="homePlat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91929C">
                    <a:lumMod val="50000"/>
                  </a:srgbClr>
                </a:solidFill>
                <a:cs typeface="Arial" pitchFamily="34" charset="0"/>
              </a:rPr>
              <a:t>INCEPT</a:t>
            </a:r>
          </a:p>
        </p:txBody>
      </p:sp>
      <p:sp>
        <p:nvSpPr>
          <p:cNvPr id="15" name="Chevron 21">
            <a:extLst>
              <a:ext uri="{FF2B5EF4-FFF2-40B4-BE49-F238E27FC236}">
                <a16:creationId xmlns:a16="http://schemas.microsoft.com/office/drawing/2014/main" id="{19860B34-08E1-4104-B025-2AAF2A7E6EA3}"/>
              </a:ext>
            </a:extLst>
          </p:cNvPr>
          <p:cNvSpPr/>
          <p:nvPr userDrawn="1"/>
        </p:nvSpPr>
        <p:spPr>
          <a:xfrm>
            <a:off x="3219683" y="1006071"/>
            <a:ext cx="2053779" cy="480000"/>
          </a:xfrm>
          <a:prstGeom prst="chevron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91929C">
                    <a:lumMod val="50000"/>
                  </a:srgbClr>
                </a:solidFill>
                <a:cs typeface="Arial" pitchFamily="34" charset="0"/>
              </a:rPr>
              <a:t>BUILD</a:t>
            </a:r>
          </a:p>
        </p:txBody>
      </p:sp>
      <p:sp>
        <p:nvSpPr>
          <p:cNvPr id="16" name="Chevron 22">
            <a:extLst>
              <a:ext uri="{FF2B5EF4-FFF2-40B4-BE49-F238E27FC236}">
                <a16:creationId xmlns:a16="http://schemas.microsoft.com/office/drawing/2014/main" id="{6BBC2BB8-D9E6-419B-987C-0E66CAB94D9A}"/>
              </a:ext>
            </a:extLst>
          </p:cNvPr>
          <p:cNvSpPr/>
          <p:nvPr userDrawn="1"/>
        </p:nvSpPr>
        <p:spPr>
          <a:xfrm>
            <a:off x="7547149" y="1006069"/>
            <a:ext cx="2053779" cy="480000"/>
          </a:xfrm>
          <a:prstGeom prst="chevron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91929C">
                    <a:lumMod val="50000"/>
                  </a:srgbClr>
                </a:solidFill>
                <a:cs typeface="Arial" pitchFamily="34" charset="0"/>
              </a:rPr>
              <a:t>RELEASE</a:t>
            </a:r>
          </a:p>
        </p:txBody>
      </p:sp>
      <p:sp>
        <p:nvSpPr>
          <p:cNvPr id="17" name="Chevron 23">
            <a:extLst>
              <a:ext uri="{FF2B5EF4-FFF2-40B4-BE49-F238E27FC236}">
                <a16:creationId xmlns:a16="http://schemas.microsoft.com/office/drawing/2014/main" id="{247E0B2D-D8B5-46B5-A593-A790654A9BA1}"/>
              </a:ext>
            </a:extLst>
          </p:cNvPr>
          <p:cNvSpPr/>
          <p:nvPr userDrawn="1"/>
        </p:nvSpPr>
        <p:spPr>
          <a:xfrm>
            <a:off x="9708137" y="1006069"/>
            <a:ext cx="2053779" cy="480000"/>
          </a:xfrm>
          <a:prstGeom prst="chevron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91929C">
                    <a:lumMod val="50000"/>
                  </a:srgbClr>
                </a:solidFill>
                <a:cs typeface="Arial" pitchFamily="34" charset="0"/>
              </a:rPr>
              <a:t>OPERATE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9DE5F0-14F8-486E-B70E-FE12143E7323}"/>
              </a:ext>
            </a:extLst>
          </p:cNvPr>
          <p:cNvSpPr/>
          <p:nvPr userDrawn="1"/>
        </p:nvSpPr>
        <p:spPr>
          <a:xfrm>
            <a:off x="5391987" y="2712813"/>
            <a:ext cx="2053779" cy="48000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>
                <a:solidFill>
                  <a:srgbClr val="000000"/>
                </a:solidFill>
              </a:rPr>
              <a:t>End to End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4F84E3-DEF9-45F0-8857-A1F2F1110220}"/>
              </a:ext>
            </a:extLst>
          </p:cNvPr>
          <p:cNvSpPr/>
          <p:nvPr userDrawn="1"/>
        </p:nvSpPr>
        <p:spPr>
          <a:xfrm>
            <a:off x="3219683" y="3294419"/>
            <a:ext cx="2053779" cy="480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l"/>
            <a:r>
              <a:rPr lang="en-US" sz="900">
                <a:solidFill>
                  <a:srgbClr val="000000"/>
                </a:solidFill>
              </a:rPr>
              <a:t>Quality Metrics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0B1974-C82E-47FF-8D97-293A73349D6A}"/>
              </a:ext>
            </a:extLst>
          </p:cNvPr>
          <p:cNvSpPr/>
          <p:nvPr userDrawn="1"/>
        </p:nvSpPr>
        <p:spPr>
          <a:xfrm>
            <a:off x="7548353" y="1576813"/>
            <a:ext cx="2053779" cy="480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l"/>
            <a:r>
              <a:rPr lang="en-US" sz="900">
                <a:solidFill>
                  <a:srgbClr val="000000"/>
                </a:solidFill>
              </a:rPr>
              <a:t>Binary repository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D59755-67E5-42C5-8BCA-E82BBE4F5128}"/>
              </a:ext>
            </a:extLst>
          </p:cNvPr>
          <p:cNvSpPr/>
          <p:nvPr userDrawn="1"/>
        </p:nvSpPr>
        <p:spPr>
          <a:xfrm>
            <a:off x="3215397" y="1579233"/>
            <a:ext cx="2053779" cy="480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l"/>
            <a:r>
              <a:rPr lang="en-US" sz="900">
                <a:solidFill>
                  <a:srgbClr val="000000"/>
                </a:solidFill>
              </a:rPr>
              <a:t> IDE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2CA61E-E730-414C-81CF-B913F8A95033}"/>
              </a:ext>
            </a:extLst>
          </p:cNvPr>
          <p:cNvSpPr/>
          <p:nvPr userDrawn="1"/>
        </p:nvSpPr>
        <p:spPr>
          <a:xfrm>
            <a:off x="1061775" y="1579992"/>
            <a:ext cx="2053779" cy="480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l"/>
            <a:r>
              <a:rPr lang="fr-FR" sz="800">
                <a:solidFill>
                  <a:srgbClr val="000000"/>
                </a:solidFill>
                <a:cs typeface="Arial" pitchFamily="34" charset="0"/>
              </a:rPr>
              <a:t>AGILE PROJECT MGT</a:t>
            </a:r>
            <a:endParaRPr lang="en-US" sz="8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488212-FF0F-41DC-A558-B598A286C1B5}"/>
              </a:ext>
            </a:extLst>
          </p:cNvPr>
          <p:cNvSpPr/>
          <p:nvPr userDrawn="1"/>
        </p:nvSpPr>
        <p:spPr>
          <a:xfrm>
            <a:off x="3219683" y="2152933"/>
            <a:ext cx="2053779" cy="480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l"/>
            <a:r>
              <a:rPr lang="en-US" sz="900">
                <a:solidFill>
                  <a:srgbClr val="000000"/>
                </a:solidFill>
              </a:rPr>
              <a:t>Version Control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8A5077-D3B3-4581-A0FA-0FE56C85112D}"/>
              </a:ext>
            </a:extLst>
          </p:cNvPr>
          <p:cNvSpPr/>
          <p:nvPr userDrawn="1"/>
        </p:nvSpPr>
        <p:spPr>
          <a:xfrm>
            <a:off x="5388570" y="2144092"/>
            <a:ext cx="2053779" cy="48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>
                <a:solidFill>
                  <a:srgbClr val="000000"/>
                </a:solidFill>
              </a:rPr>
              <a:t>Unit Testing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6C614C-3810-494D-8E5C-1B1A513EAB7E}"/>
              </a:ext>
            </a:extLst>
          </p:cNvPr>
          <p:cNvSpPr/>
          <p:nvPr userDrawn="1"/>
        </p:nvSpPr>
        <p:spPr>
          <a:xfrm>
            <a:off x="7548353" y="2702287"/>
            <a:ext cx="2053779" cy="48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l"/>
            <a:r>
              <a:rPr lang="en-US" sz="1000">
                <a:solidFill>
                  <a:srgbClr val="000000"/>
                </a:solidFill>
                <a:cs typeface="Arial" pitchFamily="34" charset="0"/>
              </a:rPr>
              <a:t>  Deploy Auto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00D811-BDC6-4441-B6B9-2985C2A07862}"/>
              </a:ext>
            </a:extLst>
          </p:cNvPr>
          <p:cNvSpPr/>
          <p:nvPr userDrawn="1"/>
        </p:nvSpPr>
        <p:spPr>
          <a:xfrm>
            <a:off x="5389241" y="1579433"/>
            <a:ext cx="2053779" cy="48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l"/>
            <a:r>
              <a:rPr lang="en-US" sz="1000">
                <a:solidFill>
                  <a:srgbClr val="000000"/>
                </a:solidFill>
                <a:cs typeface="Arial" pitchFamily="34" charset="0"/>
              </a:rPr>
              <a:t>  </a:t>
            </a:r>
            <a:r>
              <a:rPr lang="en-US" sz="1000" err="1">
                <a:solidFill>
                  <a:srgbClr val="000000"/>
                </a:solidFill>
                <a:cs typeface="Arial" pitchFamily="34" charset="0"/>
              </a:rPr>
              <a:t>Func</a:t>
            </a:r>
            <a:r>
              <a:rPr lang="en-US" sz="1000">
                <a:solidFill>
                  <a:srgbClr val="000000"/>
                </a:solidFill>
                <a:cs typeface="Arial" pitchFamily="34" charset="0"/>
              </a:rPr>
              <a:t>. Testing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BE4409-531E-4EBB-ACF0-EDDC0CA3A4EA}"/>
              </a:ext>
            </a:extLst>
          </p:cNvPr>
          <p:cNvSpPr/>
          <p:nvPr userDrawn="1"/>
        </p:nvSpPr>
        <p:spPr>
          <a:xfrm>
            <a:off x="7548353" y="3288929"/>
            <a:ext cx="2053779" cy="48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>
                <a:solidFill>
                  <a:srgbClr val="000000"/>
                </a:solidFill>
              </a:rPr>
              <a:t>Infra as Code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349B060-81B9-46DC-8684-8C4413E5F1F1}"/>
              </a:ext>
            </a:extLst>
          </p:cNvPr>
          <p:cNvSpPr/>
          <p:nvPr userDrawn="1"/>
        </p:nvSpPr>
        <p:spPr>
          <a:xfrm>
            <a:off x="9708137" y="2123680"/>
            <a:ext cx="2053779" cy="48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>
                <a:solidFill>
                  <a:srgbClr val="000000"/>
                </a:solidFill>
                <a:cs typeface="Arial" pitchFamily="34" charset="0"/>
              </a:rPr>
              <a:t>FinOps Measures and alerts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5CCA66-6F86-49E2-9EB8-511B3100A478}"/>
              </a:ext>
            </a:extLst>
          </p:cNvPr>
          <p:cNvSpPr/>
          <p:nvPr userDrawn="1"/>
        </p:nvSpPr>
        <p:spPr>
          <a:xfrm>
            <a:off x="5386161" y="3296592"/>
            <a:ext cx="2053779" cy="48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>
                <a:solidFill>
                  <a:srgbClr val="000000"/>
                </a:solidFill>
                <a:cs typeface="Arial" pitchFamily="34" charset="0"/>
              </a:rPr>
              <a:t>Performance</a:t>
            </a:r>
          </a:p>
        </p:txBody>
      </p:sp>
      <p:sp>
        <p:nvSpPr>
          <p:cNvPr id="62" name="Chevron 21">
            <a:extLst>
              <a:ext uri="{FF2B5EF4-FFF2-40B4-BE49-F238E27FC236}">
                <a16:creationId xmlns:a16="http://schemas.microsoft.com/office/drawing/2014/main" id="{41459AF0-C329-4356-9071-26BB132ABC25}"/>
              </a:ext>
            </a:extLst>
          </p:cNvPr>
          <p:cNvSpPr/>
          <p:nvPr userDrawn="1"/>
        </p:nvSpPr>
        <p:spPr>
          <a:xfrm>
            <a:off x="5380671" y="1006071"/>
            <a:ext cx="2053779" cy="480000"/>
          </a:xfrm>
          <a:prstGeom prst="chevron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91929C">
                    <a:lumMod val="50000"/>
                  </a:srgbClr>
                </a:solidFill>
                <a:cs typeface="Arial" pitchFamily="34" charset="0"/>
              </a:rPr>
              <a:t>ACCEPT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CDC33F7-ED99-42E3-8E75-36D22724CB9E}"/>
              </a:ext>
            </a:extLst>
          </p:cNvPr>
          <p:cNvSpPr/>
          <p:nvPr userDrawn="1"/>
        </p:nvSpPr>
        <p:spPr>
          <a:xfrm>
            <a:off x="9708137" y="1579060"/>
            <a:ext cx="2053779" cy="48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>
                <a:solidFill>
                  <a:srgbClr val="000000"/>
                </a:solidFill>
                <a:cs typeface="Arial" pitchFamily="34" charset="0"/>
              </a:rPr>
              <a:t>Monitoring/Alerting</a:t>
            </a:r>
          </a:p>
        </p:txBody>
      </p:sp>
      <p:sp>
        <p:nvSpPr>
          <p:cNvPr id="64" name="TextBox 139">
            <a:extLst>
              <a:ext uri="{FF2B5EF4-FFF2-40B4-BE49-F238E27FC236}">
                <a16:creationId xmlns:a16="http://schemas.microsoft.com/office/drawing/2014/main" id="{4C4016D6-2441-4836-8FE5-C6B8B775E1A6}"/>
              </a:ext>
            </a:extLst>
          </p:cNvPr>
          <p:cNvSpPr txBox="1"/>
          <p:nvPr userDrawn="1"/>
        </p:nvSpPr>
        <p:spPr>
          <a:xfrm>
            <a:off x="9708138" y="1587233"/>
            <a:ext cx="436561" cy="2190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l"/>
            <a:r>
              <a:rPr lang="en-GB" sz="900">
                <a:sym typeface="Wingdings 2"/>
              </a:rPr>
              <a:t></a:t>
            </a:r>
            <a:endParaRPr lang="en-GB" sz="900"/>
          </a:p>
        </p:txBody>
      </p:sp>
      <p:sp>
        <p:nvSpPr>
          <p:cNvPr id="65" name="TextBox 139">
            <a:extLst>
              <a:ext uri="{FF2B5EF4-FFF2-40B4-BE49-F238E27FC236}">
                <a16:creationId xmlns:a16="http://schemas.microsoft.com/office/drawing/2014/main" id="{EEF0C67E-10D5-4E55-A3AF-093864D7B842}"/>
              </a:ext>
            </a:extLst>
          </p:cNvPr>
          <p:cNvSpPr txBox="1"/>
          <p:nvPr userDrawn="1"/>
        </p:nvSpPr>
        <p:spPr>
          <a:xfrm>
            <a:off x="3223633" y="1576813"/>
            <a:ext cx="436561" cy="2190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l"/>
            <a:r>
              <a:rPr lang="en-GB" sz="900">
                <a:sym typeface="Wingdings 2"/>
              </a:rPr>
              <a:t></a:t>
            </a:r>
            <a:endParaRPr lang="en-GB" sz="900"/>
          </a:p>
        </p:txBody>
      </p:sp>
      <p:sp>
        <p:nvSpPr>
          <p:cNvPr id="66" name="TextBox 139">
            <a:extLst>
              <a:ext uri="{FF2B5EF4-FFF2-40B4-BE49-F238E27FC236}">
                <a16:creationId xmlns:a16="http://schemas.microsoft.com/office/drawing/2014/main" id="{A9218EFD-AD75-499B-AAD6-0C56A788A37B}"/>
              </a:ext>
            </a:extLst>
          </p:cNvPr>
          <p:cNvSpPr txBox="1"/>
          <p:nvPr userDrawn="1"/>
        </p:nvSpPr>
        <p:spPr>
          <a:xfrm>
            <a:off x="1058694" y="1586608"/>
            <a:ext cx="436561" cy="2190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l"/>
            <a:r>
              <a:rPr lang="en-GB" sz="900">
                <a:sym typeface="Wingdings 2"/>
              </a:rPr>
              <a:t></a:t>
            </a:r>
            <a:endParaRPr lang="en-GB" sz="900"/>
          </a:p>
        </p:txBody>
      </p:sp>
      <p:sp>
        <p:nvSpPr>
          <p:cNvPr id="71" name="TextBox 142">
            <a:extLst>
              <a:ext uri="{FF2B5EF4-FFF2-40B4-BE49-F238E27FC236}">
                <a16:creationId xmlns:a16="http://schemas.microsoft.com/office/drawing/2014/main" id="{1E51A755-BE2E-4214-B1E8-289EB6963254}"/>
              </a:ext>
            </a:extLst>
          </p:cNvPr>
          <p:cNvSpPr txBox="1"/>
          <p:nvPr userDrawn="1"/>
        </p:nvSpPr>
        <p:spPr>
          <a:xfrm>
            <a:off x="3218478" y="2155492"/>
            <a:ext cx="436561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l"/>
            <a:r>
              <a:rPr lang="en-GB" sz="900">
                <a:sym typeface="Wingdings 2"/>
              </a:rPr>
              <a:t></a:t>
            </a:r>
            <a:endParaRPr lang="en-GB" sz="900"/>
          </a:p>
        </p:txBody>
      </p:sp>
      <p:sp>
        <p:nvSpPr>
          <p:cNvPr id="72" name="TextBox 142">
            <a:extLst>
              <a:ext uri="{FF2B5EF4-FFF2-40B4-BE49-F238E27FC236}">
                <a16:creationId xmlns:a16="http://schemas.microsoft.com/office/drawing/2014/main" id="{1E7A736C-2D9E-439D-8BF3-AEBACAC4338E}"/>
              </a:ext>
            </a:extLst>
          </p:cNvPr>
          <p:cNvSpPr txBox="1"/>
          <p:nvPr userDrawn="1"/>
        </p:nvSpPr>
        <p:spPr>
          <a:xfrm>
            <a:off x="5383417" y="2715992"/>
            <a:ext cx="436561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l"/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73" name="TextBox 142">
            <a:extLst>
              <a:ext uri="{FF2B5EF4-FFF2-40B4-BE49-F238E27FC236}">
                <a16:creationId xmlns:a16="http://schemas.microsoft.com/office/drawing/2014/main" id="{6F38F0DC-0811-4380-B3E0-D36A5B382985}"/>
              </a:ext>
            </a:extLst>
          </p:cNvPr>
          <p:cNvSpPr txBox="1"/>
          <p:nvPr userDrawn="1"/>
        </p:nvSpPr>
        <p:spPr>
          <a:xfrm>
            <a:off x="5380672" y="1585377"/>
            <a:ext cx="436561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l"/>
            <a:r>
              <a:rPr lang="en-GB" sz="900">
                <a:sym typeface="Wingdings 2"/>
              </a:rPr>
              <a:t></a:t>
            </a:r>
            <a:endParaRPr lang="en-GB" sz="900"/>
          </a:p>
        </p:txBody>
      </p:sp>
      <p:sp>
        <p:nvSpPr>
          <p:cNvPr id="74" name="TextBox 142">
            <a:extLst>
              <a:ext uri="{FF2B5EF4-FFF2-40B4-BE49-F238E27FC236}">
                <a16:creationId xmlns:a16="http://schemas.microsoft.com/office/drawing/2014/main" id="{B5CA9B67-1DF7-46B1-B4B8-8CE4BCD35577}"/>
              </a:ext>
            </a:extLst>
          </p:cNvPr>
          <p:cNvSpPr txBox="1"/>
          <p:nvPr userDrawn="1"/>
        </p:nvSpPr>
        <p:spPr>
          <a:xfrm>
            <a:off x="5380001" y="2161357"/>
            <a:ext cx="436561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l"/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75" name="TextBox 146">
            <a:extLst>
              <a:ext uri="{FF2B5EF4-FFF2-40B4-BE49-F238E27FC236}">
                <a16:creationId xmlns:a16="http://schemas.microsoft.com/office/drawing/2014/main" id="{8B8959A3-5D40-4BC9-85D8-5AAFD5DE6614}"/>
              </a:ext>
            </a:extLst>
          </p:cNvPr>
          <p:cNvSpPr txBox="1"/>
          <p:nvPr userDrawn="1"/>
        </p:nvSpPr>
        <p:spPr>
          <a:xfrm>
            <a:off x="3218478" y="3296592"/>
            <a:ext cx="436561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l"/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76" name="TextBox 146">
            <a:extLst>
              <a:ext uri="{FF2B5EF4-FFF2-40B4-BE49-F238E27FC236}">
                <a16:creationId xmlns:a16="http://schemas.microsoft.com/office/drawing/2014/main" id="{F448B812-C6DE-40A3-A282-0C8CAAEC8F71}"/>
              </a:ext>
            </a:extLst>
          </p:cNvPr>
          <p:cNvSpPr txBox="1"/>
          <p:nvPr userDrawn="1"/>
        </p:nvSpPr>
        <p:spPr>
          <a:xfrm>
            <a:off x="5377590" y="3296592"/>
            <a:ext cx="436561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l"/>
            <a:r>
              <a:rPr lang="en-GB" sz="900">
                <a:sym typeface="Wingdings 2"/>
              </a:rPr>
              <a:t></a:t>
            </a:r>
            <a:endParaRPr lang="en-GB" sz="900"/>
          </a:p>
        </p:txBody>
      </p:sp>
      <p:sp>
        <p:nvSpPr>
          <p:cNvPr id="77" name="TextBox 146">
            <a:extLst>
              <a:ext uri="{FF2B5EF4-FFF2-40B4-BE49-F238E27FC236}">
                <a16:creationId xmlns:a16="http://schemas.microsoft.com/office/drawing/2014/main" id="{A7BEC18B-EF88-462F-B935-B63560D42AB7}"/>
              </a:ext>
            </a:extLst>
          </p:cNvPr>
          <p:cNvSpPr txBox="1"/>
          <p:nvPr userDrawn="1"/>
        </p:nvSpPr>
        <p:spPr>
          <a:xfrm>
            <a:off x="7552640" y="3287740"/>
            <a:ext cx="436561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l"/>
            <a:r>
              <a:rPr lang="en-GB" sz="900">
                <a:sym typeface="Wingdings 2"/>
              </a:rPr>
              <a:t></a:t>
            </a:r>
            <a:endParaRPr lang="en-GB" sz="900"/>
          </a:p>
        </p:txBody>
      </p:sp>
      <p:sp>
        <p:nvSpPr>
          <p:cNvPr id="81" name="TextBox 142">
            <a:extLst>
              <a:ext uri="{FF2B5EF4-FFF2-40B4-BE49-F238E27FC236}">
                <a16:creationId xmlns:a16="http://schemas.microsoft.com/office/drawing/2014/main" id="{C3B12E27-9065-4403-98D4-268B35475C24}"/>
              </a:ext>
            </a:extLst>
          </p:cNvPr>
          <p:cNvSpPr txBox="1"/>
          <p:nvPr userDrawn="1"/>
        </p:nvSpPr>
        <p:spPr>
          <a:xfrm>
            <a:off x="7552640" y="1576813"/>
            <a:ext cx="436561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l"/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82" name="TextBox 142">
            <a:extLst>
              <a:ext uri="{FF2B5EF4-FFF2-40B4-BE49-F238E27FC236}">
                <a16:creationId xmlns:a16="http://schemas.microsoft.com/office/drawing/2014/main" id="{1B18E5B8-87CE-4ED1-927A-1D720DD037E3}"/>
              </a:ext>
            </a:extLst>
          </p:cNvPr>
          <p:cNvSpPr txBox="1"/>
          <p:nvPr userDrawn="1"/>
        </p:nvSpPr>
        <p:spPr>
          <a:xfrm>
            <a:off x="7555706" y="2135080"/>
            <a:ext cx="436561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l"/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83" name="TextBox 142">
            <a:extLst>
              <a:ext uri="{FF2B5EF4-FFF2-40B4-BE49-F238E27FC236}">
                <a16:creationId xmlns:a16="http://schemas.microsoft.com/office/drawing/2014/main" id="{EF49D231-00F6-41E2-BC0F-899F53F1269E}"/>
              </a:ext>
            </a:extLst>
          </p:cNvPr>
          <p:cNvSpPr txBox="1"/>
          <p:nvPr userDrawn="1"/>
        </p:nvSpPr>
        <p:spPr>
          <a:xfrm>
            <a:off x="3223633" y="2713577"/>
            <a:ext cx="436561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l"/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84" name="TextBox 139">
            <a:extLst>
              <a:ext uri="{FF2B5EF4-FFF2-40B4-BE49-F238E27FC236}">
                <a16:creationId xmlns:a16="http://schemas.microsoft.com/office/drawing/2014/main" id="{B35D542B-0CEB-4384-8F42-90F2EC1EBFCD}"/>
              </a:ext>
            </a:extLst>
          </p:cNvPr>
          <p:cNvSpPr txBox="1"/>
          <p:nvPr userDrawn="1"/>
        </p:nvSpPr>
        <p:spPr>
          <a:xfrm>
            <a:off x="9717900" y="2135080"/>
            <a:ext cx="436561" cy="2190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>
                <a:sym typeface="Wingdings 2"/>
              </a:rPr>
              <a:t></a:t>
            </a:r>
            <a:endParaRPr lang="en-GB" sz="900"/>
          </a:p>
          <a:p>
            <a:pPr algn="l"/>
            <a:endParaRPr lang="en-GB" sz="900"/>
          </a:p>
        </p:txBody>
      </p:sp>
      <p:sp>
        <p:nvSpPr>
          <p:cNvPr id="85" name="TextBox 146">
            <a:extLst>
              <a:ext uri="{FF2B5EF4-FFF2-40B4-BE49-F238E27FC236}">
                <a16:creationId xmlns:a16="http://schemas.microsoft.com/office/drawing/2014/main" id="{B381E895-7F94-4D30-A3E1-39B31BE26A70}"/>
              </a:ext>
            </a:extLst>
          </p:cNvPr>
          <p:cNvSpPr txBox="1"/>
          <p:nvPr userDrawn="1"/>
        </p:nvSpPr>
        <p:spPr>
          <a:xfrm>
            <a:off x="7547150" y="2689124"/>
            <a:ext cx="436561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l"/>
            <a:r>
              <a:rPr lang="en-GB" sz="900">
                <a:sym typeface="Wingdings 2"/>
              </a:rPr>
              <a:t></a:t>
            </a:r>
            <a:endParaRPr lang="en-GB" sz="900"/>
          </a:p>
        </p:txBody>
      </p:sp>
      <p:pic>
        <p:nvPicPr>
          <p:cNvPr id="103" name="Picture 8" descr="http://blog.valiantys.com/wp-content/uploads/2013/08/Agile.jpg">
            <a:extLst>
              <a:ext uri="{FF2B5EF4-FFF2-40B4-BE49-F238E27FC236}">
                <a16:creationId xmlns:a16="http://schemas.microsoft.com/office/drawing/2014/main" id="{190B6DC9-594C-4D62-9EF3-043EAB8491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97257" y="1688808"/>
            <a:ext cx="962364" cy="258881"/>
          </a:xfrm>
          <a:prstGeom prst="rect">
            <a:avLst/>
          </a:prstGeom>
          <a:noFill/>
        </p:spPr>
      </p:pic>
      <p:pic>
        <p:nvPicPr>
          <p:cNvPr id="105" name="Picture 85" descr="http://cdn1.importnew.com/2013/06/eclipse_a2_by_dj_fahr-d49mizm.png">
            <a:extLst>
              <a:ext uri="{FF2B5EF4-FFF2-40B4-BE49-F238E27FC236}">
                <a16:creationId xmlns:a16="http://schemas.microsoft.com/office/drawing/2014/main" id="{3115A726-EFE7-4002-A876-6FBB6B8C2E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471" y="1716891"/>
            <a:ext cx="292988" cy="18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" descr="http://fc08.deviantart.net/fs70/f/2012/282/f/6/visual_studio_2012_by_sirbedwyr-d5hbavf.png">
            <a:extLst>
              <a:ext uri="{FF2B5EF4-FFF2-40B4-BE49-F238E27FC236}">
                <a16:creationId xmlns:a16="http://schemas.microsoft.com/office/drawing/2014/main" id="{0B8439ED-6697-41A5-B2E8-D1EE508575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41" y="1711543"/>
            <a:ext cx="313076" cy="20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http://javacore.ro/wp-content/uploads/2013/06/intellijidealogo.png">
            <a:extLst>
              <a:ext uri="{FF2B5EF4-FFF2-40B4-BE49-F238E27FC236}">
                <a16:creationId xmlns:a16="http://schemas.microsoft.com/office/drawing/2014/main" id="{31B2924B-FCFB-4FA6-86EC-6D347D2A6A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4745" y="1712013"/>
            <a:ext cx="291463" cy="186260"/>
          </a:xfrm>
          <a:prstGeom prst="rect">
            <a:avLst/>
          </a:prstGeom>
          <a:noFill/>
        </p:spPr>
      </p:pic>
      <p:pic>
        <p:nvPicPr>
          <p:cNvPr id="109" name="Picture 6" descr="http://www.bsiag.com/scout/wp-content/uploads/2014/02/01_Sonarqube.png">
            <a:extLst>
              <a:ext uri="{FF2B5EF4-FFF2-40B4-BE49-F238E27FC236}">
                <a16:creationId xmlns:a16="http://schemas.microsoft.com/office/drawing/2014/main" id="{FAC50793-2065-4F61-BD46-0D2582C1B8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58207" y="3398825"/>
            <a:ext cx="834111" cy="219652"/>
          </a:xfrm>
          <a:prstGeom prst="rect">
            <a:avLst/>
          </a:prstGeom>
          <a:noFill/>
        </p:spPr>
      </p:pic>
      <p:pic>
        <p:nvPicPr>
          <p:cNvPr id="111" name="Picture 2" descr="https://wiki.jenkins-ci.org/download/attachments/2916393/logo-title.png?version=1&amp;modificationDate=1302753947000">
            <a:extLst>
              <a:ext uri="{FF2B5EF4-FFF2-40B4-BE49-F238E27FC236}">
                <a16:creationId xmlns:a16="http://schemas.microsoft.com/office/drawing/2014/main" id="{DE5249BD-1742-4BBD-9D2D-C08DA80F5A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58207" y="2763919"/>
            <a:ext cx="733372" cy="163287"/>
          </a:xfrm>
          <a:prstGeom prst="rect">
            <a:avLst/>
          </a:prstGeom>
          <a:noFill/>
        </p:spPr>
      </p:pic>
      <p:pic>
        <p:nvPicPr>
          <p:cNvPr id="112" name="Picture 9" descr="http://blog.xebialabs.com/wp-content/uploads/2013/07/logo_teamcity.gif">
            <a:extLst>
              <a:ext uri="{FF2B5EF4-FFF2-40B4-BE49-F238E27FC236}">
                <a16:creationId xmlns:a16="http://schemas.microsoft.com/office/drawing/2014/main" id="{09978F4E-7815-466C-9FD2-D077D2DD74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61407" y="3008348"/>
            <a:ext cx="786191" cy="122464"/>
          </a:xfrm>
          <a:prstGeom prst="rect">
            <a:avLst/>
          </a:prstGeom>
          <a:noFill/>
        </p:spPr>
      </p:pic>
      <p:pic>
        <p:nvPicPr>
          <p:cNvPr id="114" name="Picture 5">
            <a:extLst>
              <a:ext uri="{FF2B5EF4-FFF2-40B4-BE49-F238E27FC236}">
                <a16:creationId xmlns:a16="http://schemas.microsoft.com/office/drawing/2014/main" id="{9A002A14-B9DA-49F8-8C3A-E41BA55B9B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415721" y="1705081"/>
            <a:ext cx="529161" cy="1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" name="Picture 7">
            <a:extLst>
              <a:ext uri="{FF2B5EF4-FFF2-40B4-BE49-F238E27FC236}">
                <a16:creationId xmlns:a16="http://schemas.microsoft.com/office/drawing/2014/main" id="{CB0EF927-25CA-4F21-B49B-0A5BD9D69B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53752" y="1720720"/>
            <a:ext cx="303336" cy="21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9">
            <a:extLst>
              <a:ext uri="{FF2B5EF4-FFF2-40B4-BE49-F238E27FC236}">
                <a16:creationId xmlns:a16="http://schemas.microsoft.com/office/drawing/2014/main" id="{69792E4B-D50D-4DFA-96AB-45BACA37BF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98555" y="2301673"/>
            <a:ext cx="462024" cy="150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11">
            <a:extLst>
              <a:ext uri="{FF2B5EF4-FFF2-40B4-BE49-F238E27FC236}">
                <a16:creationId xmlns:a16="http://schemas.microsoft.com/office/drawing/2014/main" id="{0D31946E-7C59-4C53-8946-C57F1CC75B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414425" y="2303153"/>
            <a:ext cx="326729" cy="150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" name="Picture 38" descr="Git-Logo-2Color">
            <a:extLst>
              <a:ext uri="{FF2B5EF4-FFF2-40B4-BE49-F238E27FC236}">
                <a16:creationId xmlns:a16="http://schemas.microsoft.com/office/drawing/2014/main" id="{7F229DF6-4677-423A-A1F7-7D45268ECE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759021" y="2324375"/>
            <a:ext cx="393096" cy="145484"/>
          </a:xfrm>
          <a:prstGeom prst="rect">
            <a:avLst/>
          </a:prstGeom>
          <a:noFill/>
        </p:spPr>
      </p:pic>
      <p:pic>
        <p:nvPicPr>
          <p:cNvPr id="126" name="Picture 16" descr="Gatling">
            <a:extLst>
              <a:ext uri="{FF2B5EF4-FFF2-40B4-BE49-F238E27FC236}">
                <a16:creationId xmlns:a16="http://schemas.microsoft.com/office/drawing/2014/main" id="{E1E79000-7CD5-4146-911D-1DD8A67D33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413051" y="3416552"/>
            <a:ext cx="881996" cy="217281"/>
          </a:xfrm>
          <a:prstGeom prst="rect">
            <a:avLst/>
          </a:prstGeom>
          <a:noFill/>
        </p:spPr>
      </p:pic>
      <p:pic>
        <p:nvPicPr>
          <p:cNvPr id="129" name="Picture 2" descr="https://drupal.org/files/project-images/elasticsearch-logo.png">
            <a:extLst>
              <a:ext uri="{FF2B5EF4-FFF2-40B4-BE49-F238E27FC236}">
                <a16:creationId xmlns:a16="http://schemas.microsoft.com/office/drawing/2014/main" id="{6AAB969E-2D24-4749-913E-6677BB033C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914153" y="1813978"/>
            <a:ext cx="805736" cy="20246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32" name="Picture 10" descr="http://cdn.dice.com/wp-content/uploads/2014/03/Puppet-Labs-Logo.png">
            <a:extLst>
              <a:ext uri="{FF2B5EF4-FFF2-40B4-BE49-F238E27FC236}">
                <a16:creationId xmlns:a16="http://schemas.microsoft.com/office/drawing/2014/main" id="{90C7C22A-E2D9-43B7-A8F3-4AC3A41797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707365" y="3291484"/>
            <a:ext cx="574971" cy="236275"/>
          </a:xfrm>
          <a:prstGeom prst="rect">
            <a:avLst/>
          </a:prstGeom>
          <a:noFill/>
        </p:spPr>
      </p:pic>
      <p:pic>
        <p:nvPicPr>
          <p:cNvPr id="134" name="Picture 40" descr="C:\Users\lbourhis030413\Desktop\deployit-logo-small.png">
            <a:extLst>
              <a:ext uri="{FF2B5EF4-FFF2-40B4-BE49-F238E27FC236}">
                <a16:creationId xmlns:a16="http://schemas.microsoft.com/office/drawing/2014/main" id="{67BA09F6-8BAA-46EC-A11A-6D5DA8BD17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83057" y="2989478"/>
            <a:ext cx="918556" cy="14129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37" name="Picture 2" descr="http://www.sonatype.com/people/wp-content/uploads/2010/01/nexus-small.png">
            <a:extLst>
              <a:ext uri="{FF2B5EF4-FFF2-40B4-BE49-F238E27FC236}">
                <a16:creationId xmlns:a16="http://schemas.microsoft.com/office/drawing/2014/main" id="{3AA61A1F-6554-428D-B392-C914CA1ACC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48694" y="1670269"/>
            <a:ext cx="643023" cy="110401"/>
          </a:xfrm>
          <a:prstGeom prst="rect">
            <a:avLst/>
          </a:prstGeom>
          <a:noFill/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374248AD-AAB3-4FB3-AECF-72FEA53E5C7F}"/>
              </a:ext>
            </a:extLst>
          </p:cNvPr>
          <p:cNvSpPr/>
          <p:nvPr userDrawn="1"/>
        </p:nvSpPr>
        <p:spPr>
          <a:xfrm>
            <a:off x="7556167" y="2123680"/>
            <a:ext cx="2053779" cy="48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fr-FR" sz="1000">
                <a:solidFill>
                  <a:srgbClr val="000000"/>
                </a:solidFill>
                <a:cs typeface="Arial" pitchFamily="34" charset="0"/>
              </a:rPr>
              <a:t>Image repository</a:t>
            </a:r>
            <a:endParaRPr lang="en-US" sz="10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28319E2-7478-4DD1-A219-C9EE5E80DAAC}"/>
              </a:ext>
            </a:extLst>
          </p:cNvPr>
          <p:cNvSpPr/>
          <p:nvPr userDrawn="1"/>
        </p:nvSpPr>
        <p:spPr>
          <a:xfrm>
            <a:off x="1061775" y="2144092"/>
            <a:ext cx="2053779" cy="480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l"/>
            <a:r>
              <a:rPr lang="fr-FR" sz="800">
                <a:solidFill>
                  <a:srgbClr val="000000"/>
                </a:solidFill>
                <a:cs typeface="Arial" pitchFamily="34" charset="0"/>
              </a:rPr>
              <a:t>Project </a:t>
            </a:r>
            <a:r>
              <a:rPr lang="fr-FR" sz="800" err="1">
                <a:solidFill>
                  <a:srgbClr val="000000"/>
                </a:solidFill>
                <a:cs typeface="Arial" pitchFamily="34" charset="0"/>
              </a:rPr>
              <a:t>Tooling</a:t>
            </a:r>
            <a:r>
              <a:rPr lang="fr-FR" sz="800">
                <a:solidFill>
                  <a:srgbClr val="000000"/>
                </a:solidFill>
                <a:cs typeface="Arial" pitchFamily="34" charset="0"/>
              </a:rPr>
              <a:t> / docs</a:t>
            </a:r>
            <a:endParaRPr lang="en-US" sz="8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69" name="TextBox 139">
            <a:extLst>
              <a:ext uri="{FF2B5EF4-FFF2-40B4-BE49-F238E27FC236}">
                <a16:creationId xmlns:a16="http://schemas.microsoft.com/office/drawing/2014/main" id="{240E3034-294C-408B-9B88-881B6A86E77A}"/>
              </a:ext>
            </a:extLst>
          </p:cNvPr>
          <p:cNvSpPr txBox="1"/>
          <p:nvPr userDrawn="1"/>
        </p:nvSpPr>
        <p:spPr>
          <a:xfrm>
            <a:off x="1058694" y="2150708"/>
            <a:ext cx="436561" cy="2190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l"/>
            <a:r>
              <a:rPr lang="en-GB" sz="900">
                <a:sym typeface="Wingdings 2"/>
              </a:rPr>
              <a:t></a:t>
            </a:r>
            <a:endParaRPr lang="en-GB" sz="900"/>
          </a:p>
        </p:txBody>
      </p:sp>
      <p:pic>
        <p:nvPicPr>
          <p:cNvPr id="1026" name="Picture 2" descr="PPE1-Projet GitHub. – Portfolio de DEGARAT Théo.">
            <a:extLst>
              <a:ext uri="{FF2B5EF4-FFF2-40B4-BE49-F238E27FC236}">
                <a16:creationId xmlns:a16="http://schemas.microsoft.com/office/drawing/2014/main" id="{896E685B-49A4-46EB-928B-F5FC120BA6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06" y="2243931"/>
            <a:ext cx="649817" cy="23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 descr="PPE1-Projet GitHub. – Portfolio de DEGARAT Théo.">
            <a:extLst>
              <a:ext uri="{FF2B5EF4-FFF2-40B4-BE49-F238E27FC236}">
                <a16:creationId xmlns:a16="http://schemas.microsoft.com/office/drawing/2014/main" id="{0A609C99-3031-4A2A-8F5B-EE062187B0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41" y="2243931"/>
            <a:ext cx="649817" cy="23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Rounded Rectangle 44">
            <a:extLst>
              <a:ext uri="{FF2B5EF4-FFF2-40B4-BE49-F238E27FC236}">
                <a16:creationId xmlns:a16="http://schemas.microsoft.com/office/drawing/2014/main" id="{0DFCC456-7379-4076-B4AE-23DC785E7745}"/>
              </a:ext>
            </a:extLst>
          </p:cNvPr>
          <p:cNvSpPr/>
          <p:nvPr userDrawn="1"/>
        </p:nvSpPr>
        <p:spPr>
          <a:xfrm>
            <a:off x="8562336" y="6277701"/>
            <a:ext cx="720000" cy="288000"/>
          </a:xfrm>
          <a:prstGeom prst="roundRect">
            <a:avLst/>
          </a:prstGeom>
          <a:solidFill>
            <a:srgbClr val="008000">
              <a:alpha val="40000"/>
            </a:srgbClr>
          </a:solidFill>
          <a:ln w="19050">
            <a:solidFill>
              <a:srgbClr val="336600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  <a:cs typeface="Arial" pitchFamily="34" charset="0"/>
              </a:rPr>
              <a:t>Achieved</a:t>
            </a:r>
          </a:p>
        </p:txBody>
      </p:sp>
      <p:sp>
        <p:nvSpPr>
          <p:cNvPr id="178" name="Rounded Rectangle 45">
            <a:extLst>
              <a:ext uri="{FF2B5EF4-FFF2-40B4-BE49-F238E27FC236}">
                <a16:creationId xmlns:a16="http://schemas.microsoft.com/office/drawing/2014/main" id="{8D8A2A1E-8244-4527-88CE-27A71113BAB2}"/>
              </a:ext>
            </a:extLst>
          </p:cNvPr>
          <p:cNvSpPr/>
          <p:nvPr userDrawn="1"/>
        </p:nvSpPr>
        <p:spPr>
          <a:xfrm>
            <a:off x="9388863" y="6277701"/>
            <a:ext cx="720000" cy="288000"/>
          </a:xfrm>
          <a:prstGeom prst="roundRect">
            <a:avLst/>
          </a:prstGeom>
          <a:solidFill>
            <a:srgbClr val="CCFFFF">
              <a:alpha val="20000"/>
            </a:srgbClr>
          </a:solidFill>
          <a:ln w="19050">
            <a:solidFill>
              <a:srgbClr val="00B0F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Progress</a:t>
            </a:r>
          </a:p>
        </p:txBody>
      </p:sp>
      <p:sp>
        <p:nvSpPr>
          <p:cNvPr id="179" name="Rounded Rectangle 46">
            <a:extLst>
              <a:ext uri="{FF2B5EF4-FFF2-40B4-BE49-F238E27FC236}">
                <a16:creationId xmlns:a16="http://schemas.microsoft.com/office/drawing/2014/main" id="{CBDD8BCB-929C-4D46-AF37-5D0786F2FA3C}"/>
              </a:ext>
            </a:extLst>
          </p:cNvPr>
          <p:cNvSpPr/>
          <p:nvPr userDrawn="1"/>
        </p:nvSpPr>
        <p:spPr>
          <a:xfrm>
            <a:off x="11041915" y="6277701"/>
            <a:ext cx="720000" cy="288000"/>
          </a:xfrm>
          <a:prstGeom prst="round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fr-FR" sz="900">
                <a:solidFill>
                  <a:srgbClr val="000000"/>
                </a:solidFill>
              </a:rPr>
              <a:t>TO DO</a:t>
            </a:r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80" name="Rounded Rectangle 47">
            <a:extLst>
              <a:ext uri="{FF2B5EF4-FFF2-40B4-BE49-F238E27FC236}">
                <a16:creationId xmlns:a16="http://schemas.microsoft.com/office/drawing/2014/main" id="{D4FCEC8A-5F6A-4B9F-A266-F812C1130D8A}"/>
              </a:ext>
            </a:extLst>
          </p:cNvPr>
          <p:cNvSpPr/>
          <p:nvPr userDrawn="1"/>
        </p:nvSpPr>
        <p:spPr>
          <a:xfrm>
            <a:off x="10215389" y="6277701"/>
            <a:ext cx="720000" cy="288000"/>
          </a:xfrm>
          <a:prstGeom prst="roundRect">
            <a:avLst/>
          </a:prstGeom>
          <a:solidFill>
            <a:srgbClr val="FFC000">
              <a:alpha val="4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900">
                <a:solidFill>
                  <a:sysClr val="windowText" lastClr="000000"/>
                </a:solidFill>
              </a:rPr>
              <a:t>At Risk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59FD5-4B1C-44A0-9F90-E6B242907332}"/>
              </a:ext>
            </a:extLst>
          </p:cNvPr>
          <p:cNvSpPr txBox="1"/>
          <p:nvPr userDrawn="1"/>
        </p:nvSpPr>
        <p:spPr>
          <a:xfrm>
            <a:off x="10914153" y="1619695"/>
            <a:ext cx="805735" cy="220048"/>
          </a:xfrm>
          <a:prstGeom prst="rect">
            <a:avLst/>
          </a:prstGeom>
          <a:noFill/>
        </p:spPr>
        <p:txBody>
          <a:bodyPr wrap="square" lIns="48000" tIns="48000" rIns="48000" bIns="48000" rtlCol="0">
            <a:spAutoFit/>
          </a:bodyPr>
          <a:lstStyle/>
          <a:p>
            <a:r>
              <a:rPr lang="fr-FR" sz="800" err="1">
                <a:latin typeface="Arial" pitchFamily="34" charset="0"/>
                <a:cs typeface="Arial" pitchFamily="34" charset="0"/>
              </a:rPr>
              <a:t>SG|Monitoring</a:t>
            </a:r>
            <a:endParaRPr lang="en-US" sz="8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DAFB93-7161-4AAF-9D4B-95EE527C109C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648691" y="1788429"/>
            <a:ext cx="203651" cy="19264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4FF89299-BC5E-4DA6-8568-C8151B8CFC50}"/>
              </a:ext>
            </a:extLst>
          </p:cNvPr>
          <p:cNvSpPr txBox="1"/>
          <p:nvPr userDrawn="1"/>
        </p:nvSpPr>
        <p:spPr>
          <a:xfrm>
            <a:off x="8826648" y="1778748"/>
            <a:ext cx="571075" cy="220048"/>
          </a:xfrm>
          <a:prstGeom prst="rect">
            <a:avLst/>
          </a:prstGeom>
          <a:noFill/>
        </p:spPr>
        <p:txBody>
          <a:bodyPr wrap="square" lIns="48000" tIns="48000" rIns="48000" bIns="48000" rtlCol="0">
            <a:spAutoFit/>
          </a:bodyPr>
          <a:lstStyle/>
          <a:p>
            <a:r>
              <a:rPr lang="fr-FR" sz="800" err="1">
                <a:latin typeface="Arial" pitchFamily="34" charset="0"/>
                <a:cs typeface="Arial" pitchFamily="34" charset="0"/>
              </a:rPr>
              <a:t>Artifactory</a:t>
            </a:r>
            <a:endParaRPr lang="en-US" sz="800" err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8" name="Picture 10" descr="Ansible (logiciel) — Wikipédia">
            <a:extLst>
              <a:ext uri="{FF2B5EF4-FFF2-40B4-BE49-F238E27FC236}">
                <a16:creationId xmlns:a16="http://schemas.microsoft.com/office/drawing/2014/main" id="{8847C8AB-17F1-4483-9429-C561A93247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519" y="3420390"/>
            <a:ext cx="237928" cy="29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ZoneTexte 3">
            <a:extLst>
              <a:ext uri="{FF2B5EF4-FFF2-40B4-BE49-F238E27FC236}">
                <a16:creationId xmlns:a16="http://schemas.microsoft.com/office/drawing/2014/main" id="{536FA657-3A30-40B3-8CCF-5FD415DF3C2C}"/>
              </a:ext>
            </a:extLst>
          </p:cNvPr>
          <p:cNvSpPr txBox="1"/>
          <p:nvPr userDrawn="1"/>
        </p:nvSpPr>
        <p:spPr>
          <a:xfrm>
            <a:off x="388997" y="4768081"/>
            <a:ext cx="5893888" cy="1389599"/>
          </a:xfrm>
          <a:prstGeom prst="rect">
            <a:avLst/>
          </a:prstGeom>
          <a:noFill/>
          <a:ln w="12700">
            <a:solidFill>
              <a:srgbClr val="949494"/>
            </a:solidFill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fr-FR" sz="1200">
                <a:latin typeface="Arial" pitchFamily="34" charset="0"/>
                <a:cs typeface="Arial" pitchFamily="34" charset="0"/>
              </a:rPr>
              <a:t>OBSERVATIONS:</a:t>
            </a: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ZoneTexte 5">
            <a:extLst>
              <a:ext uri="{FF2B5EF4-FFF2-40B4-BE49-F238E27FC236}">
                <a16:creationId xmlns:a16="http://schemas.microsoft.com/office/drawing/2014/main" id="{F58641D3-B55D-4D66-8DCB-4529B252613D}"/>
              </a:ext>
            </a:extLst>
          </p:cNvPr>
          <p:cNvSpPr txBox="1"/>
          <p:nvPr userDrawn="1"/>
        </p:nvSpPr>
        <p:spPr>
          <a:xfrm>
            <a:off x="6402137" y="4768082"/>
            <a:ext cx="5355947" cy="138959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fr-FR" sz="1200">
                <a:latin typeface="Arial" pitchFamily="34" charset="0"/>
                <a:cs typeface="Arial" pitchFamily="34" charset="0"/>
              </a:rPr>
              <a:t>ARCHITECT Comment &amp; Validation:</a:t>
            </a: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  <a:p>
            <a:endParaRPr lang="fr-FR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9A7472-1B72-4180-B576-AF1A4A650A53}"/>
              </a:ext>
            </a:extLst>
          </p:cNvPr>
          <p:cNvSpPr/>
          <p:nvPr userDrawn="1"/>
        </p:nvSpPr>
        <p:spPr>
          <a:xfrm>
            <a:off x="5391380" y="3878487"/>
            <a:ext cx="2053779" cy="480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l"/>
            <a:r>
              <a:rPr lang="en-US" sz="900">
                <a:solidFill>
                  <a:srgbClr val="000000"/>
                </a:solidFill>
              </a:rPr>
              <a:t>Security </a:t>
            </a:r>
          </a:p>
          <a:p>
            <a:pPr algn="l"/>
            <a:r>
              <a:rPr lang="en-US" sz="900">
                <a:solidFill>
                  <a:srgbClr val="000000"/>
                </a:solidFill>
              </a:rPr>
              <a:t>Quality Gate</a:t>
            </a:r>
          </a:p>
        </p:txBody>
      </p:sp>
      <p:sp>
        <p:nvSpPr>
          <p:cNvPr id="88" name="TextBox 142">
            <a:extLst>
              <a:ext uri="{FF2B5EF4-FFF2-40B4-BE49-F238E27FC236}">
                <a16:creationId xmlns:a16="http://schemas.microsoft.com/office/drawing/2014/main" id="{30AB140C-3666-48CF-9A12-BDC929B40965}"/>
              </a:ext>
            </a:extLst>
          </p:cNvPr>
          <p:cNvSpPr txBox="1"/>
          <p:nvPr userDrawn="1"/>
        </p:nvSpPr>
        <p:spPr>
          <a:xfrm>
            <a:off x="5394825" y="3865313"/>
            <a:ext cx="436561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l"/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pic>
        <p:nvPicPr>
          <p:cNvPr id="89" name="Picture 6" descr="http://www.bsiag.com/scout/wp-content/uploads/2014/02/01_Sonarqube.png">
            <a:extLst>
              <a:ext uri="{FF2B5EF4-FFF2-40B4-BE49-F238E27FC236}">
                <a16:creationId xmlns:a16="http://schemas.microsoft.com/office/drawing/2014/main" id="{752127E9-66E2-4221-B337-9FD997F574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02138" y="4018766"/>
            <a:ext cx="834111" cy="219652"/>
          </a:xfrm>
          <a:prstGeom prst="rect">
            <a:avLst/>
          </a:prstGeom>
          <a:noFill/>
        </p:spPr>
      </p:pic>
      <p:pic>
        <p:nvPicPr>
          <p:cNvPr id="2060" name="Picture 12" descr="Visual Studio Code — Wikipédia">
            <a:extLst>
              <a:ext uri="{FF2B5EF4-FFF2-40B4-BE49-F238E27FC236}">
                <a16:creationId xmlns:a16="http://schemas.microsoft.com/office/drawing/2014/main" id="{ACD98BF6-E6AF-4B84-B9EE-2627233EE7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67" y="1716432"/>
            <a:ext cx="166483" cy="16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" descr="CNCF Branding | Argo">
            <a:extLst>
              <a:ext uri="{FF2B5EF4-FFF2-40B4-BE49-F238E27FC236}">
                <a16:creationId xmlns:a16="http://schemas.microsoft.com/office/drawing/2014/main" id="{65345F48-33B1-4A70-A90B-591B71956B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381" y="2726560"/>
            <a:ext cx="532956" cy="24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10" name="Picture 2" descr="Stocker et vérifier ses images de container">
            <a:extLst>
              <a:ext uri="{FF2B5EF4-FFF2-40B4-BE49-F238E27FC236}">
                <a16:creationId xmlns:a16="http://schemas.microsoft.com/office/drawing/2014/main" id="{A32762AE-9B2E-4636-BF6A-B00D51C3BB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136" y="2178681"/>
            <a:ext cx="500243" cy="1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16" name="Picture 8" descr="JavaScript Web Testing and Component Testing Framework | cypress.io">
            <a:extLst>
              <a:ext uri="{FF2B5EF4-FFF2-40B4-BE49-F238E27FC236}">
                <a16:creationId xmlns:a16="http://schemas.microsoft.com/office/drawing/2014/main" id="{D6C6CF7F-DF8A-4452-9727-10E13E66B7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701" y="2804588"/>
            <a:ext cx="517351" cy="27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ounded Rectangle 44">
            <a:extLst>
              <a:ext uri="{FF2B5EF4-FFF2-40B4-BE49-F238E27FC236}">
                <a16:creationId xmlns:a16="http://schemas.microsoft.com/office/drawing/2014/main" id="{8E00659D-7BD4-46E9-929B-E2483D8DC299}"/>
              </a:ext>
            </a:extLst>
          </p:cNvPr>
          <p:cNvSpPr/>
          <p:nvPr userDrawn="1"/>
        </p:nvSpPr>
        <p:spPr>
          <a:xfrm>
            <a:off x="7735809" y="6277701"/>
            <a:ext cx="720000" cy="288000"/>
          </a:xfrm>
          <a:prstGeom prst="roundRect">
            <a:avLst/>
          </a:prstGeom>
          <a:solidFill>
            <a:srgbClr val="FFC000">
              <a:alpha val="40000"/>
            </a:srgbClr>
          </a:solidFill>
          <a:ln w="19050">
            <a:solidFill>
              <a:srgbClr val="336600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  <a:cs typeface="Arial" pitchFamily="34" charset="0"/>
              </a:rPr>
              <a:t>Unused</a:t>
            </a:r>
          </a:p>
        </p:txBody>
      </p:sp>
    </p:spTree>
    <p:extLst>
      <p:ext uri="{BB962C8B-B14F-4D97-AF65-F5344CB8AC3E}">
        <p14:creationId xmlns:p14="http://schemas.microsoft.com/office/powerpoint/2010/main" val="862832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2000" y="478525"/>
            <a:ext cx="11328000" cy="31540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defRPr lang="en-US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6" name="Sources">
            <a:extLst>
              <a:ext uri="{FF2B5EF4-FFF2-40B4-BE49-F238E27FC236}">
                <a16:creationId xmlns:a16="http://schemas.microsoft.com/office/drawing/2014/main" id="{44691C9B-787E-48C1-BDA5-A310AD5E3E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26544"/>
            <a:ext cx="11328000" cy="165554"/>
          </a:xfrm>
          <a:prstGeom prst="rect">
            <a:avLst/>
          </a:prstGeom>
        </p:spPr>
        <p:txBody>
          <a:bodyPr tIns="0" rIns="0" bIns="36000" anchor="b" anchorCtr="0">
            <a:spAutoFit/>
          </a:bodyPr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0168931-F605-4E53-922E-B5DE7077265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3917" y="1007936"/>
            <a:ext cx="11328000" cy="25859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867" b="1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/>
              <a:t>Click to add sub-title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788D0F-DDF7-4033-A15A-D24B8AE8FA21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AF0065-3D22-49D7-BC76-C12278469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34585"/>
            <a:ext cx="11328000" cy="180699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420589" indent="-228594">
              <a:buFont typeface="Wingdings" panose="05000000000000000000" pitchFamily="2" charset="2"/>
              <a:buChar char=""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buFont typeface="Source Sans Pro" panose="020B0503030403020204" pitchFamily="34" charset="0"/>
              <a:buChar char="–"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43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3914" y="478525"/>
            <a:ext cx="11328403" cy="31540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6026544"/>
            <a:ext cx="11329919" cy="165554"/>
          </a:xfrm>
          <a:prstGeom prst="rect">
            <a:avLst/>
          </a:prstGeom>
        </p:spPr>
        <p:txBody>
          <a:bodyPr tIns="0" rIns="0" bIns="36000" anchor="b" anchorCtr="0">
            <a:spAutoFit/>
          </a:bodyPr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45554-7D16-47DF-A0A5-E6986D7FF91A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E686FAEA-0798-4A94-A949-6314EA6C5F9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3917" y="1007936"/>
            <a:ext cx="11328000" cy="25859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867" b="1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/>
              <a:t>Click to add sub-title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463BCE-CCCF-4B8F-8FB1-E4FA8101B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917" y="1545873"/>
            <a:ext cx="5376000" cy="4099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wrap="square" lIns="36000" tIns="36000" rIns="36000" bIns="36000" rtlCol="0">
            <a:noAutofit/>
          </a:bodyPr>
          <a:lstStyle>
            <a:lvl1pPr marL="95998" indent="-95998" algn="l" defTabSz="1219170" rtl="0" eaLnBrk="1" latinLnBrk="0" hangingPunct="1">
              <a:spcBef>
                <a:spcPts val="533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Source Sans Pro" panose="020B0503030403020204" pitchFamily="34" charset="0"/>
              <a:buChar char="_"/>
              <a:defRPr lang="en-US" sz="1467" b="1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lang="en-US" sz="1467" dirty="0" smtClean="0"/>
            </a:lvl2pPr>
            <a:lvl3pPr>
              <a:defRPr lang="en-US" sz="1467" dirty="0" smtClean="0"/>
            </a:lvl3pPr>
            <a:lvl4pPr>
              <a:defRPr lang="en-US" sz="1467" dirty="0" smtClean="0"/>
            </a:lvl4pPr>
            <a:lvl5pPr>
              <a:defRPr lang="en-US" sz="1867" dirty="0"/>
            </a:lvl5pPr>
          </a:lstStyle>
          <a:p>
            <a:pPr marL="191995" lvl="0" indent="-191995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"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008761F-CD57-48A0-B67A-B7F82D1E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34585"/>
            <a:ext cx="5520000" cy="180699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420589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5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Right sid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3915" y="478525"/>
            <a:ext cx="7437967" cy="31540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26544"/>
            <a:ext cx="7439881" cy="165554"/>
          </a:xfrm>
          <a:prstGeom prst="rect">
            <a:avLst/>
          </a:prstGeom>
        </p:spPr>
        <p:txBody>
          <a:bodyPr tIns="0" rIns="0" bIns="36000" anchor="b" anchorCtr="0">
            <a:spAutoFit/>
          </a:bodyPr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45554-7D16-47DF-A0A5-E6986D7FF91A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E686FAEA-0798-4A94-A949-6314EA6C5F9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3917" y="1007936"/>
            <a:ext cx="7440000" cy="25859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867" b="1" i="0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/>
              <a:t>Click to add sub-title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4D5E082-19E9-4D8D-9F6C-D1503B0154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800" y="1534584"/>
            <a:ext cx="7440000" cy="174817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defRPr lang="en-US" dirty="0"/>
            </a:lvl1pPr>
            <a:lvl2pPr marL="420589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defRPr lang="en-US" dirty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00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Left sid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7233" y="6026544"/>
            <a:ext cx="7027200" cy="165554"/>
          </a:xfrm>
          <a:prstGeom prst="rect">
            <a:avLst/>
          </a:prstGeom>
        </p:spPr>
        <p:txBody>
          <a:bodyPr tIns="0" rIns="0" bIns="36000" anchor="b" anchorCtr="0">
            <a:spAutoFit/>
          </a:bodyPr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B620084-3877-4EDA-8E7A-9F6B0576B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117" y="1534585"/>
            <a:ext cx="7027200" cy="180699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420589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62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oC Title"/>
          <p:cNvSpPr>
            <a:spLocks noGrp="1"/>
          </p:cNvSpPr>
          <p:nvPr>
            <p:ph type="title" hasCustomPrompt="1"/>
          </p:nvPr>
        </p:nvSpPr>
        <p:spPr>
          <a:xfrm>
            <a:off x="433917" y="478525"/>
            <a:ext cx="11328000" cy="31540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5" name="ToC Content"/>
          <p:cNvSpPr>
            <a:spLocks noGrp="1"/>
          </p:cNvSpPr>
          <p:nvPr>
            <p:ph idx="1" hasCustomPrompt="1"/>
          </p:nvPr>
        </p:nvSpPr>
        <p:spPr>
          <a:xfrm>
            <a:off x="433918" y="1536000"/>
            <a:ext cx="11330516" cy="667940"/>
          </a:xfrm>
          <a:prstGeom prst="rect">
            <a:avLst/>
          </a:prstGeom>
        </p:spPr>
        <p:txBody>
          <a:bodyPr rIns="0">
            <a:spAutoFit/>
          </a:bodyPr>
          <a:lstStyle>
            <a:lvl1pPr marL="479988" indent="-479988">
              <a:spcBef>
                <a:spcPts val="1333"/>
              </a:spcBef>
              <a:spcAft>
                <a:spcPts val="267"/>
              </a:spcAft>
              <a:buClr>
                <a:srgbClr val="E60028"/>
              </a:buClr>
              <a:buSzPct val="100000"/>
              <a:buFont typeface="+mj-lt"/>
              <a:buNone/>
              <a:tabLst>
                <a:tab pos="11239219" algn="r"/>
              </a:tabLst>
              <a:defRPr sz="2400" b="1" cap="all" baseline="0">
                <a:solidFill>
                  <a:srgbClr val="E60028"/>
                </a:solidFill>
                <a:latin typeface="+mn-lt"/>
              </a:defRPr>
            </a:lvl1pPr>
            <a:lvl2pPr marL="959976" indent="-479988">
              <a:spcBef>
                <a:spcPts val="267"/>
              </a:spcBef>
              <a:buClrTx/>
              <a:buSzPct val="100000"/>
              <a:buFont typeface="+mj-lt"/>
              <a:buAutoNum type="alphaUcPeriod"/>
              <a:tabLst>
                <a:tab pos="11239219" algn="r"/>
              </a:tabLst>
              <a:defRPr sz="1867" cap="none" baseline="0">
                <a:latin typeface="+mn-lt"/>
              </a:defRPr>
            </a:lvl2pPr>
            <a:lvl3pPr marL="479988" indent="0">
              <a:spcBef>
                <a:spcPts val="3733"/>
              </a:spcBef>
              <a:buNone/>
              <a:tabLst>
                <a:tab pos="11239219" algn="r"/>
              </a:tabLst>
              <a:defRPr sz="1867" b="0" cap="all" baseline="0">
                <a:solidFill>
                  <a:srgbClr val="E60028"/>
                </a:solidFill>
              </a:defRPr>
            </a:lvl3pPr>
            <a:lvl4pPr marL="959976" indent="-479988">
              <a:spcBef>
                <a:spcPts val="267"/>
              </a:spcBef>
              <a:buClrTx/>
              <a:buFont typeface="+mj-lt"/>
              <a:buAutoNum type="alphaUcPeriod"/>
              <a:tabLst>
                <a:tab pos="11239219" algn="r"/>
              </a:tabLst>
              <a:defRPr sz="1600" cap="none" baseline="0"/>
            </a:lvl4pPr>
            <a:lvl5pPr marL="719982" indent="0">
              <a:buNone/>
              <a:tabLst>
                <a:tab pos="10650800" algn="r"/>
              </a:tabLst>
              <a:defRPr sz="1067" cap="all" baseline="0"/>
            </a:lvl5pPr>
          </a:lstStyle>
          <a:p>
            <a:pPr lvl="0"/>
            <a:r>
              <a:rPr lang="en-US" noProof="0"/>
              <a:t>CLICK TO add section title</a:t>
            </a:r>
          </a:p>
          <a:p>
            <a:pPr lvl="1"/>
            <a:r>
              <a:rPr lang="en-US" noProof="0"/>
              <a:t>Increase level to add subsection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2E0767-2C7B-4A8B-88C1-F85FEC17A762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084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Disclaimer Text"/>
          <p:cNvSpPr>
            <a:spLocks noGrp="1"/>
          </p:cNvSpPr>
          <p:nvPr>
            <p:ph type="body" sz="quarter" idx="14" hasCustomPrompt="1"/>
          </p:nvPr>
        </p:nvSpPr>
        <p:spPr>
          <a:xfrm>
            <a:off x="433918" y="1534584"/>
            <a:ext cx="11330516" cy="175432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200" b="0" i="0">
                <a:solidFill>
                  <a:schemeClr val="tx1"/>
                </a:solidFill>
                <a:latin typeface="+mn-lt"/>
                <a:ea typeface="Source Sans Pro" pitchFamily="34" charset="0"/>
              </a:defRPr>
            </a:lvl1pPr>
            <a:lvl2pPr marL="239994" indent="-239994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itchFamily="34" charset="0"/>
              <a:buChar char="-"/>
              <a:defRPr sz="1467" b="0" i="1">
                <a:solidFill>
                  <a:schemeClr val="tx1"/>
                </a:solidFill>
              </a:defRPr>
            </a:lvl2pPr>
            <a:lvl3pPr marL="479988" indent="-239994">
              <a:spcBef>
                <a:spcPts val="267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itchFamily="34" charset="0"/>
              <a:buChar char="-"/>
              <a:defRPr sz="1467" i="1"/>
            </a:lvl3pPr>
            <a:lvl4pPr marL="335992" indent="-143996">
              <a:spcBef>
                <a:spcPts val="133"/>
              </a:spcBef>
              <a:buClr>
                <a:schemeClr val="tx2"/>
              </a:buClr>
              <a:buSzPct val="90000"/>
              <a:buFont typeface="Arial" pitchFamily="34" charset="0"/>
              <a:buChar char="●"/>
              <a:defRPr sz="1467" i="1"/>
            </a:lvl4pPr>
            <a:lvl5pPr marL="479988" indent="-143996">
              <a:spcBef>
                <a:spcPts val="133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1467" i="1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isclaimer Title"/>
          <p:cNvSpPr>
            <a:spLocks noGrp="1"/>
          </p:cNvSpPr>
          <p:nvPr>
            <p:ph type="title" hasCustomPrompt="1"/>
          </p:nvPr>
        </p:nvSpPr>
        <p:spPr>
          <a:xfrm>
            <a:off x="433917" y="478525"/>
            <a:ext cx="11328000" cy="31540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9" name="Sources">
            <a:extLst>
              <a:ext uri="{FF2B5EF4-FFF2-40B4-BE49-F238E27FC236}">
                <a16:creationId xmlns:a16="http://schemas.microsoft.com/office/drawing/2014/main" id="{66CDEB1D-B8F5-47BA-8571-0C6D5BB9DF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26544"/>
            <a:ext cx="11328000" cy="165554"/>
          </a:xfrm>
          <a:prstGeom prst="rect">
            <a:avLst/>
          </a:prstGeom>
        </p:spPr>
        <p:txBody>
          <a:bodyPr tIns="0" rIns="0" bIns="36000" anchor="b" anchorCtr="0">
            <a:spAutoFit/>
          </a:bodyPr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C1BBD5-C468-4B07-AEDC-B9D783237610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280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55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73EC37-AD7B-4ED2-8DBF-BAD7D02E03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99"/>
          <a:stretch/>
        </p:blipFill>
        <p:spPr>
          <a:xfrm>
            <a:off x="5088001" y="5992286"/>
            <a:ext cx="4061063" cy="707637"/>
          </a:xfrm>
          <a:prstGeom prst="rect">
            <a:avLst/>
          </a:prstGeom>
        </p:spPr>
      </p:pic>
      <p:sp>
        <p:nvSpPr>
          <p:cNvPr id="22" name="Picture Placeholder">
            <a:extLst>
              <a:ext uri="{FF2B5EF4-FFF2-40B4-BE49-F238E27FC236}">
                <a16:creationId xmlns:a16="http://schemas.microsoft.com/office/drawing/2014/main" id="{2EF15FF5-02DC-489F-B615-26E24897311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4800000" cy="68580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Click to insert </a:t>
            </a:r>
            <a:r>
              <a:rPr lang="fr-FR" err="1"/>
              <a:t>picture</a:t>
            </a:r>
            <a:endParaRPr lang="en-US"/>
          </a:p>
        </p:txBody>
      </p:sp>
      <p:sp>
        <p:nvSpPr>
          <p:cNvPr id="14" name="Cover Subtitle"/>
          <p:cNvSpPr>
            <a:spLocks noGrp="1"/>
          </p:cNvSpPr>
          <p:nvPr>
            <p:ph type="subTitle" idx="1" hasCustomPrompt="1"/>
          </p:nvPr>
        </p:nvSpPr>
        <p:spPr>
          <a:xfrm>
            <a:off x="5088000" y="4320001"/>
            <a:ext cx="667431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indent="0" algn="l" defTabSz="1219170" rtl="0" eaLnBrk="1" latinLnBrk="0" hangingPunct="1">
              <a:spcBef>
                <a:spcPts val="12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2400" b="0" kern="1200" cap="none" spc="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subtitle</a:t>
            </a:r>
          </a:p>
        </p:txBody>
      </p:sp>
      <p:sp>
        <p:nvSpPr>
          <p:cNvPr id="16" name="Cover Title"/>
          <p:cNvSpPr>
            <a:spLocks noGrp="1"/>
          </p:cNvSpPr>
          <p:nvPr>
            <p:ph type="ctrTitle" hasCustomPrompt="1"/>
          </p:nvPr>
        </p:nvSpPr>
        <p:spPr>
          <a:xfrm>
            <a:off x="5088000" y="2721275"/>
            <a:ext cx="6674317" cy="111620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121917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GB" sz="4267" b="1" kern="1200" spc="0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25" name="Privacy"/>
          <p:cNvSpPr>
            <a:spLocks noGrp="1"/>
          </p:cNvSpPr>
          <p:nvPr>
            <p:ph type="body" sz="quarter" idx="15" hasCustomPrompt="1"/>
          </p:nvPr>
        </p:nvSpPr>
        <p:spPr>
          <a:xfrm>
            <a:off x="10024021" y="208742"/>
            <a:ext cx="1738296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Type of privacy</a:t>
            </a:r>
          </a:p>
        </p:txBody>
      </p:sp>
      <p:sp>
        <p:nvSpPr>
          <p:cNvPr id="12" name="DatePresentation"/>
          <p:cNvSpPr>
            <a:spLocks noGrp="1"/>
          </p:cNvSpPr>
          <p:nvPr>
            <p:ph type="body" sz="quarter" idx="13" hasCustomPrompt="1"/>
          </p:nvPr>
        </p:nvSpPr>
        <p:spPr>
          <a:xfrm>
            <a:off x="5088001" y="219000"/>
            <a:ext cx="516873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922014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5068" y="2914840"/>
            <a:ext cx="7382400" cy="10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42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5068" y="2914841"/>
            <a:ext cx="7382400" cy="10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1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_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5068" y="2914841"/>
            <a:ext cx="7382400" cy="10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96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34435" y="1539089"/>
            <a:ext cx="11518900" cy="4544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2000" y="478633"/>
            <a:ext cx="11328000" cy="315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4216403" y="309563"/>
            <a:ext cx="7975600" cy="215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E69A7-8EA2-4B40-83C0-97D92836FD7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1995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D Heat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8769" y="373851"/>
            <a:ext cx="10456616" cy="221599"/>
          </a:xfrm>
        </p:spPr>
        <p:txBody>
          <a:bodyPr/>
          <a:lstStyle>
            <a:lvl2pPr>
              <a:defRPr kumimoji="0" lang="en-US" sz="1600" b="1" i="0" u="none" strike="noStrike" kern="1200" cap="all" spc="0" normalizeH="0" baseline="0" noProof="0" dirty="0">
                <a:ln>
                  <a:noFill/>
                </a:ln>
                <a:solidFill>
                  <a:srgbClr val="E60028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defRPr>
            </a:lvl2pPr>
          </a:lstStyle>
          <a:p>
            <a:pPr marL="457189" marR="0" lvl="1" indent="0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0" lang="fr-FR" sz="1600" b="1" i="0" u="none" strike="noStrike" kern="1200" cap="all" spc="0" normalizeH="0" baseline="0" noProof="0" err="1">
                <a:ln>
                  <a:noFill/>
                </a:ln>
                <a:solidFill>
                  <a:srgbClr val="E60028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Technical</a:t>
            </a:r>
            <a:r>
              <a:rPr kumimoji="0" lang="fr-FR" sz="1600" b="1" i="0" u="none" strike="noStrike" kern="1200" cap="all" spc="0" normalizeH="0" baseline="0" noProof="0">
                <a:ln>
                  <a:noFill/>
                </a:ln>
                <a:solidFill>
                  <a:srgbClr val="E60028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architecture: CONTINUOUS DELIVERY HEATMAP</a:t>
            </a:r>
            <a:endParaRPr kumimoji="0" lang="en-US" sz="1600" b="1" i="0" u="none" strike="noStrike" kern="1200" cap="all" spc="0" normalizeH="0" baseline="0" noProof="0">
              <a:ln>
                <a:noFill/>
              </a:ln>
              <a:solidFill>
                <a:srgbClr val="E60028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 descr="icone_mai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2099983">
            <a:off x="2158757" y="6334014"/>
            <a:ext cx="337616" cy="34580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536000" y="6250971"/>
            <a:ext cx="3374869" cy="4572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b="1">
                <a:solidFill>
                  <a:srgbClr val="000000"/>
                </a:solidFill>
              </a:rPr>
              <a:t>Getting Started Guide </a:t>
            </a:r>
            <a:r>
              <a:rPr lang="en-US" sz="1100">
                <a:solidFill>
                  <a:srgbClr val="000000"/>
                </a:solidFill>
              </a:rPr>
              <a:t>(incl. glossary) and </a:t>
            </a:r>
            <a:r>
              <a:rPr lang="en-US" sz="1100" b="1">
                <a:solidFill>
                  <a:srgbClr val="000000"/>
                </a:solidFill>
              </a:rPr>
              <a:t>Assessment grid </a:t>
            </a:r>
            <a:r>
              <a:rPr lang="en-US" sz="1100">
                <a:solidFill>
                  <a:srgbClr val="000000"/>
                </a:solidFill>
              </a:rPr>
              <a:t>are on </a:t>
            </a:r>
            <a:r>
              <a:rPr lang="en-US" sz="1100">
                <a:solidFill>
                  <a:srgbClr val="000000"/>
                </a:solidFill>
                <a:hlinkClick r:id="rId3"/>
              </a:rPr>
              <a:t>CD Learn site</a:t>
            </a:r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59662" y="2838451"/>
            <a:ext cx="586153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</a:t>
            </a:r>
            <a:endParaRPr lang="en-GB" sz="90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006863" y="2857500"/>
            <a:ext cx="410308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052647" y="2857501"/>
            <a:ext cx="257908" cy="2190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</a:t>
            </a:r>
            <a:endParaRPr lang="en-GB" sz="90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4049951" y="5518731"/>
            <a:ext cx="5051077" cy="720000"/>
          </a:xfrm>
          <a:prstGeom prst="roundRect">
            <a:avLst/>
          </a:prstGeom>
          <a:solidFill>
            <a:schemeClr val="bg1"/>
          </a:solidFill>
          <a:ln>
            <a:solidFill>
              <a:srgbClr val="C4C4CA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t"/>
          <a:lstStyle/>
          <a:p>
            <a:pPr algn="ctr"/>
            <a:r>
              <a:rPr lang="fr-FR" sz="600" b="1">
                <a:solidFill>
                  <a:srgbClr val="91929C"/>
                </a:solidFill>
              </a:rPr>
              <a:t>TEST AUTOMATION</a:t>
            </a:r>
            <a:endParaRPr lang="en-US" sz="600" b="1">
              <a:solidFill>
                <a:srgbClr val="91929C"/>
              </a:solidFill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4035954" y="4803644"/>
            <a:ext cx="5051077" cy="720000"/>
          </a:xfrm>
          <a:prstGeom prst="roundRect">
            <a:avLst/>
          </a:prstGeom>
          <a:solidFill>
            <a:schemeClr val="bg1"/>
          </a:solidFill>
          <a:ln>
            <a:solidFill>
              <a:srgbClr val="C4C4CA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t"/>
          <a:lstStyle/>
          <a:p>
            <a:pPr algn="ctr"/>
            <a:r>
              <a:rPr lang="fr-FR" sz="600" b="1">
                <a:solidFill>
                  <a:srgbClr val="91929C"/>
                </a:solidFill>
              </a:rPr>
              <a:t>BUILD</a:t>
            </a:r>
            <a:endParaRPr lang="en-US" sz="600" b="1">
              <a:solidFill>
                <a:srgbClr val="91929C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2336631" y="5123757"/>
            <a:ext cx="1329231" cy="720000"/>
          </a:xfrm>
          <a:prstGeom prst="roundRect">
            <a:avLst/>
          </a:prstGeom>
          <a:solidFill>
            <a:schemeClr val="bg1"/>
          </a:solidFill>
          <a:ln>
            <a:solidFill>
              <a:srgbClr val="C4C4CA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t"/>
          <a:lstStyle/>
          <a:p>
            <a:pPr algn="ctr"/>
            <a:r>
              <a:rPr lang="fr-FR" sz="600" b="1">
                <a:solidFill>
                  <a:srgbClr val="91929C"/>
                </a:solidFill>
              </a:rPr>
              <a:t>INCEPT</a:t>
            </a:r>
            <a:endParaRPr lang="en-US" sz="600" b="1">
              <a:solidFill>
                <a:srgbClr val="91929C"/>
              </a:solidFill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9366739" y="4809049"/>
            <a:ext cx="2543908" cy="1363153"/>
          </a:xfrm>
          <a:prstGeom prst="roundRect">
            <a:avLst/>
          </a:prstGeom>
          <a:solidFill>
            <a:schemeClr val="bg1"/>
          </a:solidFill>
          <a:ln>
            <a:solidFill>
              <a:srgbClr val="C4C4CA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t"/>
          <a:lstStyle/>
          <a:p>
            <a:pPr algn="ctr"/>
            <a:r>
              <a:rPr lang="fr-FR" sz="600" b="1">
                <a:solidFill>
                  <a:srgbClr val="91929C"/>
                </a:solidFill>
              </a:rPr>
              <a:t>RELEASE &amp; OPERATE</a:t>
            </a:r>
            <a:endParaRPr lang="en-US" sz="600" b="1">
              <a:solidFill>
                <a:srgbClr val="91929C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180414" y="3165980"/>
            <a:ext cx="2126769" cy="252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BDD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8606938" y="3165980"/>
            <a:ext cx="2102095" cy="252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Clean code</a:t>
            </a:r>
          </a:p>
        </p:txBody>
      </p:sp>
      <p:sp>
        <p:nvSpPr>
          <p:cNvPr id="18" name="Rounded Rectangle 17"/>
          <p:cNvSpPr/>
          <p:nvPr userDrawn="1"/>
        </p:nvSpPr>
        <p:spPr>
          <a:xfrm>
            <a:off x="365324" y="1130711"/>
            <a:ext cx="1706880" cy="1533832"/>
          </a:xfrm>
          <a:prstGeom prst="roundRect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1200" b="1">
                <a:solidFill>
                  <a:srgbClr val="91929C"/>
                </a:solidFill>
              </a:rPr>
              <a:t>ROLES</a:t>
            </a:r>
          </a:p>
        </p:txBody>
      </p:sp>
      <p:sp>
        <p:nvSpPr>
          <p:cNvPr id="19" name="Rounded Rectangle 18"/>
          <p:cNvSpPr/>
          <p:nvPr userDrawn="1"/>
        </p:nvSpPr>
        <p:spPr>
          <a:xfrm>
            <a:off x="367696" y="2753032"/>
            <a:ext cx="1706880" cy="1975792"/>
          </a:xfrm>
          <a:prstGeom prst="roundRect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1200" b="1">
                <a:solidFill>
                  <a:srgbClr val="91929C"/>
                </a:solidFill>
              </a:rPr>
              <a:t>PRACTICES</a:t>
            </a:r>
          </a:p>
        </p:txBody>
      </p:sp>
      <p:sp>
        <p:nvSpPr>
          <p:cNvPr id="20" name="Rounded Rectangle 19"/>
          <p:cNvSpPr/>
          <p:nvPr userDrawn="1"/>
        </p:nvSpPr>
        <p:spPr>
          <a:xfrm>
            <a:off x="367695" y="4831080"/>
            <a:ext cx="1706880" cy="1394221"/>
          </a:xfrm>
          <a:prstGeom prst="roundRect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1200" b="1">
                <a:solidFill>
                  <a:srgbClr val="91929C"/>
                </a:solidFill>
              </a:rPr>
              <a:t>PLATFORM</a:t>
            </a:r>
          </a:p>
        </p:txBody>
      </p:sp>
      <p:sp>
        <p:nvSpPr>
          <p:cNvPr id="21" name="Pentagon 20"/>
          <p:cNvSpPr/>
          <p:nvPr userDrawn="1"/>
        </p:nvSpPr>
        <p:spPr>
          <a:xfrm>
            <a:off x="2220042" y="866057"/>
            <a:ext cx="1543445" cy="182880"/>
          </a:xfrm>
          <a:prstGeom prst="homePlat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91929C">
                    <a:lumMod val="50000"/>
                  </a:srgbClr>
                </a:solidFill>
                <a:cs typeface="Arial" pitchFamily="34" charset="0"/>
              </a:rPr>
              <a:t>INCEPT</a:t>
            </a:r>
          </a:p>
        </p:txBody>
      </p:sp>
      <p:sp>
        <p:nvSpPr>
          <p:cNvPr id="22" name="Chevron 21"/>
          <p:cNvSpPr/>
          <p:nvPr userDrawn="1"/>
        </p:nvSpPr>
        <p:spPr>
          <a:xfrm>
            <a:off x="3696741" y="866057"/>
            <a:ext cx="5852160" cy="182880"/>
          </a:xfrm>
          <a:prstGeom prst="chevron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91929C">
                    <a:lumMod val="50000"/>
                  </a:srgbClr>
                </a:solidFill>
                <a:cs typeface="Arial" pitchFamily="34" charset="0"/>
              </a:rPr>
              <a:t>BUILD &amp; ACCEPT</a:t>
            </a:r>
          </a:p>
        </p:txBody>
      </p:sp>
      <p:sp>
        <p:nvSpPr>
          <p:cNvPr id="23" name="Chevron 22"/>
          <p:cNvSpPr/>
          <p:nvPr userDrawn="1"/>
        </p:nvSpPr>
        <p:spPr>
          <a:xfrm>
            <a:off x="9485871" y="866057"/>
            <a:ext cx="1334085" cy="182880"/>
          </a:xfrm>
          <a:prstGeom prst="chevron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91929C">
                    <a:lumMod val="50000"/>
                  </a:srgbClr>
                </a:solidFill>
                <a:cs typeface="Arial" pitchFamily="34" charset="0"/>
              </a:rPr>
              <a:t>RELEASE</a:t>
            </a:r>
          </a:p>
        </p:txBody>
      </p:sp>
      <p:sp>
        <p:nvSpPr>
          <p:cNvPr id="24" name="Chevron 23"/>
          <p:cNvSpPr/>
          <p:nvPr userDrawn="1"/>
        </p:nvSpPr>
        <p:spPr>
          <a:xfrm>
            <a:off x="10748660" y="866057"/>
            <a:ext cx="1159493" cy="182880"/>
          </a:xfrm>
          <a:prstGeom prst="chevron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91929C">
                    <a:lumMod val="50000"/>
                  </a:srgbClr>
                </a:solidFill>
                <a:cs typeface="Arial" pitchFamily="34" charset="0"/>
              </a:rPr>
              <a:t>OPERATE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6391553" y="3165980"/>
            <a:ext cx="2126769" cy="252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TDD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4180414" y="4402455"/>
            <a:ext cx="6540341" cy="252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900">
                <a:solidFill>
                  <a:srgbClr val="000000"/>
                </a:solidFill>
              </a:rPr>
              <a:t>Infrastructure as Code</a:t>
            </a:r>
          </a:p>
        </p:txBody>
      </p:sp>
      <p:grpSp>
        <p:nvGrpSpPr>
          <p:cNvPr id="27" name="Group 193"/>
          <p:cNvGrpSpPr/>
          <p:nvPr userDrawn="1"/>
        </p:nvGrpSpPr>
        <p:grpSpPr>
          <a:xfrm>
            <a:off x="972363" y="5668074"/>
            <a:ext cx="464379" cy="296461"/>
            <a:chOff x="1044807" y="1723898"/>
            <a:chExt cx="1018002" cy="1018002"/>
          </a:xfrm>
        </p:grpSpPr>
        <p:sp>
          <p:nvSpPr>
            <p:cNvPr id="28" name="Oval 27"/>
            <p:cNvSpPr/>
            <p:nvPr/>
          </p:nvSpPr>
          <p:spPr>
            <a:xfrm>
              <a:off x="1044807" y="1723898"/>
              <a:ext cx="1018002" cy="1018002"/>
            </a:xfrm>
            <a:prstGeom prst="ellipse">
              <a:avLst/>
            </a:prstGeom>
            <a:solidFill>
              <a:srgbClr val="558ED5"/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600" b="1">
                <a:solidFill>
                  <a:srgbClr val="FFFFFF"/>
                </a:solidFill>
              </a:endParaRPr>
            </a:p>
          </p:txBody>
        </p:sp>
        <p:grpSp>
          <p:nvGrpSpPr>
            <p:cNvPr id="29" name="Group 855"/>
            <p:cNvGrpSpPr/>
            <p:nvPr/>
          </p:nvGrpSpPr>
          <p:grpSpPr>
            <a:xfrm rot="18427791">
              <a:off x="1136414" y="2111501"/>
              <a:ext cx="877823" cy="310962"/>
              <a:chOff x="1136414" y="2111500"/>
              <a:chExt cx="1538280" cy="544926"/>
            </a:xfrm>
            <a:solidFill>
              <a:schemeClr val="bg1"/>
            </a:solidFill>
          </p:grpSpPr>
          <p:sp>
            <p:nvSpPr>
              <p:cNvPr id="37" name="Donut 36"/>
              <p:cNvSpPr/>
              <p:nvPr/>
            </p:nvSpPr>
            <p:spPr>
              <a:xfrm>
                <a:off x="1136414" y="2150872"/>
                <a:ext cx="457200" cy="457200"/>
              </a:xfrm>
              <a:prstGeom prst="donut">
                <a:avLst>
                  <a:gd name="adj" fmla="val 25778"/>
                </a:avLst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528937" y="2227073"/>
                <a:ext cx="926847" cy="27240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9303541">
                <a:off x="2253241" y="2167627"/>
                <a:ext cx="274320" cy="18288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2296459" flipV="1">
                <a:off x="2253241" y="2408020"/>
                <a:ext cx="274320" cy="18288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Right Triangle 40"/>
              <p:cNvSpPr/>
              <p:nvPr/>
            </p:nvSpPr>
            <p:spPr>
              <a:xfrm rot="15920493" flipH="1" flipV="1">
                <a:off x="2472287" y="2454018"/>
                <a:ext cx="171832" cy="232983"/>
              </a:xfrm>
              <a:prstGeom prst="rt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Right Triangle 41"/>
              <p:cNvSpPr/>
              <p:nvPr/>
            </p:nvSpPr>
            <p:spPr>
              <a:xfrm rot="5679507" flipH="1">
                <a:off x="2472287" y="2080924"/>
                <a:ext cx="171832" cy="232983"/>
              </a:xfrm>
              <a:prstGeom prst="rt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0" name="Group 856"/>
            <p:cNvGrpSpPr/>
            <p:nvPr/>
          </p:nvGrpSpPr>
          <p:grpSpPr>
            <a:xfrm rot="19059067">
              <a:off x="1343963" y="1825568"/>
              <a:ext cx="494996" cy="833554"/>
              <a:chOff x="1343963" y="1825568"/>
              <a:chExt cx="867420" cy="1460704"/>
            </a:xfrm>
            <a:solidFill>
              <a:schemeClr val="bg1"/>
            </a:solidFill>
          </p:grpSpPr>
          <p:sp>
            <p:nvSpPr>
              <p:cNvPr id="31" name="Rectangle 30"/>
              <p:cNvSpPr/>
              <p:nvPr/>
            </p:nvSpPr>
            <p:spPr>
              <a:xfrm rot="5400000">
                <a:off x="1525653" y="2920724"/>
                <a:ext cx="480713" cy="25038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5400000">
                <a:off x="1358101" y="2378058"/>
                <a:ext cx="801190" cy="15544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5400000">
                <a:off x="1597460" y="1861612"/>
                <a:ext cx="322471" cy="25038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5400000">
                <a:off x="1459202" y="1895364"/>
                <a:ext cx="228600" cy="18288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Flowchart: Delay 34"/>
              <p:cNvSpPr/>
              <p:nvPr/>
            </p:nvSpPr>
            <p:spPr>
              <a:xfrm rot="10800000">
                <a:off x="1343963" y="1831737"/>
                <a:ext cx="182880" cy="329184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Right Triangle 35"/>
              <p:cNvSpPr/>
              <p:nvPr/>
            </p:nvSpPr>
            <p:spPr>
              <a:xfrm rot="5679507" flipH="1">
                <a:off x="1913159" y="1789141"/>
                <a:ext cx="248060" cy="348388"/>
              </a:xfrm>
              <a:prstGeom prst="rtTriangl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43" name="Picture 7" descr="F:\ITEC-ITD-LCI-LEAN\600-AGILE\public\Software Engineering\Icons\PNG-128\Groups-Meeting-Dark-icon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2664" y="2028092"/>
            <a:ext cx="369936" cy="300573"/>
          </a:xfrm>
          <a:prstGeom prst="rect">
            <a:avLst/>
          </a:prstGeom>
          <a:noFill/>
        </p:spPr>
      </p:pic>
      <p:sp>
        <p:nvSpPr>
          <p:cNvPr id="44" name="Rectangle 43"/>
          <p:cNvSpPr/>
          <p:nvPr userDrawn="1"/>
        </p:nvSpPr>
        <p:spPr>
          <a:xfrm>
            <a:off x="8428893" y="2836241"/>
            <a:ext cx="3545428" cy="2523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900">
                <a:solidFill>
                  <a:srgbClr val="000000"/>
                </a:solidFill>
              </a:rPr>
              <a:t>Done means in Prod/Finer Slicing</a:t>
            </a:r>
          </a:p>
        </p:txBody>
      </p:sp>
      <p:pic>
        <p:nvPicPr>
          <p:cNvPr id="45" name="Picture 4" descr="F:\ITEC-ITD-LCI-LEAN\600-AGILE\public\Software Engineering\Icons\PNG-128\TechnicalSupportRepresentative_Male_Light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73297" y="2034871"/>
            <a:ext cx="456472" cy="370883"/>
          </a:xfrm>
          <a:prstGeom prst="rect">
            <a:avLst/>
          </a:prstGeom>
          <a:noFill/>
        </p:spPr>
      </p:pic>
      <p:pic>
        <p:nvPicPr>
          <p:cNvPr id="46" name="Picture 5" descr="F:\ITEC-ITD-LCI-LEAN\600-AGILE\public\Software Engineering\Icons\PNG-128\Office-Client-Female-Dark-icon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2456551" y="2097919"/>
            <a:ext cx="471956" cy="383464"/>
          </a:xfrm>
          <a:prstGeom prst="rect">
            <a:avLst/>
          </a:prstGeom>
          <a:noFill/>
        </p:spPr>
      </p:pic>
      <p:pic>
        <p:nvPicPr>
          <p:cNvPr id="47" name="Picture 7" descr="F:\ITEC-ITD-LCI-LEAN\600-AGILE\public\Software Engineering\Icons\PNG-128\Groups-Meeting-Dark-icon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1902" y="2040897"/>
            <a:ext cx="562559" cy="457079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 userDrawn="1"/>
        </p:nvSpPr>
        <p:spPr>
          <a:xfrm>
            <a:off x="2440801" y="1774207"/>
            <a:ext cx="8402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cs typeface="Arial" pitchFamily="34" charset="0"/>
              </a:rPr>
              <a:t>BUSINESS</a:t>
            </a:r>
            <a:endParaRPr lang="en-US" sz="14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9" name="Rectangle 48"/>
          <p:cNvSpPr/>
          <p:nvPr userDrawn="1"/>
        </p:nvSpPr>
        <p:spPr>
          <a:xfrm>
            <a:off x="6592538" y="1845179"/>
            <a:ext cx="7218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cs typeface="Arial" pitchFamily="34" charset="0"/>
              </a:rPr>
              <a:t>DEV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10851345" y="1764374"/>
            <a:ext cx="4555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cs typeface="Arial" pitchFamily="34" charset="0"/>
              </a:rPr>
              <a:t>OPS</a:t>
            </a:r>
            <a:endParaRPr lang="en-US" sz="14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1" name="Rounded Rectangle 50"/>
          <p:cNvSpPr/>
          <p:nvPr userDrawn="1"/>
        </p:nvSpPr>
        <p:spPr>
          <a:xfrm>
            <a:off x="4973612" y="1268362"/>
            <a:ext cx="1403745" cy="24580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600">
                <a:solidFill>
                  <a:srgbClr val="000000"/>
                </a:solidFill>
                <a:cs typeface="Arial" pitchFamily="34" charset="0"/>
              </a:rPr>
              <a:t>Leadership</a:t>
            </a:r>
          </a:p>
        </p:txBody>
      </p:sp>
      <p:pic>
        <p:nvPicPr>
          <p:cNvPr id="52" name="Picture 4" descr="http://creativityinabox.co.uk/img/process.jp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2977" y="3895411"/>
            <a:ext cx="432617" cy="263627"/>
          </a:xfrm>
          <a:prstGeom prst="rect">
            <a:avLst/>
          </a:prstGeom>
          <a:noFill/>
        </p:spPr>
      </p:pic>
      <p:sp>
        <p:nvSpPr>
          <p:cNvPr id="53" name="Rectangle 52"/>
          <p:cNvSpPr/>
          <p:nvPr userDrawn="1"/>
        </p:nvSpPr>
        <p:spPr>
          <a:xfrm>
            <a:off x="10822320" y="4140915"/>
            <a:ext cx="1152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C4C4CA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1000">
                <a:solidFill>
                  <a:srgbClr val="91929C">
                    <a:lumMod val="60000"/>
                    <a:lumOff val="40000"/>
                  </a:srgbClr>
                </a:solidFill>
              </a:rPr>
              <a:t>Capacity Management</a:t>
            </a:r>
          </a:p>
        </p:txBody>
      </p:sp>
      <p:pic>
        <p:nvPicPr>
          <p:cNvPr id="54" name="Picture 8" descr="F:\ITEC-ITD-LCI-LEAN\600-AGILE\public\Software Engineering\Icons\PNG-128\Office-Customer-Male-Light-icon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2992105" y="2115134"/>
            <a:ext cx="444651" cy="361279"/>
          </a:xfrm>
          <a:prstGeom prst="rect">
            <a:avLst/>
          </a:prstGeom>
          <a:noFill/>
        </p:spPr>
      </p:pic>
      <p:sp>
        <p:nvSpPr>
          <p:cNvPr id="55" name="Rectangle 54"/>
          <p:cNvSpPr/>
          <p:nvPr userDrawn="1"/>
        </p:nvSpPr>
        <p:spPr>
          <a:xfrm>
            <a:off x="2327013" y="2524135"/>
            <a:ext cx="5854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000000"/>
                </a:solidFill>
                <a:cs typeface="Arial" pitchFamily="34" charset="0"/>
              </a:rPr>
              <a:t>Sponsor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3077668" y="2524135"/>
            <a:ext cx="327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000000"/>
                </a:solidFill>
                <a:cs typeface="Arial" pitchFamily="34" charset="0"/>
              </a:rPr>
              <a:t>PO</a:t>
            </a:r>
          </a:p>
        </p:txBody>
      </p:sp>
      <p:sp>
        <p:nvSpPr>
          <p:cNvPr id="57" name="Rectangle 56"/>
          <p:cNvSpPr/>
          <p:nvPr userDrawn="1"/>
        </p:nvSpPr>
        <p:spPr>
          <a:xfrm>
            <a:off x="6292152" y="2337300"/>
            <a:ext cx="3016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rgbClr val="000000"/>
                </a:solidFill>
                <a:cs typeface="Arial" pitchFamily="34" charset="0"/>
              </a:rPr>
              <a:t>BA</a:t>
            </a:r>
          </a:p>
        </p:txBody>
      </p:sp>
      <p:sp>
        <p:nvSpPr>
          <p:cNvPr id="58" name="Rectangle 57"/>
          <p:cNvSpPr/>
          <p:nvPr userDrawn="1"/>
        </p:nvSpPr>
        <p:spPr>
          <a:xfrm>
            <a:off x="7125512" y="2328649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rgbClr val="000000"/>
                </a:solidFill>
                <a:cs typeface="Arial" pitchFamily="34" charset="0"/>
              </a:rPr>
              <a:t>Tech Lead.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6497046" y="2442013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rgbClr val="000000"/>
                </a:solidFill>
                <a:cs typeface="Arial" pitchFamily="34" charset="0"/>
              </a:rPr>
              <a:t>Developer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6038372" y="2250592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rgbClr val="000000"/>
                </a:solidFill>
                <a:cs typeface="Arial" pitchFamily="34" charset="0"/>
              </a:rPr>
              <a:t>Tester</a:t>
            </a:r>
          </a:p>
        </p:txBody>
      </p:sp>
      <p:sp>
        <p:nvSpPr>
          <p:cNvPr id="61" name="Rectangle 60"/>
          <p:cNvSpPr/>
          <p:nvPr userDrawn="1"/>
        </p:nvSpPr>
        <p:spPr>
          <a:xfrm>
            <a:off x="7143332" y="2152751"/>
            <a:ext cx="6591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rgbClr val="000000"/>
                </a:solidFill>
                <a:cs typeface="Arial" pitchFamily="34" charset="0"/>
              </a:rPr>
              <a:t>Tech </a:t>
            </a:r>
            <a:r>
              <a:rPr lang="en-US" sz="800" err="1">
                <a:solidFill>
                  <a:srgbClr val="000000"/>
                </a:solidFill>
                <a:cs typeface="Arial" pitchFamily="34" charset="0"/>
              </a:rPr>
              <a:t>Archi</a:t>
            </a:r>
            <a:r>
              <a:rPr lang="en-US" sz="800">
                <a:solidFill>
                  <a:srgbClr val="000000"/>
                </a:solidFill>
                <a:cs typeface="Arial" pitchFamily="34" charset="0"/>
              </a:rPr>
              <a:t>.</a:t>
            </a:r>
          </a:p>
        </p:txBody>
      </p:sp>
      <p:pic>
        <p:nvPicPr>
          <p:cNvPr id="62" name="Picture 6" descr="F:\ITEC-ITD-LCI-LEAN\600-AGILE\public\Software Engineering\Icons\PNG-128\Person-Male-Light-icon.pn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352228" y="2016858"/>
            <a:ext cx="470397" cy="382199"/>
          </a:xfrm>
          <a:prstGeom prst="rect">
            <a:avLst/>
          </a:prstGeom>
          <a:noFill/>
        </p:spPr>
      </p:pic>
      <p:sp>
        <p:nvSpPr>
          <p:cNvPr id="63" name="Rectangle 62"/>
          <p:cNvSpPr/>
          <p:nvPr userDrawn="1"/>
        </p:nvSpPr>
        <p:spPr>
          <a:xfrm>
            <a:off x="11060322" y="2562771"/>
            <a:ext cx="6880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000000"/>
                </a:solidFill>
                <a:cs typeface="Arial" pitchFamily="34" charset="0"/>
              </a:rPr>
              <a:t>Tech. Sup.</a:t>
            </a:r>
          </a:p>
        </p:txBody>
      </p:sp>
      <p:sp>
        <p:nvSpPr>
          <p:cNvPr id="64" name="Rectangle 63"/>
          <p:cNvSpPr/>
          <p:nvPr userDrawn="1"/>
        </p:nvSpPr>
        <p:spPr>
          <a:xfrm>
            <a:off x="10333134" y="2566219"/>
            <a:ext cx="9138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err="1">
                <a:solidFill>
                  <a:srgbClr val="000000"/>
                </a:solidFill>
                <a:cs typeface="Arial" pitchFamily="34" charset="0"/>
              </a:rPr>
              <a:t>Func</a:t>
            </a:r>
            <a:r>
              <a:rPr lang="en-US" sz="900">
                <a:solidFill>
                  <a:srgbClr val="000000"/>
                </a:solidFill>
                <a:cs typeface="Arial" pitchFamily="34" charset="0"/>
              </a:rPr>
              <a:t>. Sup.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10653816" y="2405455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000000"/>
                </a:solidFill>
                <a:cs typeface="Arial" pitchFamily="34" charset="0"/>
              </a:rPr>
              <a:t>Integrator</a:t>
            </a:r>
          </a:p>
        </p:txBody>
      </p:sp>
      <p:sp>
        <p:nvSpPr>
          <p:cNvPr id="66" name="Rectangle 65"/>
          <p:cNvSpPr/>
          <p:nvPr userDrawn="1"/>
        </p:nvSpPr>
        <p:spPr>
          <a:xfrm>
            <a:off x="4180414" y="4083859"/>
            <a:ext cx="2126769" cy="252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900">
                <a:solidFill>
                  <a:srgbClr val="000000"/>
                </a:solidFill>
              </a:rPr>
              <a:t>Continuous Integration</a:t>
            </a:r>
          </a:p>
        </p:txBody>
      </p:sp>
      <p:sp>
        <p:nvSpPr>
          <p:cNvPr id="67" name="Rectangle 66"/>
          <p:cNvSpPr/>
          <p:nvPr userDrawn="1"/>
        </p:nvSpPr>
        <p:spPr>
          <a:xfrm>
            <a:off x="2226629" y="3165981"/>
            <a:ext cx="1860923" cy="599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900">
                <a:solidFill>
                  <a:srgbClr val="000000"/>
                </a:solidFill>
              </a:rPr>
              <a:t>User Stories</a:t>
            </a:r>
          </a:p>
          <a:p>
            <a:pPr algn="ctr"/>
            <a:r>
              <a:rPr lang="en-US" sz="900">
                <a:solidFill>
                  <a:srgbClr val="000000"/>
                </a:solidFill>
              </a:rPr>
              <a:t>&amp; Backlog grooming</a:t>
            </a:r>
          </a:p>
        </p:txBody>
      </p:sp>
      <p:sp>
        <p:nvSpPr>
          <p:cNvPr id="68" name="Rounded Rectangle 67"/>
          <p:cNvSpPr/>
          <p:nvPr userDrawn="1"/>
        </p:nvSpPr>
        <p:spPr>
          <a:xfrm>
            <a:off x="7302739" y="1125796"/>
            <a:ext cx="1301240" cy="31954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600">
                <a:solidFill>
                  <a:srgbClr val="000000"/>
                </a:solidFill>
                <a:cs typeface="Arial" pitchFamily="34" charset="0"/>
              </a:rPr>
              <a:t>Decentralized Decision</a:t>
            </a:r>
          </a:p>
        </p:txBody>
      </p:sp>
      <p:pic>
        <p:nvPicPr>
          <p:cNvPr id="69" name="Picture 8" descr="F:\ITEC-ITD-LCI-LEAN\600-AGILE\public\Software Engineering\Icons\PNG-128\Office-Customer-Male-Light-icon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6652731" y="1254810"/>
            <a:ext cx="444651" cy="361279"/>
          </a:xfrm>
          <a:prstGeom prst="rect">
            <a:avLst/>
          </a:prstGeom>
          <a:noFill/>
        </p:spPr>
      </p:pic>
      <p:sp>
        <p:nvSpPr>
          <p:cNvPr id="70" name="Rectangle 69"/>
          <p:cNvSpPr/>
          <p:nvPr userDrawn="1"/>
        </p:nvSpPr>
        <p:spPr>
          <a:xfrm>
            <a:off x="6503095" y="1628701"/>
            <a:ext cx="5661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000000"/>
                </a:solidFill>
                <a:cs typeface="Arial" pitchFamily="34" charset="0"/>
              </a:rPr>
              <a:t>Leaders</a:t>
            </a:r>
          </a:p>
        </p:txBody>
      </p:sp>
      <p:pic>
        <p:nvPicPr>
          <p:cNvPr id="71" name="Picture 8" descr="F:\ITEC-ITD-LCI-LEAN\600-AGILE\public\Software Engineering\Icons\PNG-128\Office-Customer-Male-Light-icon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6440959" y="1131907"/>
            <a:ext cx="444651" cy="361279"/>
          </a:xfrm>
          <a:prstGeom prst="rect">
            <a:avLst/>
          </a:prstGeom>
          <a:noFill/>
        </p:spPr>
      </p:pic>
      <p:sp>
        <p:nvSpPr>
          <p:cNvPr id="72" name="Rounded Rectangle 71"/>
          <p:cNvSpPr/>
          <p:nvPr userDrawn="1"/>
        </p:nvSpPr>
        <p:spPr>
          <a:xfrm>
            <a:off x="7308791" y="1514169"/>
            <a:ext cx="1301240" cy="31954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600">
                <a:solidFill>
                  <a:srgbClr val="000000"/>
                </a:solidFill>
                <a:cs typeface="Arial" pitchFamily="34" charset="0"/>
              </a:rPr>
              <a:t>Focused Exploration²</a:t>
            </a:r>
          </a:p>
        </p:txBody>
      </p:sp>
      <p:sp>
        <p:nvSpPr>
          <p:cNvPr id="73" name="Rectangle 72"/>
          <p:cNvSpPr/>
          <p:nvPr userDrawn="1"/>
        </p:nvSpPr>
        <p:spPr>
          <a:xfrm>
            <a:off x="5334000" y="2836241"/>
            <a:ext cx="3095704" cy="2523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900">
                <a:solidFill>
                  <a:srgbClr val="000000"/>
                </a:solidFill>
              </a:rPr>
              <a:t>Ops tasks included</a:t>
            </a:r>
          </a:p>
        </p:txBody>
      </p:sp>
      <p:sp>
        <p:nvSpPr>
          <p:cNvPr id="74" name="Rectangle 73"/>
          <p:cNvSpPr/>
          <p:nvPr userDrawn="1"/>
        </p:nvSpPr>
        <p:spPr>
          <a:xfrm>
            <a:off x="2244971" y="3851780"/>
            <a:ext cx="1842581" cy="792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900">
                <a:solidFill>
                  <a:srgbClr val="000000"/>
                </a:solidFill>
              </a:rPr>
              <a:t>Business Value Model</a:t>
            </a:r>
          </a:p>
        </p:txBody>
      </p:sp>
      <p:sp>
        <p:nvSpPr>
          <p:cNvPr id="75" name="Rectangle 74"/>
          <p:cNvSpPr/>
          <p:nvPr userDrawn="1"/>
        </p:nvSpPr>
        <p:spPr>
          <a:xfrm>
            <a:off x="2226628" y="2836241"/>
            <a:ext cx="3101539" cy="2523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900">
                <a:solidFill>
                  <a:srgbClr val="000000"/>
                </a:solidFill>
              </a:rPr>
              <a:t>Whiteboard/Stands up/</a:t>
            </a:r>
            <a:r>
              <a:rPr lang="en-US" sz="900" err="1">
                <a:solidFill>
                  <a:srgbClr val="000000"/>
                </a:solidFill>
              </a:rPr>
              <a:t>Retros</a:t>
            </a:r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 userDrawn="1"/>
        </p:nvSpPr>
        <p:spPr>
          <a:xfrm>
            <a:off x="4180414" y="3470782"/>
            <a:ext cx="2126769" cy="3011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900">
                <a:solidFill>
                  <a:srgbClr val="000000"/>
                </a:solidFill>
              </a:rPr>
              <a:t>Pair-Programming</a:t>
            </a:r>
          </a:p>
        </p:txBody>
      </p:sp>
      <p:sp>
        <p:nvSpPr>
          <p:cNvPr id="77" name="Rectangle 76"/>
          <p:cNvSpPr/>
          <p:nvPr userDrawn="1"/>
        </p:nvSpPr>
        <p:spPr>
          <a:xfrm>
            <a:off x="6412891" y="4083859"/>
            <a:ext cx="4296140" cy="252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 userDrawn="1"/>
        </p:nvSpPr>
        <p:spPr>
          <a:xfrm>
            <a:off x="7577684" y="4138609"/>
            <a:ext cx="1968265" cy="15914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Automated Deployment</a:t>
            </a:r>
          </a:p>
        </p:txBody>
      </p:sp>
      <p:sp>
        <p:nvSpPr>
          <p:cNvPr id="79" name="Rectangle 78"/>
          <p:cNvSpPr/>
          <p:nvPr userDrawn="1"/>
        </p:nvSpPr>
        <p:spPr>
          <a:xfrm>
            <a:off x="10822321" y="3165980"/>
            <a:ext cx="1146383" cy="9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 userDrawn="1"/>
        </p:nvSpPr>
        <p:spPr>
          <a:xfrm>
            <a:off x="10933090" y="3489980"/>
            <a:ext cx="930461" cy="25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  <a:cs typeface="Arial" pitchFamily="34" charset="0"/>
              </a:rPr>
              <a:t>Metrology</a:t>
            </a:r>
          </a:p>
        </p:txBody>
      </p:sp>
      <p:sp>
        <p:nvSpPr>
          <p:cNvPr id="81" name="Rectangle 80"/>
          <p:cNvSpPr/>
          <p:nvPr userDrawn="1"/>
        </p:nvSpPr>
        <p:spPr>
          <a:xfrm>
            <a:off x="6394939" y="3476626"/>
            <a:ext cx="4314092" cy="2952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7111219" y="3510253"/>
            <a:ext cx="2332892" cy="25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  <a:cs typeface="Arial" pitchFamily="34" charset="0"/>
              </a:rPr>
              <a:t>Comprehensive Testing</a:t>
            </a:r>
          </a:p>
        </p:txBody>
      </p:sp>
      <p:sp>
        <p:nvSpPr>
          <p:cNvPr id="83" name="Rectangle 82"/>
          <p:cNvSpPr/>
          <p:nvPr userDrawn="1"/>
        </p:nvSpPr>
        <p:spPr>
          <a:xfrm>
            <a:off x="2432864" y="5302852"/>
            <a:ext cx="1152000" cy="504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1000">
              <a:solidFill>
                <a:srgbClr val="FFFFFF"/>
              </a:solidFill>
            </a:endParaRPr>
          </a:p>
        </p:txBody>
      </p:sp>
      <p:pic>
        <p:nvPicPr>
          <p:cNvPr id="84" name="Picture 8" descr="http://blog.valiantys.com/wp-content/uploads/2013/08/Agile.jpg"/>
          <p:cNvPicPr>
            <a:picLocks noChangeAspect="1" noChangeArrowheads="1"/>
          </p:cNvPicPr>
          <p:nvPr userDrawn="1"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13487" y="5539990"/>
            <a:ext cx="895376" cy="240861"/>
          </a:xfrm>
          <a:prstGeom prst="rect">
            <a:avLst/>
          </a:prstGeom>
          <a:noFill/>
        </p:spPr>
      </p:pic>
      <p:sp>
        <p:nvSpPr>
          <p:cNvPr id="85" name="Rectangle 84"/>
          <p:cNvSpPr/>
          <p:nvPr userDrawn="1"/>
        </p:nvSpPr>
        <p:spPr>
          <a:xfrm>
            <a:off x="4122407" y="4980045"/>
            <a:ext cx="1152000" cy="50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endParaRPr lang="en-US" sz="900">
              <a:solidFill>
                <a:srgbClr val="000000"/>
              </a:solidFill>
            </a:endParaRPr>
          </a:p>
        </p:txBody>
      </p:sp>
      <p:pic>
        <p:nvPicPr>
          <p:cNvPr id="86" name="Picture 85" descr="http://cdn1.importnew.com/2013/06/eclipse_a2_by_dj_fahr-d49mizm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399" y="5215224"/>
            <a:ext cx="292988" cy="18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0" descr="http://fc08.deviantart.net/fs70/f/2012/282/f/6/visual_studio_2012_by_sirbedwyr-d5hbavf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319" y="5211677"/>
            <a:ext cx="313076" cy="20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http://javacore.ro/wp-content/uploads/2013/06/intellijidealogo.png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12473" y="5197075"/>
            <a:ext cx="291463" cy="186260"/>
          </a:xfrm>
          <a:prstGeom prst="rect">
            <a:avLst/>
          </a:prstGeom>
          <a:noFill/>
        </p:spPr>
      </p:pic>
      <p:sp>
        <p:nvSpPr>
          <p:cNvPr id="89" name="Rectangle 88"/>
          <p:cNvSpPr/>
          <p:nvPr userDrawn="1"/>
        </p:nvSpPr>
        <p:spPr>
          <a:xfrm>
            <a:off x="7868237" y="4980045"/>
            <a:ext cx="1152000" cy="50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60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90" name="Picture 6" descr="http://www.bsiag.com/scout/wp-content/uploads/2014/02/01_Sonarqube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16266" y="5189132"/>
            <a:ext cx="655212" cy="108857"/>
          </a:xfrm>
          <a:prstGeom prst="rect">
            <a:avLst/>
          </a:prstGeom>
          <a:noFill/>
        </p:spPr>
      </p:pic>
      <p:sp>
        <p:nvSpPr>
          <p:cNvPr id="91" name="Rectangle 90"/>
          <p:cNvSpPr/>
          <p:nvPr userDrawn="1"/>
        </p:nvSpPr>
        <p:spPr>
          <a:xfrm>
            <a:off x="6620120" y="4980045"/>
            <a:ext cx="1152000" cy="50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60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92" name="Picture 2" descr="https://wiki.jenkins-ci.org/download/attachments/2916393/logo-title.png?version=1&amp;modificationDate=1302753947000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91979" y="5124017"/>
            <a:ext cx="733372" cy="163287"/>
          </a:xfrm>
          <a:prstGeom prst="rect">
            <a:avLst/>
          </a:prstGeom>
          <a:noFill/>
        </p:spPr>
      </p:pic>
      <p:pic>
        <p:nvPicPr>
          <p:cNvPr id="93" name="Picture 9" descr="http://blog.xebialabs.com/wp-content/uploads/2013/07/logo_teamcity.gif"/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58790" y="5343283"/>
            <a:ext cx="786191" cy="122464"/>
          </a:xfrm>
          <a:prstGeom prst="rect">
            <a:avLst/>
          </a:prstGeom>
          <a:noFill/>
        </p:spPr>
      </p:pic>
      <p:sp>
        <p:nvSpPr>
          <p:cNvPr id="94" name="Rectangle 93"/>
          <p:cNvSpPr/>
          <p:nvPr userDrawn="1"/>
        </p:nvSpPr>
        <p:spPr>
          <a:xfrm>
            <a:off x="4134820" y="5682999"/>
            <a:ext cx="1152000" cy="50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60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95" name="Picture 5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180638" y="5919765"/>
            <a:ext cx="529161" cy="10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" name="Picture 7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782147" y="5853087"/>
            <a:ext cx="303336" cy="21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" name="Rectangle 96"/>
          <p:cNvSpPr/>
          <p:nvPr userDrawn="1"/>
        </p:nvSpPr>
        <p:spPr>
          <a:xfrm>
            <a:off x="5402931" y="5682999"/>
            <a:ext cx="1152000" cy="50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60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98" name="Picture 9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499651" y="5839240"/>
            <a:ext cx="261384" cy="8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11"/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468280" y="5935539"/>
            <a:ext cx="326729" cy="150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" name="Picture 13"/>
          <p:cNvPicPr>
            <a:picLocks noChangeAspect="1" noChangeArrowheads="1"/>
          </p:cNvPicPr>
          <p:nvPr userDrawn="1"/>
        </p:nvPicPr>
        <p:blipFill>
          <a:blip r:embed="rId21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0361" y="5852809"/>
            <a:ext cx="359764" cy="16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" name="Rectangle 100"/>
          <p:cNvSpPr/>
          <p:nvPr userDrawn="1"/>
        </p:nvSpPr>
        <p:spPr>
          <a:xfrm>
            <a:off x="5370524" y="4980045"/>
            <a:ext cx="1153480" cy="50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en-US" sz="1000">
              <a:solidFill>
                <a:srgbClr val="000000"/>
              </a:solidFill>
            </a:endParaRPr>
          </a:p>
        </p:txBody>
      </p:sp>
      <p:pic>
        <p:nvPicPr>
          <p:cNvPr id="102" name="Picture 38" descr="Git-Logo-2Color"/>
          <p:cNvPicPr>
            <a:picLocks noChangeAspect="1" noChangeArrowheads="1"/>
          </p:cNvPicPr>
          <p:nvPr userDrawn="1"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5387507" y="5326813"/>
            <a:ext cx="393096" cy="113680"/>
          </a:xfrm>
          <a:prstGeom prst="rect">
            <a:avLst/>
          </a:prstGeom>
          <a:noFill/>
        </p:spPr>
      </p:pic>
      <p:pic>
        <p:nvPicPr>
          <p:cNvPr id="103" name="Picture 1" descr="image001"/>
          <p:cNvPicPr>
            <a:picLocks noChangeAspect="1" noChangeArrowheads="1"/>
          </p:cNvPicPr>
          <p:nvPr userDrawn="1"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785466" y="5327029"/>
            <a:ext cx="550333" cy="11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" name="Picture 103" descr="subversion-logo.png"/>
          <p:cNvPicPr>
            <a:picLocks noChangeAspect="1"/>
          </p:cNvPicPr>
          <p:nvPr userDrawn="1"/>
        </p:nvPicPr>
        <p:blipFill>
          <a:blip r:embed="rId24" cstate="print"/>
          <a:stretch>
            <a:fillRect/>
          </a:stretch>
        </p:blipFill>
        <p:spPr>
          <a:xfrm>
            <a:off x="6148241" y="5168344"/>
            <a:ext cx="244887" cy="172027"/>
          </a:xfrm>
          <a:prstGeom prst="rect">
            <a:avLst/>
          </a:prstGeom>
        </p:spPr>
      </p:pic>
      <p:sp>
        <p:nvSpPr>
          <p:cNvPr id="105" name="Rectangle 104"/>
          <p:cNvSpPr/>
          <p:nvPr userDrawn="1"/>
        </p:nvSpPr>
        <p:spPr>
          <a:xfrm>
            <a:off x="5613656" y="4980046"/>
            <a:ext cx="689435" cy="2682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600">
                <a:solidFill>
                  <a:srgbClr val="000000"/>
                </a:solidFill>
                <a:cs typeface="Arial" pitchFamily="34" charset="0"/>
              </a:rPr>
              <a:t>VERSION </a:t>
            </a:r>
          </a:p>
          <a:p>
            <a:pPr algn="ctr"/>
            <a:r>
              <a:rPr lang="fr-FR" sz="600">
                <a:solidFill>
                  <a:srgbClr val="000000"/>
                </a:solidFill>
                <a:cs typeface="Arial" pitchFamily="34" charset="0"/>
              </a:rPr>
              <a:t>CONTROL</a:t>
            </a:r>
            <a:endParaRPr lang="en-US" sz="6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6" name="Rectangle 105"/>
          <p:cNvSpPr/>
          <p:nvPr userDrawn="1"/>
        </p:nvSpPr>
        <p:spPr>
          <a:xfrm>
            <a:off x="7868237" y="5682999"/>
            <a:ext cx="1152000" cy="504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60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7" name="Picture 16" descr="Gatling"/>
          <p:cNvPicPr>
            <a:picLocks noChangeAspect="1" noChangeArrowheads="1"/>
          </p:cNvPicPr>
          <p:nvPr userDrawn="1"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8268748" y="5837662"/>
            <a:ext cx="662819" cy="163287"/>
          </a:xfrm>
          <a:prstGeom prst="rect">
            <a:avLst/>
          </a:prstGeom>
          <a:noFill/>
        </p:spPr>
      </p:pic>
      <p:pic>
        <p:nvPicPr>
          <p:cNvPr id="108" name="Picture 4" descr="jMeter Tutorial"/>
          <p:cNvPicPr>
            <a:picLocks noChangeAspect="1" noChangeArrowheads="1"/>
          </p:cNvPicPr>
          <p:nvPr userDrawn="1"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7946646" y="5983267"/>
            <a:ext cx="442857" cy="210911"/>
          </a:xfrm>
          <a:prstGeom prst="rect">
            <a:avLst/>
          </a:prstGeom>
          <a:noFill/>
        </p:spPr>
      </p:pic>
      <p:sp>
        <p:nvSpPr>
          <p:cNvPr id="109" name="Rectangle 108"/>
          <p:cNvSpPr/>
          <p:nvPr userDrawn="1"/>
        </p:nvSpPr>
        <p:spPr>
          <a:xfrm>
            <a:off x="9458484" y="5589464"/>
            <a:ext cx="1152000" cy="5065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endParaRPr lang="en-US" sz="900">
              <a:solidFill>
                <a:srgbClr val="000000"/>
              </a:solidFill>
            </a:endParaRPr>
          </a:p>
        </p:txBody>
      </p:sp>
      <p:pic>
        <p:nvPicPr>
          <p:cNvPr id="110" name="Picture 2" descr="https://drupal.org/files/project-images/elasticsearch-logo.png"/>
          <p:cNvPicPr>
            <a:picLocks noChangeAspect="1" noChangeArrowheads="1"/>
          </p:cNvPicPr>
          <p:nvPr userDrawn="1"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9531748" y="5857030"/>
            <a:ext cx="805736" cy="20246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11" name="Picture 4"/>
          <p:cNvPicPr>
            <a:picLocks noChangeAspect="1" noChangeArrowheads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10069652" y="5773900"/>
            <a:ext cx="518904" cy="11562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12" name="Rectangle 111"/>
          <p:cNvSpPr/>
          <p:nvPr userDrawn="1"/>
        </p:nvSpPr>
        <p:spPr>
          <a:xfrm>
            <a:off x="10666108" y="5590191"/>
            <a:ext cx="1152000" cy="50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60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13" name="Picture 10" descr="http://cdn.dice.com/wp-content/uploads/2014/03/Puppet-Labs-Logo.png"/>
          <p:cNvPicPr>
            <a:picLocks noChangeAspect="1" noChangeArrowheads="1"/>
          </p:cNvPicPr>
          <p:nvPr userDrawn="1"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10753580" y="5783093"/>
            <a:ext cx="586200" cy="240889"/>
          </a:xfrm>
          <a:prstGeom prst="rect">
            <a:avLst/>
          </a:prstGeom>
          <a:noFill/>
        </p:spPr>
      </p:pic>
      <p:sp>
        <p:nvSpPr>
          <p:cNvPr id="114" name="Rectangle 113"/>
          <p:cNvSpPr/>
          <p:nvPr userDrawn="1"/>
        </p:nvSpPr>
        <p:spPr>
          <a:xfrm>
            <a:off x="10668244" y="5027671"/>
            <a:ext cx="1152000" cy="50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endParaRPr lang="en-US" sz="900">
              <a:solidFill>
                <a:srgbClr val="000000"/>
              </a:solidFill>
            </a:endParaRPr>
          </a:p>
        </p:txBody>
      </p:sp>
      <p:pic>
        <p:nvPicPr>
          <p:cNvPr id="115" name="Picture 40" descr="C:\Users\lbourhis030413\Desktop\deployit-logo-small.png"/>
          <p:cNvPicPr>
            <a:picLocks noChangeAspect="1" noChangeArrowheads="1"/>
          </p:cNvPicPr>
          <p:nvPr userDrawn="1"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10750895" y="5371129"/>
            <a:ext cx="766652" cy="11793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16" name="Rectangle 115"/>
          <p:cNvSpPr/>
          <p:nvPr userDrawn="1"/>
        </p:nvSpPr>
        <p:spPr>
          <a:xfrm>
            <a:off x="9438557" y="5027671"/>
            <a:ext cx="1168483" cy="50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17" name="Rectangle 116"/>
          <p:cNvSpPr/>
          <p:nvPr userDrawn="1"/>
        </p:nvSpPr>
        <p:spPr>
          <a:xfrm>
            <a:off x="9583853" y="5027670"/>
            <a:ext cx="861408" cy="2682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600">
                <a:solidFill>
                  <a:srgbClr val="000000"/>
                </a:solidFill>
                <a:cs typeface="Arial" pitchFamily="34" charset="0"/>
              </a:rPr>
              <a:t>LIBRARY REPOSITORY</a:t>
            </a:r>
            <a:endParaRPr lang="en-US" sz="60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18" name="Picture 2" descr="http://www.sonatype.com/people/wp-content/uploads/2010/01/nexus-small.png"/>
          <p:cNvPicPr>
            <a:picLocks noChangeAspect="1" noChangeArrowheads="1"/>
          </p:cNvPicPr>
          <p:nvPr userDrawn="1"/>
        </p:nvPicPr>
        <p:blipFill>
          <a:blip r:embed="rId3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47471" y="5260965"/>
            <a:ext cx="586556" cy="100707"/>
          </a:xfrm>
          <a:prstGeom prst="rect">
            <a:avLst/>
          </a:prstGeom>
          <a:noFill/>
        </p:spPr>
      </p:pic>
      <p:sp>
        <p:nvSpPr>
          <p:cNvPr id="119" name="Left Arrow 118"/>
          <p:cNvSpPr/>
          <p:nvPr userDrawn="1"/>
        </p:nvSpPr>
        <p:spPr>
          <a:xfrm>
            <a:off x="3634155" y="1961825"/>
            <a:ext cx="1179480" cy="576000"/>
          </a:xfrm>
          <a:prstGeom prst="lef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900">
                <a:solidFill>
                  <a:srgbClr val="000000"/>
                </a:solidFill>
              </a:rPr>
              <a:t>Cooperation</a:t>
            </a:r>
          </a:p>
        </p:txBody>
      </p:sp>
      <p:sp>
        <p:nvSpPr>
          <p:cNvPr id="120" name="Right Arrow 119"/>
          <p:cNvSpPr/>
          <p:nvPr userDrawn="1"/>
        </p:nvSpPr>
        <p:spPr>
          <a:xfrm>
            <a:off x="4817049" y="1961825"/>
            <a:ext cx="1232060" cy="5760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900">
                <a:solidFill>
                  <a:srgbClr val="000000"/>
                </a:solidFill>
              </a:rPr>
              <a:t>Partnership</a:t>
            </a:r>
          </a:p>
        </p:txBody>
      </p:sp>
      <p:sp>
        <p:nvSpPr>
          <p:cNvPr id="121" name="Rectangle 120"/>
          <p:cNvSpPr/>
          <p:nvPr userDrawn="1"/>
        </p:nvSpPr>
        <p:spPr>
          <a:xfrm>
            <a:off x="4277788" y="1848651"/>
            <a:ext cx="1063384" cy="28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  <a:cs typeface="Arial" pitchFamily="34" charset="0"/>
              </a:rPr>
              <a:t>Biz-Dev</a:t>
            </a:r>
          </a:p>
        </p:txBody>
      </p:sp>
      <p:sp>
        <p:nvSpPr>
          <p:cNvPr id="122" name="Left Arrow 121"/>
          <p:cNvSpPr/>
          <p:nvPr userDrawn="1"/>
        </p:nvSpPr>
        <p:spPr>
          <a:xfrm>
            <a:off x="8251912" y="1971351"/>
            <a:ext cx="1063384" cy="576000"/>
          </a:xfrm>
          <a:prstGeom prst="lef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900">
                <a:solidFill>
                  <a:srgbClr val="000000"/>
                </a:solidFill>
              </a:rPr>
              <a:t>Ops in cycle</a:t>
            </a:r>
          </a:p>
        </p:txBody>
      </p:sp>
      <p:sp>
        <p:nvSpPr>
          <p:cNvPr id="123" name="Right Arrow 122"/>
          <p:cNvSpPr/>
          <p:nvPr userDrawn="1"/>
        </p:nvSpPr>
        <p:spPr>
          <a:xfrm>
            <a:off x="9378462" y="1971351"/>
            <a:ext cx="1148861" cy="5760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900">
                <a:solidFill>
                  <a:srgbClr val="000000"/>
                </a:solidFill>
              </a:rPr>
              <a:t>Full collaboration</a:t>
            </a:r>
          </a:p>
        </p:txBody>
      </p:sp>
      <p:sp>
        <p:nvSpPr>
          <p:cNvPr id="124" name="Rectangle 123"/>
          <p:cNvSpPr/>
          <p:nvPr userDrawn="1"/>
        </p:nvSpPr>
        <p:spPr>
          <a:xfrm>
            <a:off x="8763176" y="1810551"/>
            <a:ext cx="1142824" cy="28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  <a:cs typeface="Arial" pitchFamily="34" charset="0"/>
              </a:rPr>
              <a:t>Dev-Ops</a:t>
            </a:r>
          </a:p>
        </p:txBody>
      </p:sp>
      <p:sp>
        <p:nvSpPr>
          <p:cNvPr id="125" name="Rectangle 124"/>
          <p:cNvSpPr/>
          <p:nvPr userDrawn="1"/>
        </p:nvSpPr>
        <p:spPr>
          <a:xfrm>
            <a:off x="6635584" y="5682999"/>
            <a:ext cx="1152000" cy="504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60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26" name="Picture 10"/>
          <p:cNvPicPr>
            <a:picLocks noChangeAspect="1" noChangeArrowheads="1"/>
          </p:cNvPicPr>
          <p:nvPr userDrawn="1"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6775349" y="5942338"/>
            <a:ext cx="217715" cy="16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7" name="Picture 5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203307" y="5890365"/>
            <a:ext cx="533917" cy="10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Rectangle 127"/>
          <p:cNvSpPr/>
          <p:nvPr userDrawn="1"/>
        </p:nvSpPr>
        <p:spPr>
          <a:xfrm>
            <a:off x="2521481" y="5302852"/>
            <a:ext cx="974769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600">
                <a:solidFill>
                  <a:srgbClr val="000000"/>
                </a:solidFill>
                <a:cs typeface="Arial" pitchFamily="34" charset="0"/>
              </a:rPr>
              <a:t>AGILE PROJECT MGT</a:t>
            </a:r>
            <a:endParaRPr lang="en-US" sz="6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9" name="Rectangle 128"/>
          <p:cNvSpPr/>
          <p:nvPr userDrawn="1"/>
        </p:nvSpPr>
        <p:spPr>
          <a:xfrm>
            <a:off x="4446869" y="4991485"/>
            <a:ext cx="503075" cy="193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600">
                <a:solidFill>
                  <a:srgbClr val="000000"/>
                </a:solidFill>
                <a:cs typeface="Arial" pitchFamily="34" charset="0"/>
              </a:rPr>
              <a:t>IDE</a:t>
            </a:r>
            <a:endParaRPr lang="en-US" sz="6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30" name="Rectangle 129"/>
          <p:cNvSpPr/>
          <p:nvPr userDrawn="1"/>
        </p:nvSpPr>
        <p:spPr>
          <a:xfrm>
            <a:off x="6832229" y="4981151"/>
            <a:ext cx="75323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600">
                <a:solidFill>
                  <a:srgbClr val="000000"/>
                </a:solidFill>
                <a:cs typeface="Arial" pitchFamily="34" charset="0"/>
              </a:rPr>
              <a:t>CI SERVER</a:t>
            </a:r>
            <a:endParaRPr lang="en-US" sz="6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7934699" y="4980941"/>
            <a:ext cx="1019077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600">
                <a:solidFill>
                  <a:srgbClr val="000000"/>
                </a:solidFill>
                <a:cs typeface="Arial" pitchFamily="34" charset="0"/>
              </a:rPr>
              <a:t>QUALITY CHECK</a:t>
            </a:r>
            <a:endParaRPr lang="en-US" sz="6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32" name="Rectangle 131"/>
          <p:cNvSpPr/>
          <p:nvPr userDrawn="1"/>
        </p:nvSpPr>
        <p:spPr>
          <a:xfrm>
            <a:off x="7956854" y="5687787"/>
            <a:ext cx="97476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600">
                <a:solidFill>
                  <a:srgbClr val="000000"/>
                </a:solidFill>
                <a:cs typeface="Arial" pitchFamily="34" charset="0"/>
              </a:rPr>
              <a:t>PERFORMANCE</a:t>
            </a:r>
            <a:endParaRPr lang="en-US" sz="6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33" name="Rectangle 132"/>
          <p:cNvSpPr/>
          <p:nvPr userDrawn="1"/>
        </p:nvSpPr>
        <p:spPr>
          <a:xfrm>
            <a:off x="5535854" y="5682999"/>
            <a:ext cx="88615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600">
                <a:solidFill>
                  <a:srgbClr val="000000"/>
                </a:solidFill>
                <a:cs typeface="Arial" pitchFamily="34" charset="0"/>
              </a:rPr>
              <a:t>UNIT TESTING</a:t>
            </a:r>
            <a:endParaRPr lang="en-US" sz="6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34" name="Rectangle 133"/>
          <p:cNvSpPr/>
          <p:nvPr userDrawn="1"/>
        </p:nvSpPr>
        <p:spPr>
          <a:xfrm>
            <a:off x="4223436" y="5689803"/>
            <a:ext cx="97476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600">
                <a:solidFill>
                  <a:srgbClr val="000000"/>
                </a:solidFill>
                <a:cs typeface="Arial" pitchFamily="34" charset="0"/>
              </a:rPr>
              <a:t>FUNC. TESTING</a:t>
            </a:r>
            <a:endParaRPr lang="en-US" sz="6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35" name="Rectangle 134"/>
          <p:cNvSpPr/>
          <p:nvPr userDrawn="1"/>
        </p:nvSpPr>
        <p:spPr>
          <a:xfrm>
            <a:off x="6812815" y="5683679"/>
            <a:ext cx="79753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600">
                <a:solidFill>
                  <a:srgbClr val="000000"/>
                </a:solidFill>
                <a:cs typeface="Arial" pitchFamily="34" charset="0"/>
              </a:rPr>
              <a:t>END To END</a:t>
            </a:r>
          </a:p>
        </p:txBody>
      </p:sp>
      <p:sp>
        <p:nvSpPr>
          <p:cNvPr id="136" name="Rectangle 135"/>
          <p:cNvSpPr/>
          <p:nvPr userDrawn="1"/>
        </p:nvSpPr>
        <p:spPr>
          <a:xfrm>
            <a:off x="9605715" y="5589463"/>
            <a:ext cx="841847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600">
                <a:solidFill>
                  <a:srgbClr val="000000"/>
                </a:solidFill>
                <a:cs typeface="Arial" pitchFamily="34" charset="0"/>
              </a:rPr>
              <a:t>METROLOGY</a:t>
            </a:r>
            <a:endParaRPr lang="en-US" sz="6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37" name="Rectangle 136"/>
          <p:cNvSpPr/>
          <p:nvPr userDrawn="1"/>
        </p:nvSpPr>
        <p:spPr>
          <a:xfrm>
            <a:off x="10754725" y="5590191"/>
            <a:ext cx="97476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600">
                <a:solidFill>
                  <a:srgbClr val="000000"/>
                </a:solidFill>
                <a:cs typeface="Arial" pitchFamily="34" charset="0"/>
              </a:rPr>
              <a:t>INFRA AS CODE</a:t>
            </a:r>
          </a:p>
          <a:p>
            <a:pPr algn="ctr"/>
            <a:endParaRPr lang="en-US" sz="6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38" name="Rectangle 137"/>
          <p:cNvSpPr/>
          <p:nvPr userDrawn="1"/>
        </p:nvSpPr>
        <p:spPr>
          <a:xfrm>
            <a:off x="10801168" y="5033955"/>
            <a:ext cx="88615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600">
                <a:solidFill>
                  <a:srgbClr val="000000"/>
                </a:solidFill>
                <a:cs typeface="Arial" pitchFamily="34" charset="0"/>
              </a:rPr>
              <a:t>DEPLOYMENT AUTOMATION</a:t>
            </a:r>
            <a:endParaRPr lang="en-US" sz="6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39" name="Rectangle 138"/>
          <p:cNvSpPr/>
          <p:nvPr userDrawn="1"/>
        </p:nvSpPr>
        <p:spPr>
          <a:xfrm>
            <a:off x="5461819" y="2609850"/>
            <a:ext cx="2873288" cy="2602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Agile Visual </a:t>
            </a:r>
            <a:r>
              <a:rPr lang="en-US" sz="1000" err="1">
                <a:solidFill>
                  <a:srgbClr val="000000"/>
                </a:solidFill>
              </a:rPr>
              <a:t>Mngt</a:t>
            </a:r>
            <a:r>
              <a:rPr lang="en-US" sz="1000">
                <a:solidFill>
                  <a:srgbClr val="000000"/>
                </a:solidFill>
              </a:rPr>
              <a:t> &amp; Ceremonies</a:t>
            </a:r>
            <a:endParaRPr lang="en-US" sz="10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40" name="TextBox 139"/>
          <p:cNvSpPr txBox="1"/>
          <p:nvPr userDrawn="1"/>
        </p:nvSpPr>
        <p:spPr>
          <a:xfrm>
            <a:off x="3821723" y="3190876"/>
            <a:ext cx="257908" cy="2190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</a:t>
            </a:r>
            <a:endParaRPr lang="en-GB" sz="900"/>
          </a:p>
        </p:txBody>
      </p:sp>
      <p:sp>
        <p:nvSpPr>
          <p:cNvPr id="141" name="TextBox 140"/>
          <p:cNvSpPr txBox="1"/>
          <p:nvPr userDrawn="1"/>
        </p:nvSpPr>
        <p:spPr>
          <a:xfrm>
            <a:off x="5908431" y="3171825"/>
            <a:ext cx="410308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142" name="TextBox 141"/>
          <p:cNvSpPr txBox="1"/>
          <p:nvPr userDrawn="1"/>
        </p:nvSpPr>
        <p:spPr>
          <a:xfrm>
            <a:off x="8124094" y="3181351"/>
            <a:ext cx="410308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143" name="TextBox 142"/>
          <p:cNvSpPr txBox="1"/>
          <p:nvPr userDrawn="1"/>
        </p:nvSpPr>
        <p:spPr>
          <a:xfrm>
            <a:off x="10292863" y="3171825"/>
            <a:ext cx="410308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144" name="TextBox 143"/>
          <p:cNvSpPr txBox="1"/>
          <p:nvPr userDrawn="1"/>
        </p:nvSpPr>
        <p:spPr>
          <a:xfrm>
            <a:off x="10832125" y="3181351"/>
            <a:ext cx="410308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145" name="TextBox 144"/>
          <p:cNvSpPr txBox="1"/>
          <p:nvPr userDrawn="1"/>
        </p:nvSpPr>
        <p:spPr>
          <a:xfrm>
            <a:off x="5873263" y="3486151"/>
            <a:ext cx="410308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146" name="TextBox 145"/>
          <p:cNvSpPr txBox="1"/>
          <p:nvPr userDrawn="1"/>
        </p:nvSpPr>
        <p:spPr>
          <a:xfrm>
            <a:off x="6485207" y="3474720"/>
            <a:ext cx="410308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147" name="TextBox 146"/>
          <p:cNvSpPr txBox="1"/>
          <p:nvPr userDrawn="1"/>
        </p:nvSpPr>
        <p:spPr>
          <a:xfrm>
            <a:off x="10140462" y="3476625"/>
            <a:ext cx="586153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</a:t>
            </a:r>
            <a:endParaRPr lang="en-GB" sz="900"/>
          </a:p>
        </p:txBody>
      </p:sp>
      <p:sp>
        <p:nvSpPr>
          <p:cNvPr id="148" name="TextBox 147"/>
          <p:cNvSpPr txBox="1"/>
          <p:nvPr userDrawn="1"/>
        </p:nvSpPr>
        <p:spPr>
          <a:xfrm>
            <a:off x="10128740" y="4095751"/>
            <a:ext cx="586153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</a:t>
            </a:r>
            <a:endParaRPr lang="en-GB" sz="900"/>
          </a:p>
        </p:txBody>
      </p:sp>
      <p:sp>
        <p:nvSpPr>
          <p:cNvPr id="149" name="TextBox 148"/>
          <p:cNvSpPr txBox="1"/>
          <p:nvPr userDrawn="1"/>
        </p:nvSpPr>
        <p:spPr>
          <a:xfrm>
            <a:off x="6424247" y="4105275"/>
            <a:ext cx="410308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5873263" y="4095751"/>
            <a:ext cx="410308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151" name="TextBox 150"/>
          <p:cNvSpPr txBox="1"/>
          <p:nvPr userDrawn="1"/>
        </p:nvSpPr>
        <p:spPr>
          <a:xfrm>
            <a:off x="10199078" y="4419600"/>
            <a:ext cx="586153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</a:t>
            </a:r>
            <a:endParaRPr lang="en-GB" sz="900"/>
          </a:p>
        </p:txBody>
      </p:sp>
      <p:sp>
        <p:nvSpPr>
          <p:cNvPr id="152" name="TextBox 151"/>
          <p:cNvSpPr txBox="1"/>
          <p:nvPr userDrawn="1"/>
        </p:nvSpPr>
        <p:spPr>
          <a:xfrm>
            <a:off x="11383109" y="3181351"/>
            <a:ext cx="586153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</a:t>
            </a:r>
            <a:endParaRPr lang="en-GB" sz="900"/>
          </a:p>
        </p:txBody>
      </p:sp>
      <p:sp>
        <p:nvSpPr>
          <p:cNvPr id="153" name="TextBox 152"/>
          <p:cNvSpPr txBox="1"/>
          <p:nvPr userDrawn="1"/>
        </p:nvSpPr>
        <p:spPr>
          <a:xfrm>
            <a:off x="2239109" y="3848100"/>
            <a:ext cx="410308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154" name="TextBox 153"/>
          <p:cNvSpPr txBox="1"/>
          <p:nvPr userDrawn="1"/>
        </p:nvSpPr>
        <p:spPr>
          <a:xfrm>
            <a:off x="3481756" y="3857625"/>
            <a:ext cx="586153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</a:t>
            </a:r>
            <a:endParaRPr lang="en-GB" sz="900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3681047" y="2146300"/>
            <a:ext cx="257908" cy="2190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</a:t>
            </a:r>
            <a:endParaRPr lang="en-GB" sz="900"/>
          </a:p>
        </p:txBody>
      </p:sp>
      <p:sp>
        <p:nvSpPr>
          <p:cNvPr id="156" name="TextBox 155"/>
          <p:cNvSpPr txBox="1"/>
          <p:nvPr userDrawn="1"/>
        </p:nvSpPr>
        <p:spPr>
          <a:xfrm>
            <a:off x="5650525" y="2133600"/>
            <a:ext cx="410308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157" name="TextBox 156"/>
          <p:cNvSpPr txBox="1"/>
          <p:nvPr userDrawn="1"/>
        </p:nvSpPr>
        <p:spPr>
          <a:xfrm>
            <a:off x="8299939" y="2162175"/>
            <a:ext cx="410308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158" name="TextBox 157"/>
          <p:cNvSpPr txBox="1"/>
          <p:nvPr userDrawn="1"/>
        </p:nvSpPr>
        <p:spPr>
          <a:xfrm>
            <a:off x="9917725" y="2124075"/>
            <a:ext cx="586153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</a:t>
            </a:r>
            <a:endParaRPr lang="en-GB" sz="900"/>
          </a:p>
        </p:txBody>
      </p:sp>
      <p:sp>
        <p:nvSpPr>
          <p:cNvPr id="159" name="TextBox 158"/>
          <p:cNvSpPr txBox="1"/>
          <p:nvPr userDrawn="1"/>
        </p:nvSpPr>
        <p:spPr>
          <a:xfrm>
            <a:off x="4126525" y="5000625"/>
            <a:ext cx="410308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160" name="TextBox 159"/>
          <p:cNvSpPr txBox="1"/>
          <p:nvPr userDrawn="1"/>
        </p:nvSpPr>
        <p:spPr>
          <a:xfrm>
            <a:off x="3207435" y="5421629"/>
            <a:ext cx="410308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161" name="TextBox 160"/>
          <p:cNvSpPr txBox="1"/>
          <p:nvPr userDrawn="1"/>
        </p:nvSpPr>
        <p:spPr>
          <a:xfrm>
            <a:off x="4914315" y="6012180"/>
            <a:ext cx="410308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162" name="TextBox 161"/>
          <p:cNvSpPr txBox="1"/>
          <p:nvPr userDrawn="1"/>
        </p:nvSpPr>
        <p:spPr>
          <a:xfrm>
            <a:off x="6168685" y="5989320"/>
            <a:ext cx="410308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163" name="TextBox 162"/>
          <p:cNvSpPr txBox="1"/>
          <p:nvPr userDrawn="1"/>
        </p:nvSpPr>
        <p:spPr>
          <a:xfrm>
            <a:off x="5380894" y="4981575"/>
            <a:ext cx="410308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164" name="TextBox 163"/>
          <p:cNvSpPr txBox="1"/>
          <p:nvPr userDrawn="1"/>
        </p:nvSpPr>
        <p:spPr>
          <a:xfrm>
            <a:off x="7369127" y="5267325"/>
            <a:ext cx="410308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165" name="TextBox 164"/>
          <p:cNvSpPr txBox="1"/>
          <p:nvPr userDrawn="1"/>
        </p:nvSpPr>
        <p:spPr>
          <a:xfrm>
            <a:off x="8604739" y="5248275"/>
            <a:ext cx="410308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166" name="TextBox 165"/>
          <p:cNvSpPr txBox="1"/>
          <p:nvPr userDrawn="1"/>
        </p:nvSpPr>
        <p:spPr>
          <a:xfrm>
            <a:off x="9430045" y="5356860"/>
            <a:ext cx="410308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167" name="TextBox 166"/>
          <p:cNvSpPr txBox="1"/>
          <p:nvPr userDrawn="1"/>
        </p:nvSpPr>
        <p:spPr>
          <a:xfrm>
            <a:off x="11282290" y="5217795"/>
            <a:ext cx="541607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</a:t>
            </a:r>
            <a:endParaRPr lang="en-GB" sz="900"/>
          </a:p>
        </p:txBody>
      </p:sp>
      <p:sp>
        <p:nvSpPr>
          <p:cNvPr id="168" name="TextBox 167"/>
          <p:cNvSpPr txBox="1"/>
          <p:nvPr userDrawn="1"/>
        </p:nvSpPr>
        <p:spPr>
          <a:xfrm>
            <a:off x="7373817" y="5953125"/>
            <a:ext cx="410308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169" name="TextBox 168"/>
          <p:cNvSpPr txBox="1"/>
          <p:nvPr userDrawn="1"/>
        </p:nvSpPr>
        <p:spPr>
          <a:xfrm>
            <a:off x="8485165" y="6000751"/>
            <a:ext cx="586153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</a:t>
            </a:r>
            <a:endParaRPr lang="en-GB" sz="900"/>
          </a:p>
        </p:txBody>
      </p:sp>
      <p:sp>
        <p:nvSpPr>
          <p:cNvPr id="170" name="TextBox 169"/>
          <p:cNvSpPr txBox="1"/>
          <p:nvPr userDrawn="1"/>
        </p:nvSpPr>
        <p:spPr>
          <a:xfrm>
            <a:off x="10079502" y="5924551"/>
            <a:ext cx="586153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</a:t>
            </a:r>
            <a:endParaRPr lang="en-GB" sz="900"/>
          </a:p>
        </p:txBody>
      </p:sp>
      <p:sp>
        <p:nvSpPr>
          <p:cNvPr id="171" name="TextBox 170"/>
          <p:cNvSpPr txBox="1"/>
          <p:nvPr userDrawn="1"/>
        </p:nvSpPr>
        <p:spPr>
          <a:xfrm>
            <a:off x="11289325" y="5901691"/>
            <a:ext cx="586153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</a:t>
            </a:r>
            <a:endParaRPr lang="en-GB" sz="900"/>
          </a:p>
        </p:txBody>
      </p:sp>
      <p:sp>
        <p:nvSpPr>
          <p:cNvPr id="172" name="TextBox 171"/>
          <p:cNvSpPr txBox="1"/>
          <p:nvPr userDrawn="1"/>
        </p:nvSpPr>
        <p:spPr>
          <a:xfrm>
            <a:off x="6046765" y="4979671"/>
            <a:ext cx="586153" cy="2286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</a:t>
            </a:r>
            <a:endParaRPr lang="en-GB" sz="900"/>
          </a:p>
        </p:txBody>
      </p:sp>
      <p:sp>
        <p:nvSpPr>
          <p:cNvPr id="173" name="Text Placeholder 20"/>
          <p:cNvSpPr txBox="1">
            <a:spLocks/>
          </p:cNvSpPr>
          <p:nvPr userDrawn="1"/>
        </p:nvSpPr>
        <p:spPr>
          <a:xfrm>
            <a:off x="756037" y="542924"/>
            <a:ext cx="9384000" cy="2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</p:txBody>
      </p:sp>
      <p:sp>
        <p:nvSpPr>
          <p:cNvPr id="174" name="Rectangle 173"/>
          <p:cNvSpPr/>
          <p:nvPr userDrawn="1"/>
        </p:nvSpPr>
        <p:spPr>
          <a:xfrm>
            <a:off x="11641160" y="2375957"/>
            <a:ext cx="4379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000000"/>
                </a:solidFill>
                <a:cs typeface="Arial" pitchFamily="34" charset="0"/>
              </a:rPr>
              <a:t>Infra.</a:t>
            </a:r>
          </a:p>
        </p:txBody>
      </p:sp>
    </p:spTree>
    <p:extLst>
      <p:ext uri="{BB962C8B-B14F-4D97-AF65-F5344CB8AC3E}">
        <p14:creationId xmlns:p14="http://schemas.microsoft.com/office/powerpoint/2010/main" val="25439015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0501"/>
            <a:ext cx="10972800" cy="315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914400"/>
            <a:ext cx="10972800" cy="5105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05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05EA31-1F26-44D6-99A8-702D0F52951F}"/>
              </a:ext>
            </a:extLst>
          </p:cNvPr>
          <p:cNvSpPr/>
          <p:nvPr userDrawn="1"/>
        </p:nvSpPr>
        <p:spPr>
          <a:xfrm>
            <a:off x="0" y="0"/>
            <a:ext cx="4800000" cy="68592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Cover Subtitle"/>
          <p:cNvSpPr>
            <a:spLocks noGrp="1"/>
          </p:cNvSpPr>
          <p:nvPr>
            <p:ph type="subTitle" idx="1" hasCustomPrompt="1"/>
          </p:nvPr>
        </p:nvSpPr>
        <p:spPr>
          <a:xfrm>
            <a:off x="5088000" y="4320001"/>
            <a:ext cx="667431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indent="0" algn="l" defTabSz="1219170" rtl="0" eaLnBrk="1" latinLnBrk="0" hangingPunct="1">
              <a:spcBef>
                <a:spcPts val="12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2400" b="0" kern="1200" cap="none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subtitle</a:t>
            </a:r>
          </a:p>
        </p:txBody>
      </p:sp>
      <p:sp>
        <p:nvSpPr>
          <p:cNvPr id="16" name="Cover Title"/>
          <p:cNvSpPr>
            <a:spLocks noGrp="1"/>
          </p:cNvSpPr>
          <p:nvPr>
            <p:ph type="ctrTitle" hasCustomPrompt="1"/>
          </p:nvPr>
        </p:nvSpPr>
        <p:spPr>
          <a:xfrm>
            <a:off x="5088000" y="2721275"/>
            <a:ext cx="6674317" cy="111620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121917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GB" sz="4267" b="1" kern="1200" spc="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25" name="Privacy"/>
          <p:cNvSpPr>
            <a:spLocks noGrp="1"/>
          </p:cNvSpPr>
          <p:nvPr>
            <p:ph type="body" sz="quarter" idx="15" hasCustomPrompt="1"/>
          </p:nvPr>
        </p:nvSpPr>
        <p:spPr>
          <a:xfrm>
            <a:off x="10024021" y="208742"/>
            <a:ext cx="1738296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Type of privacy</a:t>
            </a:r>
          </a:p>
        </p:txBody>
      </p:sp>
      <p:sp>
        <p:nvSpPr>
          <p:cNvPr id="12" name="DatePresentation"/>
          <p:cNvSpPr>
            <a:spLocks noGrp="1"/>
          </p:cNvSpPr>
          <p:nvPr>
            <p:ph type="body" sz="quarter" idx="13" hasCustomPrompt="1"/>
          </p:nvPr>
        </p:nvSpPr>
        <p:spPr>
          <a:xfrm>
            <a:off x="5088001" y="219000"/>
            <a:ext cx="516873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C103AA-93E6-4C23-9DA4-9FEBE6A55434}"/>
              </a:ext>
            </a:extLst>
          </p:cNvPr>
          <p:cNvSpPr/>
          <p:nvPr userDrawn="1"/>
        </p:nvSpPr>
        <p:spPr>
          <a:xfrm>
            <a:off x="2834381" y="3974400"/>
            <a:ext cx="4896000" cy="12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Quicksand Light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F5509E-AB7B-4E07-8BA2-2B03EE1F2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99"/>
          <a:stretch/>
        </p:blipFill>
        <p:spPr>
          <a:xfrm>
            <a:off x="5088001" y="5992286"/>
            <a:ext cx="4061063" cy="70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04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73EC37-AD7B-4ED2-8DBF-BAD7D02E03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99"/>
          <a:stretch/>
        </p:blipFill>
        <p:spPr>
          <a:xfrm>
            <a:off x="5088001" y="5992286"/>
            <a:ext cx="4061063" cy="707637"/>
          </a:xfrm>
          <a:prstGeom prst="rect">
            <a:avLst/>
          </a:prstGeom>
        </p:spPr>
      </p:pic>
      <p:sp>
        <p:nvSpPr>
          <p:cNvPr id="22" name="Picture Placeholder">
            <a:extLst>
              <a:ext uri="{FF2B5EF4-FFF2-40B4-BE49-F238E27FC236}">
                <a16:creationId xmlns:a16="http://schemas.microsoft.com/office/drawing/2014/main" id="{2EF15FF5-02DC-489F-B615-26E24897311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4800000" cy="68580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Click to insert </a:t>
            </a:r>
            <a:r>
              <a:rPr lang="fr-FR" err="1"/>
              <a:t>picture</a:t>
            </a:r>
            <a:endParaRPr lang="en-US"/>
          </a:p>
        </p:txBody>
      </p:sp>
      <p:sp>
        <p:nvSpPr>
          <p:cNvPr id="14" name="Cover Subtitle"/>
          <p:cNvSpPr>
            <a:spLocks noGrp="1"/>
          </p:cNvSpPr>
          <p:nvPr>
            <p:ph type="subTitle" idx="1" hasCustomPrompt="1"/>
          </p:nvPr>
        </p:nvSpPr>
        <p:spPr>
          <a:xfrm>
            <a:off x="5088000" y="4320001"/>
            <a:ext cx="667431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indent="0" algn="l" defTabSz="1219170" rtl="0" eaLnBrk="1" latinLnBrk="0" hangingPunct="1">
              <a:spcBef>
                <a:spcPts val="12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2400" b="0" kern="1200" cap="none" spc="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subtitle</a:t>
            </a:r>
          </a:p>
        </p:txBody>
      </p:sp>
      <p:sp>
        <p:nvSpPr>
          <p:cNvPr id="16" name="Cover Title"/>
          <p:cNvSpPr>
            <a:spLocks noGrp="1"/>
          </p:cNvSpPr>
          <p:nvPr>
            <p:ph type="ctrTitle" hasCustomPrompt="1"/>
          </p:nvPr>
        </p:nvSpPr>
        <p:spPr>
          <a:xfrm>
            <a:off x="5088000" y="2721275"/>
            <a:ext cx="6674317" cy="111620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121917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GB" sz="4267" b="1" kern="1200" spc="0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25" name="Privacy"/>
          <p:cNvSpPr>
            <a:spLocks noGrp="1"/>
          </p:cNvSpPr>
          <p:nvPr>
            <p:ph type="body" sz="quarter" idx="15" hasCustomPrompt="1"/>
          </p:nvPr>
        </p:nvSpPr>
        <p:spPr>
          <a:xfrm>
            <a:off x="10024021" y="208742"/>
            <a:ext cx="1738296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Type of privacy</a:t>
            </a:r>
          </a:p>
        </p:txBody>
      </p:sp>
      <p:sp>
        <p:nvSpPr>
          <p:cNvPr id="12" name="DatePresentation"/>
          <p:cNvSpPr>
            <a:spLocks noGrp="1"/>
          </p:cNvSpPr>
          <p:nvPr>
            <p:ph type="body" sz="quarter" idx="13" hasCustomPrompt="1"/>
          </p:nvPr>
        </p:nvSpPr>
        <p:spPr>
          <a:xfrm>
            <a:off x="5088001" y="219000"/>
            <a:ext cx="516873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786486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1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344000" y="3350400"/>
            <a:ext cx="5280000" cy="100450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fr-FR" sz="4267" b="1" spc="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section title</a:t>
            </a:r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1344000" y="1838400"/>
            <a:ext cx="823944" cy="115108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>
            <a:lvl1pPr marL="0" indent="0">
              <a:buNone/>
              <a:defRPr lang="fr-FR" sz="8800" cap="all" spc="0" noProof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674383" lvl="0" indent="-914377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/>
              <a:t>#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44000" y="4838401"/>
            <a:ext cx="528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subsection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BE19C-1469-4296-A028-12303FE1AB84}"/>
              </a:ext>
            </a:extLst>
          </p:cNvPr>
          <p:cNvSpPr/>
          <p:nvPr userDrawn="1"/>
        </p:nvSpPr>
        <p:spPr>
          <a:xfrm>
            <a:off x="6912000" y="0"/>
            <a:ext cx="5280000" cy="68592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1A9E0-8BC8-4711-81B6-F5BEB3131FAF}"/>
              </a:ext>
            </a:extLst>
          </p:cNvPr>
          <p:cNvSpPr/>
          <p:nvPr userDrawn="1"/>
        </p:nvSpPr>
        <p:spPr>
          <a:xfrm>
            <a:off x="516871" y="3000000"/>
            <a:ext cx="6957708" cy="12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Quicksand Light" pitchFamily="2" charset="0"/>
            </a:endParaRPr>
          </a:p>
        </p:txBody>
      </p:sp>
      <p:pic>
        <p:nvPicPr>
          <p:cNvPr id="10" name="Picture 9" descr="logo_SG.wmf">
            <a:extLst>
              <a:ext uri="{FF2B5EF4-FFF2-40B4-BE49-F238E27FC236}">
                <a16:creationId xmlns:a16="http://schemas.microsoft.com/office/drawing/2014/main" id="{57474D9E-C50A-46B8-8AE6-27473658BF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000" y="6155351"/>
            <a:ext cx="2398184" cy="4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903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344000" y="3350400"/>
            <a:ext cx="5280000" cy="100450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fr-FR" sz="4267" b="1" spc="0" noProof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section title</a:t>
            </a:r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1344000" y="1838400"/>
            <a:ext cx="823944" cy="115108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>
            <a:lvl1pPr marL="0" indent="0">
              <a:buNone/>
              <a:defRPr lang="fr-FR" sz="8800" cap="all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674383" lvl="0" indent="-914377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/>
              <a:t>#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44000" y="4838401"/>
            <a:ext cx="528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subsection title</a:t>
            </a:r>
          </a:p>
        </p:txBody>
      </p:sp>
      <p:sp>
        <p:nvSpPr>
          <p:cNvPr id="10" name="Picture Placeholder">
            <a:extLst>
              <a:ext uri="{FF2B5EF4-FFF2-40B4-BE49-F238E27FC236}">
                <a16:creationId xmlns:a16="http://schemas.microsoft.com/office/drawing/2014/main" id="{92FE1E90-E065-4F26-BC40-02F0B35BAEC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12000" y="0"/>
            <a:ext cx="5280000" cy="68580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Click to insert </a:t>
            </a:r>
            <a:r>
              <a:rPr lang="fr-FR" err="1"/>
              <a:t>picture</a:t>
            </a:r>
            <a:endParaRPr lang="en-US"/>
          </a:p>
        </p:txBody>
      </p:sp>
      <p:pic>
        <p:nvPicPr>
          <p:cNvPr id="7" name="Picture 6" descr="logo_SG.wmf">
            <a:extLst>
              <a:ext uri="{FF2B5EF4-FFF2-40B4-BE49-F238E27FC236}">
                <a16:creationId xmlns:a16="http://schemas.microsoft.com/office/drawing/2014/main" id="{AE6C9EE2-C878-48AA-99F1-7C39908319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000" y="6155351"/>
            <a:ext cx="2398184" cy="4683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1069E1-928B-4E39-8998-56326ABD0933}"/>
              </a:ext>
            </a:extLst>
          </p:cNvPr>
          <p:cNvSpPr/>
          <p:nvPr userDrawn="1"/>
        </p:nvSpPr>
        <p:spPr>
          <a:xfrm>
            <a:off x="516871" y="3000000"/>
            <a:ext cx="4272000" cy="120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85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1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344000" y="3350400"/>
            <a:ext cx="5280000" cy="100450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fr-FR" sz="4267" b="1" spc="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section title</a:t>
            </a:r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1344000" y="1838400"/>
            <a:ext cx="823944" cy="115108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>
            <a:lvl1pPr marL="0" indent="0">
              <a:buNone/>
              <a:defRPr lang="fr-FR" sz="8800" cap="all" spc="0" noProof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674383" lvl="0" indent="-914377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/>
              <a:t>#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44000" y="4838401"/>
            <a:ext cx="528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subsection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BE19C-1469-4296-A028-12303FE1AB84}"/>
              </a:ext>
            </a:extLst>
          </p:cNvPr>
          <p:cNvSpPr/>
          <p:nvPr userDrawn="1"/>
        </p:nvSpPr>
        <p:spPr>
          <a:xfrm>
            <a:off x="6912000" y="0"/>
            <a:ext cx="5280000" cy="68592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1A9E0-8BC8-4711-81B6-F5BEB3131FAF}"/>
              </a:ext>
            </a:extLst>
          </p:cNvPr>
          <p:cNvSpPr/>
          <p:nvPr userDrawn="1"/>
        </p:nvSpPr>
        <p:spPr>
          <a:xfrm>
            <a:off x="516871" y="3000000"/>
            <a:ext cx="6957708" cy="12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Quicksand Light" pitchFamily="2" charset="0"/>
            </a:endParaRPr>
          </a:p>
        </p:txBody>
      </p:sp>
      <p:pic>
        <p:nvPicPr>
          <p:cNvPr id="10" name="Picture 9" descr="logo_SG.wmf">
            <a:extLst>
              <a:ext uri="{FF2B5EF4-FFF2-40B4-BE49-F238E27FC236}">
                <a16:creationId xmlns:a16="http://schemas.microsoft.com/office/drawing/2014/main" id="{57474D9E-C50A-46B8-8AE6-27473658BF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000" y="6155351"/>
            <a:ext cx="2398184" cy="4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050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2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56000" y="2219672"/>
            <a:ext cx="5280000" cy="997132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>
              <a:defRPr lang="fr-FR" sz="4267" b="1" spc="0" noProof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6000" y="3637355"/>
            <a:ext cx="528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subsection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BE19C-1469-4296-A028-12303FE1AB84}"/>
              </a:ext>
            </a:extLst>
          </p:cNvPr>
          <p:cNvSpPr/>
          <p:nvPr userDrawn="1"/>
        </p:nvSpPr>
        <p:spPr>
          <a:xfrm>
            <a:off x="6912000" y="0"/>
            <a:ext cx="5280000" cy="68592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1A9E0-8BC8-4711-81B6-F5BEB3131FAF}"/>
              </a:ext>
            </a:extLst>
          </p:cNvPr>
          <p:cNvSpPr/>
          <p:nvPr userDrawn="1"/>
        </p:nvSpPr>
        <p:spPr>
          <a:xfrm>
            <a:off x="516871" y="3322651"/>
            <a:ext cx="6957708" cy="12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Quicksand Light" pitchFamily="2" charset="0"/>
            </a:endParaRPr>
          </a:p>
        </p:txBody>
      </p:sp>
      <p:pic>
        <p:nvPicPr>
          <p:cNvPr id="7" name="Picture 6" descr="logo_SG.wmf">
            <a:extLst>
              <a:ext uri="{FF2B5EF4-FFF2-40B4-BE49-F238E27FC236}">
                <a16:creationId xmlns:a16="http://schemas.microsoft.com/office/drawing/2014/main" id="{103C150A-F55A-4DC8-9370-323A5931EA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000" y="6155351"/>
            <a:ext cx="2398184" cy="4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294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2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56000" y="2221471"/>
            <a:ext cx="5520000" cy="997132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>
              <a:defRPr lang="en-US" sz="4267" b="1" spc="0" noProof="0" dirty="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6000" y="3638401"/>
            <a:ext cx="552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b="1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subsection title</a:t>
            </a:r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F5A6D089-4F00-427C-9F3B-72C8307ECF3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12000" y="0"/>
            <a:ext cx="5280000" cy="68580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Click to insert </a:t>
            </a:r>
            <a:r>
              <a:rPr lang="fr-FR" err="1"/>
              <a:t>picture</a:t>
            </a:r>
            <a:endParaRPr lang="en-US"/>
          </a:p>
        </p:txBody>
      </p:sp>
      <p:pic>
        <p:nvPicPr>
          <p:cNvPr id="6" name="Picture 5" descr="logo_SG.wmf">
            <a:extLst>
              <a:ext uri="{FF2B5EF4-FFF2-40B4-BE49-F238E27FC236}">
                <a16:creationId xmlns:a16="http://schemas.microsoft.com/office/drawing/2014/main" id="{0C0DDCB3-9534-4212-88AC-1191165DEB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000" y="6155351"/>
            <a:ext cx="2398184" cy="4683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6ED1B9-9D93-4DC5-9C26-E085B3ECE031}"/>
              </a:ext>
            </a:extLst>
          </p:cNvPr>
          <p:cNvSpPr/>
          <p:nvPr userDrawn="1"/>
        </p:nvSpPr>
        <p:spPr>
          <a:xfrm>
            <a:off x="516871" y="3322651"/>
            <a:ext cx="4272000" cy="120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586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3916" y="478525"/>
            <a:ext cx="11328000" cy="31540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00001"/>
            <a:ext cx="11328000" cy="19209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8E765-7214-4A36-B32A-D18CCEC2BFC9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49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2000" y="478525"/>
            <a:ext cx="11328000" cy="31540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defRPr lang="en-US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6" name="Sources">
            <a:extLst>
              <a:ext uri="{FF2B5EF4-FFF2-40B4-BE49-F238E27FC236}">
                <a16:creationId xmlns:a16="http://schemas.microsoft.com/office/drawing/2014/main" id="{44691C9B-787E-48C1-BDA5-A310AD5E3E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00001"/>
            <a:ext cx="11328000" cy="19209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0168931-F605-4E53-922E-B5DE7077265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3917" y="1007936"/>
            <a:ext cx="11328000" cy="25859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867" b="1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/>
              <a:t>Click to add sub-title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788D0F-DDF7-4033-A15A-D24B8AE8FA21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AF0065-3D22-49D7-BC76-C12278469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34585"/>
            <a:ext cx="11328000" cy="180699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420589" indent="-228594">
              <a:buFont typeface="Wingdings" panose="05000000000000000000" pitchFamily="2" charset="2"/>
              <a:buChar char=""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buFont typeface="Source Sans Pro" panose="020B0503030403020204" pitchFamily="34" charset="0"/>
              <a:buChar char="–"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495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3914" y="478525"/>
            <a:ext cx="11328403" cy="31540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6000001"/>
            <a:ext cx="11329919" cy="19209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45554-7D16-47DF-A0A5-E6986D7FF91A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E686FAEA-0798-4A94-A949-6314EA6C5F9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3917" y="1007936"/>
            <a:ext cx="11328000" cy="25859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867" b="1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/>
              <a:t>Click to add sub-title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463BCE-CCCF-4B8F-8FB1-E4FA8101B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917" y="1545873"/>
            <a:ext cx="5376000" cy="4099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wrap="square" lIns="36000" tIns="36000" rIns="36000" bIns="36000" rtlCol="0">
            <a:noAutofit/>
          </a:bodyPr>
          <a:lstStyle>
            <a:lvl1pPr marL="95998" indent="-95998" algn="l" defTabSz="1219170" rtl="0" eaLnBrk="1" latinLnBrk="0" hangingPunct="1">
              <a:spcBef>
                <a:spcPts val="533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Source Sans Pro" panose="020B0503030403020204" pitchFamily="34" charset="0"/>
              <a:buChar char="_"/>
              <a:defRPr lang="en-US" sz="1467" b="1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lang="en-US" sz="1467" dirty="0" smtClean="0"/>
            </a:lvl2pPr>
            <a:lvl3pPr>
              <a:defRPr lang="en-US" sz="1467" dirty="0" smtClean="0"/>
            </a:lvl3pPr>
            <a:lvl4pPr>
              <a:defRPr lang="en-US" sz="1467" dirty="0" smtClean="0"/>
            </a:lvl4pPr>
            <a:lvl5pPr>
              <a:defRPr lang="en-US" sz="1867" dirty="0"/>
            </a:lvl5pPr>
          </a:lstStyle>
          <a:p>
            <a:pPr marL="191995" lvl="0" indent="-191995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"/>
            </a:pPr>
            <a:r>
              <a:rPr lang="fr-FR"/>
              <a:t>Modifier les styles du texte du masque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008761F-CD57-48A0-B67A-B7F82D1E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34585"/>
            <a:ext cx="5520000" cy="180699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420589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410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Right sid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3915" y="478525"/>
            <a:ext cx="7437967" cy="31540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00001"/>
            <a:ext cx="7439881" cy="19209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45554-7D16-47DF-A0A5-E6986D7FF91A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E686FAEA-0798-4A94-A949-6314EA6C5F9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3917" y="1007936"/>
            <a:ext cx="7440000" cy="25859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867" b="1" i="0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/>
              <a:t>Click to add sub-title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4D5E082-19E9-4D8D-9F6C-D1503B0154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800" y="1534584"/>
            <a:ext cx="7440000" cy="174817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defRPr lang="en-US" dirty="0"/>
            </a:lvl1pPr>
            <a:lvl2pPr marL="420589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defRPr lang="en-US" dirty="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037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Left sid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7233" y="6000001"/>
            <a:ext cx="7027200" cy="19209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B620084-3877-4EDA-8E7A-9F6B0576B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117" y="1534585"/>
            <a:ext cx="7027200" cy="180699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420589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23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oC Title"/>
          <p:cNvSpPr>
            <a:spLocks noGrp="1"/>
          </p:cNvSpPr>
          <p:nvPr>
            <p:ph type="title" hasCustomPrompt="1"/>
          </p:nvPr>
        </p:nvSpPr>
        <p:spPr>
          <a:xfrm>
            <a:off x="433917" y="478525"/>
            <a:ext cx="11328000" cy="31540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5" name="ToC Content"/>
          <p:cNvSpPr>
            <a:spLocks noGrp="1"/>
          </p:cNvSpPr>
          <p:nvPr>
            <p:ph idx="1" hasCustomPrompt="1"/>
          </p:nvPr>
        </p:nvSpPr>
        <p:spPr>
          <a:xfrm>
            <a:off x="433918" y="1536000"/>
            <a:ext cx="11330516" cy="667940"/>
          </a:xfrm>
          <a:prstGeom prst="rect">
            <a:avLst/>
          </a:prstGeom>
        </p:spPr>
        <p:txBody>
          <a:bodyPr rIns="0">
            <a:spAutoFit/>
          </a:bodyPr>
          <a:lstStyle>
            <a:lvl1pPr marL="479988" indent="-479988">
              <a:spcBef>
                <a:spcPts val="1333"/>
              </a:spcBef>
              <a:spcAft>
                <a:spcPts val="267"/>
              </a:spcAft>
              <a:buClr>
                <a:srgbClr val="E60028"/>
              </a:buClr>
              <a:buSzPct val="100000"/>
              <a:buFont typeface="+mj-lt"/>
              <a:buNone/>
              <a:tabLst>
                <a:tab pos="11239219" algn="r"/>
              </a:tabLst>
              <a:defRPr sz="2400" b="1" cap="all" baseline="0">
                <a:solidFill>
                  <a:srgbClr val="E60028"/>
                </a:solidFill>
                <a:latin typeface="+mn-lt"/>
              </a:defRPr>
            </a:lvl1pPr>
            <a:lvl2pPr marL="959976" indent="-479988">
              <a:spcBef>
                <a:spcPts val="267"/>
              </a:spcBef>
              <a:buClrTx/>
              <a:buSzPct val="100000"/>
              <a:buFont typeface="+mj-lt"/>
              <a:buAutoNum type="alphaUcPeriod"/>
              <a:tabLst>
                <a:tab pos="11239219" algn="r"/>
              </a:tabLst>
              <a:defRPr sz="1867" cap="none" baseline="0">
                <a:latin typeface="+mn-lt"/>
              </a:defRPr>
            </a:lvl2pPr>
            <a:lvl3pPr marL="479988" indent="0">
              <a:spcBef>
                <a:spcPts val="3733"/>
              </a:spcBef>
              <a:buNone/>
              <a:tabLst>
                <a:tab pos="11239219" algn="r"/>
              </a:tabLst>
              <a:defRPr sz="1867" b="0" cap="all" baseline="0">
                <a:solidFill>
                  <a:srgbClr val="E60028"/>
                </a:solidFill>
              </a:defRPr>
            </a:lvl3pPr>
            <a:lvl4pPr marL="959976" indent="-479988">
              <a:spcBef>
                <a:spcPts val="267"/>
              </a:spcBef>
              <a:buClrTx/>
              <a:buFont typeface="+mj-lt"/>
              <a:buAutoNum type="alphaUcPeriod"/>
              <a:tabLst>
                <a:tab pos="11239219" algn="r"/>
              </a:tabLst>
              <a:defRPr sz="1600" cap="none" baseline="0"/>
            </a:lvl4pPr>
            <a:lvl5pPr marL="719982" indent="0">
              <a:buNone/>
              <a:tabLst>
                <a:tab pos="10650800" algn="r"/>
              </a:tabLst>
              <a:defRPr sz="1067" cap="all" baseline="0"/>
            </a:lvl5pPr>
          </a:lstStyle>
          <a:p>
            <a:pPr lvl="0"/>
            <a:r>
              <a:rPr lang="en-US" noProof="0"/>
              <a:t>CLICK TO add section title</a:t>
            </a:r>
          </a:p>
          <a:p>
            <a:pPr lvl="1"/>
            <a:r>
              <a:rPr lang="en-US" noProof="0"/>
              <a:t>Increase level to add subsection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2E0767-2C7B-4A8B-88C1-F85FEC17A762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7319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Disclaimer Text"/>
          <p:cNvSpPr>
            <a:spLocks noGrp="1"/>
          </p:cNvSpPr>
          <p:nvPr>
            <p:ph type="body" sz="quarter" idx="14" hasCustomPrompt="1"/>
          </p:nvPr>
        </p:nvSpPr>
        <p:spPr>
          <a:xfrm>
            <a:off x="433918" y="1534584"/>
            <a:ext cx="11330516" cy="175432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200" b="0" i="0">
                <a:solidFill>
                  <a:schemeClr val="tx1"/>
                </a:solidFill>
                <a:latin typeface="+mn-lt"/>
                <a:ea typeface="Source Sans Pro" pitchFamily="34" charset="0"/>
              </a:defRPr>
            </a:lvl1pPr>
            <a:lvl2pPr marL="239994" indent="-239994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itchFamily="34" charset="0"/>
              <a:buChar char="-"/>
              <a:defRPr sz="1467" b="0" i="1">
                <a:solidFill>
                  <a:schemeClr val="tx1"/>
                </a:solidFill>
              </a:defRPr>
            </a:lvl2pPr>
            <a:lvl3pPr marL="479988" indent="-239994">
              <a:spcBef>
                <a:spcPts val="267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itchFamily="34" charset="0"/>
              <a:buChar char="-"/>
              <a:defRPr sz="1467" i="1"/>
            </a:lvl3pPr>
            <a:lvl4pPr marL="335992" indent="-143996">
              <a:spcBef>
                <a:spcPts val="133"/>
              </a:spcBef>
              <a:buClr>
                <a:schemeClr val="tx2"/>
              </a:buClr>
              <a:buSzPct val="90000"/>
              <a:buFont typeface="Arial" pitchFamily="34" charset="0"/>
              <a:buChar char="●"/>
              <a:defRPr sz="1467" i="1"/>
            </a:lvl4pPr>
            <a:lvl5pPr marL="479988" indent="-143996">
              <a:spcBef>
                <a:spcPts val="133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1467" i="1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isclaimer Title"/>
          <p:cNvSpPr>
            <a:spLocks noGrp="1"/>
          </p:cNvSpPr>
          <p:nvPr>
            <p:ph type="title" hasCustomPrompt="1"/>
          </p:nvPr>
        </p:nvSpPr>
        <p:spPr>
          <a:xfrm>
            <a:off x="433917" y="478525"/>
            <a:ext cx="11328000" cy="31540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9" name="Sources">
            <a:extLst>
              <a:ext uri="{FF2B5EF4-FFF2-40B4-BE49-F238E27FC236}">
                <a16:creationId xmlns:a16="http://schemas.microsoft.com/office/drawing/2014/main" id="{66CDEB1D-B8F5-47BA-8571-0C6D5BB9DF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00001"/>
            <a:ext cx="11328000" cy="19209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C1BBD5-C468-4B07-AEDC-B9D783237610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3687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68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344000" y="3350400"/>
            <a:ext cx="5280000" cy="100450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fr-FR" sz="4267" b="1" spc="0" noProof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section title</a:t>
            </a:r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1344000" y="1838400"/>
            <a:ext cx="823944" cy="115108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>
            <a:lvl1pPr marL="0" indent="0">
              <a:buNone/>
              <a:defRPr lang="fr-FR" sz="8800" cap="all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674383" lvl="0" indent="-914377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/>
              <a:t>#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44000" y="4838401"/>
            <a:ext cx="528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subsection title</a:t>
            </a:r>
          </a:p>
        </p:txBody>
      </p:sp>
      <p:sp>
        <p:nvSpPr>
          <p:cNvPr id="10" name="Picture Placeholder">
            <a:extLst>
              <a:ext uri="{FF2B5EF4-FFF2-40B4-BE49-F238E27FC236}">
                <a16:creationId xmlns:a16="http://schemas.microsoft.com/office/drawing/2014/main" id="{92FE1E90-E065-4F26-BC40-02F0B35BAEC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12000" y="0"/>
            <a:ext cx="5280000" cy="68580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Click to insert </a:t>
            </a:r>
            <a:r>
              <a:rPr lang="fr-FR" err="1"/>
              <a:t>picture</a:t>
            </a:r>
            <a:endParaRPr lang="en-US"/>
          </a:p>
        </p:txBody>
      </p:sp>
      <p:pic>
        <p:nvPicPr>
          <p:cNvPr id="7" name="Picture 6" descr="logo_SG.wmf">
            <a:extLst>
              <a:ext uri="{FF2B5EF4-FFF2-40B4-BE49-F238E27FC236}">
                <a16:creationId xmlns:a16="http://schemas.microsoft.com/office/drawing/2014/main" id="{AE6C9EE2-C878-48AA-99F1-7C39908319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000" y="6155351"/>
            <a:ext cx="2398184" cy="4683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1069E1-928B-4E39-8998-56326ABD0933}"/>
              </a:ext>
            </a:extLst>
          </p:cNvPr>
          <p:cNvSpPr/>
          <p:nvPr userDrawn="1"/>
        </p:nvSpPr>
        <p:spPr>
          <a:xfrm>
            <a:off x="516871" y="3000000"/>
            <a:ext cx="4272000" cy="120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5694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5068" y="2914840"/>
            <a:ext cx="7382400" cy="10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464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5068" y="2914841"/>
            <a:ext cx="7382400" cy="10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502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_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5068" y="2914841"/>
            <a:ext cx="7382400" cy="10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866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C60A-B37C-488B-A768-FD6108F6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02C5-CAE0-4C72-BCC1-7ABD2277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3811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DE88-68E0-4057-A26E-14F6AEDB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338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2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2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ACB1E33-E5FF-447C-86C8-D2AD164B7EF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95475"/>
            <a:ext cx="4480560" cy="110800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3792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2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56000" y="2219672"/>
            <a:ext cx="5280000" cy="997132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>
              <a:defRPr lang="fr-FR" sz="4267" b="1" spc="0" noProof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6000" y="3637355"/>
            <a:ext cx="528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subsection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BE19C-1469-4296-A028-12303FE1AB84}"/>
              </a:ext>
            </a:extLst>
          </p:cNvPr>
          <p:cNvSpPr/>
          <p:nvPr userDrawn="1"/>
        </p:nvSpPr>
        <p:spPr>
          <a:xfrm>
            <a:off x="6912000" y="0"/>
            <a:ext cx="5280000" cy="68592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1A9E0-8BC8-4711-81B6-F5BEB3131FAF}"/>
              </a:ext>
            </a:extLst>
          </p:cNvPr>
          <p:cNvSpPr/>
          <p:nvPr userDrawn="1"/>
        </p:nvSpPr>
        <p:spPr>
          <a:xfrm>
            <a:off x="516871" y="3322651"/>
            <a:ext cx="6957708" cy="12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Quicksand Light" pitchFamily="2" charset="0"/>
            </a:endParaRPr>
          </a:p>
        </p:txBody>
      </p:sp>
      <p:pic>
        <p:nvPicPr>
          <p:cNvPr id="7" name="Picture 6" descr="logo_SG.wmf">
            <a:extLst>
              <a:ext uri="{FF2B5EF4-FFF2-40B4-BE49-F238E27FC236}">
                <a16:creationId xmlns:a16="http://schemas.microsoft.com/office/drawing/2014/main" id="{103C150A-F55A-4DC8-9370-323A5931EA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000" y="6155351"/>
            <a:ext cx="2398184" cy="4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2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2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56000" y="2221471"/>
            <a:ext cx="5520000" cy="997132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>
              <a:defRPr lang="en-US" sz="4267" b="1" spc="0" noProof="0" dirty="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6000" y="3638401"/>
            <a:ext cx="552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b="1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subsection title</a:t>
            </a:r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F5A6D089-4F00-427C-9F3B-72C8307ECF3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12000" y="0"/>
            <a:ext cx="5280000" cy="68580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Click to insert </a:t>
            </a:r>
            <a:r>
              <a:rPr lang="fr-FR" err="1"/>
              <a:t>picture</a:t>
            </a:r>
            <a:endParaRPr lang="en-US"/>
          </a:p>
        </p:txBody>
      </p:sp>
      <p:pic>
        <p:nvPicPr>
          <p:cNvPr id="6" name="Picture 5" descr="logo_SG.wmf">
            <a:extLst>
              <a:ext uri="{FF2B5EF4-FFF2-40B4-BE49-F238E27FC236}">
                <a16:creationId xmlns:a16="http://schemas.microsoft.com/office/drawing/2014/main" id="{0C0DDCB3-9534-4212-88AC-1191165DEB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000" y="6155351"/>
            <a:ext cx="2398184" cy="4683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6ED1B9-9D93-4DC5-9C26-E085B3ECE031}"/>
              </a:ext>
            </a:extLst>
          </p:cNvPr>
          <p:cNvSpPr/>
          <p:nvPr userDrawn="1"/>
        </p:nvSpPr>
        <p:spPr>
          <a:xfrm>
            <a:off x="516871" y="3322651"/>
            <a:ext cx="4272000" cy="120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6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3916" y="478525"/>
            <a:ext cx="11328000" cy="31540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26544"/>
            <a:ext cx="11328000" cy="165554"/>
          </a:xfrm>
          <a:prstGeom prst="rect">
            <a:avLst/>
          </a:prstGeom>
        </p:spPr>
        <p:txBody>
          <a:bodyPr tIns="0" rIns="0" bIns="36000" anchor="b" anchorCtr="0">
            <a:spAutoFit/>
          </a:bodyPr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8E765-7214-4A36-B32A-D18CCEC2BFC9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51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3916" y="478525"/>
            <a:ext cx="11328000" cy="31540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8E765-7214-4A36-B32A-D18CCEC2BFC9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A58F800-03E2-4FD1-8777-DEA440DCB3C1}"/>
              </a:ext>
            </a:extLst>
          </p:cNvPr>
          <p:cNvGrpSpPr/>
          <p:nvPr userDrawn="1"/>
        </p:nvGrpSpPr>
        <p:grpSpPr>
          <a:xfrm>
            <a:off x="460233" y="1005601"/>
            <a:ext cx="11291219" cy="5173307"/>
            <a:chOff x="273993" y="649543"/>
            <a:chExt cx="8798120" cy="4031042"/>
          </a:xfrm>
        </p:grpSpPr>
        <p:sp>
          <p:nvSpPr>
            <p:cNvPr id="173" name="TextBox 8">
              <a:extLst>
                <a:ext uri="{FF2B5EF4-FFF2-40B4-BE49-F238E27FC236}">
                  <a16:creationId xmlns:a16="http://schemas.microsoft.com/office/drawing/2014/main" id="{A548C601-0F34-4CD1-A6F7-55C56F85950C}"/>
                </a:ext>
              </a:extLst>
            </p:cNvPr>
            <p:cNvSpPr txBox="1"/>
            <p:nvPr userDrawn="1"/>
          </p:nvSpPr>
          <p:spPr>
            <a:xfrm>
              <a:off x="8519746" y="2128838"/>
              <a:ext cx="439615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</a:t>
              </a:r>
              <a:endParaRPr lang="en-GB" sz="900"/>
            </a:p>
          </p:txBody>
        </p:sp>
        <p:sp>
          <p:nvSpPr>
            <p:cNvPr id="174" name="TextBox 9">
              <a:extLst>
                <a:ext uri="{FF2B5EF4-FFF2-40B4-BE49-F238E27FC236}">
                  <a16:creationId xmlns:a16="http://schemas.microsoft.com/office/drawing/2014/main" id="{3421CF60-5E3E-4D30-A01A-B4457E34F326}"/>
                </a:ext>
              </a:extLst>
            </p:cNvPr>
            <p:cNvSpPr txBox="1"/>
            <p:nvPr userDrawn="1"/>
          </p:nvSpPr>
          <p:spPr>
            <a:xfrm>
              <a:off x="6005147" y="2143125"/>
              <a:ext cx="307731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175" name="TextBox 10">
              <a:extLst>
                <a:ext uri="{FF2B5EF4-FFF2-40B4-BE49-F238E27FC236}">
                  <a16:creationId xmlns:a16="http://schemas.microsoft.com/office/drawing/2014/main" id="{8B80A98F-81A8-4831-8816-A91C54359A40}"/>
                </a:ext>
              </a:extLst>
            </p:cNvPr>
            <p:cNvSpPr txBox="1"/>
            <p:nvPr userDrawn="1"/>
          </p:nvSpPr>
          <p:spPr>
            <a:xfrm>
              <a:off x="3789485" y="2143126"/>
              <a:ext cx="193431" cy="164306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</a:t>
              </a:r>
              <a:endParaRPr lang="en-GB" sz="900"/>
            </a:p>
          </p:txBody>
        </p:sp>
        <p:sp>
          <p:nvSpPr>
            <p:cNvPr id="176" name="Rounded Rectangle 11">
              <a:extLst>
                <a:ext uri="{FF2B5EF4-FFF2-40B4-BE49-F238E27FC236}">
                  <a16:creationId xmlns:a16="http://schemas.microsoft.com/office/drawing/2014/main" id="{57526912-8637-4AF6-B617-A52A98CCBE0D}"/>
                </a:ext>
              </a:extLst>
            </p:cNvPr>
            <p:cNvSpPr/>
            <p:nvPr userDrawn="1"/>
          </p:nvSpPr>
          <p:spPr>
            <a:xfrm>
              <a:off x="3037463" y="4139048"/>
              <a:ext cx="3788308" cy="54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C4CA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t"/>
            <a:lstStyle/>
            <a:p>
              <a:pPr algn="ctr"/>
              <a:r>
                <a:rPr lang="fr-FR" sz="600" b="1">
                  <a:solidFill>
                    <a:srgbClr val="91929C"/>
                  </a:solidFill>
                </a:rPr>
                <a:t>TEST AUTOMATION</a:t>
              </a:r>
              <a:endParaRPr lang="en-US" sz="600" b="1">
                <a:solidFill>
                  <a:srgbClr val="91929C"/>
                </a:solidFill>
              </a:endParaRPr>
            </a:p>
          </p:txBody>
        </p:sp>
        <p:sp>
          <p:nvSpPr>
            <p:cNvPr id="177" name="Rounded Rectangle 12">
              <a:extLst>
                <a:ext uri="{FF2B5EF4-FFF2-40B4-BE49-F238E27FC236}">
                  <a16:creationId xmlns:a16="http://schemas.microsoft.com/office/drawing/2014/main" id="{11D110DB-7B21-43F9-9C6A-9AA346282424}"/>
                </a:ext>
              </a:extLst>
            </p:cNvPr>
            <p:cNvSpPr/>
            <p:nvPr userDrawn="1"/>
          </p:nvSpPr>
          <p:spPr>
            <a:xfrm>
              <a:off x="3026965" y="3602733"/>
              <a:ext cx="3788308" cy="54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C4CA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t"/>
            <a:lstStyle/>
            <a:p>
              <a:pPr algn="ctr"/>
              <a:r>
                <a:rPr lang="fr-FR" sz="600" b="1">
                  <a:solidFill>
                    <a:srgbClr val="91929C"/>
                  </a:solidFill>
                </a:rPr>
                <a:t>BUILD</a:t>
              </a:r>
              <a:endParaRPr lang="en-US" sz="600" b="1">
                <a:solidFill>
                  <a:srgbClr val="91929C"/>
                </a:solidFill>
              </a:endParaRPr>
            </a:p>
          </p:txBody>
        </p:sp>
        <p:sp>
          <p:nvSpPr>
            <p:cNvPr id="178" name="Rounded Rectangle 13">
              <a:extLst>
                <a:ext uri="{FF2B5EF4-FFF2-40B4-BE49-F238E27FC236}">
                  <a16:creationId xmlns:a16="http://schemas.microsoft.com/office/drawing/2014/main" id="{8793D83B-99A7-4F58-83A2-E8A29AB649E7}"/>
                </a:ext>
              </a:extLst>
            </p:cNvPr>
            <p:cNvSpPr/>
            <p:nvPr userDrawn="1"/>
          </p:nvSpPr>
          <p:spPr>
            <a:xfrm>
              <a:off x="1752473" y="3842818"/>
              <a:ext cx="996923" cy="54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C4CA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t"/>
            <a:lstStyle/>
            <a:p>
              <a:pPr algn="ctr"/>
              <a:r>
                <a:rPr lang="fr-FR" sz="600" b="1">
                  <a:solidFill>
                    <a:srgbClr val="91929C"/>
                  </a:solidFill>
                </a:rPr>
                <a:t>INCEPT</a:t>
              </a:r>
              <a:endParaRPr lang="en-US" sz="600" b="1">
                <a:solidFill>
                  <a:srgbClr val="91929C"/>
                </a:solidFill>
              </a:endParaRPr>
            </a:p>
          </p:txBody>
        </p:sp>
        <p:sp>
          <p:nvSpPr>
            <p:cNvPr id="179" name="Rounded Rectangle 14">
              <a:extLst>
                <a:ext uri="{FF2B5EF4-FFF2-40B4-BE49-F238E27FC236}">
                  <a16:creationId xmlns:a16="http://schemas.microsoft.com/office/drawing/2014/main" id="{C0F16749-92CD-48AC-994F-AA00DB5006F2}"/>
                </a:ext>
              </a:extLst>
            </p:cNvPr>
            <p:cNvSpPr/>
            <p:nvPr userDrawn="1"/>
          </p:nvSpPr>
          <p:spPr>
            <a:xfrm>
              <a:off x="7025054" y="3606786"/>
              <a:ext cx="1907931" cy="10223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C4CA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t"/>
            <a:lstStyle/>
            <a:p>
              <a:pPr algn="ctr"/>
              <a:r>
                <a:rPr lang="fr-FR" sz="600" b="1">
                  <a:solidFill>
                    <a:srgbClr val="91929C"/>
                  </a:solidFill>
                </a:rPr>
                <a:t>RELEASE &amp; OPERATE</a:t>
              </a:r>
              <a:endParaRPr lang="en-US" sz="600" b="1">
                <a:solidFill>
                  <a:srgbClr val="91929C"/>
                </a:solidFill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C1E3705-CC41-4556-A737-098755D62213}"/>
                </a:ext>
              </a:extLst>
            </p:cNvPr>
            <p:cNvSpPr/>
            <p:nvPr userDrawn="1"/>
          </p:nvSpPr>
          <p:spPr>
            <a:xfrm>
              <a:off x="3135310" y="2374485"/>
              <a:ext cx="1595077" cy="1890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</a:rPr>
                <a:t>BDD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6B11A8A7-23B3-40BB-AA46-A1A429C08AE2}"/>
                </a:ext>
              </a:extLst>
            </p:cNvPr>
            <p:cNvSpPr/>
            <p:nvPr userDrawn="1"/>
          </p:nvSpPr>
          <p:spPr>
            <a:xfrm>
              <a:off x="6455203" y="2374485"/>
              <a:ext cx="1576571" cy="1890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</a:rPr>
                <a:t>Clean code</a:t>
              </a:r>
            </a:p>
          </p:txBody>
        </p:sp>
        <p:sp>
          <p:nvSpPr>
            <p:cNvPr id="182" name="Rounded Rectangle 17">
              <a:extLst>
                <a:ext uri="{FF2B5EF4-FFF2-40B4-BE49-F238E27FC236}">
                  <a16:creationId xmlns:a16="http://schemas.microsoft.com/office/drawing/2014/main" id="{33A6B640-F575-4B6C-9A40-2140788E4B4C}"/>
                </a:ext>
              </a:extLst>
            </p:cNvPr>
            <p:cNvSpPr/>
            <p:nvPr userDrawn="1"/>
          </p:nvSpPr>
          <p:spPr>
            <a:xfrm>
              <a:off x="273993" y="848033"/>
              <a:ext cx="1280160" cy="1150374"/>
            </a:xfrm>
            <a:prstGeom prst="roundRect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chemeClr val="accent6">
                      <a:lumMod val="75000"/>
                    </a:schemeClr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1200" b="1">
                  <a:solidFill>
                    <a:srgbClr val="91929C"/>
                  </a:solidFill>
                </a:rPr>
                <a:t>ROLES</a:t>
              </a:r>
            </a:p>
          </p:txBody>
        </p:sp>
        <p:sp>
          <p:nvSpPr>
            <p:cNvPr id="183" name="Rounded Rectangle 18">
              <a:extLst>
                <a:ext uri="{FF2B5EF4-FFF2-40B4-BE49-F238E27FC236}">
                  <a16:creationId xmlns:a16="http://schemas.microsoft.com/office/drawing/2014/main" id="{8DEFA4EF-DA43-4087-AA56-71619DC9B6C1}"/>
                </a:ext>
              </a:extLst>
            </p:cNvPr>
            <p:cNvSpPr/>
            <p:nvPr userDrawn="1"/>
          </p:nvSpPr>
          <p:spPr>
            <a:xfrm>
              <a:off x="275772" y="2064774"/>
              <a:ext cx="1280160" cy="1481844"/>
            </a:xfrm>
            <a:prstGeom prst="roundRect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chemeClr val="accent6">
                      <a:lumMod val="75000"/>
                    </a:schemeClr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1200" b="1">
                  <a:solidFill>
                    <a:srgbClr val="91929C"/>
                  </a:solidFill>
                </a:rPr>
                <a:t>PRACTICES</a:t>
              </a:r>
            </a:p>
          </p:txBody>
        </p:sp>
        <p:sp>
          <p:nvSpPr>
            <p:cNvPr id="184" name="Rounded Rectangle 19">
              <a:extLst>
                <a:ext uri="{FF2B5EF4-FFF2-40B4-BE49-F238E27FC236}">
                  <a16:creationId xmlns:a16="http://schemas.microsoft.com/office/drawing/2014/main" id="{35D7FE34-DD4E-48F9-83AB-A5C11D16E850}"/>
                </a:ext>
              </a:extLst>
            </p:cNvPr>
            <p:cNvSpPr/>
            <p:nvPr userDrawn="1"/>
          </p:nvSpPr>
          <p:spPr>
            <a:xfrm>
              <a:off x="275771" y="3623310"/>
              <a:ext cx="1280160" cy="1045666"/>
            </a:xfrm>
            <a:prstGeom prst="roundRect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chemeClr val="accent6">
                      <a:lumMod val="75000"/>
                    </a:schemeClr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1200" b="1">
                  <a:solidFill>
                    <a:srgbClr val="91929C"/>
                  </a:solidFill>
                </a:rPr>
                <a:t>PLATFORM</a:t>
              </a:r>
            </a:p>
          </p:txBody>
        </p:sp>
        <p:sp>
          <p:nvSpPr>
            <p:cNvPr id="185" name="Pentagon 20">
              <a:extLst>
                <a:ext uri="{FF2B5EF4-FFF2-40B4-BE49-F238E27FC236}">
                  <a16:creationId xmlns:a16="http://schemas.microsoft.com/office/drawing/2014/main" id="{9A8BA606-8B47-4248-AC37-FEC9D20A3BC3}"/>
                </a:ext>
              </a:extLst>
            </p:cNvPr>
            <p:cNvSpPr/>
            <p:nvPr userDrawn="1"/>
          </p:nvSpPr>
          <p:spPr>
            <a:xfrm>
              <a:off x="1665031" y="649543"/>
              <a:ext cx="1157584" cy="137160"/>
            </a:xfrm>
            <a:prstGeom prst="homePlat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>
                  <a:solidFill>
                    <a:srgbClr val="91929C">
                      <a:lumMod val="50000"/>
                    </a:srgbClr>
                  </a:solidFill>
                  <a:cs typeface="Arial" pitchFamily="34" charset="0"/>
                </a:rPr>
                <a:t>INCEPT</a:t>
              </a:r>
            </a:p>
          </p:txBody>
        </p:sp>
        <p:sp>
          <p:nvSpPr>
            <p:cNvPr id="186" name="Chevron 21">
              <a:extLst>
                <a:ext uri="{FF2B5EF4-FFF2-40B4-BE49-F238E27FC236}">
                  <a16:creationId xmlns:a16="http://schemas.microsoft.com/office/drawing/2014/main" id="{7321CFE3-577C-41D4-B624-54A649A53895}"/>
                </a:ext>
              </a:extLst>
            </p:cNvPr>
            <p:cNvSpPr/>
            <p:nvPr userDrawn="1"/>
          </p:nvSpPr>
          <p:spPr>
            <a:xfrm>
              <a:off x="2772556" y="649543"/>
              <a:ext cx="4389120" cy="137160"/>
            </a:xfrm>
            <a:prstGeom prst="chevron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>
                  <a:solidFill>
                    <a:srgbClr val="91929C">
                      <a:lumMod val="50000"/>
                    </a:srgbClr>
                  </a:solidFill>
                  <a:cs typeface="Arial" pitchFamily="34" charset="0"/>
                </a:rPr>
                <a:t>BUILD &amp; ACCEPT</a:t>
              </a:r>
            </a:p>
          </p:txBody>
        </p:sp>
        <p:sp>
          <p:nvSpPr>
            <p:cNvPr id="187" name="Chevron 22">
              <a:extLst>
                <a:ext uri="{FF2B5EF4-FFF2-40B4-BE49-F238E27FC236}">
                  <a16:creationId xmlns:a16="http://schemas.microsoft.com/office/drawing/2014/main" id="{A5E66A8F-0B60-4F8E-851A-5203AC283DE7}"/>
                </a:ext>
              </a:extLst>
            </p:cNvPr>
            <p:cNvSpPr/>
            <p:nvPr userDrawn="1"/>
          </p:nvSpPr>
          <p:spPr>
            <a:xfrm>
              <a:off x="7114403" y="649543"/>
              <a:ext cx="1000564" cy="137160"/>
            </a:xfrm>
            <a:prstGeom prst="chevron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>
                  <a:solidFill>
                    <a:srgbClr val="91929C">
                      <a:lumMod val="50000"/>
                    </a:srgbClr>
                  </a:solidFill>
                  <a:cs typeface="Arial" pitchFamily="34" charset="0"/>
                </a:rPr>
                <a:t>RELEASE</a:t>
              </a:r>
            </a:p>
          </p:txBody>
        </p:sp>
        <p:sp>
          <p:nvSpPr>
            <p:cNvPr id="188" name="Chevron 23">
              <a:extLst>
                <a:ext uri="{FF2B5EF4-FFF2-40B4-BE49-F238E27FC236}">
                  <a16:creationId xmlns:a16="http://schemas.microsoft.com/office/drawing/2014/main" id="{E3BBF109-08F5-44FE-9E4D-E0EF91F77E3A}"/>
                </a:ext>
              </a:extLst>
            </p:cNvPr>
            <p:cNvSpPr/>
            <p:nvPr userDrawn="1"/>
          </p:nvSpPr>
          <p:spPr>
            <a:xfrm>
              <a:off x="8061495" y="649543"/>
              <a:ext cx="869620" cy="137160"/>
            </a:xfrm>
            <a:prstGeom prst="chevron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>
                  <a:solidFill>
                    <a:srgbClr val="91929C">
                      <a:lumMod val="50000"/>
                    </a:srgbClr>
                  </a:solidFill>
                  <a:cs typeface="Arial" pitchFamily="34" charset="0"/>
                </a:rPr>
                <a:t>OPERATE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AC56076-F801-4D73-A570-39AA3A47C967}"/>
                </a:ext>
              </a:extLst>
            </p:cNvPr>
            <p:cNvSpPr/>
            <p:nvPr userDrawn="1"/>
          </p:nvSpPr>
          <p:spPr>
            <a:xfrm>
              <a:off x="4793664" y="2374485"/>
              <a:ext cx="1595077" cy="1890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</a:rPr>
                <a:t>TDD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6661D60-4E44-41C8-B53F-F45E7F0CBBD0}"/>
                </a:ext>
              </a:extLst>
            </p:cNvPr>
            <p:cNvSpPr/>
            <p:nvPr userDrawn="1"/>
          </p:nvSpPr>
          <p:spPr>
            <a:xfrm>
              <a:off x="3135310" y="3301841"/>
              <a:ext cx="4905256" cy="189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</a:rPr>
                <a:t>Infrastructure as Code</a:t>
              </a:r>
            </a:p>
          </p:txBody>
        </p:sp>
        <p:grpSp>
          <p:nvGrpSpPr>
            <p:cNvPr id="191" name="Group 193">
              <a:extLst>
                <a:ext uri="{FF2B5EF4-FFF2-40B4-BE49-F238E27FC236}">
                  <a16:creationId xmlns:a16="http://schemas.microsoft.com/office/drawing/2014/main" id="{0227A359-2809-449F-A32D-F3C55D48CDCD}"/>
                </a:ext>
              </a:extLst>
            </p:cNvPr>
            <p:cNvGrpSpPr/>
            <p:nvPr userDrawn="1"/>
          </p:nvGrpSpPr>
          <p:grpSpPr>
            <a:xfrm>
              <a:off x="729272" y="4251055"/>
              <a:ext cx="348284" cy="222346"/>
              <a:chOff x="1044807" y="1723898"/>
              <a:chExt cx="1018002" cy="1018002"/>
            </a:xfrm>
          </p:grpSpPr>
          <p:sp>
            <p:nvSpPr>
              <p:cNvPr id="192" name="Oval 27">
                <a:extLst>
                  <a:ext uri="{FF2B5EF4-FFF2-40B4-BE49-F238E27FC236}">
                    <a16:creationId xmlns:a16="http://schemas.microsoft.com/office/drawing/2014/main" id="{20A52EFE-374E-455E-9753-1A5B1ECC4F5E}"/>
                  </a:ext>
                </a:extLst>
              </p:cNvPr>
              <p:cNvSpPr/>
              <p:nvPr/>
            </p:nvSpPr>
            <p:spPr>
              <a:xfrm>
                <a:off x="1044807" y="1723898"/>
                <a:ext cx="1018002" cy="1018002"/>
              </a:xfrm>
              <a:prstGeom prst="ellipse">
                <a:avLst/>
              </a:prstGeom>
              <a:solidFill>
                <a:srgbClr val="558ED5"/>
              </a:solidFill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3600" b="1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93" name="Group 855">
                <a:extLst>
                  <a:ext uri="{FF2B5EF4-FFF2-40B4-BE49-F238E27FC236}">
                    <a16:creationId xmlns:a16="http://schemas.microsoft.com/office/drawing/2014/main" id="{1A724A17-0C1F-4A02-93F7-1ED33C045ED3}"/>
                  </a:ext>
                </a:extLst>
              </p:cNvPr>
              <p:cNvGrpSpPr/>
              <p:nvPr/>
            </p:nvGrpSpPr>
            <p:grpSpPr>
              <a:xfrm rot="18427791">
                <a:off x="1136414" y="2111501"/>
                <a:ext cx="877823" cy="310962"/>
                <a:chOff x="1136414" y="2111500"/>
                <a:chExt cx="1538280" cy="544926"/>
              </a:xfrm>
              <a:solidFill>
                <a:schemeClr val="bg1"/>
              </a:solidFill>
            </p:grpSpPr>
            <p:sp>
              <p:nvSpPr>
                <p:cNvPr id="201" name="Donut 36">
                  <a:extLst>
                    <a:ext uri="{FF2B5EF4-FFF2-40B4-BE49-F238E27FC236}">
                      <a16:creationId xmlns:a16="http://schemas.microsoft.com/office/drawing/2014/main" id="{02BC5CA0-9962-4853-ADAE-013DA4CCEAFC}"/>
                    </a:ext>
                  </a:extLst>
                </p:cNvPr>
                <p:cNvSpPr/>
                <p:nvPr/>
              </p:nvSpPr>
              <p:spPr>
                <a:xfrm>
                  <a:off x="1136414" y="2150872"/>
                  <a:ext cx="457200" cy="457200"/>
                </a:xfrm>
                <a:prstGeom prst="donut">
                  <a:avLst>
                    <a:gd name="adj" fmla="val 25778"/>
                  </a:avLst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D6D0004C-775F-408F-AB81-EFEB9B3EFE75}"/>
                    </a:ext>
                  </a:extLst>
                </p:cNvPr>
                <p:cNvSpPr/>
                <p:nvPr/>
              </p:nvSpPr>
              <p:spPr>
                <a:xfrm>
                  <a:off x="1528937" y="2227073"/>
                  <a:ext cx="926847" cy="272405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3E82AE03-DA5E-4857-AAD5-4A98242C2C24}"/>
                    </a:ext>
                  </a:extLst>
                </p:cNvPr>
                <p:cNvSpPr/>
                <p:nvPr/>
              </p:nvSpPr>
              <p:spPr>
                <a:xfrm rot="19303541">
                  <a:off x="2253241" y="2167627"/>
                  <a:ext cx="274320" cy="18288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F5C0694D-F263-452D-8CA3-30C599039745}"/>
                    </a:ext>
                  </a:extLst>
                </p:cNvPr>
                <p:cNvSpPr/>
                <p:nvPr/>
              </p:nvSpPr>
              <p:spPr>
                <a:xfrm rot="2296459" flipV="1">
                  <a:off x="2253241" y="2408020"/>
                  <a:ext cx="274320" cy="18288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5" name="Right Triangle 40">
                  <a:extLst>
                    <a:ext uri="{FF2B5EF4-FFF2-40B4-BE49-F238E27FC236}">
                      <a16:creationId xmlns:a16="http://schemas.microsoft.com/office/drawing/2014/main" id="{374D8BA1-4D30-4D82-8A47-7786A7E43811}"/>
                    </a:ext>
                  </a:extLst>
                </p:cNvPr>
                <p:cNvSpPr/>
                <p:nvPr/>
              </p:nvSpPr>
              <p:spPr>
                <a:xfrm rot="15920493" flipH="1" flipV="1">
                  <a:off x="2472287" y="2454018"/>
                  <a:ext cx="171832" cy="232983"/>
                </a:xfrm>
                <a:prstGeom prst="rt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6" name="Right Triangle 41">
                  <a:extLst>
                    <a:ext uri="{FF2B5EF4-FFF2-40B4-BE49-F238E27FC236}">
                      <a16:creationId xmlns:a16="http://schemas.microsoft.com/office/drawing/2014/main" id="{BB5F2DF0-F013-44A8-9E82-B0CB6B90AD9F}"/>
                    </a:ext>
                  </a:extLst>
                </p:cNvPr>
                <p:cNvSpPr/>
                <p:nvPr/>
              </p:nvSpPr>
              <p:spPr>
                <a:xfrm rot="5679507" flipH="1">
                  <a:off x="2472287" y="2080924"/>
                  <a:ext cx="171832" cy="232983"/>
                </a:xfrm>
                <a:prstGeom prst="rt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94" name="Group 856">
                <a:extLst>
                  <a:ext uri="{FF2B5EF4-FFF2-40B4-BE49-F238E27FC236}">
                    <a16:creationId xmlns:a16="http://schemas.microsoft.com/office/drawing/2014/main" id="{00918C69-9F17-4A5B-A9C8-F34E88DAC5B0}"/>
                  </a:ext>
                </a:extLst>
              </p:cNvPr>
              <p:cNvGrpSpPr/>
              <p:nvPr/>
            </p:nvGrpSpPr>
            <p:grpSpPr>
              <a:xfrm rot="19059067">
                <a:off x="1343963" y="1825568"/>
                <a:ext cx="494996" cy="833554"/>
                <a:chOff x="1343963" y="1825568"/>
                <a:chExt cx="867420" cy="1460704"/>
              </a:xfrm>
              <a:solidFill>
                <a:schemeClr val="bg1"/>
              </a:solidFill>
            </p:grpSpPr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174AAA1-7F88-4F61-8412-DCFC0AAEB85C}"/>
                    </a:ext>
                  </a:extLst>
                </p:cNvPr>
                <p:cNvSpPr/>
                <p:nvPr/>
              </p:nvSpPr>
              <p:spPr>
                <a:xfrm rot="5400000">
                  <a:off x="1525653" y="2920724"/>
                  <a:ext cx="480713" cy="250384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3D7B3BF3-3B60-4F59-B0DA-223C53D37BDD}"/>
                    </a:ext>
                  </a:extLst>
                </p:cNvPr>
                <p:cNvSpPr/>
                <p:nvPr/>
              </p:nvSpPr>
              <p:spPr>
                <a:xfrm rot="5400000">
                  <a:off x="1358101" y="2378058"/>
                  <a:ext cx="801190" cy="15544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D08B4B7-70BE-4120-9CAE-7494DF0381EF}"/>
                    </a:ext>
                  </a:extLst>
                </p:cNvPr>
                <p:cNvSpPr/>
                <p:nvPr/>
              </p:nvSpPr>
              <p:spPr>
                <a:xfrm rot="5400000">
                  <a:off x="1597460" y="1861612"/>
                  <a:ext cx="322471" cy="250384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66FE9B49-8211-4BFD-97A9-D497A892405A}"/>
                    </a:ext>
                  </a:extLst>
                </p:cNvPr>
                <p:cNvSpPr/>
                <p:nvPr/>
              </p:nvSpPr>
              <p:spPr>
                <a:xfrm rot="5400000">
                  <a:off x="1459202" y="1895364"/>
                  <a:ext cx="228600" cy="18288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9" name="Flowchart: Delay 34">
                  <a:extLst>
                    <a:ext uri="{FF2B5EF4-FFF2-40B4-BE49-F238E27FC236}">
                      <a16:creationId xmlns:a16="http://schemas.microsoft.com/office/drawing/2014/main" id="{24FA91B0-E205-4DED-ADBC-A12DDB8BB920}"/>
                    </a:ext>
                  </a:extLst>
                </p:cNvPr>
                <p:cNvSpPr/>
                <p:nvPr/>
              </p:nvSpPr>
              <p:spPr>
                <a:xfrm rot="10800000">
                  <a:off x="1343963" y="1831737"/>
                  <a:ext cx="182880" cy="329184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0" name="Right Triangle 35">
                  <a:extLst>
                    <a:ext uri="{FF2B5EF4-FFF2-40B4-BE49-F238E27FC236}">
                      <a16:creationId xmlns:a16="http://schemas.microsoft.com/office/drawing/2014/main" id="{A2C2E9CC-359F-4D63-821D-0126CEADE8F0}"/>
                    </a:ext>
                  </a:extLst>
                </p:cNvPr>
                <p:cNvSpPr/>
                <p:nvPr/>
              </p:nvSpPr>
              <p:spPr>
                <a:xfrm rot="5679507" flipH="1">
                  <a:off x="1913159" y="1789141"/>
                  <a:ext cx="248060" cy="348388"/>
                </a:xfrm>
                <a:prstGeom prst="rt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>
                    <a:solidFill>
                      <a:srgbClr val="FFFFFF"/>
                    </a:solidFill>
                  </a:endParaRPr>
                </a:p>
              </p:txBody>
            </p:sp>
          </p:grpSp>
        </p:grpSp>
        <p:pic>
          <p:nvPicPr>
            <p:cNvPr id="207" name="Picture 7" descr="F:\ITEC-ITD-LCI-LEAN\600-AGILE\public\Software Engineering\Icons\PNG-128\Groups-Meeting-Dark-icon.png">
              <a:extLst>
                <a:ext uri="{FF2B5EF4-FFF2-40B4-BE49-F238E27FC236}">
                  <a16:creationId xmlns:a16="http://schemas.microsoft.com/office/drawing/2014/main" id="{FBA15D26-D0A1-49F2-AB53-018B3672C5A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4498" y="1521069"/>
              <a:ext cx="277452" cy="225430"/>
            </a:xfrm>
            <a:prstGeom prst="rect">
              <a:avLst/>
            </a:prstGeom>
            <a:noFill/>
          </p:spPr>
        </p:pic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1CB3486-76D6-4AB4-9222-A9580D9129BF}"/>
                </a:ext>
              </a:extLst>
            </p:cNvPr>
            <p:cNvSpPr/>
            <p:nvPr userDrawn="1"/>
          </p:nvSpPr>
          <p:spPr>
            <a:xfrm>
              <a:off x="6321669" y="2127180"/>
              <a:ext cx="2659071" cy="18925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</a:rPr>
                <a:t>Done means in Prod/Finer Slicing</a:t>
              </a:r>
            </a:p>
          </p:txBody>
        </p:sp>
        <p:pic>
          <p:nvPicPr>
            <p:cNvPr id="209" name="Picture 4" descr="F:\ITEC-ITD-LCI-LEAN\600-AGILE\public\Software Engineering\Icons\PNG-128\TechnicalSupportRepresentative_Male_Light.png">
              <a:extLst>
                <a:ext uri="{FF2B5EF4-FFF2-40B4-BE49-F238E27FC236}">
                  <a16:creationId xmlns:a16="http://schemas.microsoft.com/office/drawing/2014/main" id="{3D2CBDF4-5351-4894-9876-5DFC755621D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004973" y="1526153"/>
              <a:ext cx="342354" cy="278162"/>
            </a:xfrm>
            <a:prstGeom prst="rect">
              <a:avLst/>
            </a:prstGeom>
            <a:noFill/>
          </p:spPr>
        </p:pic>
        <p:pic>
          <p:nvPicPr>
            <p:cNvPr id="210" name="Picture 5" descr="F:\ITEC-ITD-LCI-LEAN\600-AGILE\public\Software Engineering\Icons\PNG-128\Office-Client-Female-Dark-icon.png">
              <a:extLst>
                <a:ext uri="{FF2B5EF4-FFF2-40B4-BE49-F238E27FC236}">
                  <a16:creationId xmlns:a16="http://schemas.microsoft.com/office/drawing/2014/main" id="{7A1C27A3-C002-4BA1-9665-D33FA5D9704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1842413" y="1573439"/>
              <a:ext cx="353967" cy="287598"/>
            </a:xfrm>
            <a:prstGeom prst="rect">
              <a:avLst/>
            </a:prstGeom>
            <a:noFill/>
          </p:spPr>
        </p:pic>
        <p:pic>
          <p:nvPicPr>
            <p:cNvPr id="211" name="Picture 7" descr="F:\ITEC-ITD-LCI-LEAN\600-AGILE\public\Software Engineering\Icons\PNG-128\Groups-Meeting-Dark-icon.png">
              <a:extLst>
                <a:ext uri="{FF2B5EF4-FFF2-40B4-BE49-F238E27FC236}">
                  <a16:creationId xmlns:a16="http://schemas.microsoft.com/office/drawing/2014/main" id="{81008C84-4ADB-422F-B210-55EBF9C1F53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96426" y="1530672"/>
              <a:ext cx="421919" cy="342809"/>
            </a:xfrm>
            <a:prstGeom prst="rect">
              <a:avLst/>
            </a:prstGeom>
            <a:noFill/>
          </p:spPr>
        </p:pic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155EF45-DAB3-4CF9-BF7C-961E7F6B9273}"/>
                </a:ext>
              </a:extLst>
            </p:cNvPr>
            <p:cNvSpPr/>
            <p:nvPr userDrawn="1"/>
          </p:nvSpPr>
          <p:spPr>
            <a:xfrm>
              <a:off x="1830600" y="1330655"/>
              <a:ext cx="654758" cy="2158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cs typeface="Arial" pitchFamily="34" charset="0"/>
                </a:rPr>
                <a:t>BUSINESS</a:t>
              </a:r>
              <a:endParaRPr lang="en-US" sz="140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8F2B325-F38A-45F1-AA3B-7C06EFE79CE1}"/>
                </a:ext>
              </a:extLst>
            </p:cNvPr>
            <p:cNvSpPr/>
            <p:nvPr userDrawn="1"/>
          </p:nvSpPr>
          <p:spPr>
            <a:xfrm>
              <a:off x="4944403" y="1383884"/>
              <a:ext cx="541405" cy="215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cs typeface="Arial" pitchFamily="34" charset="0"/>
                </a:rPr>
                <a:t>DEV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412C1F33-9CFF-44C5-A735-64006A36330C}"/>
                </a:ext>
              </a:extLst>
            </p:cNvPr>
            <p:cNvSpPr/>
            <p:nvPr userDrawn="1"/>
          </p:nvSpPr>
          <p:spPr>
            <a:xfrm>
              <a:off x="8138509" y="1323280"/>
              <a:ext cx="354983" cy="2158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cs typeface="Arial" pitchFamily="34" charset="0"/>
                </a:rPr>
                <a:t>OPS</a:t>
              </a:r>
              <a:endParaRPr lang="en-US" sz="140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5" name="Rounded Rectangle 50">
              <a:extLst>
                <a:ext uri="{FF2B5EF4-FFF2-40B4-BE49-F238E27FC236}">
                  <a16:creationId xmlns:a16="http://schemas.microsoft.com/office/drawing/2014/main" id="{2EC0344B-922C-47D1-BDEA-C2624D59D156}"/>
                </a:ext>
              </a:extLst>
            </p:cNvPr>
            <p:cNvSpPr/>
            <p:nvPr userDrawn="1"/>
          </p:nvSpPr>
          <p:spPr>
            <a:xfrm>
              <a:off x="3730208" y="951271"/>
              <a:ext cx="1052809" cy="18435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600">
                  <a:solidFill>
                    <a:srgbClr val="000000"/>
                  </a:solidFill>
                  <a:cs typeface="Arial" pitchFamily="34" charset="0"/>
                </a:rPr>
                <a:t>Leadership</a:t>
              </a:r>
            </a:p>
          </p:txBody>
        </p:sp>
        <p:pic>
          <p:nvPicPr>
            <p:cNvPr id="216" name="Picture 4" descr="http://creativityinabox.co.uk/img/process.jpg">
              <a:extLst>
                <a:ext uri="{FF2B5EF4-FFF2-40B4-BE49-F238E27FC236}">
                  <a16:creationId xmlns:a16="http://schemas.microsoft.com/office/drawing/2014/main" id="{21F53AC2-9326-46E0-8CD6-5970BD34C78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7232" y="2921558"/>
              <a:ext cx="324463" cy="197720"/>
            </a:xfrm>
            <a:prstGeom prst="rect">
              <a:avLst/>
            </a:prstGeom>
            <a:noFill/>
          </p:spPr>
        </p:pic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AB75DC1-BBBE-4610-BD7B-B0986A010AA1}"/>
                </a:ext>
              </a:extLst>
            </p:cNvPr>
            <p:cNvSpPr/>
            <p:nvPr userDrawn="1"/>
          </p:nvSpPr>
          <p:spPr>
            <a:xfrm>
              <a:off x="8116740" y="3105686"/>
              <a:ext cx="864000" cy="405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4C4CA"/>
              </a:solidFill>
              <a:prstDash val="lg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1000">
                  <a:solidFill>
                    <a:srgbClr val="91929C">
                      <a:lumMod val="60000"/>
                      <a:lumOff val="40000"/>
                    </a:srgbClr>
                  </a:solidFill>
                </a:rPr>
                <a:t>Capacity Management</a:t>
              </a:r>
            </a:p>
          </p:txBody>
        </p:sp>
        <p:pic>
          <p:nvPicPr>
            <p:cNvPr id="218" name="Picture 8" descr="F:\ITEC-ITD-LCI-LEAN\600-AGILE\public\Software Engineering\Icons\PNG-128\Office-Customer-Male-Light-icon.png">
              <a:extLst>
                <a:ext uri="{FF2B5EF4-FFF2-40B4-BE49-F238E27FC236}">
                  <a16:creationId xmlns:a16="http://schemas.microsoft.com/office/drawing/2014/main" id="{4B511514-D104-4A0B-B151-E08A6E41EE1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flipH="1">
              <a:off x="2244079" y="1586350"/>
              <a:ext cx="333488" cy="270959"/>
            </a:xfrm>
            <a:prstGeom prst="rect">
              <a:avLst/>
            </a:prstGeom>
            <a:noFill/>
          </p:spPr>
        </p:pic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D7AE6BA3-EFF5-4117-970A-F7A21BF64ECA}"/>
                </a:ext>
              </a:extLst>
            </p:cNvPr>
            <p:cNvSpPr/>
            <p:nvPr userDrawn="1"/>
          </p:nvSpPr>
          <p:spPr>
            <a:xfrm>
              <a:off x="1745259" y="1893101"/>
              <a:ext cx="456157" cy="1798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cs typeface="Arial" pitchFamily="34" charset="0"/>
                </a:rPr>
                <a:t>Sponsor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2588FC29-A802-42A0-AB58-5F5A8F03AE6B}"/>
                </a:ext>
              </a:extLst>
            </p:cNvPr>
            <p:cNvSpPr/>
            <p:nvPr userDrawn="1"/>
          </p:nvSpPr>
          <p:spPr>
            <a:xfrm>
              <a:off x="2308251" y="1893101"/>
              <a:ext cx="255059" cy="1798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cs typeface="Arial" pitchFamily="34" charset="0"/>
                </a:rPr>
                <a:t>PO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9CC8E7B0-F987-4691-A06A-0FF284B6B187}"/>
                </a:ext>
              </a:extLst>
            </p:cNvPr>
            <p:cNvSpPr/>
            <p:nvPr userDrawn="1"/>
          </p:nvSpPr>
          <p:spPr>
            <a:xfrm>
              <a:off x="4719114" y="1752975"/>
              <a:ext cx="235074" cy="1678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cs typeface="Arial" pitchFamily="34" charset="0"/>
                </a:rPr>
                <a:t>BA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6311B87-F648-480A-AF22-5EA743DB6B90}"/>
                </a:ext>
              </a:extLst>
            </p:cNvPr>
            <p:cNvSpPr/>
            <p:nvPr userDrawn="1"/>
          </p:nvSpPr>
          <p:spPr>
            <a:xfrm>
              <a:off x="5344134" y="1746487"/>
              <a:ext cx="506119" cy="1678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cs typeface="Arial" pitchFamily="34" charset="0"/>
                </a:rPr>
                <a:t>Tech Lead.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4764D1E-7E0E-4448-A968-F0C413178074}"/>
                </a:ext>
              </a:extLst>
            </p:cNvPr>
            <p:cNvSpPr/>
            <p:nvPr userDrawn="1"/>
          </p:nvSpPr>
          <p:spPr>
            <a:xfrm>
              <a:off x="4872784" y="1831510"/>
              <a:ext cx="486134" cy="1678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cs typeface="Arial" pitchFamily="34" charset="0"/>
                </a:rPr>
                <a:t>Developer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2A35D4F5-2D6C-4148-91C9-301D17F6575F}"/>
                </a:ext>
              </a:extLst>
            </p:cNvPr>
            <p:cNvSpPr/>
            <p:nvPr userDrawn="1"/>
          </p:nvSpPr>
          <p:spPr>
            <a:xfrm>
              <a:off x="4528779" y="1687944"/>
              <a:ext cx="354983" cy="1678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cs typeface="Arial" pitchFamily="34" charset="0"/>
                </a:rPr>
                <a:t>Tester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79DDBCA-F42E-42EA-A495-990209C71AFD}"/>
                </a:ext>
              </a:extLst>
            </p:cNvPr>
            <p:cNvSpPr/>
            <p:nvPr userDrawn="1"/>
          </p:nvSpPr>
          <p:spPr>
            <a:xfrm>
              <a:off x="5357498" y="1614563"/>
              <a:ext cx="513614" cy="1678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cs typeface="Arial" pitchFamily="34" charset="0"/>
                </a:rPr>
                <a:t>Tech </a:t>
              </a:r>
              <a:r>
                <a:rPr lang="en-US" sz="800" err="1">
                  <a:solidFill>
                    <a:srgbClr val="000000"/>
                  </a:solidFill>
                  <a:cs typeface="Arial" pitchFamily="34" charset="0"/>
                </a:rPr>
                <a:t>Archi</a:t>
              </a:r>
              <a:r>
                <a:rPr lang="en-US" sz="800">
                  <a:solidFill>
                    <a:srgbClr val="000000"/>
                  </a:solidFill>
                  <a:cs typeface="Arial" pitchFamily="34" charset="0"/>
                </a:rPr>
                <a:t>.</a:t>
              </a:r>
            </a:p>
          </p:txBody>
        </p:sp>
        <p:pic>
          <p:nvPicPr>
            <p:cNvPr id="226" name="Picture 6" descr="F:\ITEC-ITD-LCI-LEAN\600-AGILE\public\Software Engineering\Icons\PNG-128\Person-Male-Light-icon.png">
              <a:extLst>
                <a:ext uri="{FF2B5EF4-FFF2-40B4-BE49-F238E27FC236}">
                  <a16:creationId xmlns:a16="http://schemas.microsoft.com/office/drawing/2014/main" id="{15B58FEC-E708-449E-B7F1-A7AA19F9FB6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514171" y="1512643"/>
              <a:ext cx="352798" cy="286649"/>
            </a:xfrm>
            <a:prstGeom prst="rect">
              <a:avLst/>
            </a:prstGeom>
            <a:noFill/>
          </p:spPr>
        </p:pic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DF573427-B987-43AB-8EE5-87F2EB53EBE7}"/>
                </a:ext>
              </a:extLst>
            </p:cNvPr>
            <p:cNvSpPr/>
            <p:nvPr userDrawn="1"/>
          </p:nvSpPr>
          <p:spPr>
            <a:xfrm>
              <a:off x="8295241" y="1922078"/>
              <a:ext cx="536097" cy="1798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cs typeface="Arial" pitchFamily="34" charset="0"/>
                </a:rPr>
                <a:t>Tech. Sup.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1CD31E00-277C-4ED1-9058-077DE62515C4}"/>
                </a:ext>
              </a:extLst>
            </p:cNvPr>
            <p:cNvSpPr/>
            <p:nvPr userDrawn="1"/>
          </p:nvSpPr>
          <p:spPr>
            <a:xfrm>
              <a:off x="7749850" y="1924664"/>
              <a:ext cx="685395" cy="1798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err="1">
                  <a:solidFill>
                    <a:srgbClr val="000000"/>
                  </a:solidFill>
                  <a:cs typeface="Arial" pitchFamily="34" charset="0"/>
                </a:rPr>
                <a:t>Func</a:t>
              </a:r>
              <a:r>
                <a:rPr lang="en-US" sz="900">
                  <a:solidFill>
                    <a:srgbClr val="000000"/>
                  </a:solidFill>
                  <a:cs typeface="Arial" pitchFamily="34" charset="0"/>
                </a:rPr>
                <a:t>. Sup.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3F6641A-7BE5-4308-9737-3208EBCAC1F4}"/>
                </a:ext>
              </a:extLst>
            </p:cNvPr>
            <p:cNvSpPr/>
            <p:nvPr userDrawn="1"/>
          </p:nvSpPr>
          <p:spPr>
            <a:xfrm>
              <a:off x="7990362" y="1804091"/>
              <a:ext cx="522357" cy="1798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cs typeface="Arial" pitchFamily="34" charset="0"/>
                </a:rPr>
                <a:t>Integrator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DE0CC2C-4E7B-4E61-9090-C5DB703389BD}"/>
                </a:ext>
              </a:extLst>
            </p:cNvPr>
            <p:cNvSpPr/>
            <p:nvPr userDrawn="1"/>
          </p:nvSpPr>
          <p:spPr>
            <a:xfrm>
              <a:off x="3135310" y="3062894"/>
              <a:ext cx="1595077" cy="189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</a:rPr>
                <a:t>Continuous Integration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77BBD137-E5D7-4490-A725-D99B9C7A5E88}"/>
                </a:ext>
              </a:extLst>
            </p:cNvPr>
            <p:cNvSpPr/>
            <p:nvPr userDrawn="1"/>
          </p:nvSpPr>
          <p:spPr>
            <a:xfrm>
              <a:off x="1669972" y="2374486"/>
              <a:ext cx="1395692" cy="44982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</a:rPr>
                <a:t>User Stories</a:t>
              </a:r>
            </a:p>
            <a:p>
              <a:pPr algn="ctr"/>
              <a:r>
                <a:rPr lang="en-US" sz="900">
                  <a:solidFill>
                    <a:srgbClr val="000000"/>
                  </a:solidFill>
                </a:rPr>
                <a:t>&amp; Backlog grooming</a:t>
              </a:r>
            </a:p>
          </p:txBody>
        </p:sp>
        <p:sp>
          <p:nvSpPr>
            <p:cNvPr id="232" name="Rounded Rectangle 67">
              <a:extLst>
                <a:ext uri="{FF2B5EF4-FFF2-40B4-BE49-F238E27FC236}">
                  <a16:creationId xmlns:a16="http://schemas.microsoft.com/office/drawing/2014/main" id="{65250D08-072C-4494-B842-BB23F2534942}"/>
                </a:ext>
              </a:extLst>
            </p:cNvPr>
            <p:cNvSpPr/>
            <p:nvPr userDrawn="1"/>
          </p:nvSpPr>
          <p:spPr>
            <a:xfrm>
              <a:off x="5477054" y="844347"/>
              <a:ext cx="975930" cy="239660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600">
                  <a:solidFill>
                    <a:srgbClr val="000000"/>
                  </a:solidFill>
                  <a:cs typeface="Arial" pitchFamily="34" charset="0"/>
                </a:rPr>
                <a:t>Decentralized Decision</a:t>
              </a:r>
            </a:p>
          </p:txBody>
        </p:sp>
        <p:pic>
          <p:nvPicPr>
            <p:cNvPr id="233" name="Picture 8" descr="F:\ITEC-ITD-LCI-LEAN\600-AGILE\public\Software Engineering\Icons\PNG-128\Office-Customer-Male-Light-icon.png">
              <a:extLst>
                <a:ext uri="{FF2B5EF4-FFF2-40B4-BE49-F238E27FC236}">
                  <a16:creationId xmlns:a16="http://schemas.microsoft.com/office/drawing/2014/main" id="{577E204B-347E-48AF-80F5-A6AAC422D93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flipH="1">
              <a:off x="4989548" y="941107"/>
              <a:ext cx="333488" cy="270959"/>
            </a:xfrm>
            <a:prstGeom prst="rect">
              <a:avLst/>
            </a:prstGeom>
            <a:noFill/>
          </p:spPr>
        </p:pic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475CFFFA-9902-45B4-BA7A-47EA79C4788E}"/>
                </a:ext>
              </a:extLst>
            </p:cNvPr>
            <p:cNvSpPr/>
            <p:nvPr userDrawn="1"/>
          </p:nvSpPr>
          <p:spPr>
            <a:xfrm>
              <a:off x="4877321" y="1221526"/>
              <a:ext cx="441168" cy="1798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cs typeface="Arial" pitchFamily="34" charset="0"/>
                </a:rPr>
                <a:t>Leaders</a:t>
              </a:r>
            </a:p>
          </p:txBody>
        </p:sp>
        <p:pic>
          <p:nvPicPr>
            <p:cNvPr id="235" name="Picture 8" descr="F:\ITEC-ITD-LCI-LEAN\600-AGILE\public\Software Engineering\Icons\PNG-128\Office-Customer-Male-Light-icon.png">
              <a:extLst>
                <a:ext uri="{FF2B5EF4-FFF2-40B4-BE49-F238E27FC236}">
                  <a16:creationId xmlns:a16="http://schemas.microsoft.com/office/drawing/2014/main" id="{490074D8-98F4-4514-933A-6FD9BCCA3CF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flipH="1">
              <a:off x="4830719" y="848930"/>
              <a:ext cx="333488" cy="270959"/>
            </a:xfrm>
            <a:prstGeom prst="rect">
              <a:avLst/>
            </a:prstGeom>
            <a:noFill/>
          </p:spPr>
        </p:pic>
        <p:sp>
          <p:nvSpPr>
            <p:cNvPr id="236" name="Rounded Rectangle 71">
              <a:extLst>
                <a:ext uri="{FF2B5EF4-FFF2-40B4-BE49-F238E27FC236}">
                  <a16:creationId xmlns:a16="http://schemas.microsoft.com/office/drawing/2014/main" id="{722A0EE6-6CBA-4DDF-8FD5-FF3C78C03FCA}"/>
                </a:ext>
              </a:extLst>
            </p:cNvPr>
            <p:cNvSpPr/>
            <p:nvPr userDrawn="1"/>
          </p:nvSpPr>
          <p:spPr>
            <a:xfrm>
              <a:off x="5481593" y="1135627"/>
              <a:ext cx="975930" cy="239660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600">
                  <a:solidFill>
                    <a:srgbClr val="000000"/>
                  </a:solidFill>
                  <a:cs typeface="Arial" pitchFamily="34" charset="0"/>
                </a:rPr>
                <a:t>Focused Exploration²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70B6F75B-F1D0-4769-B7AB-E1D61C91E7D3}"/>
                </a:ext>
              </a:extLst>
            </p:cNvPr>
            <p:cNvSpPr/>
            <p:nvPr userDrawn="1"/>
          </p:nvSpPr>
          <p:spPr>
            <a:xfrm>
              <a:off x="4000500" y="2127180"/>
              <a:ext cx="2321778" cy="18925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</a:rPr>
                <a:t>Ops tasks included</a:t>
              </a: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17087D0D-3A19-436A-BBCC-D20BBF941B89}"/>
                </a:ext>
              </a:extLst>
            </p:cNvPr>
            <p:cNvSpPr/>
            <p:nvPr userDrawn="1"/>
          </p:nvSpPr>
          <p:spPr>
            <a:xfrm>
              <a:off x="1683728" y="2888835"/>
              <a:ext cx="1381936" cy="59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</a:rPr>
                <a:t>Business Value Model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9F6C7EAF-5827-4A6A-AEBD-29885D0A2E02}"/>
                </a:ext>
              </a:extLst>
            </p:cNvPr>
            <p:cNvSpPr/>
            <p:nvPr userDrawn="1"/>
          </p:nvSpPr>
          <p:spPr>
            <a:xfrm>
              <a:off x="1669971" y="2127180"/>
              <a:ext cx="2326154" cy="18925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</a:rPr>
                <a:t>Whiteboard/Stands up/</a:t>
              </a:r>
              <a:r>
                <a:rPr lang="en-US" sz="900" err="1">
                  <a:solidFill>
                    <a:srgbClr val="000000"/>
                  </a:solidFill>
                </a:rPr>
                <a:t>Retros</a:t>
              </a:r>
              <a:endParaRPr lang="en-US" sz="900">
                <a:solidFill>
                  <a:srgbClr val="000000"/>
                </a:solidFill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EA57637C-8831-41BF-9F83-80C4896C9F91}"/>
                </a:ext>
              </a:extLst>
            </p:cNvPr>
            <p:cNvSpPr/>
            <p:nvPr userDrawn="1"/>
          </p:nvSpPr>
          <p:spPr>
            <a:xfrm>
              <a:off x="3135310" y="2603086"/>
              <a:ext cx="1595077" cy="22583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</a:rPr>
                <a:t>Pair-Programming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9C3943B-E6CD-4AFB-A7E5-B2DDDD6D4C2A}"/>
                </a:ext>
              </a:extLst>
            </p:cNvPr>
            <p:cNvSpPr/>
            <p:nvPr userDrawn="1"/>
          </p:nvSpPr>
          <p:spPr>
            <a:xfrm>
              <a:off x="4809668" y="3062894"/>
              <a:ext cx="3222105" cy="189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endParaRPr lang="en-US" sz="900">
                <a:solidFill>
                  <a:srgbClr val="000000"/>
                </a:solidFill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8DC791BC-54E1-45E1-9424-47EB34392F5A}"/>
                </a:ext>
              </a:extLst>
            </p:cNvPr>
            <p:cNvSpPr/>
            <p:nvPr userDrawn="1"/>
          </p:nvSpPr>
          <p:spPr>
            <a:xfrm>
              <a:off x="5683262" y="3103956"/>
              <a:ext cx="1476199" cy="11935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</a:rPr>
                <a:t>Automated Deployment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022D4DC-228C-4FC8-94E9-9E276FE69FFF}"/>
                </a:ext>
              </a:extLst>
            </p:cNvPr>
            <p:cNvSpPr/>
            <p:nvPr userDrawn="1"/>
          </p:nvSpPr>
          <p:spPr>
            <a:xfrm>
              <a:off x="8116740" y="2374485"/>
              <a:ext cx="859787" cy="675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endParaRPr lang="en-US" sz="900">
                <a:solidFill>
                  <a:srgbClr val="000000"/>
                </a:solidFill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538B1A3-4140-4EF1-BF85-96A3A5B6FD72}"/>
                </a:ext>
              </a:extLst>
            </p:cNvPr>
            <p:cNvSpPr/>
            <p:nvPr userDrawn="1"/>
          </p:nvSpPr>
          <p:spPr>
            <a:xfrm>
              <a:off x="8199817" y="2617485"/>
              <a:ext cx="697846" cy="189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  <a:cs typeface="Arial" pitchFamily="34" charset="0"/>
                </a:rPr>
                <a:t>Metrology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0620E52-D8F2-4CB5-8F04-EFCA3C026FEE}"/>
                </a:ext>
              </a:extLst>
            </p:cNvPr>
            <p:cNvSpPr/>
            <p:nvPr userDrawn="1"/>
          </p:nvSpPr>
          <p:spPr>
            <a:xfrm>
              <a:off x="4796204" y="2607469"/>
              <a:ext cx="3235569" cy="22145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endParaRPr lang="en-US" sz="900">
                <a:solidFill>
                  <a:srgbClr val="000000"/>
                </a:solidFill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0AED7A06-767B-48A9-BA6B-C7B083AAFB08}"/>
                </a:ext>
              </a:extLst>
            </p:cNvPr>
            <p:cNvSpPr/>
            <p:nvPr userDrawn="1"/>
          </p:nvSpPr>
          <p:spPr>
            <a:xfrm>
              <a:off x="5333414" y="2632690"/>
              <a:ext cx="1749669" cy="189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  <a:cs typeface="Arial" pitchFamily="34" charset="0"/>
                </a:rPr>
                <a:t>Comprehensive Testing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DEFF3AA-731A-42AB-9E59-5226CB378BD9}"/>
                </a:ext>
              </a:extLst>
            </p:cNvPr>
            <p:cNvSpPr/>
            <p:nvPr userDrawn="1"/>
          </p:nvSpPr>
          <p:spPr>
            <a:xfrm>
              <a:off x="1824648" y="3977139"/>
              <a:ext cx="864000" cy="378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311" tIns="25656" rIns="51311" bIns="25656" rtlCol="0" anchor="ctr"/>
            <a:lstStyle/>
            <a:p>
              <a:pPr algn="ctr"/>
              <a:endParaRPr lang="en-US" sz="1000">
                <a:solidFill>
                  <a:srgbClr val="FFFFFF"/>
                </a:solidFill>
              </a:endParaRPr>
            </a:p>
          </p:txBody>
        </p:sp>
        <p:pic>
          <p:nvPicPr>
            <p:cNvPr id="248" name="Picture 8" descr="http://blog.valiantys.com/wp-content/uploads/2013/08/Agile.jpg">
              <a:extLst>
                <a:ext uri="{FF2B5EF4-FFF2-40B4-BE49-F238E27FC236}">
                  <a16:creationId xmlns:a16="http://schemas.microsoft.com/office/drawing/2014/main" id="{B28D47D6-3718-4371-AE8B-F56B69F4BD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60115" y="4154992"/>
              <a:ext cx="671532" cy="180646"/>
            </a:xfrm>
            <a:prstGeom prst="rect">
              <a:avLst/>
            </a:prstGeom>
            <a:noFill/>
          </p:spPr>
        </p:pic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0BF1F13B-D9C5-4172-96D9-E66E5A1172B4}"/>
                </a:ext>
              </a:extLst>
            </p:cNvPr>
            <p:cNvSpPr/>
            <p:nvPr userDrawn="1"/>
          </p:nvSpPr>
          <p:spPr>
            <a:xfrm>
              <a:off x="3091805" y="3735034"/>
              <a:ext cx="864000" cy="3780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endParaRPr lang="en-US" sz="900">
                <a:solidFill>
                  <a:srgbClr val="000000"/>
                </a:solidFill>
              </a:endParaRPr>
            </a:p>
          </p:txBody>
        </p:sp>
        <p:pic>
          <p:nvPicPr>
            <p:cNvPr id="250" name="Picture 85" descr="http://cdn1.importnew.com/2013/06/eclipse_a2_by_dj_fahr-d49mizm.png">
              <a:extLst>
                <a:ext uri="{FF2B5EF4-FFF2-40B4-BE49-F238E27FC236}">
                  <a16:creationId xmlns:a16="http://schemas.microsoft.com/office/drawing/2014/main" id="{C9912D74-69F4-4987-9843-A796E2811AF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049" y="3911418"/>
              <a:ext cx="219741" cy="14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1" name="Picture 10" descr="http://fc08.deviantart.net/fs70/f/2012/282/f/6/visual_studio_2012_by_sirbedwyr-d5hbavf.png">
              <a:extLst>
                <a:ext uri="{FF2B5EF4-FFF2-40B4-BE49-F238E27FC236}">
                  <a16:creationId xmlns:a16="http://schemas.microsoft.com/office/drawing/2014/main" id="{10A778DD-2C80-4795-9EFE-72E1304135D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239" y="3908758"/>
              <a:ext cx="234807" cy="150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2" name="Picture 4" descr="http://javacore.ro/wp-content/uploads/2013/06/intellijidealogo.png">
              <a:extLst>
                <a:ext uri="{FF2B5EF4-FFF2-40B4-BE49-F238E27FC236}">
                  <a16:creationId xmlns:a16="http://schemas.microsoft.com/office/drawing/2014/main" id="{4E2C79B8-E77E-4342-AA74-504D1BF10E7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84354" y="3897806"/>
              <a:ext cx="218597" cy="139695"/>
            </a:xfrm>
            <a:prstGeom prst="rect">
              <a:avLst/>
            </a:prstGeom>
            <a:noFill/>
          </p:spPr>
        </p:pic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BBB12462-4BFA-4E90-A8BC-4B0FFDD18EE1}"/>
                </a:ext>
              </a:extLst>
            </p:cNvPr>
            <p:cNvSpPr/>
            <p:nvPr userDrawn="1"/>
          </p:nvSpPr>
          <p:spPr>
            <a:xfrm>
              <a:off x="5901178" y="3735034"/>
              <a:ext cx="864000" cy="3780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600">
                <a:solidFill>
                  <a:srgbClr val="000000"/>
                </a:solidFill>
                <a:cs typeface="Arial" pitchFamily="34" charset="0"/>
              </a:endParaRPr>
            </a:p>
          </p:txBody>
        </p:sp>
        <p:pic>
          <p:nvPicPr>
            <p:cNvPr id="254" name="Picture 6" descr="http://www.bsiag.com/scout/wp-content/uploads/2014/02/01_Sonarqube.png">
              <a:extLst>
                <a:ext uri="{FF2B5EF4-FFF2-40B4-BE49-F238E27FC236}">
                  <a16:creationId xmlns:a16="http://schemas.microsoft.com/office/drawing/2014/main" id="{44EDBE79-E5E9-47BC-AFD2-FD134A0A8F7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6012199" y="3891848"/>
              <a:ext cx="491409" cy="81643"/>
            </a:xfrm>
            <a:prstGeom prst="rect">
              <a:avLst/>
            </a:prstGeom>
            <a:noFill/>
          </p:spPr>
        </p:pic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5604F5F6-E555-4D8E-BF56-DE2AD693BE66}"/>
                </a:ext>
              </a:extLst>
            </p:cNvPr>
            <p:cNvSpPr/>
            <p:nvPr userDrawn="1"/>
          </p:nvSpPr>
          <p:spPr>
            <a:xfrm>
              <a:off x="4965090" y="3735034"/>
              <a:ext cx="864000" cy="3780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600">
                <a:solidFill>
                  <a:srgbClr val="000000"/>
                </a:solidFill>
                <a:cs typeface="Arial" pitchFamily="34" charset="0"/>
              </a:endParaRPr>
            </a:p>
          </p:txBody>
        </p:sp>
        <p:pic>
          <p:nvPicPr>
            <p:cNvPr id="256" name="Picture 2" descr="https://wiki.jenkins-ci.org/download/attachments/2916393/logo-title.png?version=1&amp;modificationDate=1302753947000">
              <a:extLst>
                <a:ext uri="{FF2B5EF4-FFF2-40B4-BE49-F238E27FC236}">
                  <a16:creationId xmlns:a16="http://schemas.microsoft.com/office/drawing/2014/main" id="{16532BCF-4B77-4EF2-90C4-691FFDF153A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093984" y="3843012"/>
              <a:ext cx="550029" cy="122465"/>
            </a:xfrm>
            <a:prstGeom prst="rect">
              <a:avLst/>
            </a:prstGeom>
            <a:noFill/>
          </p:spPr>
        </p:pic>
        <p:pic>
          <p:nvPicPr>
            <p:cNvPr id="257" name="Picture 9" descr="http://blog.xebialabs.com/wp-content/uploads/2013/07/logo_teamcity.gif">
              <a:extLst>
                <a:ext uri="{FF2B5EF4-FFF2-40B4-BE49-F238E27FC236}">
                  <a16:creationId xmlns:a16="http://schemas.microsoft.com/office/drawing/2014/main" id="{09CA4D91-3BC0-4F2A-8300-70EE9F9D112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94092" y="4007462"/>
              <a:ext cx="589643" cy="91848"/>
            </a:xfrm>
            <a:prstGeom prst="rect">
              <a:avLst/>
            </a:prstGeom>
            <a:noFill/>
          </p:spPr>
        </p:pic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0C64A146-BAE8-4180-921D-404BEEBCD997}"/>
                </a:ext>
              </a:extLst>
            </p:cNvPr>
            <p:cNvSpPr/>
            <p:nvPr userDrawn="1"/>
          </p:nvSpPr>
          <p:spPr>
            <a:xfrm>
              <a:off x="3101115" y="4262249"/>
              <a:ext cx="864000" cy="3780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600">
                <a:solidFill>
                  <a:srgbClr val="000000"/>
                </a:solidFill>
                <a:cs typeface="Arial" pitchFamily="34" charset="0"/>
              </a:endParaRPr>
            </a:p>
          </p:txBody>
        </p:sp>
        <p:pic>
          <p:nvPicPr>
            <p:cNvPr id="259" name="Picture 5">
              <a:extLst>
                <a:ext uri="{FF2B5EF4-FFF2-40B4-BE49-F238E27FC236}">
                  <a16:creationId xmlns:a16="http://schemas.microsoft.com/office/drawing/2014/main" id="{34874319-84B1-4530-82FF-99FB20BE3FB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3135478" y="4439823"/>
              <a:ext cx="396871" cy="81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0" name="Picture 7">
              <a:extLst>
                <a:ext uri="{FF2B5EF4-FFF2-40B4-BE49-F238E27FC236}">
                  <a16:creationId xmlns:a16="http://schemas.microsoft.com/office/drawing/2014/main" id="{7E3864D7-61B4-47F2-8CB1-B4F11EC23A4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3586610" y="4389815"/>
              <a:ext cx="227502" cy="163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EAC751AD-8AE1-4523-B131-FFEFEFEFEC46}"/>
                </a:ext>
              </a:extLst>
            </p:cNvPr>
            <p:cNvSpPr/>
            <p:nvPr userDrawn="1"/>
          </p:nvSpPr>
          <p:spPr>
            <a:xfrm>
              <a:off x="4052198" y="4262249"/>
              <a:ext cx="864000" cy="3780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600">
                <a:solidFill>
                  <a:srgbClr val="000000"/>
                </a:solidFill>
                <a:cs typeface="Arial" pitchFamily="34" charset="0"/>
              </a:endParaRPr>
            </a:p>
          </p:txBody>
        </p:sp>
        <p:pic>
          <p:nvPicPr>
            <p:cNvPr id="262" name="Picture 9">
              <a:extLst>
                <a:ext uri="{FF2B5EF4-FFF2-40B4-BE49-F238E27FC236}">
                  <a16:creationId xmlns:a16="http://schemas.microsoft.com/office/drawing/2014/main" id="{CACBEC27-719F-4905-860B-0FC5EB22DCC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4124738" y="4379430"/>
              <a:ext cx="196038" cy="64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3" name="Picture 11">
              <a:extLst>
                <a:ext uri="{FF2B5EF4-FFF2-40B4-BE49-F238E27FC236}">
                  <a16:creationId xmlns:a16="http://schemas.microsoft.com/office/drawing/2014/main" id="{0DA1801A-7275-4D6B-A397-6F16D81F56A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4101209" y="4451654"/>
              <a:ext cx="245047" cy="113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4" name="Picture 13">
              <a:extLst>
                <a:ext uri="{FF2B5EF4-FFF2-40B4-BE49-F238E27FC236}">
                  <a16:creationId xmlns:a16="http://schemas.microsoft.com/office/drawing/2014/main" id="{7ADC3311-F10D-4D59-BBC4-EC4D61F071E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0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95270" y="4389606"/>
              <a:ext cx="269823" cy="122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C6D649B4-AE4B-4117-B548-B57BA993B197}"/>
                </a:ext>
              </a:extLst>
            </p:cNvPr>
            <p:cNvSpPr/>
            <p:nvPr userDrawn="1"/>
          </p:nvSpPr>
          <p:spPr>
            <a:xfrm>
              <a:off x="4027893" y="3735034"/>
              <a:ext cx="865110" cy="3780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endParaRPr lang="en-US" sz="1000">
                <a:solidFill>
                  <a:srgbClr val="000000"/>
                </a:solidFill>
              </a:endParaRPr>
            </a:p>
          </p:txBody>
        </p:sp>
        <p:pic>
          <p:nvPicPr>
            <p:cNvPr id="266" name="Picture 38" descr="Git-Logo-2Color">
              <a:extLst>
                <a:ext uri="{FF2B5EF4-FFF2-40B4-BE49-F238E27FC236}">
                  <a16:creationId xmlns:a16="http://schemas.microsoft.com/office/drawing/2014/main" id="{1CA7ED4C-8602-45D3-8FE2-FE948B18A5D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040630" y="3995110"/>
              <a:ext cx="294822" cy="85260"/>
            </a:xfrm>
            <a:prstGeom prst="rect">
              <a:avLst/>
            </a:prstGeom>
            <a:noFill/>
          </p:spPr>
        </p:pic>
        <p:pic>
          <p:nvPicPr>
            <p:cNvPr id="267" name="Picture 1" descr="image001">
              <a:extLst>
                <a:ext uri="{FF2B5EF4-FFF2-40B4-BE49-F238E27FC236}">
                  <a16:creationId xmlns:a16="http://schemas.microsoft.com/office/drawing/2014/main" id="{C4429C59-F4B4-4837-BB6B-030D471FA10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4339099" y="3995271"/>
              <a:ext cx="412750" cy="89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8" name="Picture 103" descr="subversion-logo.png">
              <a:extLst>
                <a:ext uri="{FF2B5EF4-FFF2-40B4-BE49-F238E27FC236}">
                  <a16:creationId xmlns:a16="http://schemas.microsoft.com/office/drawing/2014/main" id="{B201B46B-13D2-4ECF-BC42-810362349C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/>
            <a:stretch>
              <a:fillRect/>
            </a:stretch>
          </p:blipFill>
          <p:spPr>
            <a:xfrm>
              <a:off x="4611180" y="3876258"/>
              <a:ext cx="183665" cy="129020"/>
            </a:xfrm>
            <a:prstGeom prst="rect">
              <a:avLst/>
            </a:prstGeom>
          </p:spPr>
        </p:pic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CBD983A8-2455-4D9A-91B5-D1DA3A2DC94D}"/>
                </a:ext>
              </a:extLst>
            </p:cNvPr>
            <p:cNvSpPr/>
            <p:nvPr userDrawn="1"/>
          </p:nvSpPr>
          <p:spPr>
            <a:xfrm>
              <a:off x="4210242" y="3735034"/>
              <a:ext cx="517076" cy="20117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600">
                  <a:solidFill>
                    <a:srgbClr val="000000"/>
                  </a:solidFill>
                  <a:cs typeface="Arial" pitchFamily="34" charset="0"/>
                </a:rPr>
                <a:t>VERSION </a:t>
              </a:r>
            </a:p>
            <a:p>
              <a:pPr algn="ctr"/>
              <a:r>
                <a:rPr lang="fr-FR" sz="600">
                  <a:solidFill>
                    <a:srgbClr val="000000"/>
                  </a:solidFill>
                  <a:cs typeface="Arial" pitchFamily="34" charset="0"/>
                </a:rPr>
                <a:t>CONTROL</a:t>
              </a:r>
              <a:endParaRPr lang="en-US" sz="60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D3488BC1-4D95-42F6-A35D-6CF691EADE42}"/>
                </a:ext>
              </a:extLst>
            </p:cNvPr>
            <p:cNvSpPr/>
            <p:nvPr userDrawn="1"/>
          </p:nvSpPr>
          <p:spPr>
            <a:xfrm>
              <a:off x="5901178" y="4262249"/>
              <a:ext cx="864000" cy="3780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600">
                <a:solidFill>
                  <a:srgbClr val="000000"/>
                </a:solidFill>
                <a:cs typeface="Arial" pitchFamily="34" charset="0"/>
              </a:endParaRPr>
            </a:p>
          </p:txBody>
        </p:sp>
        <p:pic>
          <p:nvPicPr>
            <p:cNvPr id="271" name="Picture 16" descr="Gatling">
              <a:extLst>
                <a:ext uri="{FF2B5EF4-FFF2-40B4-BE49-F238E27FC236}">
                  <a16:creationId xmlns:a16="http://schemas.microsoft.com/office/drawing/2014/main" id="{355EAED7-A84B-409F-8F79-3776D35EE85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6201561" y="4378246"/>
              <a:ext cx="497114" cy="122465"/>
            </a:xfrm>
            <a:prstGeom prst="rect">
              <a:avLst/>
            </a:prstGeom>
            <a:noFill/>
          </p:spPr>
        </p:pic>
        <p:pic>
          <p:nvPicPr>
            <p:cNvPr id="272" name="Picture 4" descr="jMeter Tutorial">
              <a:extLst>
                <a:ext uri="{FF2B5EF4-FFF2-40B4-BE49-F238E27FC236}">
                  <a16:creationId xmlns:a16="http://schemas.microsoft.com/office/drawing/2014/main" id="{46259144-450A-4C2F-95CD-F3955EF6912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5959984" y="4487450"/>
              <a:ext cx="332143" cy="158183"/>
            </a:xfrm>
            <a:prstGeom prst="rect">
              <a:avLst/>
            </a:prstGeom>
            <a:noFill/>
          </p:spPr>
        </p:pic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C009E571-1CB3-4D65-835A-954AC68DA167}"/>
                </a:ext>
              </a:extLst>
            </p:cNvPr>
            <p:cNvSpPr/>
            <p:nvPr userDrawn="1"/>
          </p:nvSpPr>
          <p:spPr>
            <a:xfrm>
              <a:off x="7093863" y="4192097"/>
              <a:ext cx="864000" cy="37990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endParaRPr lang="en-US" sz="900">
                <a:solidFill>
                  <a:srgbClr val="000000"/>
                </a:solidFill>
              </a:endParaRPr>
            </a:p>
          </p:txBody>
        </p:sp>
        <p:pic>
          <p:nvPicPr>
            <p:cNvPr id="274" name="Picture 2" descr="https://drupal.org/files/project-images/elasticsearch-logo.png">
              <a:extLst>
                <a:ext uri="{FF2B5EF4-FFF2-40B4-BE49-F238E27FC236}">
                  <a16:creationId xmlns:a16="http://schemas.microsoft.com/office/drawing/2014/main" id="{BA706720-791A-47AF-8FA6-2A8600CDA14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7148811" y="4392772"/>
              <a:ext cx="604302" cy="1518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275" name="Picture 4">
              <a:extLst>
                <a:ext uri="{FF2B5EF4-FFF2-40B4-BE49-F238E27FC236}">
                  <a16:creationId xmlns:a16="http://schemas.microsoft.com/office/drawing/2014/main" id="{F9D96BCA-56C0-43F4-84F9-3B8FC2DE49B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7552239" y="4330424"/>
              <a:ext cx="389178" cy="86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27A25C7A-2ACC-4B13-B1B2-D0C1E1B091E1}"/>
                </a:ext>
              </a:extLst>
            </p:cNvPr>
            <p:cNvSpPr/>
            <p:nvPr userDrawn="1"/>
          </p:nvSpPr>
          <p:spPr>
            <a:xfrm>
              <a:off x="7999581" y="4192643"/>
              <a:ext cx="864000" cy="3780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600">
                <a:solidFill>
                  <a:srgbClr val="000000"/>
                </a:solidFill>
                <a:cs typeface="Arial" pitchFamily="34" charset="0"/>
              </a:endParaRPr>
            </a:p>
          </p:txBody>
        </p:sp>
        <p:pic>
          <p:nvPicPr>
            <p:cNvPr id="277" name="Picture 10" descr="http://cdn.dice.com/wp-content/uploads/2014/03/Puppet-Labs-Logo.png">
              <a:extLst>
                <a:ext uri="{FF2B5EF4-FFF2-40B4-BE49-F238E27FC236}">
                  <a16:creationId xmlns:a16="http://schemas.microsoft.com/office/drawing/2014/main" id="{86A34FDC-4414-4FD2-8E2E-47699B076D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8" cstate="print"/>
            <a:srcRect/>
            <a:stretch>
              <a:fillRect/>
            </a:stretch>
          </p:blipFill>
          <p:spPr bwMode="auto">
            <a:xfrm>
              <a:off x="8065185" y="4337319"/>
              <a:ext cx="439650" cy="180667"/>
            </a:xfrm>
            <a:prstGeom prst="rect">
              <a:avLst/>
            </a:prstGeom>
            <a:noFill/>
          </p:spPr>
        </p:pic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D378FF1-5915-443C-895A-25553881D86A}"/>
                </a:ext>
              </a:extLst>
            </p:cNvPr>
            <p:cNvSpPr/>
            <p:nvPr userDrawn="1"/>
          </p:nvSpPr>
          <p:spPr>
            <a:xfrm>
              <a:off x="8001183" y="3770753"/>
              <a:ext cx="864000" cy="3780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endParaRPr lang="en-US" sz="900">
                <a:solidFill>
                  <a:srgbClr val="000000"/>
                </a:solidFill>
              </a:endParaRPr>
            </a:p>
          </p:txBody>
        </p:sp>
        <p:pic>
          <p:nvPicPr>
            <p:cNvPr id="279" name="Picture 40" descr="C:\Users\lbourhis030413\Desktop\deployit-logo-small.png">
              <a:extLst>
                <a:ext uri="{FF2B5EF4-FFF2-40B4-BE49-F238E27FC236}">
                  <a16:creationId xmlns:a16="http://schemas.microsoft.com/office/drawing/2014/main" id="{6E9A626F-5529-40EC-BC86-09AEABDA309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8063171" y="4028347"/>
              <a:ext cx="574989" cy="88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3B5A18A6-0A99-4715-9E40-78D86DEB7D61}"/>
                </a:ext>
              </a:extLst>
            </p:cNvPr>
            <p:cNvSpPr/>
            <p:nvPr userDrawn="1"/>
          </p:nvSpPr>
          <p:spPr>
            <a:xfrm>
              <a:off x="7078918" y="3770753"/>
              <a:ext cx="876362" cy="3780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endParaRPr lang="en-US" sz="900">
                <a:solidFill>
                  <a:srgbClr val="000000"/>
                </a:solidFill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0FD8D2C-00FD-4B41-8F64-8CE3D1A5D9F3}"/>
                </a:ext>
              </a:extLst>
            </p:cNvPr>
            <p:cNvSpPr/>
            <p:nvPr userDrawn="1"/>
          </p:nvSpPr>
          <p:spPr>
            <a:xfrm>
              <a:off x="7187890" y="3770752"/>
              <a:ext cx="646056" cy="20117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600">
                  <a:solidFill>
                    <a:srgbClr val="000000"/>
                  </a:solidFill>
                  <a:cs typeface="Arial" pitchFamily="34" charset="0"/>
                </a:rPr>
                <a:t>LIBRARY REPOSITORY</a:t>
              </a:r>
              <a:endParaRPr lang="en-US" sz="600">
                <a:solidFill>
                  <a:srgbClr val="000000"/>
                </a:solidFill>
                <a:cs typeface="Arial" pitchFamily="34" charset="0"/>
              </a:endParaRPr>
            </a:p>
          </p:txBody>
        </p:sp>
        <p:pic>
          <p:nvPicPr>
            <p:cNvPr id="282" name="Picture 2" descr="http://www.sonatype.com/people/wp-content/uploads/2010/01/nexus-small.png">
              <a:extLst>
                <a:ext uri="{FF2B5EF4-FFF2-40B4-BE49-F238E27FC236}">
                  <a16:creationId xmlns:a16="http://schemas.microsoft.com/office/drawing/2014/main" id="{AB448EF9-3EEC-44BA-B415-CD186477C24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10603" y="3945724"/>
              <a:ext cx="439917" cy="75530"/>
            </a:xfrm>
            <a:prstGeom prst="rect">
              <a:avLst/>
            </a:prstGeom>
            <a:noFill/>
          </p:spPr>
        </p:pic>
        <p:sp>
          <p:nvSpPr>
            <p:cNvPr id="283" name="Left Arrow 118">
              <a:extLst>
                <a:ext uri="{FF2B5EF4-FFF2-40B4-BE49-F238E27FC236}">
                  <a16:creationId xmlns:a16="http://schemas.microsoft.com/office/drawing/2014/main" id="{624C41F5-6928-40F2-A00E-B3E972DABD30}"/>
                </a:ext>
              </a:extLst>
            </p:cNvPr>
            <p:cNvSpPr/>
            <p:nvPr userDrawn="1"/>
          </p:nvSpPr>
          <p:spPr>
            <a:xfrm>
              <a:off x="2725616" y="1471369"/>
              <a:ext cx="884610" cy="432000"/>
            </a:xfrm>
            <a:prstGeom prst="leftArrow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</a:rPr>
                <a:t>Cooperation</a:t>
              </a:r>
            </a:p>
          </p:txBody>
        </p:sp>
        <p:sp>
          <p:nvSpPr>
            <p:cNvPr id="284" name="Right Arrow 119">
              <a:extLst>
                <a:ext uri="{FF2B5EF4-FFF2-40B4-BE49-F238E27FC236}">
                  <a16:creationId xmlns:a16="http://schemas.microsoft.com/office/drawing/2014/main" id="{E98FFA3D-1D97-445B-AFDC-A03EF894BC3B}"/>
                </a:ext>
              </a:extLst>
            </p:cNvPr>
            <p:cNvSpPr/>
            <p:nvPr userDrawn="1"/>
          </p:nvSpPr>
          <p:spPr>
            <a:xfrm>
              <a:off x="3612786" y="1471369"/>
              <a:ext cx="924045" cy="432000"/>
            </a:xfrm>
            <a:prstGeom prst="rightArrow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</a:rPr>
                <a:t>Partnership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2DCD1F53-D4AE-427F-B994-141AEC502D6A}"/>
                </a:ext>
              </a:extLst>
            </p:cNvPr>
            <p:cNvSpPr/>
            <p:nvPr userDrawn="1"/>
          </p:nvSpPr>
          <p:spPr>
            <a:xfrm>
              <a:off x="3208341" y="1386488"/>
              <a:ext cx="797538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  <a:cs typeface="Arial" pitchFamily="34" charset="0"/>
                </a:rPr>
                <a:t>Biz-Dev</a:t>
              </a:r>
            </a:p>
          </p:txBody>
        </p:sp>
        <p:sp>
          <p:nvSpPr>
            <p:cNvPr id="286" name="Left Arrow 121">
              <a:extLst>
                <a:ext uri="{FF2B5EF4-FFF2-40B4-BE49-F238E27FC236}">
                  <a16:creationId xmlns:a16="http://schemas.microsoft.com/office/drawing/2014/main" id="{E94644A6-9777-485D-BCF7-589B85E6922E}"/>
                </a:ext>
              </a:extLst>
            </p:cNvPr>
            <p:cNvSpPr/>
            <p:nvPr userDrawn="1"/>
          </p:nvSpPr>
          <p:spPr>
            <a:xfrm>
              <a:off x="6188934" y="1478513"/>
              <a:ext cx="797538" cy="432000"/>
            </a:xfrm>
            <a:prstGeom prst="leftArrow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</a:rPr>
                <a:t>Ops in cycle</a:t>
              </a:r>
            </a:p>
          </p:txBody>
        </p:sp>
        <p:sp>
          <p:nvSpPr>
            <p:cNvPr id="287" name="Right Arrow 122">
              <a:extLst>
                <a:ext uri="{FF2B5EF4-FFF2-40B4-BE49-F238E27FC236}">
                  <a16:creationId xmlns:a16="http://schemas.microsoft.com/office/drawing/2014/main" id="{8096EF2D-5209-4EE9-A4F0-5084E63E9246}"/>
                </a:ext>
              </a:extLst>
            </p:cNvPr>
            <p:cNvSpPr/>
            <p:nvPr userDrawn="1"/>
          </p:nvSpPr>
          <p:spPr>
            <a:xfrm>
              <a:off x="7033846" y="1478513"/>
              <a:ext cx="861646" cy="432000"/>
            </a:xfrm>
            <a:prstGeom prst="rightArrow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311" tIns="25656" rIns="51311" bIns="25656" rtlCol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</a:rPr>
                <a:t>Full collaboration</a:t>
              </a: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6FB9A769-029F-4E84-A12F-2D5A04929D12}"/>
                </a:ext>
              </a:extLst>
            </p:cNvPr>
            <p:cNvSpPr/>
            <p:nvPr userDrawn="1"/>
          </p:nvSpPr>
          <p:spPr>
            <a:xfrm>
              <a:off x="6572382" y="1357913"/>
              <a:ext cx="857118" cy="216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  <a:cs typeface="Arial" pitchFamily="34" charset="0"/>
                </a:rPr>
                <a:t>Dev-Ops</a:t>
              </a: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4231A769-203F-4210-B94A-9F4A0A70E782}"/>
                </a:ext>
              </a:extLst>
            </p:cNvPr>
            <p:cNvSpPr/>
            <p:nvPr userDrawn="1"/>
          </p:nvSpPr>
          <p:spPr>
            <a:xfrm>
              <a:off x="4976688" y="4262249"/>
              <a:ext cx="864000" cy="3780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600">
                <a:solidFill>
                  <a:srgbClr val="000000"/>
                </a:solidFill>
                <a:cs typeface="Arial" pitchFamily="34" charset="0"/>
              </a:endParaRPr>
            </a:p>
          </p:txBody>
        </p:sp>
        <p:pic>
          <p:nvPicPr>
            <p:cNvPr id="290" name="Picture 10">
              <a:extLst>
                <a:ext uri="{FF2B5EF4-FFF2-40B4-BE49-F238E27FC236}">
                  <a16:creationId xmlns:a16="http://schemas.microsoft.com/office/drawing/2014/main" id="{5088001C-4428-4610-ADA4-0810B5FD1F0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1" cstate="print"/>
            <a:srcRect/>
            <a:stretch>
              <a:fillRect/>
            </a:stretch>
          </p:blipFill>
          <p:spPr bwMode="auto">
            <a:xfrm>
              <a:off x="5081512" y="4456753"/>
              <a:ext cx="163286" cy="122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1" name="Picture 5">
              <a:extLst>
                <a:ext uri="{FF2B5EF4-FFF2-40B4-BE49-F238E27FC236}">
                  <a16:creationId xmlns:a16="http://schemas.microsoft.com/office/drawing/2014/main" id="{7534D502-5A56-45A1-AF92-421C94AA53F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5402480" y="4417773"/>
              <a:ext cx="400438" cy="81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EB0461C8-C37D-4955-8B47-7FDE2291984B}"/>
                </a:ext>
              </a:extLst>
            </p:cNvPr>
            <p:cNvSpPr/>
            <p:nvPr userDrawn="1"/>
          </p:nvSpPr>
          <p:spPr>
            <a:xfrm>
              <a:off x="1891110" y="3977139"/>
              <a:ext cx="731077" cy="189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600">
                  <a:solidFill>
                    <a:srgbClr val="000000"/>
                  </a:solidFill>
                  <a:cs typeface="Arial" pitchFamily="34" charset="0"/>
                </a:rPr>
                <a:t>AGILE PROJECT MGT</a:t>
              </a:r>
              <a:endParaRPr lang="en-US" sz="60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41DE3E3A-B5E6-42A7-9A54-8BB17E8E438F}"/>
                </a:ext>
              </a:extLst>
            </p:cNvPr>
            <p:cNvSpPr/>
            <p:nvPr userDrawn="1"/>
          </p:nvSpPr>
          <p:spPr>
            <a:xfrm>
              <a:off x="3335152" y="3743613"/>
              <a:ext cx="377306" cy="1448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600">
                  <a:solidFill>
                    <a:srgbClr val="000000"/>
                  </a:solidFill>
                  <a:cs typeface="Arial" pitchFamily="34" charset="0"/>
                </a:rPr>
                <a:t>IDE</a:t>
              </a:r>
              <a:endParaRPr lang="en-US" sz="60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27DA71BE-2CF1-4E73-9EA0-5FBDE81AC6F9}"/>
                </a:ext>
              </a:extLst>
            </p:cNvPr>
            <p:cNvSpPr/>
            <p:nvPr userDrawn="1"/>
          </p:nvSpPr>
          <p:spPr>
            <a:xfrm>
              <a:off x="5124171" y="3735863"/>
              <a:ext cx="564923" cy="13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600">
                  <a:solidFill>
                    <a:srgbClr val="000000"/>
                  </a:solidFill>
                  <a:cs typeface="Arial" pitchFamily="34" charset="0"/>
                </a:rPr>
                <a:t>CI SERVER</a:t>
              </a:r>
              <a:endParaRPr lang="en-US" sz="60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A9F912EE-4C67-42AF-BFF2-5F0F4658FB36}"/>
                </a:ext>
              </a:extLst>
            </p:cNvPr>
            <p:cNvSpPr/>
            <p:nvPr userDrawn="1"/>
          </p:nvSpPr>
          <p:spPr>
            <a:xfrm>
              <a:off x="5951024" y="3735706"/>
              <a:ext cx="764308" cy="13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600">
                  <a:solidFill>
                    <a:srgbClr val="000000"/>
                  </a:solidFill>
                  <a:cs typeface="Arial" pitchFamily="34" charset="0"/>
                </a:rPr>
                <a:t>QUALITY CHECK</a:t>
              </a:r>
              <a:endParaRPr lang="en-US" sz="60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AA5244CA-16F1-4C58-BA7F-8326C4872DF7}"/>
                </a:ext>
              </a:extLst>
            </p:cNvPr>
            <p:cNvSpPr/>
            <p:nvPr userDrawn="1"/>
          </p:nvSpPr>
          <p:spPr>
            <a:xfrm>
              <a:off x="5967640" y="4265840"/>
              <a:ext cx="731077" cy="13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600">
                  <a:solidFill>
                    <a:srgbClr val="000000"/>
                  </a:solidFill>
                  <a:cs typeface="Arial" pitchFamily="34" charset="0"/>
                </a:rPr>
                <a:t>PERFORMANCE</a:t>
              </a:r>
              <a:endParaRPr lang="en-US" sz="60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5FD23CC2-5F9D-4720-AD8C-9A5632C65CAA}"/>
                </a:ext>
              </a:extLst>
            </p:cNvPr>
            <p:cNvSpPr/>
            <p:nvPr userDrawn="1"/>
          </p:nvSpPr>
          <p:spPr>
            <a:xfrm>
              <a:off x="4151890" y="4262249"/>
              <a:ext cx="664615" cy="13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600">
                  <a:solidFill>
                    <a:srgbClr val="000000"/>
                  </a:solidFill>
                  <a:cs typeface="Arial" pitchFamily="34" charset="0"/>
                </a:rPr>
                <a:t>UNIT TESTING</a:t>
              </a:r>
              <a:endParaRPr lang="en-US" sz="60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93886036-5A39-441A-9399-50C27B0439D6}"/>
                </a:ext>
              </a:extLst>
            </p:cNvPr>
            <p:cNvSpPr/>
            <p:nvPr userDrawn="1"/>
          </p:nvSpPr>
          <p:spPr>
            <a:xfrm>
              <a:off x="3167576" y="4267352"/>
              <a:ext cx="731077" cy="13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600">
                  <a:solidFill>
                    <a:srgbClr val="000000"/>
                  </a:solidFill>
                  <a:cs typeface="Arial" pitchFamily="34" charset="0"/>
                </a:rPr>
                <a:t>FUNC. TESTING</a:t>
              </a:r>
              <a:endParaRPr lang="en-US" sz="60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955BA511-1273-4CB7-8F1A-74349846AD4D}"/>
                </a:ext>
              </a:extLst>
            </p:cNvPr>
            <p:cNvSpPr/>
            <p:nvPr userDrawn="1"/>
          </p:nvSpPr>
          <p:spPr>
            <a:xfrm>
              <a:off x="5109611" y="4262759"/>
              <a:ext cx="598154" cy="13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600">
                  <a:solidFill>
                    <a:srgbClr val="000000"/>
                  </a:solidFill>
                  <a:cs typeface="Arial" pitchFamily="34" charset="0"/>
                </a:rPr>
                <a:t>END To END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CCF108ED-2A78-450A-A12A-61BB464D1AFB}"/>
                </a:ext>
              </a:extLst>
            </p:cNvPr>
            <p:cNvSpPr/>
            <p:nvPr userDrawn="1"/>
          </p:nvSpPr>
          <p:spPr>
            <a:xfrm>
              <a:off x="7204286" y="4192097"/>
              <a:ext cx="631385" cy="13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600">
                  <a:solidFill>
                    <a:srgbClr val="000000"/>
                  </a:solidFill>
                  <a:cs typeface="Arial" pitchFamily="34" charset="0"/>
                </a:rPr>
                <a:t>METROLOGY</a:t>
              </a:r>
              <a:endParaRPr lang="en-US" sz="60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BB510CA1-C274-4CEC-BAB9-8F0C33BECF35}"/>
                </a:ext>
              </a:extLst>
            </p:cNvPr>
            <p:cNvSpPr/>
            <p:nvPr userDrawn="1"/>
          </p:nvSpPr>
          <p:spPr>
            <a:xfrm>
              <a:off x="8066043" y="4192643"/>
              <a:ext cx="731077" cy="13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600">
                  <a:solidFill>
                    <a:srgbClr val="000000"/>
                  </a:solidFill>
                  <a:cs typeface="Arial" pitchFamily="34" charset="0"/>
                </a:rPr>
                <a:t>INFRA AS CODE</a:t>
              </a:r>
            </a:p>
            <a:p>
              <a:pPr algn="ctr"/>
              <a:endParaRPr lang="en-US" sz="60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158D0147-6359-4FBD-996E-BAA166A62756}"/>
                </a:ext>
              </a:extLst>
            </p:cNvPr>
            <p:cNvSpPr/>
            <p:nvPr userDrawn="1"/>
          </p:nvSpPr>
          <p:spPr>
            <a:xfrm>
              <a:off x="8100875" y="3775466"/>
              <a:ext cx="664615" cy="13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600">
                  <a:solidFill>
                    <a:srgbClr val="000000"/>
                  </a:solidFill>
                  <a:cs typeface="Arial" pitchFamily="34" charset="0"/>
                </a:rPr>
                <a:t>DEPLOYMENT AUTOMATION</a:t>
              </a:r>
              <a:endParaRPr lang="en-US" sz="60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281EC0A9-39E3-46FA-988D-973F7ADD4905}"/>
                </a:ext>
              </a:extLst>
            </p:cNvPr>
            <p:cNvSpPr/>
            <p:nvPr userDrawn="1"/>
          </p:nvSpPr>
          <p:spPr>
            <a:xfrm>
              <a:off x="4096364" y="1957387"/>
              <a:ext cx="2154966" cy="19516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</a:rPr>
                <a:t>Agile Visual </a:t>
              </a:r>
              <a:r>
                <a:rPr lang="en-US" sz="1000" err="1">
                  <a:solidFill>
                    <a:srgbClr val="000000"/>
                  </a:solidFill>
                </a:rPr>
                <a:t>Mngt</a:t>
              </a:r>
              <a:r>
                <a:rPr lang="en-US" sz="1000">
                  <a:solidFill>
                    <a:srgbClr val="000000"/>
                  </a:solidFill>
                </a:rPr>
                <a:t> &amp; Ceremonies</a:t>
              </a:r>
              <a:endParaRPr lang="en-US" sz="100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04" name="TextBox 139">
              <a:extLst>
                <a:ext uri="{FF2B5EF4-FFF2-40B4-BE49-F238E27FC236}">
                  <a16:creationId xmlns:a16="http://schemas.microsoft.com/office/drawing/2014/main" id="{EB8E2066-4854-487D-A20F-0944ED7F147A}"/>
                </a:ext>
              </a:extLst>
            </p:cNvPr>
            <p:cNvSpPr txBox="1"/>
            <p:nvPr userDrawn="1"/>
          </p:nvSpPr>
          <p:spPr>
            <a:xfrm>
              <a:off x="2866292" y="2393157"/>
              <a:ext cx="193431" cy="164306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</a:t>
              </a:r>
              <a:endParaRPr lang="en-GB" sz="900"/>
            </a:p>
          </p:txBody>
        </p:sp>
        <p:sp>
          <p:nvSpPr>
            <p:cNvPr id="305" name="TextBox 140">
              <a:extLst>
                <a:ext uri="{FF2B5EF4-FFF2-40B4-BE49-F238E27FC236}">
                  <a16:creationId xmlns:a16="http://schemas.microsoft.com/office/drawing/2014/main" id="{0C6B2DEC-DC07-47CE-B7AC-179990D0CB25}"/>
                </a:ext>
              </a:extLst>
            </p:cNvPr>
            <p:cNvSpPr txBox="1"/>
            <p:nvPr userDrawn="1"/>
          </p:nvSpPr>
          <p:spPr>
            <a:xfrm>
              <a:off x="4431323" y="2378869"/>
              <a:ext cx="307731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306" name="TextBox 141">
              <a:extLst>
                <a:ext uri="{FF2B5EF4-FFF2-40B4-BE49-F238E27FC236}">
                  <a16:creationId xmlns:a16="http://schemas.microsoft.com/office/drawing/2014/main" id="{901321C9-5981-445C-BD23-0630D603802F}"/>
                </a:ext>
              </a:extLst>
            </p:cNvPr>
            <p:cNvSpPr txBox="1"/>
            <p:nvPr userDrawn="1"/>
          </p:nvSpPr>
          <p:spPr>
            <a:xfrm>
              <a:off x="6093070" y="2386013"/>
              <a:ext cx="307731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307" name="TextBox 142">
              <a:extLst>
                <a:ext uri="{FF2B5EF4-FFF2-40B4-BE49-F238E27FC236}">
                  <a16:creationId xmlns:a16="http://schemas.microsoft.com/office/drawing/2014/main" id="{A243C60D-DD26-49C8-A705-DEA4D556B6CF}"/>
                </a:ext>
              </a:extLst>
            </p:cNvPr>
            <p:cNvSpPr txBox="1"/>
            <p:nvPr userDrawn="1"/>
          </p:nvSpPr>
          <p:spPr>
            <a:xfrm>
              <a:off x="7719647" y="2378869"/>
              <a:ext cx="307731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308" name="TextBox 143">
              <a:extLst>
                <a:ext uri="{FF2B5EF4-FFF2-40B4-BE49-F238E27FC236}">
                  <a16:creationId xmlns:a16="http://schemas.microsoft.com/office/drawing/2014/main" id="{C40EE42E-0048-4447-B503-BCF76C796A2A}"/>
                </a:ext>
              </a:extLst>
            </p:cNvPr>
            <p:cNvSpPr txBox="1"/>
            <p:nvPr userDrawn="1"/>
          </p:nvSpPr>
          <p:spPr>
            <a:xfrm>
              <a:off x="8124093" y="2386013"/>
              <a:ext cx="307731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309" name="TextBox 144">
              <a:extLst>
                <a:ext uri="{FF2B5EF4-FFF2-40B4-BE49-F238E27FC236}">
                  <a16:creationId xmlns:a16="http://schemas.microsoft.com/office/drawing/2014/main" id="{466A20B7-6BC8-4EC3-9F02-B64AEC0F4C5C}"/>
                </a:ext>
              </a:extLst>
            </p:cNvPr>
            <p:cNvSpPr txBox="1"/>
            <p:nvPr userDrawn="1"/>
          </p:nvSpPr>
          <p:spPr>
            <a:xfrm>
              <a:off x="4404947" y="2614613"/>
              <a:ext cx="307731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310" name="TextBox 145">
              <a:extLst>
                <a:ext uri="{FF2B5EF4-FFF2-40B4-BE49-F238E27FC236}">
                  <a16:creationId xmlns:a16="http://schemas.microsoft.com/office/drawing/2014/main" id="{81FA38B9-CE7A-4B46-A157-75F8E9132E39}"/>
                </a:ext>
              </a:extLst>
            </p:cNvPr>
            <p:cNvSpPr txBox="1"/>
            <p:nvPr userDrawn="1"/>
          </p:nvSpPr>
          <p:spPr>
            <a:xfrm>
              <a:off x="4863905" y="2606040"/>
              <a:ext cx="307731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311" name="TextBox 146">
              <a:extLst>
                <a:ext uri="{FF2B5EF4-FFF2-40B4-BE49-F238E27FC236}">
                  <a16:creationId xmlns:a16="http://schemas.microsoft.com/office/drawing/2014/main" id="{87C0FF6A-AB08-4C53-B103-EE16E51417FD}"/>
                </a:ext>
              </a:extLst>
            </p:cNvPr>
            <p:cNvSpPr txBox="1"/>
            <p:nvPr userDrawn="1"/>
          </p:nvSpPr>
          <p:spPr>
            <a:xfrm>
              <a:off x="7605346" y="2607469"/>
              <a:ext cx="439615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</a:t>
              </a:r>
              <a:endParaRPr lang="en-GB" sz="900"/>
            </a:p>
          </p:txBody>
        </p:sp>
        <p:sp>
          <p:nvSpPr>
            <p:cNvPr id="312" name="TextBox 147">
              <a:extLst>
                <a:ext uri="{FF2B5EF4-FFF2-40B4-BE49-F238E27FC236}">
                  <a16:creationId xmlns:a16="http://schemas.microsoft.com/office/drawing/2014/main" id="{3C37C49E-ABB1-4648-9D2F-343C20216BF4}"/>
                </a:ext>
              </a:extLst>
            </p:cNvPr>
            <p:cNvSpPr txBox="1"/>
            <p:nvPr userDrawn="1"/>
          </p:nvSpPr>
          <p:spPr>
            <a:xfrm>
              <a:off x="7596554" y="3071813"/>
              <a:ext cx="439615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</a:t>
              </a:r>
              <a:endParaRPr lang="en-GB" sz="900"/>
            </a:p>
          </p:txBody>
        </p:sp>
        <p:sp>
          <p:nvSpPr>
            <p:cNvPr id="313" name="TextBox 148">
              <a:extLst>
                <a:ext uri="{FF2B5EF4-FFF2-40B4-BE49-F238E27FC236}">
                  <a16:creationId xmlns:a16="http://schemas.microsoft.com/office/drawing/2014/main" id="{0F2F3932-471F-4C2F-943F-9BB85C5742B6}"/>
                </a:ext>
              </a:extLst>
            </p:cNvPr>
            <p:cNvSpPr txBox="1"/>
            <p:nvPr userDrawn="1"/>
          </p:nvSpPr>
          <p:spPr>
            <a:xfrm>
              <a:off x="4818185" y="3078956"/>
              <a:ext cx="307731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314" name="TextBox 149">
              <a:extLst>
                <a:ext uri="{FF2B5EF4-FFF2-40B4-BE49-F238E27FC236}">
                  <a16:creationId xmlns:a16="http://schemas.microsoft.com/office/drawing/2014/main" id="{6CA8DD28-B8FA-4BEA-B4C2-35194EB4A449}"/>
                </a:ext>
              </a:extLst>
            </p:cNvPr>
            <p:cNvSpPr txBox="1"/>
            <p:nvPr userDrawn="1"/>
          </p:nvSpPr>
          <p:spPr>
            <a:xfrm>
              <a:off x="4404947" y="3071813"/>
              <a:ext cx="307731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315" name="TextBox 150">
              <a:extLst>
                <a:ext uri="{FF2B5EF4-FFF2-40B4-BE49-F238E27FC236}">
                  <a16:creationId xmlns:a16="http://schemas.microsoft.com/office/drawing/2014/main" id="{4A2F4775-A6F7-4815-B925-79BA29AEF10D}"/>
                </a:ext>
              </a:extLst>
            </p:cNvPr>
            <p:cNvSpPr txBox="1"/>
            <p:nvPr userDrawn="1"/>
          </p:nvSpPr>
          <p:spPr>
            <a:xfrm>
              <a:off x="7649308" y="3314700"/>
              <a:ext cx="439615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</a:t>
              </a:r>
              <a:endParaRPr lang="en-GB" sz="900"/>
            </a:p>
          </p:txBody>
        </p:sp>
        <p:sp>
          <p:nvSpPr>
            <p:cNvPr id="316" name="TextBox 151">
              <a:extLst>
                <a:ext uri="{FF2B5EF4-FFF2-40B4-BE49-F238E27FC236}">
                  <a16:creationId xmlns:a16="http://schemas.microsoft.com/office/drawing/2014/main" id="{578134EA-CB9E-4982-88EC-5B64DD2F7B60}"/>
                </a:ext>
              </a:extLst>
            </p:cNvPr>
            <p:cNvSpPr txBox="1"/>
            <p:nvPr userDrawn="1"/>
          </p:nvSpPr>
          <p:spPr>
            <a:xfrm>
              <a:off x="8537331" y="2386013"/>
              <a:ext cx="439615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</a:t>
              </a:r>
              <a:endParaRPr lang="en-GB" sz="900"/>
            </a:p>
          </p:txBody>
        </p:sp>
        <p:sp>
          <p:nvSpPr>
            <p:cNvPr id="317" name="TextBox 152">
              <a:extLst>
                <a:ext uri="{FF2B5EF4-FFF2-40B4-BE49-F238E27FC236}">
                  <a16:creationId xmlns:a16="http://schemas.microsoft.com/office/drawing/2014/main" id="{A27CC7B9-408F-498B-8033-004EDC2AE118}"/>
                </a:ext>
              </a:extLst>
            </p:cNvPr>
            <p:cNvSpPr txBox="1"/>
            <p:nvPr userDrawn="1"/>
          </p:nvSpPr>
          <p:spPr>
            <a:xfrm>
              <a:off x="1679331" y="2886075"/>
              <a:ext cx="307731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318" name="TextBox 153">
              <a:extLst>
                <a:ext uri="{FF2B5EF4-FFF2-40B4-BE49-F238E27FC236}">
                  <a16:creationId xmlns:a16="http://schemas.microsoft.com/office/drawing/2014/main" id="{88C8D1A8-4B6B-49E4-ABD8-BBAA8E2B63D2}"/>
                </a:ext>
              </a:extLst>
            </p:cNvPr>
            <p:cNvSpPr txBox="1"/>
            <p:nvPr userDrawn="1"/>
          </p:nvSpPr>
          <p:spPr>
            <a:xfrm>
              <a:off x="2611316" y="2893219"/>
              <a:ext cx="439615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</a:t>
              </a:r>
              <a:endParaRPr lang="en-GB" sz="900"/>
            </a:p>
          </p:txBody>
        </p:sp>
        <p:sp>
          <p:nvSpPr>
            <p:cNvPr id="319" name="TextBox 154">
              <a:extLst>
                <a:ext uri="{FF2B5EF4-FFF2-40B4-BE49-F238E27FC236}">
                  <a16:creationId xmlns:a16="http://schemas.microsoft.com/office/drawing/2014/main" id="{9B410689-2A42-418B-AFD4-05DC4F43E843}"/>
                </a:ext>
              </a:extLst>
            </p:cNvPr>
            <p:cNvSpPr txBox="1"/>
            <p:nvPr userDrawn="1"/>
          </p:nvSpPr>
          <p:spPr>
            <a:xfrm>
              <a:off x="2760785" y="1609725"/>
              <a:ext cx="193431" cy="164306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</a:t>
              </a:r>
              <a:endParaRPr lang="en-GB" sz="900"/>
            </a:p>
          </p:txBody>
        </p:sp>
        <p:sp>
          <p:nvSpPr>
            <p:cNvPr id="320" name="TextBox 155">
              <a:extLst>
                <a:ext uri="{FF2B5EF4-FFF2-40B4-BE49-F238E27FC236}">
                  <a16:creationId xmlns:a16="http://schemas.microsoft.com/office/drawing/2014/main" id="{9E7E523E-A82F-4588-A5D1-5616DE6C015D}"/>
                </a:ext>
              </a:extLst>
            </p:cNvPr>
            <p:cNvSpPr txBox="1"/>
            <p:nvPr userDrawn="1"/>
          </p:nvSpPr>
          <p:spPr>
            <a:xfrm>
              <a:off x="4237893" y="1600200"/>
              <a:ext cx="307731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321" name="TextBox 156">
              <a:extLst>
                <a:ext uri="{FF2B5EF4-FFF2-40B4-BE49-F238E27FC236}">
                  <a16:creationId xmlns:a16="http://schemas.microsoft.com/office/drawing/2014/main" id="{AE92312B-B2EF-4883-AC82-9E888FD4D8F5}"/>
                </a:ext>
              </a:extLst>
            </p:cNvPr>
            <p:cNvSpPr txBox="1"/>
            <p:nvPr userDrawn="1"/>
          </p:nvSpPr>
          <p:spPr>
            <a:xfrm>
              <a:off x="6224954" y="1621631"/>
              <a:ext cx="307731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322" name="TextBox 157">
              <a:extLst>
                <a:ext uri="{FF2B5EF4-FFF2-40B4-BE49-F238E27FC236}">
                  <a16:creationId xmlns:a16="http://schemas.microsoft.com/office/drawing/2014/main" id="{340A3C45-8B11-4E11-BF09-F37BF04C153F}"/>
                </a:ext>
              </a:extLst>
            </p:cNvPr>
            <p:cNvSpPr txBox="1"/>
            <p:nvPr userDrawn="1"/>
          </p:nvSpPr>
          <p:spPr>
            <a:xfrm>
              <a:off x="7438293" y="1593056"/>
              <a:ext cx="439615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</a:t>
              </a:r>
              <a:endParaRPr lang="en-GB" sz="900"/>
            </a:p>
          </p:txBody>
        </p:sp>
        <p:sp>
          <p:nvSpPr>
            <p:cNvPr id="323" name="TextBox 158">
              <a:extLst>
                <a:ext uri="{FF2B5EF4-FFF2-40B4-BE49-F238E27FC236}">
                  <a16:creationId xmlns:a16="http://schemas.microsoft.com/office/drawing/2014/main" id="{518ACF31-F048-45A6-AAB0-D4B3686DF803}"/>
                </a:ext>
              </a:extLst>
            </p:cNvPr>
            <p:cNvSpPr txBox="1"/>
            <p:nvPr userDrawn="1"/>
          </p:nvSpPr>
          <p:spPr>
            <a:xfrm>
              <a:off x="3094893" y="3750469"/>
              <a:ext cx="307731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324" name="TextBox 159">
              <a:extLst>
                <a:ext uri="{FF2B5EF4-FFF2-40B4-BE49-F238E27FC236}">
                  <a16:creationId xmlns:a16="http://schemas.microsoft.com/office/drawing/2014/main" id="{B26FC1A0-2950-4A9A-8E57-D8B5057E555E}"/>
                </a:ext>
              </a:extLst>
            </p:cNvPr>
            <p:cNvSpPr txBox="1"/>
            <p:nvPr userDrawn="1"/>
          </p:nvSpPr>
          <p:spPr>
            <a:xfrm>
              <a:off x="2405576" y="4066222"/>
              <a:ext cx="307731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325" name="TextBox 160">
              <a:extLst>
                <a:ext uri="{FF2B5EF4-FFF2-40B4-BE49-F238E27FC236}">
                  <a16:creationId xmlns:a16="http://schemas.microsoft.com/office/drawing/2014/main" id="{91C6F1A9-6DD3-4B9D-96EF-FDF12C35D827}"/>
                </a:ext>
              </a:extLst>
            </p:cNvPr>
            <p:cNvSpPr txBox="1"/>
            <p:nvPr userDrawn="1"/>
          </p:nvSpPr>
          <p:spPr>
            <a:xfrm>
              <a:off x="3685736" y="4509135"/>
              <a:ext cx="307731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326" name="TextBox 161">
              <a:extLst>
                <a:ext uri="{FF2B5EF4-FFF2-40B4-BE49-F238E27FC236}">
                  <a16:creationId xmlns:a16="http://schemas.microsoft.com/office/drawing/2014/main" id="{28E1338B-68F8-4059-8096-D9A5CD8520B5}"/>
                </a:ext>
              </a:extLst>
            </p:cNvPr>
            <p:cNvSpPr txBox="1"/>
            <p:nvPr userDrawn="1"/>
          </p:nvSpPr>
          <p:spPr>
            <a:xfrm>
              <a:off x="4626513" y="4491990"/>
              <a:ext cx="307731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327" name="TextBox 162">
              <a:extLst>
                <a:ext uri="{FF2B5EF4-FFF2-40B4-BE49-F238E27FC236}">
                  <a16:creationId xmlns:a16="http://schemas.microsoft.com/office/drawing/2014/main" id="{EC82EB5B-A5C6-4E4A-A2B8-97D01538E69F}"/>
                </a:ext>
              </a:extLst>
            </p:cNvPr>
            <p:cNvSpPr txBox="1"/>
            <p:nvPr userDrawn="1"/>
          </p:nvSpPr>
          <p:spPr>
            <a:xfrm>
              <a:off x="4035670" y="3736181"/>
              <a:ext cx="307731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328" name="TextBox 163">
              <a:extLst>
                <a:ext uri="{FF2B5EF4-FFF2-40B4-BE49-F238E27FC236}">
                  <a16:creationId xmlns:a16="http://schemas.microsoft.com/office/drawing/2014/main" id="{BD62E96E-9E83-4641-AFD3-4ACCDEEB8A47}"/>
                </a:ext>
              </a:extLst>
            </p:cNvPr>
            <p:cNvSpPr txBox="1"/>
            <p:nvPr userDrawn="1"/>
          </p:nvSpPr>
          <p:spPr>
            <a:xfrm>
              <a:off x="5526845" y="3950494"/>
              <a:ext cx="307731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329" name="TextBox 164">
              <a:extLst>
                <a:ext uri="{FF2B5EF4-FFF2-40B4-BE49-F238E27FC236}">
                  <a16:creationId xmlns:a16="http://schemas.microsoft.com/office/drawing/2014/main" id="{04C07675-D598-4257-9F33-DE4AA1A5031A}"/>
                </a:ext>
              </a:extLst>
            </p:cNvPr>
            <p:cNvSpPr txBox="1"/>
            <p:nvPr userDrawn="1"/>
          </p:nvSpPr>
          <p:spPr>
            <a:xfrm>
              <a:off x="6453554" y="3936206"/>
              <a:ext cx="307731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330" name="TextBox 165">
              <a:extLst>
                <a:ext uri="{FF2B5EF4-FFF2-40B4-BE49-F238E27FC236}">
                  <a16:creationId xmlns:a16="http://schemas.microsoft.com/office/drawing/2014/main" id="{E5C79A6B-E475-4AD3-96A2-C9CB905DB1F5}"/>
                </a:ext>
              </a:extLst>
            </p:cNvPr>
            <p:cNvSpPr txBox="1"/>
            <p:nvPr userDrawn="1"/>
          </p:nvSpPr>
          <p:spPr>
            <a:xfrm>
              <a:off x="7072533" y="4017645"/>
              <a:ext cx="307731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331" name="TextBox 166">
              <a:extLst>
                <a:ext uri="{FF2B5EF4-FFF2-40B4-BE49-F238E27FC236}">
                  <a16:creationId xmlns:a16="http://schemas.microsoft.com/office/drawing/2014/main" id="{EA972F61-4645-4FAC-AB43-E458726872E2}"/>
                </a:ext>
              </a:extLst>
            </p:cNvPr>
            <p:cNvSpPr txBox="1"/>
            <p:nvPr userDrawn="1"/>
          </p:nvSpPr>
          <p:spPr>
            <a:xfrm>
              <a:off x="8461717" y="3913346"/>
              <a:ext cx="406205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</a:t>
              </a:r>
              <a:endParaRPr lang="en-GB" sz="900"/>
            </a:p>
          </p:txBody>
        </p:sp>
        <p:sp>
          <p:nvSpPr>
            <p:cNvPr id="332" name="TextBox 167">
              <a:extLst>
                <a:ext uri="{FF2B5EF4-FFF2-40B4-BE49-F238E27FC236}">
                  <a16:creationId xmlns:a16="http://schemas.microsoft.com/office/drawing/2014/main" id="{77617D2B-AE90-403A-9A3C-81790DE75E74}"/>
                </a:ext>
              </a:extLst>
            </p:cNvPr>
            <p:cNvSpPr txBox="1"/>
            <p:nvPr userDrawn="1"/>
          </p:nvSpPr>
          <p:spPr>
            <a:xfrm>
              <a:off x="5530362" y="4464844"/>
              <a:ext cx="307731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</a:t>
              </a:r>
              <a:endParaRPr lang="en-GB" sz="900"/>
            </a:p>
          </p:txBody>
        </p:sp>
        <p:sp>
          <p:nvSpPr>
            <p:cNvPr id="333" name="TextBox 168">
              <a:extLst>
                <a:ext uri="{FF2B5EF4-FFF2-40B4-BE49-F238E27FC236}">
                  <a16:creationId xmlns:a16="http://schemas.microsoft.com/office/drawing/2014/main" id="{4A31751D-8F84-43D5-BC22-8BDA6F306980}"/>
                </a:ext>
              </a:extLst>
            </p:cNvPr>
            <p:cNvSpPr txBox="1"/>
            <p:nvPr userDrawn="1"/>
          </p:nvSpPr>
          <p:spPr>
            <a:xfrm>
              <a:off x="6363873" y="4500563"/>
              <a:ext cx="439615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</a:t>
              </a:r>
              <a:endParaRPr lang="en-GB" sz="900"/>
            </a:p>
          </p:txBody>
        </p:sp>
        <p:sp>
          <p:nvSpPr>
            <p:cNvPr id="334" name="TextBox 169">
              <a:extLst>
                <a:ext uri="{FF2B5EF4-FFF2-40B4-BE49-F238E27FC236}">
                  <a16:creationId xmlns:a16="http://schemas.microsoft.com/office/drawing/2014/main" id="{19ED102B-B15F-4F70-A874-D6E563DDC738}"/>
                </a:ext>
              </a:extLst>
            </p:cNvPr>
            <p:cNvSpPr txBox="1"/>
            <p:nvPr userDrawn="1"/>
          </p:nvSpPr>
          <p:spPr>
            <a:xfrm>
              <a:off x="7559626" y="4443413"/>
              <a:ext cx="439615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</a:t>
              </a:r>
              <a:endParaRPr lang="en-GB" sz="900"/>
            </a:p>
          </p:txBody>
        </p:sp>
        <p:sp>
          <p:nvSpPr>
            <p:cNvPr id="335" name="TextBox 170">
              <a:extLst>
                <a:ext uri="{FF2B5EF4-FFF2-40B4-BE49-F238E27FC236}">
                  <a16:creationId xmlns:a16="http://schemas.microsoft.com/office/drawing/2014/main" id="{3278B561-E37C-4C7A-9F4F-725ED775D543}"/>
                </a:ext>
              </a:extLst>
            </p:cNvPr>
            <p:cNvSpPr txBox="1"/>
            <p:nvPr userDrawn="1"/>
          </p:nvSpPr>
          <p:spPr>
            <a:xfrm>
              <a:off x="8466993" y="4426268"/>
              <a:ext cx="439615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</a:t>
              </a:r>
              <a:endParaRPr lang="en-GB" sz="900"/>
            </a:p>
          </p:txBody>
        </p:sp>
        <p:sp>
          <p:nvSpPr>
            <p:cNvPr id="336" name="TextBox 171">
              <a:extLst>
                <a:ext uri="{FF2B5EF4-FFF2-40B4-BE49-F238E27FC236}">
                  <a16:creationId xmlns:a16="http://schemas.microsoft.com/office/drawing/2014/main" id="{C377A5E2-4DA7-4027-8F56-8CE8A2CD090E}"/>
                </a:ext>
              </a:extLst>
            </p:cNvPr>
            <p:cNvSpPr txBox="1"/>
            <p:nvPr userDrawn="1"/>
          </p:nvSpPr>
          <p:spPr>
            <a:xfrm>
              <a:off x="4535073" y="3734753"/>
              <a:ext cx="439615" cy="171450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noAutofit/>
            </a:bodyPr>
            <a:lstStyle/>
            <a:p>
              <a:r>
                <a:rPr lang="en-GB" sz="900">
                  <a:sym typeface="Wingdings 2"/>
                </a:rPr>
                <a:t></a:t>
              </a:r>
              <a:endParaRPr lang="en-GB" sz="900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E1CD8E2F-3892-49B9-944B-592E64AAC564}"/>
                </a:ext>
              </a:extLst>
            </p:cNvPr>
            <p:cNvSpPr/>
            <p:nvPr userDrawn="1"/>
          </p:nvSpPr>
          <p:spPr>
            <a:xfrm>
              <a:off x="8730870" y="1781968"/>
              <a:ext cx="341243" cy="1798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cs typeface="Arial" pitchFamily="34" charset="0"/>
                </a:rPr>
                <a:t>Infra.</a:t>
              </a:r>
            </a:p>
          </p:txBody>
        </p:sp>
      </p:grpSp>
      <p:sp>
        <p:nvSpPr>
          <p:cNvPr id="338" name="Rounded Rectangle 44">
            <a:extLst>
              <a:ext uri="{FF2B5EF4-FFF2-40B4-BE49-F238E27FC236}">
                <a16:creationId xmlns:a16="http://schemas.microsoft.com/office/drawing/2014/main" id="{48AF45B0-7051-4341-B32F-5858A686692F}"/>
              </a:ext>
            </a:extLst>
          </p:cNvPr>
          <p:cNvSpPr/>
          <p:nvPr userDrawn="1"/>
        </p:nvSpPr>
        <p:spPr>
          <a:xfrm>
            <a:off x="8688968" y="6377489"/>
            <a:ext cx="720000" cy="288000"/>
          </a:xfrm>
          <a:prstGeom prst="roundRect">
            <a:avLst/>
          </a:prstGeom>
          <a:solidFill>
            <a:srgbClr val="008000">
              <a:alpha val="40000"/>
            </a:srgbClr>
          </a:solidFill>
          <a:ln w="19050">
            <a:solidFill>
              <a:srgbClr val="336600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  <a:cs typeface="Arial" pitchFamily="34" charset="0"/>
              </a:rPr>
              <a:t>Achieved</a:t>
            </a:r>
          </a:p>
        </p:txBody>
      </p:sp>
      <p:sp>
        <p:nvSpPr>
          <p:cNvPr id="339" name="Rounded Rectangle 45">
            <a:extLst>
              <a:ext uri="{FF2B5EF4-FFF2-40B4-BE49-F238E27FC236}">
                <a16:creationId xmlns:a16="http://schemas.microsoft.com/office/drawing/2014/main" id="{480F2DB7-3285-4B7D-AF96-E1B098F7FE9A}"/>
              </a:ext>
            </a:extLst>
          </p:cNvPr>
          <p:cNvSpPr/>
          <p:nvPr userDrawn="1"/>
        </p:nvSpPr>
        <p:spPr>
          <a:xfrm>
            <a:off x="9515495" y="6377489"/>
            <a:ext cx="720000" cy="288000"/>
          </a:xfrm>
          <a:prstGeom prst="roundRect">
            <a:avLst/>
          </a:prstGeom>
          <a:solidFill>
            <a:srgbClr val="CCFFFF">
              <a:alpha val="20000"/>
            </a:srgbClr>
          </a:solidFill>
          <a:ln w="19050">
            <a:solidFill>
              <a:srgbClr val="00B0F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Progress</a:t>
            </a:r>
          </a:p>
        </p:txBody>
      </p:sp>
      <p:sp>
        <p:nvSpPr>
          <p:cNvPr id="340" name="Rounded Rectangle 46">
            <a:extLst>
              <a:ext uri="{FF2B5EF4-FFF2-40B4-BE49-F238E27FC236}">
                <a16:creationId xmlns:a16="http://schemas.microsoft.com/office/drawing/2014/main" id="{466D97B7-55F1-48A4-9158-E7DB682B31E6}"/>
              </a:ext>
            </a:extLst>
          </p:cNvPr>
          <p:cNvSpPr/>
          <p:nvPr userDrawn="1"/>
        </p:nvSpPr>
        <p:spPr>
          <a:xfrm>
            <a:off x="11168547" y="6377489"/>
            <a:ext cx="720000" cy="288000"/>
          </a:xfrm>
          <a:prstGeom prst="round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fr-FR" sz="900">
                <a:solidFill>
                  <a:srgbClr val="000000"/>
                </a:solidFill>
              </a:rPr>
              <a:t>TO DO</a:t>
            </a:r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341" name="Rounded Rectangle 47">
            <a:extLst>
              <a:ext uri="{FF2B5EF4-FFF2-40B4-BE49-F238E27FC236}">
                <a16:creationId xmlns:a16="http://schemas.microsoft.com/office/drawing/2014/main" id="{699843D7-C0BE-4EF2-BE8B-3567FCC1DF8D}"/>
              </a:ext>
            </a:extLst>
          </p:cNvPr>
          <p:cNvSpPr/>
          <p:nvPr userDrawn="1"/>
        </p:nvSpPr>
        <p:spPr>
          <a:xfrm>
            <a:off x="10342021" y="6377489"/>
            <a:ext cx="720000" cy="288000"/>
          </a:xfrm>
          <a:prstGeom prst="roundRect">
            <a:avLst/>
          </a:prstGeom>
          <a:solidFill>
            <a:srgbClr val="FFC000">
              <a:alpha val="4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900">
                <a:solidFill>
                  <a:sysClr val="windowText" lastClr="000000"/>
                </a:solidFill>
              </a:rPr>
              <a:t>At Risk</a:t>
            </a:r>
          </a:p>
        </p:txBody>
      </p:sp>
    </p:spTree>
    <p:extLst>
      <p:ext uri="{BB962C8B-B14F-4D97-AF65-F5344CB8AC3E}">
        <p14:creationId xmlns:p14="http://schemas.microsoft.com/office/powerpoint/2010/main" val="2934886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vernance Roles &amp; RA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3916" y="478633"/>
            <a:ext cx="11328000" cy="315300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GOVERNANCE – Roles &amp; RACI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8E765-7214-4A36-B32A-D18CCEC2BFC9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  <p:pic>
        <p:nvPicPr>
          <p:cNvPr id="253" name="Picture 4" descr="F:\ITEC-ITD-LCI-LEAN\600-AGILE\public\Software Engineering\Icons\PNG-128\TechnicalSupportRepresentative_Male_Light.png">
            <a:extLst>
              <a:ext uri="{FF2B5EF4-FFF2-40B4-BE49-F238E27FC236}">
                <a16:creationId xmlns:a16="http://schemas.microsoft.com/office/drawing/2014/main" id="{C4B97F15-BEAF-48DB-ADEB-C857F58CA0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37225" y="2041006"/>
            <a:ext cx="497617" cy="434268"/>
          </a:xfrm>
          <a:prstGeom prst="rect">
            <a:avLst/>
          </a:prstGeom>
          <a:noFill/>
        </p:spPr>
      </p:pic>
      <p:pic>
        <p:nvPicPr>
          <p:cNvPr id="254" name="Picture 5" descr="F:\ITEC-ITD-LCI-LEAN\600-AGILE\public\Software Engineering\Icons\PNG-128\Office-Client-Female-Dark-icon.png">
            <a:extLst>
              <a:ext uri="{FF2B5EF4-FFF2-40B4-BE49-F238E27FC236}">
                <a16:creationId xmlns:a16="http://schemas.microsoft.com/office/drawing/2014/main" id="{6729CD43-78D4-4875-8170-B496B5F597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131124" y="2040117"/>
            <a:ext cx="514497" cy="449000"/>
          </a:xfrm>
          <a:prstGeom prst="rect">
            <a:avLst/>
          </a:prstGeom>
          <a:noFill/>
        </p:spPr>
      </p:pic>
      <p:pic>
        <p:nvPicPr>
          <p:cNvPr id="255" name="Picture 7" descr="F:\ITEC-ITD-LCI-LEAN\600-AGILE\public\Software Engineering\Icons\PNG-128\Groups-Meeting-Dark-icon.png">
            <a:extLst>
              <a:ext uri="{FF2B5EF4-FFF2-40B4-BE49-F238E27FC236}">
                <a16:creationId xmlns:a16="http://schemas.microsoft.com/office/drawing/2014/main" id="{5FEB1D2A-9686-4EA2-8C82-B667B645B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58315" y="2024819"/>
            <a:ext cx="613267" cy="535195"/>
          </a:xfrm>
          <a:prstGeom prst="rect">
            <a:avLst/>
          </a:prstGeom>
          <a:noFill/>
        </p:spPr>
      </p:pic>
      <p:sp>
        <p:nvSpPr>
          <p:cNvPr id="256" name="Rectangle 255">
            <a:extLst>
              <a:ext uri="{FF2B5EF4-FFF2-40B4-BE49-F238E27FC236}">
                <a16:creationId xmlns:a16="http://schemas.microsoft.com/office/drawing/2014/main" id="{90B18249-F035-4495-B745-B4D8FD54DD69}"/>
              </a:ext>
            </a:extLst>
          </p:cNvPr>
          <p:cNvSpPr/>
          <p:nvPr userDrawn="1"/>
        </p:nvSpPr>
        <p:spPr>
          <a:xfrm>
            <a:off x="1344521" y="1559526"/>
            <a:ext cx="8402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cs typeface="Arial" pitchFamily="34" charset="0"/>
              </a:rPr>
              <a:t>BUSINESS</a:t>
            </a:r>
            <a:endParaRPr lang="en-US" sz="14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9675DF6-3B67-45CA-AE1C-BFFA841BD84B}"/>
              </a:ext>
            </a:extLst>
          </p:cNvPr>
          <p:cNvSpPr/>
          <p:nvPr userDrawn="1"/>
        </p:nvSpPr>
        <p:spPr>
          <a:xfrm>
            <a:off x="5803945" y="1558701"/>
            <a:ext cx="11277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cs typeface="Arial" pitchFamily="34" charset="0"/>
              </a:rPr>
              <a:t>DEV TEAM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3E96D6B-03C0-4638-BBC2-2880D96DBAB1}"/>
              </a:ext>
            </a:extLst>
          </p:cNvPr>
          <p:cNvSpPr/>
          <p:nvPr userDrawn="1"/>
        </p:nvSpPr>
        <p:spPr>
          <a:xfrm>
            <a:off x="10452864" y="1549299"/>
            <a:ext cx="4555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cs typeface="Arial" pitchFamily="34" charset="0"/>
              </a:rPr>
              <a:t>OPS</a:t>
            </a:r>
            <a:endParaRPr lang="en-US" sz="140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262" name="Picture 8" descr="F:\ITEC-ITD-LCI-LEAN\600-AGILE\public\Software Engineering\Icons\PNG-128\Office-Customer-Male-Light-icon.png">
            <a:extLst>
              <a:ext uri="{FF2B5EF4-FFF2-40B4-BE49-F238E27FC236}">
                <a16:creationId xmlns:a16="http://schemas.microsoft.com/office/drawing/2014/main" id="{82197989-CA78-498D-85C1-BDB74AACFB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1884008" y="2060145"/>
            <a:ext cx="484731" cy="423023"/>
          </a:xfrm>
          <a:prstGeom prst="rect">
            <a:avLst/>
          </a:prstGeom>
          <a:noFill/>
        </p:spPr>
      </p:pic>
      <p:sp>
        <p:nvSpPr>
          <p:cNvPr id="263" name="Rectangle 262">
            <a:extLst>
              <a:ext uri="{FF2B5EF4-FFF2-40B4-BE49-F238E27FC236}">
                <a16:creationId xmlns:a16="http://schemas.microsoft.com/office/drawing/2014/main" id="{082E1AD6-2BF0-42CD-B9FB-E3AB201BF03D}"/>
              </a:ext>
            </a:extLst>
          </p:cNvPr>
          <p:cNvSpPr/>
          <p:nvPr userDrawn="1"/>
        </p:nvSpPr>
        <p:spPr>
          <a:xfrm>
            <a:off x="1048332" y="2587093"/>
            <a:ext cx="720000" cy="28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sz="933">
                <a:solidFill>
                  <a:srgbClr val="000000"/>
                </a:solidFill>
                <a:cs typeface="Arial" pitchFamily="34" charset="0"/>
              </a:rPr>
              <a:t>Sponsor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966EB9CB-71F1-4AAD-8C3E-33F60FAA654C}"/>
              </a:ext>
            </a:extLst>
          </p:cNvPr>
          <p:cNvSpPr/>
          <p:nvPr userDrawn="1"/>
        </p:nvSpPr>
        <p:spPr>
          <a:xfrm>
            <a:off x="1827188" y="2590713"/>
            <a:ext cx="720000" cy="28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sz="933">
                <a:solidFill>
                  <a:srgbClr val="000000"/>
                </a:solidFill>
                <a:cs typeface="Arial" pitchFamily="34" charset="0"/>
              </a:rPr>
              <a:t>PO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1E3036AA-31DE-4380-B19A-C737002F6447}"/>
              </a:ext>
            </a:extLst>
          </p:cNvPr>
          <p:cNvSpPr/>
          <p:nvPr userDrawn="1"/>
        </p:nvSpPr>
        <p:spPr>
          <a:xfrm>
            <a:off x="5846769" y="1878669"/>
            <a:ext cx="720000" cy="28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sz="933">
                <a:solidFill>
                  <a:srgbClr val="000000"/>
                </a:solidFill>
                <a:cs typeface="Arial" pitchFamily="34" charset="0"/>
              </a:rPr>
              <a:t>BA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171069B-3A9D-42A8-8CEC-33806AFD12B5}"/>
              </a:ext>
            </a:extLst>
          </p:cNvPr>
          <p:cNvSpPr/>
          <p:nvPr userDrawn="1"/>
        </p:nvSpPr>
        <p:spPr>
          <a:xfrm>
            <a:off x="6625625" y="1879251"/>
            <a:ext cx="720000" cy="28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sz="933">
                <a:solidFill>
                  <a:srgbClr val="000000"/>
                </a:solidFill>
                <a:cs typeface="Arial" pitchFamily="34" charset="0"/>
              </a:rPr>
              <a:t>Tech Lead.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6754793C-A3C3-4A9A-8A85-E598C0B4CE16}"/>
              </a:ext>
            </a:extLst>
          </p:cNvPr>
          <p:cNvSpPr/>
          <p:nvPr userDrawn="1"/>
        </p:nvSpPr>
        <p:spPr>
          <a:xfrm>
            <a:off x="6625625" y="2235855"/>
            <a:ext cx="720000" cy="28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sz="933">
                <a:solidFill>
                  <a:srgbClr val="000000"/>
                </a:solidFill>
                <a:cs typeface="Arial" pitchFamily="34" charset="0"/>
              </a:rPr>
              <a:t>Developer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A147BBBB-DDC0-48A9-BC88-8F3F429C1245}"/>
              </a:ext>
            </a:extLst>
          </p:cNvPr>
          <p:cNvSpPr/>
          <p:nvPr userDrawn="1"/>
        </p:nvSpPr>
        <p:spPr>
          <a:xfrm>
            <a:off x="6625625" y="2592459"/>
            <a:ext cx="720000" cy="28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sz="933">
                <a:solidFill>
                  <a:srgbClr val="000000"/>
                </a:solidFill>
                <a:cs typeface="Arial" pitchFamily="34" charset="0"/>
              </a:rPr>
              <a:t>Tester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DB64C2AD-F870-487C-81A7-7FD56501B853}"/>
              </a:ext>
            </a:extLst>
          </p:cNvPr>
          <p:cNvSpPr/>
          <p:nvPr userDrawn="1"/>
        </p:nvSpPr>
        <p:spPr>
          <a:xfrm>
            <a:off x="5846769" y="2587093"/>
            <a:ext cx="720000" cy="28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sz="933">
                <a:solidFill>
                  <a:srgbClr val="000000"/>
                </a:solidFill>
                <a:cs typeface="Arial" pitchFamily="34" charset="0"/>
              </a:rPr>
              <a:t>Architects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01D0554-107D-417A-A889-42815CFA664C}"/>
              </a:ext>
            </a:extLst>
          </p:cNvPr>
          <p:cNvSpPr/>
          <p:nvPr userDrawn="1"/>
        </p:nvSpPr>
        <p:spPr>
          <a:xfrm>
            <a:off x="11008843" y="2258599"/>
            <a:ext cx="720000" cy="28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sz="933">
                <a:solidFill>
                  <a:srgbClr val="000000"/>
                </a:solidFill>
                <a:cs typeface="Arial" pitchFamily="34" charset="0"/>
              </a:rPr>
              <a:t>Support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C2CED3C5-FA62-421B-80DE-8321C443A131}"/>
              </a:ext>
            </a:extLst>
          </p:cNvPr>
          <p:cNvSpPr/>
          <p:nvPr userDrawn="1"/>
        </p:nvSpPr>
        <p:spPr>
          <a:xfrm>
            <a:off x="11008843" y="2597519"/>
            <a:ext cx="720000" cy="28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933">
                <a:solidFill>
                  <a:srgbClr val="000000"/>
                </a:solidFill>
                <a:cs typeface="Arial" pitchFamily="34" charset="0"/>
              </a:rPr>
              <a:t>Operator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4553F9D7-00A7-40C0-9736-63E4A327F56D}"/>
              </a:ext>
            </a:extLst>
          </p:cNvPr>
          <p:cNvSpPr/>
          <p:nvPr userDrawn="1"/>
        </p:nvSpPr>
        <p:spPr>
          <a:xfrm>
            <a:off x="10218051" y="2593945"/>
            <a:ext cx="720000" cy="28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sz="933">
                <a:solidFill>
                  <a:srgbClr val="000000"/>
                </a:solidFill>
                <a:cs typeface="Arial" pitchFamily="34" charset="0"/>
              </a:rPr>
              <a:t>Integrator</a:t>
            </a:r>
          </a:p>
        </p:txBody>
      </p:sp>
      <p:sp>
        <p:nvSpPr>
          <p:cNvPr id="327" name="Left Arrow 118">
            <a:extLst>
              <a:ext uri="{FF2B5EF4-FFF2-40B4-BE49-F238E27FC236}">
                <a16:creationId xmlns:a16="http://schemas.microsoft.com/office/drawing/2014/main" id="{D976AFD1-B2BC-4719-9762-9CC5C177E720}"/>
              </a:ext>
            </a:extLst>
          </p:cNvPr>
          <p:cNvSpPr/>
          <p:nvPr userDrawn="1"/>
        </p:nvSpPr>
        <p:spPr>
          <a:xfrm>
            <a:off x="2576352" y="1898576"/>
            <a:ext cx="1200000" cy="674440"/>
          </a:xfrm>
          <a:prstGeom prst="left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900">
                <a:solidFill>
                  <a:srgbClr val="000000"/>
                </a:solidFill>
              </a:rPr>
              <a:t>Cooperation</a:t>
            </a:r>
          </a:p>
        </p:txBody>
      </p:sp>
      <p:sp>
        <p:nvSpPr>
          <p:cNvPr id="328" name="Right Arrow 119">
            <a:extLst>
              <a:ext uri="{FF2B5EF4-FFF2-40B4-BE49-F238E27FC236}">
                <a16:creationId xmlns:a16="http://schemas.microsoft.com/office/drawing/2014/main" id="{9B4CAD8D-9FDF-4D85-BFB9-318373EED213}"/>
              </a:ext>
            </a:extLst>
          </p:cNvPr>
          <p:cNvSpPr/>
          <p:nvPr userDrawn="1"/>
        </p:nvSpPr>
        <p:spPr>
          <a:xfrm>
            <a:off x="3809641" y="1898576"/>
            <a:ext cx="1200000" cy="674440"/>
          </a:xfrm>
          <a:prstGeom prst="right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900">
                <a:solidFill>
                  <a:srgbClr val="000000"/>
                </a:solidFill>
              </a:rPr>
              <a:t>Partnership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0397A6FD-8FEF-4640-B908-9B52934D7A67}"/>
              </a:ext>
            </a:extLst>
          </p:cNvPr>
          <p:cNvSpPr/>
          <p:nvPr userDrawn="1"/>
        </p:nvSpPr>
        <p:spPr>
          <a:xfrm>
            <a:off x="3284392" y="1661681"/>
            <a:ext cx="1159235" cy="337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effectLst/>
                <a:cs typeface="Arial" pitchFamily="34" charset="0"/>
              </a:rPr>
              <a:t>Biz-Dev</a:t>
            </a:r>
          </a:p>
        </p:txBody>
      </p:sp>
      <p:sp>
        <p:nvSpPr>
          <p:cNvPr id="330" name="Left Arrow 121">
            <a:extLst>
              <a:ext uri="{FF2B5EF4-FFF2-40B4-BE49-F238E27FC236}">
                <a16:creationId xmlns:a16="http://schemas.microsoft.com/office/drawing/2014/main" id="{7CCE037D-FE81-438E-8771-8DEECF107121}"/>
              </a:ext>
            </a:extLst>
          </p:cNvPr>
          <p:cNvSpPr/>
          <p:nvPr userDrawn="1"/>
        </p:nvSpPr>
        <p:spPr>
          <a:xfrm>
            <a:off x="7560539" y="1891365"/>
            <a:ext cx="1200000" cy="674440"/>
          </a:xfrm>
          <a:prstGeom prst="left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r"/>
            <a:r>
              <a:rPr lang="en-US" sz="900">
                <a:solidFill>
                  <a:srgbClr val="000000"/>
                </a:solidFill>
              </a:rPr>
              <a:t>Ops in cycle</a:t>
            </a:r>
          </a:p>
        </p:txBody>
      </p:sp>
      <p:sp>
        <p:nvSpPr>
          <p:cNvPr id="331" name="Right Arrow 122">
            <a:extLst>
              <a:ext uri="{FF2B5EF4-FFF2-40B4-BE49-F238E27FC236}">
                <a16:creationId xmlns:a16="http://schemas.microsoft.com/office/drawing/2014/main" id="{ECD1F5FA-39BD-4970-A0BA-7840F87374E1}"/>
              </a:ext>
            </a:extLst>
          </p:cNvPr>
          <p:cNvSpPr/>
          <p:nvPr userDrawn="1"/>
        </p:nvSpPr>
        <p:spPr>
          <a:xfrm>
            <a:off x="8796852" y="1891365"/>
            <a:ext cx="1200000" cy="674440"/>
          </a:xfrm>
          <a:prstGeom prst="right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900">
                <a:solidFill>
                  <a:srgbClr val="000000"/>
                </a:solidFill>
              </a:rPr>
              <a:t>Full Coop.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055749C7-A560-4555-9831-17485ABCDBF6}"/>
              </a:ext>
            </a:extLst>
          </p:cNvPr>
          <p:cNvSpPr/>
          <p:nvPr userDrawn="1"/>
        </p:nvSpPr>
        <p:spPr>
          <a:xfrm>
            <a:off x="8075001" y="1712589"/>
            <a:ext cx="1245836" cy="3372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  <a:cs typeface="Arial" pitchFamily="34" charset="0"/>
              </a:rPr>
              <a:t>Dev-Ops</a:t>
            </a:r>
          </a:p>
        </p:txBody>
      </p:sp>
      <p:sp>
        <p:nvSpPr>
          <p:cNvPr id="363" name="TextBox 154">
            <a:extLst>
              <a:ext uri="{FF2B5EF4-FFF2-40B4-BE49-F238E27FC236}">
                <a16:creationId xmlns:a16="http://schemas.microsoft.com/office/drawing/2014/main" id="{A904400D-7B85-4249-856D-E667878DB71C}"/>
              </a:ext>
            </a:extLst>
          </p:cNvPr>
          <p:cNvSpPr txBox="1"/>
          <p:nvPr userDrawn="1"/>
        </p:nvSpPr>
        <p:spPr>
          <a:xfrm>
            <a:off x="2627471" y="2114579"/>
            <a:ext cx="281155" cy="256516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</a:t>
            </a:r>
            <a:endParaRPr lang="en-GB" sz="900"/>
          </a:p>
        </p:txBody>
      </p:sp>
      <p:sp>
        <p:nvSpPr>
          <p:cNvPr id="364" name="TextBox 155">
            <a:extLst>
              <a:ext uri="{FF2B5EF4-FFF2-40B4-BE49-F238E27FC236}">
                <a16:creationId xmlns:a16="http://schemas.microsoft.com/office/drawing/2014/main" id="{BE6A5938-244D-4DA3-857C-13A26E44607A}"/>
              </a:ext>
            </a:extLst>
          </p:cNvPr>
          <p:cNvSpPr txBox="1"/>
          <p:nvPr userDrawn="1"/>
        </p:nvSpPr>
        <p:spPr>
          <a:xfrm>
            <a:off x="4662867" y="2133167"/>
            <a:ext cx="447292" cy="2676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365" name="TextBox 156">
            <a:extLst>
              <a:ext uri="{FF2B5EF4-FFF2-40B4-BE49-F238E27FC236}">
                <a16:creationId xmlns:a16="http://schemas.microsoft.com/office/drawing/2014/main" id="{76728646-CD76-474C-B25F-1C221BCE8120}"/>
              </a:ext>
            </a:extLst>
          </p:cNvPr>
          <p:cNvSpPr txBox="1"/>
          <p:nvPr userDrawn="1"/>
        </p:nvSpPr>
        <p:spPr>
          <a:xfrm>
            <a:off x="7621115" y="2114803"/>
            <a:ext cx="447292" cy="2676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</a:t>
            </a:r>
            <a:endParaRPr lang="en-GB" sz="900"/>
          </a:p>
        </p:txBody>
      </p:sp>
      <p:sp>
        <p:nvSpPr>
          <p:cNvPr id="366" name="TextBox 157">
            <a:extLst>
              <a:ext uri="{FF2B5EF4-FFF2-40B4-BE49-F238E27FC236}">
                <a16:creationId xmlns:a16="http://schemas.microsoft.com/office/drawing/2014/main" id="{5F2B2DF4-0FAA-4FC7-BAB3-C71B197C0B82}"/>
              </a:ext>
            </a:extLst>
          </p:cNvPr>
          <p:cNvSpPr txBox="1"/>
          <p:nvPr userDrawn="1"/>
        </p:nvSpPr>
        <p:spPr>
          <a:xfrm>
            <a:off x="9505171" y="2124305"/>
            <a:ext cx="638988" cy="2676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GB" sz="900">
                <a:sym typeface="Wingdings 2"/>
              </a:rPr>
              <a:t></a:t>
            </a:r>
            <a:endParaRPr lang="en-GB" sz="900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1F50F2BA-0D53-4550-BBAF-7EAE79C085E6}"/>
              </a:ext>
            </a:extLst>
          </p:cNvPr>
          <p:cNvSpPr/>
          <p:nvPr userDrawn="1"/>
        </p:nvSpPr>
        <p:spPr>
          <a:xfrm>
            <a:off x="11008843" y="1889716"/>
            <a:ext cx="720000" cy="28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sz="933">
                <a:solidFill>
                  <a:srgbClr val="000000"/>
                </a:solidFill>
                <a:cs typeface="Arial" pitchFamily="34" charset="0"/>
              </a:rPr>
              <a:t>Infra.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F34A02F-3F48-4CA8-80E4-A8297C6DA172}"/>
              </a:ext>
            </a:extLst>
          </p:cNvPr>
          <p:cNvSpPr/>
          <p:nvPr userDrawn="1"/>
        </p:nvSpPr>
        <p:spPr>
          <a:xfrm>
            <a:off x="376778" y="3107267"/>
            <a:ext cx="11385137" cy="30310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1600"/>
              </a:spcBef>
            </a:pPr>
            <a:endParaRPr lang="fr-FR" sz="1600">
              <a:ea typeface="Source Sans Pro" pitchFamily="34" charset="0"/>
            </a:endParaRPr>
          </a:p>
        </p:txBody>
      </p:sp>
      <p:sp>
        <p:nvSpPr>
          <p:cNvPr id="383" name="Rounded Rectangle 18">
            <a:extLst>
              <a:ext uri="{FF2B5EF4-FFF2-40B4-BE49-F238E27FC236}">
                <a16:creationId xmlns:a16="http://schemas.microsoft.com/office/drawing/2014/main" id="{335C556B-57F7-4994-933E-ECE418943960}"/>
              </a:ext>
            </a:extLst>
          </p:cNvPr>
          <p:cNvSpPr/>
          <p:nvPr userDrawn="1"/>
        </p:nvSpPr>
        <p:spPr>
          <a:xfrm rot="16200000">
            <a:off x="-299108" y="1739093"/>
            <a:ext cx="1879451" cy="4134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1200" b="1">
                <a:solidFill>
                  <a:srgbClr val="91929C"/>
                </a:solidFill>
              </a:rPr>
              <a:t>PEOPLE &amp; RACI</a:t>
            </a:r>
          </a:p>
        </p:txBody>
      </p:sp>
      <p:sp>
        <p:nvSpPr>
          <p:cNvPr id="384" name="Pentagon 20">
            <a:extLst>
              <a:ext uri="{FF2B5EF4-FFF2-40B4-BE49-F238E27FC236}">
                <a16:creationId xmlns:a16="http://schemas.microsoft.com/office/drawing/2014/main" id="{52F1653E-A4A3-42D0-A742-358DACEA7E79}"/>
              </a:ext>
            </a:extLst>
          </p:cNvPr>
          <p:cNvSpPr/>
          <p:nvPr userDrawn="1"/>
        </p:nvSpPr>
        <p:spPr>
          <a:xfrm>
            <a:off x="1058693" y="1006069"/>
            <a:ext cx="2053779" cy="480000"/>
          </a:xfrm>
          <a:prstGeom prst="homePlat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91929C">
                    <a:lumMod val="50000"/>
                  </a:srgbClr>
                </a:solidFill>
                <a:cs typeface="Arial" pitchFamily="34" charset="0"/>
              </a:rPr>
              <a:t>INCEPT</a:t>
            </a:r>
          </a:p>
        </p:txBody>
      </p:sp>
      <p:sp>
        <p:nvSpPr>
          <p:cNvPr id="385" name="Chevron 21">
            <a:extLst>
              <a:ext uri="{FF2B5EF4-FFF2-40B4-BE49-F238E27FC236}">
                <a16:creationId xmlns:a16="http://schemas.microsoft.com/office/drawing/2014/main" id="{0AB2D44E-D8DD-4408-8C40-839F6494518A}"/>
              </a:ext>
            </a:extLst>
          </p:cNvPr>
          <p:cNvSpPr/>
          <p:nvPr userDrawn="1"/>
        </p:nvSpPr>
        <p:spPr>
          <a:xfrm>
            <a:off x="3219683" y="1006071"/>
            <a:ext cx="2053779" cy="480000"/>
          </a:xfrm>
          <a:prstGeom prst="chevron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91929C">
                    <a:lumMod val="50000"/>
                  </a:srgbClr>
                </a:solidFill>
                <a:cs typeface="Arial" pitchFamily="34" charset="0"/>
              </a:rPr>
              <a:t>BUILD</a:t>
            </a:r>
          </a:p>
        </p:txBody>
      </p:sp>
      <p:sp>
        <p:nvSpPr>
          <p:cNvPr id="386" name="Chevron 22">
            <a:extLst>
              <a:ext uri="{FF2B5EF4-FFF2-40B4-BE49-F238E27FC236}">
                <a16:creationId xmlns:a16="http://schemas.microsoft.com/office/drawing/2014/main" id="{96036695-B81C-4E66-A784-BF4B66A8A927}"/>
              </a:ext>
            </a:extLst>
          </p:cNvPr>
          <p:cNvSpPr/>
          <p:nvPr userDrawn="1"/>
        </p:nvSpPr>
        <p:spPr>
          <a:xfrm>
            <a:off x="7547149" y="1006069"/>
            <a:ext cx="2053779" cy="480000"/>
          </a:xfrm>
          <a:prstGeom prst="chevron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91929C">
                    <a:lumMod val="50000"/>
                  </a:srgbClr>
                </a:solidFill>
                <a:cs typeface="Arial" pitchFamily="34" charset="0"/>
              </a:rPr>
              <a:t>RELEASE</a:t>
            </a:r>
          </a:p>
        </p:txBody>
      </p:sp>
      <p:sp>
        <p:nvSpPr>
          <p:cNvPr id="387" name="Chevron 23">
            <a:extLst>
              <a:ext uri="{FF2B5EF4-FFF2-40B4-BE49-F238E27FC236}">
                <a16:creationId xmlns:a16="http://schemas.microsoft.com/office/drawing/2014/main" id="{5D3F0A44-0DE7-4F21-8549-3A206D3D0FD5}"/>
              </a:ext>
            </a:extLst>
          </p:cNvPr>
          <p:cNvSpPr/>
          <p:nvPr userDrawn="1"/>
        </p:nvSpPr>
        <p:spPr>
          <a:xfrm>
            <a:off x="9708137" y="1006069"/>
            <a:ext cx="2053779" cy="480000"/>
          </a:xfrm>
          <a:prstGeom prst="chevron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91929C">
                    <a:lumMod val="50000"/>
                  </a:srgbClr>
                </a:solidFill>
                <a:cs typeface="Arial" pitchFamily="34" charset="0"/>
              </a:rPr>
              <a:t>OPERATE</a:t>
            </a:r>
          </a:p>
        </p:txBody>
      </p:sp>
      <p:sp>
        <p:nvSpPr>
          <p:cNvPr id="388" name="Chevron 21">
            <a:extLst>
              <a:ext uri="{FF2B5EF4-FFF2-40B4-BE49-F238E27FC236}">
                <a16:creationId xmlns:a16="http://schemas.microsoft.com/office/drawing/2014/main" id="{8A83A1FF-0B43-418B-9E99-8235250C2455}"/>
              </a:ext>
            </a:extLst>
          </p:cNvPr>
          <p:cNvSpPr/>
          <p:nvPr userDrawn="1"/>
        </p:nvSpPr>
        <p:spPr>
          <a:xfrm>
            <a:off x="5380671" y="1006071"/>
            <a:ext cx="2053779" cy="480000"/>
          </a:xfrm>
          <a:prstGeom prst="chevron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91929C">
                    <a:lumMod val="50000"/>
                  </a:srgbClr>
                </a:solidFill>
                <a:cs typeface="Arial" pitchFamily="34" charset="0"/>
              </a:rPr>
              <a:t>ACCEPT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DEE5871B-D7E6-431F-96E3-51D490D8568E}"/>
              </a:ext>
            </a:extLst>
          </p:cNvPr>
          <p:cNvSpPr/>
          <p:nvPr userDrawn="1"/>
        </p:nvSpPr>
        <p:spPr>
          <a:xfrm>
            <a:off x="5846769" y="2235855"/>
            <a:ext cx="720000" cy="28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sz="933">
                <a:solidFill>
                  <a:srgbClr val="000000"/>
                </a:solidFill>
                <a:cs typeface="Arial" pitchFamily="34" charset="0"/>
              </a:rPr>
              <a:t>PM</a:t>
            </a:r>
          </a:p>
        </p:txBody>
      </p:sp>
      <p:sp>
        <p:nvSpPr>
          <p:cNvPr id="394" name="Rounded Rectangle 44">
            <a:extLst>
              <a:ext uri="{FF2B5EF4-FFF2-40B4-BE49-F238E27FC236}">
                <a16:creationId xmlns:a16="http://schemas.microsoft.com/office/drawing/2014/main" id="{1198A9D8-E3D0-42D8-8E7A-7B68CE8B7D2F}"/>
              </a:ext>
            </a:extLst>
          </p:cNvPr>
          <p:cNvSpPr/>
          <p:nvPr userDrawn="1"/>
        </p:nvSpPr>
        <p:spPr>
          <a:xfrm>
            <a:off x="8562336" y="6277701"/>
            <a:ext cx="720000" cy="288000"/>
          </a:xfrm>
          <a:prstGeom prst="roundRect">
            <a:avLst/>
          </a:prstGeom>
          <a:solidFill>
            <a:srgbClr val="008000">
              <a:alpha val="40000"/>
            </a:srgbClr>
          </a:solidFill>
          <a:ln w="19050">
            <a:solidFill>
              <a:srgbClr val="336600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  <a:cs typeface="Arial" pitchFamily="34" charset="0"/>
              </a:rPr>
              <a:t>Achieved</a:t>
            </a:r>
          </a:p>
        </p:txBody>
      </p:sp>
      <p:sp>
        <p:nvSpPr>
          <p:cNvPr id="395" name="Rounded Rectangle 45">
            <a:extLst>
              <a:ext uri="{FF2B5EF4-FFF2-40B4-BE49-F238E27FC236}">
                <a16:creationId xmlns:a16="http://schemas.microsoft.com/office/drawing/2014/main" id="{838E14D8-91D0-498D-B09A-1507BB937DC5}"/>
              </a:ext>
            </a:extLst>
          </p:cNvPr>
          <p:cNvSpPr/>
          <p:nvPr userDrawn="1"/>
        </p:nvSpPr>
        <p:spPr>
          <a:xfrm>
            <a:off x="9388863" y="6277701"/>
            <a:ext cx="720000" cy="288000"/>
          </a:xfrm>
          <a:prstGeom prst="roundRect">
            <a:avLst/>
          </a:prstGeom>
          <a:solidFill>
            <a:srgbClr val="CCFFFF">
              <a:alpha val="20000"/>
            </a:srgbClr>
          </a:solidFill>
          <a:ln w="19050">
            <a:solidFill>
              <a:srgbClr val="00B0F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Progress</a:t>
            </a:r>
          </a:p>
        </p:txBody>
      </p:sp>
      <p:sp>
        <p:nvSpPr>
          <p:cNvPr id="396" name="Rounded Rectangle 46">
            <a:extLst>
              <a:ext uri="{FF2B5EF4-FFF2-40B4-BE49-F238E27FC236}">
                <a16:creationId xmlns:a16="http://schemas.microsoft.com/office/drawing/2014/main" id="{E6A8A447-5A09-482B-AE9F-CDA4DC69668D}"/>
              </a:ext>
            </a:extLst>
          </p:cNvPr>
          <p:cNvSpPr/>
          <p:nvPr userDrawn="1"/>
        </p:nvSpPr>
        <p:spPr>
          <a:xfrm>
            <a:off x="11041915" y="6277701"/>
            <a:ext cx="720000" cy="288000"/>
          </a:xfrm>
          <a:prstGeom prst="round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fr-FR" sz="900">
                <a:solidFill>
                  <a:srgbClr val="000000"/>
                </a:solidFill>
              </a:rPr>
              <a:t>TO DO</a:t>
            </a:r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397" name="Rounded Rectangle 47">
            <a:extLst>
              <a:ext uri="{FF2B5EF4-FFF2-40B4-BE49-F238E27FC236}">
                <a16:creationId xmlns:a16="http://schemas.microsoft.com/office/drawing/2014/main" id="{3A10E34B-711C-4E42-BAB4-D9FD71E69416}"/>
              </a:ext>
            </a:extLst>
          </p:cNvPr>
          <p:cNvSpPr/>
          <p:nvPr userDrawn="1"/>
        </p:nvSpPr>
        <p:spPr>
          <a:xfrm>
            <a:off x="10215389" y="6277701"/>
            <a:ext cx="720000" cy="288000"/>
          </a:xfrm>
          <a:prstGeom prst="roundRect">
            <a:avLst/>
          </a:prstGeom>
          <a:solidFill>
            <a:srgbClr val="FFC000">
              <a:alpha val="4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sz="900">
                <a:solidFill>
                  <a:sysClr val="windowText" lastClr="000000"/>
                </a:solidFill>
              </a:rPr>
              <a:t>At Risk</a:t>
            </a:r>
          </a:p>
        </p:txBody>
      </p:sp>
    </p:spTree>
    <p:extLst>
      <p:ext uri="{BB962C8B-B14F-4D97-AF65-F5344CB8AC3E}">
        <p14:creationId xmlns:p14="http://schemas.microsoft.com/office/powerpoint/2010/main" val="1229678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image" Target="../media/image1.wmf"/><Relationship Id="rId3" Type="http://schemas.openxmlformats.org/officeDocument/2006/relationships/slideLayout" Target="../slideLayouts/slideLayout28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image" Target="../media/image46.emf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tags" Target="../tags/tag14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"/>
          <p:cNvSpPr txBox="1"/>
          <p:nvPr userDrawn="1"/>
        </p:nvSpPr>
        <p:spPr>
          <a:xfrm>
            <a:off x="4739858" y="6441366"/>
            <a:ext cx="2712281" cy="143565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marL="0" algn="ctr" defTabSz="1219170" rtl="0" eaLnBrk="1" latinLnBrk="0" hangingPunct="1"/>
            <a:r>
              <a:rPr lang="en-US" sz="933" b="0" kern="1200" cap="all" normalizeH="0" baseline="0" noProof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  <a:cs typeface="+mn-cs"/>
              </a:rPr>
              <a:t>Presentation </a:t>
            </a:r>
            <a:r>
              <a:rPr lang="en-US" sz="933" b="0" cap="all" normalizeH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│</a:t>
            </a:r>
            <a:r>
              <a:rPr lang="en-US" sz="933" b="0" cap="all" normalizeH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 Type of privacy</a:t>
            </a:r>
            <a:r>
              <a:rPr lang="en-US" sz="933" b="0" kern="1200" cap="all" normalizeH="0" baseline="0" noProof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  <a:cs typeface="+mn-cs"/>
              </a:rPr>
              <a:t> </a:t>
            </a:r>
            <a:r>
              <a:rPr lang="en-US" sz="933" b="0" cap="all" normalizeH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│</a:t>
            </a:r>
            <a:r>
              <a:rPr lang="en-US" sz="933" b="0" cap="all" normalizeH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 </a:t>
            </a:r>
            <a:r>
              <a:rPr lang="en-US" sz="933" b="0" kern="1200" cap="all" normalizeH="0" noProof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  <a:cs typeface="+mn-cs"/>
              </a:rPr>
              <a:t>xx.xx.2023</a:t>
            </a:r>
            <a:r>
              <a:rPr lang="en-US" sz="933" b="0" cap="all" normalizeH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  </a:t>
            </a:r>
            <a:r>
              <a:rPr lang="en-US" sz="933" b="0" cap="all" normalizeH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│</a:t>
            </a:r>
            <a:r>
              <a:rPr lang="en-US" sz="933" b="0" cap="all" normalizeH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 </a:t>
            </a:r>
            <a:fld id="{C6CC3D56-96BB-45E4-94D9-DF781FE65A81}" type="slidenum">
              <a:rPr kumimoji="0" lang="en-US" sz="933" b="1" i="0" u="none" strike="noStrike" kern="1200" cap="all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Source Sans Pro" panose="020B0503030403020204" pitchFamily="34" charset="0"/>
                <a:ea typeface="Source Sans Pro" pitchFamily="34" charset="0"/>
                <a:cs typeface="+mn-cs"/>
              </a:rPr>
              <a:pPr marL="0" algn="ctr" defTabSz="1219170" rtl="0" eaLnBrk="1" latinLnBrk="0" hangingPunct="1"/>
              <a:t>‹#›</a:t>
            </a:fld>
            <a:endParaRPr lang="en-US" sz="933" b="1" kern="1200" cap="all" normalizeH="0" baseline="0" noProof="0">
              <a:solidFill>
                <a:schemeClr val="tx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Source Sans Pro" pitchFamily="34" charset="0"/>
              <a:ea typeface="Source Sans Pro" pitchFamily="34" charset="0"/>
              <a:cs typeface="+mn-cs"/>
            </a:endParaRPr>
          </a:p>
        </p:txBody>
      </p:sp>
      <p:pic>
        <p:nvPicPr>
          <p:cNvPr id="12" name="Logo SG">
            <a:extLst>
              <a:ext uri="{FF2B5EF4-FFF2-40B4-BE49-F238E27FC236}">
                <a16:creationId xmlns:a16="http://schemas.microsoft.com/office/drawing/2014/main" id="{0D4B289A-E6DD-43CB-B81A-D39B8675B6FD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918" y="6264564"/>
            <a:ext cx="1467908" cy="299200"/>
          </a:xfrm>
          <a:prstGeom prst="rect">
            <a:avLst/>
          </a:prstGeom>
        </p:spPr>
      </p:pic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32000" y="478525"/>
            <a:ext cx="11328000" cy="31540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/>
          <a:p>
            <a:r>
              <a:rPr lang="en-US" noProof="0"/>
              <a:t>Click to add title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79F76B3-F79E-4FEA-864E-A44B5ACD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34586"/>
            <a:ext cx="11328000" cy="18663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73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/>
  <p:txStyles>
    <p:titleStyle>
      <a:lvl1pPr algn="l" defTabSz="1219170" rtl="0" eaLnBrk="1" fontAlgn="base" latinLnBrk="0" hangingPunct="1">
        <a:lnSpc>
          <a:spcPct val="75000"/>
        </a:lnSpc>
        <a:spcBef>
          <a:spcPct val="0"/>
        </a:spcBef>
        <a:spcAft>
          <a:spcPct val="0"/>
        </a:spcAft>
        <a:buNone/>
        <a:defRPr lang="fr-FR" sz="2667" b="0" kern="1200" cap="all" baseline="0" noProof="0" dirty="0">
          <a:solidFill>
            <a:schemeClr val="bg2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1219170" rtl="0" eaLnBrk="1" latinLnBrk="0" hangingPunct="1">
        <a:lnSpc>
          <a:spcPct val="90000"/>
        </a:lnSpc>
        <a:spcBef>
          <a:spcPts val="1067"/>
        </a:spcBef>
        <a:buClr>
          <a:schemeClr val="tx1">
            <a:lumMod val="75000"/>
            <a:lumOff val="25000"/>
          </a:schemeClr>
        </a:buClr>
        <a:buSzPct val="90000"/>
        <a:buFont typeface="Arial" pitchFamily="34" charset="0"/>
        <a:buNone/>
        <a:defRPr lang="en-US" sz="1600" b="1" kern="1200" baseline="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83990" indent="-191995" algn="l" defTabSz="1219170" rtl="0" eaLnBrk="1" latinLnBrk="0" hangingPunct="1">
        <a:lnSpc>
          <a:spcPct val="90000"/>
        </a:lnSpc>
        <a:spcBef>
          <a:spcPts val="800"/>
        </a:spcBef>
        <a:buClrTx/>
        <a:buSzPct val="100000"/>
        <a:buFont typeface="Wingdings" panose="05000000000000000000" pitchFamily="2" charset="2"/>
        <a:buChar char=""/>
        <a:defRPr lang="en-US" sz="16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75986" indent="-191995" algn="l" defTabSz="121917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Source Sans Pro" panose="020B0503030403020204" pitchFamily="34" charset="0"/>
        <a:buChar char="–"/>
        <a:defRPr lang="en-US" sz="16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767981" indent="-191995" algn="l" defTabSz="1219170" rtl="0" eaLnBrk="1" latinLnBrk="0" hangingPunct="1">
        <a:lnSpc>
          <a:spcPct val="90000"/>
        </a:lnSpc>
        <a:spcBef>
          <a:spcPts val="533"/>
        </a:spcBef>
        <a:buClrTx/>
        <a:buFont typeface="Source Sans Pro" panose="020B0503030403020204" pitchFamily="34" charset="0"/>
        <a:buChar char="-"/>
        <a:defRPr lang="en-US" sz="16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0" indent="0" algn="l" defTabSz="1219170" rtl="0" eaLnBrk="1" latinLnBrk="0" hangingPunct="1">
        <a:spcBef>
          <a:spcPts val="2667"/>
        </a:spcBef>
        <a:buClr>
          <a:schemeClr val="tx2"/>
        </a:buClr>
        <a:buFontTx/>
        <a:buNone/>
        <a:defRPr lang="en-US" sz="1600" b="1" kern="1200" cap="all" baseline="0" noProof="0" dirty="0">
          <a:solidFill>
            <a:schemeClr val="bg2"/>
          </a:solidFill>
          <a:latin typeface="+mn-lt"/>
          <a:ea typeface="Source Sans Pro Black" panose="020B0803030403020204" pitchFamily="34" charset="0"/>
          <a:cs typeface="Arial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31">
          <p15:clr>
            <a:srgbClr val="000000"/>
          </p15:clr>
        </p15:guide>
        <p15:guide id="2" pos="204">
          <p15:clr>
            <a:srgbClr val="000000"/>
          </p15:clr>
        </p15:guide>
        <p15:guide id="3" pos="5556">
          <p15:clr>
            <a:srgbClr val="000000"/>
          </p15:clr>
        </p15:guide>
        <p15:guide id="4" orient="horz" pos="725">
          <p15:clr>
            <a:srgbClr val="000000"/>
          </p15:clr>
        </p15:guide>
        <p15:guide id="5" pos="288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9DE216B-3531-4D4C-8635-7A540192337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395" imgH="394" progId="TCLayout.ActiveDocument.1">
                  <p:embed/>
                </p:oleObj>
              </mc:Choice>
              <mc:Fallback>
                <p:oleObj name="think-cell Slide" r:id="rId24" imgW="395" imgH="39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9DE216B-3531-4D4C-8635-7A54019233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F06A1CBD-9001-4DD6-BAC2-F7BE1B933B56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105790" y="-17277"/>
            <a:ext cx="87" cy="246221"/>
          </a:xfrm>
          <a:prstGeom prst="rect">
            <a:avLst/>
          </a:prstGeom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>
              <a:spcBef>
                <a:spcPts val="1600"/>
              </a:spcBef>
            </a:pPr>
            <a:endParaRPr lang="en-US" sz="2667" b="0" i="0" baseline="0">
              <a:latin typeface="Montserrat ExtraBold" panose="00000900000000000000" pitchFamily="2" charset="0"/>
              <a:ea typeface="+mj-ea"/>
              <a:cs typeface="Arial" panose="020B0604020202020204" pitchFamily="34" charset="0"/>
              <a:sym typeface="Montserrat ExtraBold" panose="00000900000000000000" pitchFamily="2" charset="0"/>
            </a:endParaRPr>
          </a:p>
        </p:txBody>
      </p:sp>
      <p:pic>
        <p:nvPicPr>
          <p:cNvPr id="12" name="Logo SG">
            <a:extLst>
              <a:ext uri="{FF2B5EF4-FFF2-40B4-BE49-F238E27FC236}">
                <a16:creationId xmlns:a16="http://schemas.microsoft.com/office/drawing/2014/main" id="{0D4B289A-E6DD-43CB-B81A-D39B8675B6FD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918" y="6264564"/>
            <a:ext cx="1467908" cy="299200"/>
          </a:xfrm>
          <a:prstGeom prst="rect">
            <a:avLst/>
          </a:prstGeom>
        </p:spPr>
      </p:pic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32000" y="478525"/>
            <a:ext cx="11328000" cy="31540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/>
          <a:p>
            <a:r>
              <a:rPr lang="en-US" noProof="0"/>
              <a:t>Click to add title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79F76B3-F79E-4FEA-864E-A44B5ACD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34586"/>
            <a:ext cx="11328000" cy="18663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46B0C-71D6-4C31-BCF0-E3EA3418FCBF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</p:sldLayoutIdLst>
  <p:hf hdr="0" ftr="0"/>
  <p:txStyles>
    <p:titleStyle>
      <a:lvl1pPr algn="l" defTabSz="1219170" rtl="0" eaLnBrk="1" fontAlgn="base" latinLnBrk="0" hangingPunct="1">
        <a:lnSpc>
          <a:spcPct val="75000"/>
        </a:lnSpc>
        <a:spcBef>
          <a:spcPct val="0"/>
        </a:spcBef>
        <a:spcAft>
          <a:spcPct val="0"/>
        </a:spcAft>
        <a:buNone/>
        <a:defRPr lang="fr-FR" sz="2667" b="0" kern="1200" cap="all" baseline="0" noProof="0" dirty="0">
          <a:solidFill>
            <a:schemeClr val="bg2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1219170" rtl="0" eaLnBrk="1" latinLnBrk="0" hangingPunct="1">
        <a:lnSpc>
          <a:spcPct val="90000"/>
        </a:lnSpc>
        <a:spcBef>
          <a:spcPts val="1067"/>
        </a:spcBef>
        <a:buClr>
          <a:schemeClr val="tx1">
            <a:lumMod val="75000"/>
            <a:lumOff val="25000"/>
          </a:schemeClr>
        </a:buClr>
        <a:buSzPct val="90000"/>
        <a:buFont typeface="Arial" pitchFamily="34" charset="0"/>
        <a:buNone/>
        <a:defRPr lang="en-US" sz="1600" b="1" kern="1200" baseline="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83990" indent="-191995" algn="l" defTabSz="1219170" rtl="0" eaLnBrk="1" latinLnBrk="0" hangingPunct="1">
        <a:lnSpc>
          <a:spcPct val="90000"/>
        </a:lnSpc>
        <a:spcBef>
          <a:spcPts val="800"/>
        </a:spcBef>
        <a:buClrTx/>
        <a:buSzPct val="100000"/>
        <a:buFont typeface="Wingdings" panose="05000000000000000000" pitchFamily="2" charset="2"/>
        <a:buChar char=""/>
        <a:defRPr lang="en-US" sz="16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75986" indent="-191995" algn="l" defTabSz="121917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Source Sans Pro" panose="020B0503030403020204" pitchFamily="34" charset="0"/>
        <a:buChar char="–"/>
        <a:defRPr lang="en-US" sz="16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767981" indent="-191995" algn="l" defTabSz="1219170" rtl="0" eaLnBrk="1" latinLnBrk="0" hangingPunct="1">
        <a:lnSpc>
          <a:spcPct val="90000"/>
        </a:lnSpc>
        <a:spcBef>
          <a:spcPts val="533"/>
        </a:spcBef>
        <a:buClrTx/>
        <a:buFont typeface="Source Sans Pro" panose="020B0503030403020204" pitchFamily="34" charset="0"/>
        <a:buChar char="-"/>
        <a:defRPr lang="en-US" sz="16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0" indent="0" algn="l" defTabSz="1219170" rtl="0" eaLnBrk="1" latinLnBrk="0" hangingPunct="1">
        <a:spcBef>
          <a:spcPts val="2667"/>
        </a:spcBef>
        <a:buClr>
          <a:schemeClr val="tx2"/>
        </a:buClr>
        <a:buFontTx/>
        <a:buNone/>
        <a:defRPr lang="en-US" sz="1600" b="1" kern="1200" cap="all" baseline="0" noProof="0" dirty="0">
          <a:solidFill>
            <a:schemeClr val="bg2"/>
          </a:solidFill>
          <a:latin typeface="+mn-lt"/>
          <a:ea typeface="Source Sans Pro Black" panose="020B0803030403020204" pitchFamily="34" charset="0"/>
          <a:cs typeface="Arial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31">
          <p15:clr>
            <a:srgbClr val="000000"/>
          </p15:clr>
        </p15:guide>
        <p15:guide id="2" pos="204">
          <p15:clr>
            <a:srgbClr val="000000"/>
          </p15:clr>
        </p15:guide>
        <p15:guide id="3" pos="5556">
          <p15:clr>
            <a:srgbClr val="000000"/>
          </p15:clr>
        </p15:guide>
        <p15:guide id="4" orient="horz" pos="725">
          <p15:clr>
            <a:srgbClr val="000000"/>
          </p15:clr>
        </p15:guide>
        <p15:guide id="5" pos="288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02EF-2948-4357-A9DA-46C4F2451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637" y="2838560"/>
            <a:ext cx="7412133" cy="478464"/>
          </a:xfrm>
        </p:spPr>
        <p:txBody>
          <a:bodyPr/>
          <a:lstStyle/>
          <a:p>
            <a:r>
              <a:rPr lang="en-IN" sz="4000" dirty="0">
                <a:latin typeface="Source Sans Pro" panose="020B0503030403020204" pitchFamily="34" charset="0"/>
              </a:rPr>
              <a:t>GEN AI DATA QUALITY SUITE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49B07-AA42-065A-EF2B-411BA96B2959}"/>
              </a:ext>
            </a:extLst>
          </p:cNvPr>
          <p:cNvSpPr txBox="1"/>
          <p:nvPr/>
        </p:nvSpPr>
        <p:spPr>
          <a:xfrm>
            <a:off x="525637" y="3540979"/>
            <a:ext cx="6096000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/>
            <a:r>
              <a:rPr lang="en-US" sz="2667" dirty="0">
                <a:solidFill>
                  <a:srgbClr val="01010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based Data quality tool</a:t>
            </a:r>
            <a:endParaRPr lang="en-IN" sz="2667" dirty="0">
              <a:solidFill>
                <a:srgbClr val="01010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F6C9A-1FF2-62BB-292C-0C8C520C7E0E}"/>
              </a:ext>
            </a:extLst>
          </p:cNvPr>
          <p:cNvSpPr txBox="1"/>
          <p:nvPr/>
        </p:nvSpPr>
        <p:spPr>
          <a:xfrm>
            <a:off x="5077838" y="5271408"/>
            <a:ext cx="2538919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Jeevan Mohan</a:t>
            </a:r>
          </a:p>
        </p:txBody>
      </p:sp>
    </p:spTree>
    <p:extLst>
      <p:ext uri="{BB962C8B-B14F-4D97-AF65-F5344CB8AC3E}">
        <p14:creationId xmlns:p14="http://schemas.microsoft.com/office/powerpoint/2010/main" val="368066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AC54-2AA6-FBB3-75A1-436CE7DC9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888" y="2716020"/>
            <a:ext cx="5280000" cy="504625"/>
          </a:xfrm>
        </p:spPr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1562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E01A-0C15-252F-0B62-61F9308B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F360F-603E-010D-9347-ECE625F28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34586"/>
            <a:ext cx="4324558" cy="3758867"/>
          </a:xfrm>
        </p:spPr>
        <p:txBody>
          <a:bodyPr>
            <a:noAutofit/>
          </a:bodyPr>
          <a:lstStyle/>
          <a:p>
            <a:pPr marL="489397" lvl="1" indent="-244699">
              <a:lnSpc>
                <a:spcPts val="3173"/>
              </a:lnSpc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Instant error spotting</a:t>
            </a:r>
          </a:p>
          <a:p>
            <a:pPr marL="489397" lvl="1" indent="-244699">
              <a:lnSpc>
                <a:spcPts val="3173"/>
              </a:lnSpc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Smart, context-aware checks</a:t>
            </a:r>
          </a:p>
          <a:p>
            <a:pPr marL="489397" lvl="1" indent="-244699">
              <a:lnSpc>
                <a:spcPts val="3173"/>
              </a:lnSpc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Zero manual hassle</a:t>
            </a:r>
          </a:p>
          <a:p>
            <a:pPr marL="489397" lvl="1" indent="-244699">
              <a:lnSpc>
                <a:spcPts val="3173"/>
              </a:lnSpc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Faster insights, less waiting</a:t>
            </a:r>
          </a:p>
          <a:p>
            <a:pPr marL="489397" lvl="1" indent="-244699">
              <a:lnSpc>
                <a:spcPts val="3173"/>
              </a:lnSpc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Adaptive insights and controls on demand</a:t>
            </a: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9986F-CCB8-376F-A13B-1952EC3D5E2F}"/>
              </a:ext>
            </a:extLst>
          </p:cNvPr>
          <p:cNvSpPr txBox="1"/>
          <p:nvPr/>
        </p:nvSpPr>
        <p:spPr>
          <a:xfrm>
            <a:off x="4513275" y="1167180"/>
            <a:ext cx="6283354" cy="99603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LEVEL COST SAVINGS:</a:t>
            </a:r>
          </a:p>
          <a:p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E52E6A-5A2A-5FC5-8189-C1B6CFA77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43199"/>
              </p:ext>
            </p:extLst>
          </p:nvPr>
        </p:nvGraphicFramePr>
        <p:xfrm>
          <a:off x="4513275" y="1907834"/>
          <a:ext cx="7088699" cy="24688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57308">
                  <a:extLst>
                    <a:ext uri="{9D8B030D-6E8A-4147-A177-3AD203B41FA5}">
                      <a16:colId xmlns:a16="http://schemas.microsoft.com/office/drawing/2014/main" val="2682617204"/>
                    </a:ext>
                  </a:extLst>
                </a:gridCol>
                <a:gridCol w="1551964">
                  <a:extLst>
                    <a:ext uri="{9D8B030D-6E8A-4147-A177-3AD203B41FA5}">
                      <a16:colId xmlns:a16="http://schemas.microsoft.com/office/drawing/2014/main" val="272297706"/>
                    </a:ext>
                  </a:extLst>
                </a:gridCol>
                <a:gridCol w="1677798">
                  <a:extLst>
                    <a:ext uri="{9D8B030D-6E8A-4147-A177-3AD203B41FA5}">
                      <a16:colId xmlns:a16="http://schemas.microsoft.com/office/drawing/2014/main" val="3794300729"/>
                    </a:ext>
                  </a:extLst>
                </a:gridCol>
                <a:gridCol w="1501629">
                  <a:extLst>
                    <a:ext uri="{9D8B030D-6E8A-4147-A177-3AD203B41FA5}">
                      <a16:colId xmlns:a16="http://schemas.microsoft.com/office/drawing/2014/main" val="222519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Metrics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Manual effort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Using the tool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Savings (%)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322562"/>
                  </a:ext>
                </a:extLst>
              </a:tr>
              <a:tr h="57059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Average time spent per dataset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~4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~1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16750"/>
                  </a:ext>
                </a:extLst>
              </a:tr>
              <a:tr h="355198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FTEs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 analysts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61446"/>
                  </a:ext>
                </a:extLst>
              </a:tr>
              <a:tr h="355198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Cost per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0030"/>
                  </a:ext>
                </a:extLst>
              </a:tr>
              <a:tr h="355198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Error remediation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75051"/>
                  </a:ext>
                </a:extLst>
              </a:tr>
              <a:tr h="355198">
                <a:tc>
                  <a:txBody>
                    <a:bodyPr/>
                    <a:lstStyle/>
                    <a:p>
                      <a:endParaRPr lang="en-IN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574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394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A88E-D707-9632-FAC5-0B462EDF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ESTIMATION for deploying the tool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A04CDD-2E75-D845-CC2F-1B9055C8E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825401"/>
              </p:ext>
            </p:extLst>
          </p:nvPr>
        </p:nvGraphicFramePr>
        <p:xfrm>
          <a:off x="1068880" y="2095347"/>
          <a:ext cx="10054240" cy="23916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93381">
                  <a:extLst>
                    <a:ext uri="{9D8B030D-6E8A-4147-A177-3AD203B41FA5}">
                      <a16:colId xmlns:a16="http://schemas.microsoft.com/office/drawing/2014/main" val="1039059872"/>
                    </a:ext>
                  </a:extLst>
                </a:gridCol>
                <a:gridCol w="2030136">
                  <a:extLst>
                    <a:ext uri="{9D8B030D-6E8A-4147-A177-3AD203B41FA5}">
                      <a16:colId xmlns:a16="http://schemas.microsoft.com/office/drawing/2014/main" val="2052864700"/>
                    </a:ext>
                  </a:extLst>
                </a:gridCol>
                <a:gridCol w="2114025">
                  <a:extLst>
                    <a:ext uri="{9D8B030D-6E8A-4147-A177-3AD203B41FA5}">
                      <a16:colId xmlns:a16="http://schemas.microsoft.com/office/drawing/2014/main" val="129317325"/>
                    </a:ext>
                  </a:extLst>
                </a:gridCol>
                <a:gridCol w="2516698">
                  <a:extLst>
                    <a:ext uri="{9D8B030D-6E8A-4147-A177-3AD203B41FA5}">
                      <a16:colId xmlns:a16="http://schemas.microsoft.com/office/drawing/2014/main" val="3336410242"/>
                    </a:ext>
                  </a:extLst>
                </a:gridCol>
              </a:tblGrid>
              <a:tr h="42783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Framework /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 level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792030"/>
                  </a:ext>
                </a:extLst>
              </a:tr>
              <a:tr h="391103"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GUI</a:t>
                      </a:r>
                      <a:endParaRPr lang="en-IN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Streamlit</a:t>
                      </a:r>
                      <a:endParaRPr lang="en-IN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Streamlit</a:t>
                      </a:r>
                      <a:endParaRPr lang="en-IN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270758"/>
                  </a:ext>
                </a:extLst>
              </a:tr>
              <a:tr h="399362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Natural language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Gemini Flash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SOGPT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915506"/>
                  </a:ext>
                </a:extLst>
              </a:tr>
              <a:tr h="391103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Virtual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482570"/>
                  </a:ext>
                </a:extLst>
              </a:tr>
              <a:tr h="391103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83490"/>
                  </a:ext>
                </a:extLst>
              </a:tr>
              <a:tr h="391103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08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465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59BD-0DC8-679D-A82F-2EFE244C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8C43-FB77-0D87-D184-2A740CCD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9397" lvl="1" indent="-244699" defTabSz="609630">
              <a:lnSpc>
                <a:spcPts val="3173"/>
              </a:lnSpc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Feature to upload and analyze multiple files.</a:t>
            </a:r>
          </a:p>
          <a:p>
            <a:pPr marL="489397" lvl="1" indent="-244699" defTabSz="609630">
              <a:lnSpc>
                <a:spcPts val="3173"/>
              </a:lnSpc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Use rules document for extensive controls without the need for detailed prompts.</a:t>
            </a:r>
          </a:p>
          <a:p>
            <a:pPr marL="489397" lvl="1" indent="-244699" defTabSz="609630">
              <a:lnSpc>
                <a:spcPts val="3173"/>
              </a:lnSpc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Data reconciliation across datasets.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95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1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5CF7-B517-D43E-6632-4183EA00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78525"/>
            <a:ext cx="11328000" cy="315407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99ED-1FC1-8610-A423-E159D5139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4000" lvl="1" indent="-242000">
              <a:lnSpc>
                <a:spcPts val="3138"/>
              </a:lnSpc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In data-driven enterprises, maintaining data quality is crucial for effective analysis and decision-making. </a:t>
            </a:r>
          </a:p>
          <a:p>
            <a:pPr marL="484000" lvl="1" indent="-242000">
              <a:lnSpc>
                <a:spcPts val="3138"/>
              </a:lnSpc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A user-friendly interface should enable users to input natural language prompts for data needs, intelligently identify relevant data elements, generate quality controls, and offer results in a downloadable Excel format.</a:t>
            </a:r>
          </a:p>
          <a:p>
            <a:pPr marL="484000" lvl="1" indent="-242000">
              <a:lnSpc>
                <a:spcPts val="3138"/>
              </a:lnSpc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Creation of dynamic data quality tool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3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101C-A2DB-C769-BA9D-FA7FB5C2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2D6D-F375-054D-49C0-31A79616A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98" y="997691"/>
            <a:ext cx="11404866" cy="5184996"/>
          </a:xfrm>
        </p:spPr>
        <p:txBody>
          <a:bodyPr>
            <a:noAutofit/>
          </a:bodyPr>
          <a:lstStyle/>
          <a:p>
            <a:pPr marL="403151" lvl="1" indent="-201575">
              <a:lnSpc>
                <a:spcPts val="2614"/>
              </a:lnSpc>
              <a:buFont typeface="Arial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 Bold"/>
              </a:rPr>
              <a:t>Prompt-based UI: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User-friendly interface for file uploads and natural language prompts.</a:t>
            </a:r>
          </a:p>
          <a:p>
            <a:pPr marL="403151" lvl="1" indent="-201575">
              <a:lnSpc>
                <a:spcPts val="2614"/>
              </a:lnSpc>
              <a:buFont typeface="Arial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 Bold"/>
              </a:rPr>
              <a:t>DQ Control Generator: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Automatically creates data quality checks for:</a:t>
            </a:r>
          </a:p>
          <a:p>
            <a:pPr marL="1209452" lvl="3" indent="-302363">
              <a:lnSpc>
                <a:spcPts val="2614"/>
              </a:lnSpc>
              <a:buFont typeface="Arial"/>
              <a:buChar char="￭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Completeness: Detects missing data.</a:t>
            </a:r>
          </a:p>
          <a:p>
            <a:pPr marL="1209452" lvl="3" indent="-302363">
              <a:lnSpc>
                <a:spcPts val="2614"/>
              </a:lnSpc>
              <a:buFont typeface="Arial"/>
              <a:buChar char="￭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Uniqueness: Verifies primary key uniqueness.</a:t>
            </a:r>
          </a:p>
          <a:p>
            <a:pPr marL="1209452" lvl="3" indent="-302363">
              <a:lnSpc>
                <a:spcPts val="2614"/>
              </a:lnSpc>
              <a:buFont typeface="Arial"/>
              <a:buChar char="￭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Consistency: Ensures related fields match.</a:t>
            </a:r>
          </a:p>
          <a:p>
            <a:pPr marL="1209452" lvl="3" indent="-302363">
              <a:lnSpc>
                <a:spcPts val="2614"/>
              </a:lnSpc>
              <a:buFont typeface="Arial"/>
              <a:buChar char="￭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Accuracy: Aligns data with reality.</a:t>
            </a:r>
          </a:p>
          <a:p>
            <a:pPr marL="1209452" lvl="3" indent="-302363">
              <a:lnSpc>
                <a:spcPts val="2614"/>
              </a:lnSpc>
              <a:buFont typeface="Arial"/>
              <a:buChar char="￭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Freshness: Confirms data is current.</a:t>
            </a:r>
          </a:p>
          <a:p>
            <a:pPr marL="403151" lvl="1" indent="-201575">
              <a:lnSpc>
                <a:spcPts val="2614"/>
              </a:lnSpc>
              <a:buFont typeface="Arial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 Bold"/>
              </a:rPr>
              <a:t>Excel Report: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Generates a structured Excel file with business data and DQ controls.</a:t>
            </a:r>
          </a:p>
          <a:p>
            <a:pPr marL="403151" lvl="1" indent="-201575">
              <a:lnSpc>
                <a:spcPts val="2614"/>
              </a:lnSpc>
              <a:buFont typeface="Arial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 Bold"/>
              </a:rPr>
              <a:t>Analysis and Reporting:</a:t>
            </a:r>
          </a:p>
          <a:p>
            <a:pPr marL="1209452" lvl="3" indent="-302363">
              <a:lnSpc>
                <a:spcPts val="2614"/>
              </a:lnSpc>
              <a:buFont typeface="Arial"/>
              <a:buChar char="￭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Dynamic Analysis: Users select quality dimensions for analysis.</a:t>
            </a:r>
          </a:p>
          <a:p>
            <a:pPr marL="1209452" lvl="3" indent="-302363">
              <a:lnSpc>
                <a:spcPts val="2614"/>
              </a:lnSpc>
              <a:buFont typeface="Arial"/>
              <a:buChar char="￭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Visualization: Creates visual representations of data quality metrics.</a:t>
            </a:r>
          </a:p>
          <a:p>
            <a:pPr marL="1209452" lvl="3" indent="-302363">
              <a:lnSpc>
                <a:spcPts val="2614"/>
              </a:lnSpc>
              <a:buFont typeface="Arial"/>
              <a:buChar char="￭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Reporting: Produces detailed reports with actionable insights.</a:t>
            </a:r>
          </a:p>
          <a:p>
            <a:pPr marL="403152" lvl="1" indent="-201576">
              <a:lnSpc>
                <a:spcPts val="2614"/>
              </a:lnSpc>
              <a:buFont typeface="Arial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 Bold"/>
              </a:rPr>
              <a:t>User Feedback Mechanism: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Allows users to provide feedback to refine the tool and enhance analysis quality.</a:t>
            </a: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66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44B449-BECB-864A-E65F-8BDA0CAB7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000" y="2838431"/>
            <a:ext cx="5280000" cy="378373"/>
          </a:xfrm>
        </p:spPr>
        <p:txBody>
          <a:bodyPr/>
          <a:lstStyle/>
          <a:p>
            <a:r>
              <a:rPr lang="en-IN" sz="3200" dirty="0"/>
              <a:t>Data quality checks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DB97BA-46EB-53C3-63EE-0E10E6931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&amp; Reporting</a:t>
            </a:r>
          </a:p>
        </p:txBody>
      </p:sp>
    </p:spTree>
    <p:extLst>
      <p:ext uri="{BB962C8B-B14F-4D97-AF65-F5344CB8AC3E}">
        <p14:creationId xmlns:p14="http://schemas.microsoft.com/office/powerpoint/2010/main" val="202261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FB63-DFC6-2D83-ADA5-7314015D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8370-1BA1-7F57-FBAC-ECA15B333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34586"/>
            <a:ext cx="11010583" cy="4312541"/>
          </a:xfrm>
        </p:spPr>
        <p:txBody>
          <a:bodyPr>
            <a:normAutofit/>
          </a:bodyPr>
          <a:lstStyle/>
          <a:p>
            <a:pPr marL="409293" lvl="1" indent="-204647" algn="just" defTabSz="609630">
              <a:lnSpc>
                <a:spcPts val="2653"/>
              </a:lnSpc>
              <a:buFont typeface="Arial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 Bold"/>
              </a:rPr>
              <a:t>Robust reporting for detailed insights and analytics:</a:t>
            </a:r>
          </a:p>
          <a:p>
            <a:pPr marL="818587" lvl="2" indent="-272862" algn="just" defTabSz="609630">
              <a:lnSpc>
                <a:spcPts val="2653"/>
              </a:lnSpc>
              <a:buFont typeface="Arial"/>
              <a:buChar char="⚬"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YData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 profiling </a:t>
            </a:r>
          </a:p>
          <a:p>
            <a:pPr marL="818587" lvl="2" indent="-272862" algn="just" defTabSz="609630">
              <a:lnSpc>
                <a:spcPts val="2653"/>
              </a:lnSpc>
              <a:buFont typeface="Arial"/>
              <a:buChar char="⚬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Custom reports</a:t>
            </a:r>
          </a:p>
          <a:p>
            <a:pPr marL="818587" lvl="2" indent="-272862" algn="just" defTabSz="609630">
              <a:lnSpc>
                <a:spcPts val="2653"/>
              </a:lnSpc>
              <a:buFont typeface="Arial"/>
              <a:buChar char="⚬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Downloadable excel file</a:t>
            </a:r>
          </a:p>
          <a:p>
            <a:pPr marL="409293" lvl="1" indent="-204647" algn="just" defTabSz="609630">
              <a:lnSpc>
                <a:spcPts val="2653"/>
              </a:lnSpc>
              <a:buFont typeface="Arial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 Bold"/>
              </a:rPr>
              <a:t>Intuitive and explorative visualization on data quality</a:t>
            </a:r>
          </a:p>
          <a:p>
            <a:pPr marL="409293" lvl="1" indent="-204647" algn="just" defTabSz="609630">
              <a:lnSpc>
                <a:spcPts val="2653"/>
              </a:lnSpc>
              <a:buFont typeface="Arial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 Bold"/>
              </a:rPr>
              <a:t>Insightful AI generated summary of the data:</a:t>
            </a:r>
          </a:p>
          <a:p>
            <a:pPr marL="818587" lvl="2" indent="-272862" algn="just" defTabSz="609630">
              <a:lnSpc>
                <a:spcPts val="2653"/>
              </a:lnSpc>
              <a:buFont typeface="Arial"/>
              <a:buChar char="⚬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Overall DQ Dimension Ratings</a:t>
            </a:r>
          </a:p>
          <a:p>
            <a:pPr marL="818587" lvl="2" indent="-272862" algn="just" defTabSz="609630">
              <a:lnSpc>
                <a:spcPts val="2653"/>
              </a:lnSpc>
              <a:buFont typeface="Arial"/>
              <a:buChar char="⚬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Root Cause Analysis</a:t>
            </a:r>
          </a:p>
          <a:p>
            <a:pPr marL="818587" lvl="2" indent="-272862" algn="just" defTabSz="609630">
              <a:lnSpc>
                <a:spcPts val="2653"/>
              </a:lnSpc>
              <a:buFont typeface="Arial"/>
              <a:buChar char="⚬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Column-Wise Summary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12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44B449-BECB-864A-E65F-8BDA0CAB7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676" y="2472940"/>
            <a:ext cx="6308521" cy="747705"/>
          </a:xfrm>
        </p:spPr>
        <p:txBody>
          <a:bodyPr/>
          <a:lstStyle/>
          <a:p>
            <a:r>
              <a:rPr lang="en-IN" sz="3200" dirty="0"/>
              <a:t>Data quality CONTROLS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DB97BA-46EB-53C3-63EE-0E10E6931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 language control &amp; Chat assistant</a:t>
            </a:r>
          </a:p>
        </p:txBody>
      </p:sp>
    </p:spTree>
    <p:extLst>
      <p:ext uri="{BB962C8B-B14F-4D97-AF65-F5344CB8AC3E}">
        <p14:creationId xmlns:p14="http://schemas.microsoft.com/office/powerpoint/2010/main" val="74032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FB63-DFC6-2D83-ADA5-7314015D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8370-1BA1-7F57-FBAC-ECA15B333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34586"/>
            <a:ext cx="11010583" cy="4312541"/>
          </a:xfrm>
        </p:spPr>
        <p:txBody>
          <a:bodyPr>
            <a:normAutofit/>
          </a:bodyPr>
          <a:lstStyle/>
          <a:p>
            <a:pPr marL="409293" lvl="1" indent="-204647" algn="just" defTabSz="609630">
              <a:lnSpc>
                <a:spcPts val="2653"/>
              </a:lnSpc>
              <a:buFont typeface="Arial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 Bold"/>
              </a:rPr>
              <a:t>Natural language control:</a:t>
            </a:r>
          </a:p>
          <a:p>
            <a:pPr marL="818587" lvl="2" indent="-272862" algn="just" defTabSz="609630">
              <a:lnSpc>
                <a:spcPts val="2653"/>
              </a:lnSpc>
              <a:buFont typeface="Arial"/>
              <a:buChar char="⚬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User can type data quality check requests in natural language.</a:t>
            </a:r>
          </a:p>
          <a:p>
            <a:pPr marL="818587" lvl="2" indent="-272862" algn="just" defTabSz="609630">
              <a:lnSpc>
                <a:spcPts val="2653"/>
              </a:lnSpc>
              <a:buFont typeface="Arial"/>
              <a:buChar char="⚬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Automated code generation and execution to obtain results in excel format.</a:t>
            </a:r>
          </a:p>
          <a:p>
            <a:pPr marL="818587" lvl="2" indent="-272862" algn="just" defTabSz="609630">
              <a:lnSpc>
                <a:spcPts val="2653"/>
              </a:lnSpc>
              <a:buFont typeface="Arial"/>
              <a:buChar char="⚬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Example prompt: Check if employee id and email id are valid and unique</a:t>
            </a:r>
          </a:p>
          <a:p>
            <a:pPr marL="409293" lvl="1" indent="-204647" algn="just" defTabSz="609630">
              <a:lnSpc>
                <a:spcPts val="2653"/>
              </a:lnSpc>
              <a:buFont typeface="Arial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 Bold"/>
              </a:rPr>
              <a:t>Chat assistance:</a:t>
            </a:r>
          </a:p>
          <a:p>
            <a:pPr marL="818587" lvl="2" indent="-272862" algn="just" defTabSz="609630">
              <a:lnSpc>
                <a:spcPts val="2653"/>
              </a:lnSpc>
              <a:buFont typeface="Arial"/>
              <a:buChar char="⚬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 Bold"/>
              </a:rPr>
              <a:t>Chat with your data to get insights.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 </a:t>
            </a:r>
          </a:p>
          <a:p>
            <a:pPr marL="818587" lvl="2" indent="-272862" algn="just" defTabSz="609630">
              <a:lnSpc>
                <a:spcPts val="2653"/>
              </a:lnSpc>
              <a:buFont typeface="Arial"/>
              <a:buChar char="⚬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Uses an AI agent offered by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LangChain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 to respond to user queries related to the data.</a:t>
            </a:r>
          </a:p>
          <a:p>
            <a:pPr marL="818587" lvl="2" indent="-272862" algn="just" defTabSz="609630">
              <a:lnSpc>
                <a:spcPts val="2653"/>
              </a:lnSpc>
              <a:buFont typeface="Arial"/>
              <a:buChar char="⚬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Example prompt: Who is the longest serving employee?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6615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44B449-BECB-864A-E65F-8BDA0CAB7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787" y="2472940"/>
            <a:ext cx="6669247" cy="747705"/>
          </a:xfrm>
        </p:spPr>
        <p:txBody>
          <a:bodyPr/>
          <a:lstStyle/>
          <a:p>
            <a:r>
              <a:rPr lang="en-IN" sz="3200" dirty="0"/>
              <a:t>Data quality REMEDIATION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DB97BA-46EB-53C3-63EE-0E10E6931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Normalization </a:t>
            </a:r>
          </a:p>
        </p:txBody>
      </p:sp>
    </p:spTree>
    <p:extLst>
      <p:ext uri="{BB962C8B-B14F-4D97-AF65-F5344CB8AC3E}">
        <p14:creationId xmlns:p14="http://schemas.microsoft.com/office/powerpoint/2010/main" val="60033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FB63-DFC6-2D83-ADA5-7314015D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8370-1BA1-7F57-FBAC-ECA15B333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34586"/>
            <a:ext cx="11010583" cy="4312541"/>
          </a:xfrm>
        </p:spPr>
        <p:txBody>
          <a:bodyPr>
            <a:normAutofit/>
          </a:bodyPr>
          <a:lstStyle/>
          <a:p>
            <a:pPr marL="409293" lvl="1" indent="-204647" defTabSz="609630">
              <a:lnSpc>
                <a:spcPts val="2653"/>
              </a:lnSpc>
              <a:buFont typeface="Arial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 Bold"/>
              </a:rPr>
              <a:t>One-click cleanup: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 </a:t>
            </a:r>
          </a:p>
          <a:p>
            <a:pPr marL="682392" lvl="2" indent="-285750" defTabSz="609630">
              <a:lnSpc>
                <a:spcPts val="2653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Standardize formats, example – date formatting</a:t>
            </a:r>
          </a:p>
          <a:p>
            <a:pPr marL="682392" lvl="2" indent="-285750" defTabSz="609630">
              <a:lnSpc>
                <a:spcPts val="2653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Fix inconsistencies</a:t>
            </a:r>
          </a:p>
          <a:p>
            <a:pPr marL="682392" lvl="2" indent="-285750" defTabSz="609630">
              <a:lnSpc>
                <a:spcPts val="2653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Remove duplicates</a:t>
            </a:r>
          </a:p>
          <a:p>
            <a:pPr marL="409293" lvl="1" indent="-204647" algn="just" defTabSz="609630">
              <a:lnSpc>
                <a:spcPts val="2653"/>
              </a:lnSpc>
              <a:buFont typeface="Arial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 Bold"/>
              </a:rPr>
              <a:t>See the difference: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 </a:t>
            </a:r>
          </a:p>
          <a:p>
            <a:pPr marL="682392" lvl="2" indent="-285750" algn="just" defTabSz="609630">
              <a:lnSpc>
                <a:spcPts val="2653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Compare original vs. cleaned data</a:t>
            </a:r>
          </a:p>
          <a:p>
            <a:pPr marL="682392" lvl="2" indent="-285750" algn="just" defTabSz="609630">
              <a:lnSpc>
                <a:spcPts val="2653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"/>
              </a:rPr>
              <a:t>AI recommendations on possible data remediations</a:t>
            </a:r>
          </a:p>
          <a:p>
            <a:pPr marL="601289" lvl="2" indent="-204647" algn="just" defTabSz="609630">
              <a:lnSpc>
                <a:spcPts val="2653"/>
              </a:lnSpc>
              <a:buFont typeface="Arial"/>
              <a:buChar char="•"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17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J0WCi5ymmMapVrnmIn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SG Group Identity">
  <a:themeElements>
    <a:clrScheme name="SG Theme Color 2018">
      <a:dk1>
        <a:srgbClr val="010101"/>
      </a:dk1>
      <a:lt1>
        <a:sysClr val="window" lastClr="FFFFFF"/>
      </a:lt1>
      <a:dk2>
        <a:srgbClr val="E55F50"/>
      </a:dk2>
      <a:lt2>
        <a:srgbClr val="E9041E"/>
      </a:lt2>
      <a:accent1>
        <a:srgbClr val="610F15"/>
      </a:accent1>
      <a:accent2>
        <a:srgbClr val="581D39"/>
      </a:accent2>
      <a:accent3>
        <a:srgbClr val="303A3C"/>
      </a:accent3>
      <a:accent4>
        <a:srgbClr val="292D3F"/>
      </a:accent4>
      <a:accent5>
        <a:srgbClr val="4D385E"/>
      </a:accent5>
      <a:accent6>
        <a:srgbClr val="EB2D90"/>
      </a:accent6>
      <a:hlink>
        <a:srgbClr val="E9041E"/>
      </a:hlink>
      <a:folHlink>
        <a:srgbClr val="E9041E"/>
      </a:folHlink>
    </a:clrScheme>
    <a:fontScheme name="SG Group 2018 Theme">
      <a:majorFont>
        <a:latin typeface="Montserrat Extra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spAutoFit/>
      </a:bodyPr>
      <a:lstStyle>
        <a:defPPr>
          <a:spcBef>
            <a:spcPts val="1200"/>
          </a:spcBef>
          <a:defRPr sz="1200" dirty="0">
            <a:ea typeface="Source Sans Pro" pitchFamily="34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9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G 2018 - Template 16-9 - ENG.potx" id="{E99E7B3E-4892-4ACB-BF03-4295625D3B10}" vid="{D338D524-42DF-4859-A933-B5054E3DD572}"/>
    </a:ext>
  </a:extLst>
</a:theme>
</file>

<file path=ppt/theme/theme2.xml><?xml version="1.0" encoding="utf-8"?>
<a:theme xmlns:a="http://schemas.openxmlformats.org/drawingml/2006/main" name="2_SG Group Identity">
  <a:themeElements>
    <a:clrScheme name="SG Theme Color 2018">
      <a:dk1>
        <a:srgbClr val="010101"/>
      </a:dk1>
      <a:lt1>
        <a:sysClr val="window" lastClr="FFFFFF"/>
      </a:lt1>
      <a:dk2>
        <a:srgbClr val="E55F50"/>
      </a:dk2>
      <a:lt2>
        <a:srgbClr val="E9041E"/>
      </a:lt2>
      <a:accent1>
        <a:srgbClr val="610F15"/>
      </a:accent1>
      <a:accent2>
        <a:srgbClr val="581D39"/>
      </a:accent2>
      <a:accent3>
        <a:srgbClr val="303A3C"/>
      </a:accent3>
      <a:accent4>
        <a:srgbClr val="292D3F"/>
      </a:accent4>
      <a:accent5>
        <a:srgbClr val="4D385E"/>
      </a:accent5>
      <a:accent6>
        <a:srgbClr val="EB2D90"/>
      </a:accent6>
      <a:hlink>
        <a:srgbClr val="E9041E"/>
      </a:hlink>
      <a:folHlink>
        <a:srgbClr val="E9041E"/>
      </a:folHlink>
    </a:clrScheme>
    <a:fontScheme name="SG Group 2018 Theme">
      <a:majorFont>
        <a:latin typeface="Montserrat Extra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spAutoFit/>
      </a:bodyPr>
      <a:lstStyle>
        <a:defPPr>
          <a:spcBef>
            <a:spcPts val="1200"/>
          </a:spcBef>
          <a:defRPr sz="1200" dirty="0">
            <a:ea typeface="Source Sans Pro" pitchFamily="34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9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E4173809-C234-4463-899D-283D66DC3094}" vid="{680AC50C-474D-4D7E-8ACC-BA9A4660F0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489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Aptos</vt:lpstr>
      <vt:lpstr>Arial</vt:lpstr>
      <vt:lpstr>Calibri</vt:lpstr>
      <vt:lpstr>Courier New</vt:lpstr>
      <vt:lpstr>Montserrat ExtraBold</vt:lpstr>
      <vt:lpstr>Quicksand Light</vt:lpstr>
      <vt:lpstr>Source Sans Pro</vt:lpstr>
      <vt:lpstr>Wingdings</vt:lpstr>
      <vt:lpstr>Wingdings 2</vt:lpstr>
      <vt:lpstr>Wingdings 3</vt:lpstr>
      <vt:lpstr>SG Group Identity</vt:lpstr>
      <vt:lpstr>2_SG Group Identity</vt:lpstr>
      <vt:lpstr>think-cell Slide</vt:lpstr>
      <vt:lpstr>GEN AI DATA QUALITY SUITE</vt:lpstr>
      <vt:lpstr>PROBLEM STATEMENT</vt:lpstr>
      <vt:lpstr>EXPECTED SOLUTION</vt:lpstr>
      <vt:lpstr>Data quality checks</vt:lpstr>
      <vt:lpstr>Solution</vt:lpstr>
      <vt:lpstr>Data quality CONTROLS</vt:lpstr>
      <vt:lpstr>Solution</vt:lpstr>
      <vt:lpstr>Data quality REMEDIATION</vt:lpstr>
      <vt:lpstr>Solution</vt:lpstr>
      <vt:lpstr>DEMO</vt:lpstr>
      <vt:lpstr>BENEFITS</vt:lpstr>
      <vt:lpstr>COST ESTIMATION for deploying the tool</vt:lpstr>
      <vt:lpstr>FUTURE ENHANCEMENTS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RAMASAMY Vinitha GsciGbiSgsCli</dc:creator>
  <cp:lastModifiedBy>MOHAN Jeevan GsciDaiDsc</cp:lastModifiedBy>
  <cp:revision>2</cp:revision>
  <dcterms:created xsi:type="dcterms:W3CDTF">2025-09-08T16:39:03Z</dcterms:created>
  <dcterms:modified xsi:type="dcterms:W3CDTF">2025-09-09T06:24:05Z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401b303-ecb1-4a9d-936a-70858c2d9a3e_Enabled">
    <vt:lpwstr>true</vt:lpwstr>
  </property>
  <property fmtid="{D5CDD505-2E9C-101B-9397-08002B2CF9AE}" pid="3" name="MSIP_Label_a401b303-ecb1-4a9d-936a-70858c2d9a3e_SetDate">
    <vt:lpwstr>2025-09-08T18:50:57Z</vt:lpwstr>
  </property>
  <property fmtid="{D5CDD505-2E9C-101B-9397-08002B2CF9AE}" pid="4" name="MSIP_Label_a401b303-ecb1-4a9d-936a-70858c2d9a3e_Method">
    <vt:lpwstr>Privileged</vt:lpwstr>
  </property>
  <property fmtid="{D5CDD505-2E9C-101B-9397-08002B2CF9AE}" pid="5" name="MSIP_Label_a401b303-ecb1-4a9d-936a-70858c2d9a3e_Name">
    <vt:lpwstr>a401b303-ecb1-4a9d-936a-70858c2d9a3e</vt:lpwstr>
  </property>
  <property fmtid="{D5CDD505-2E9C-101B-9397-08002B2CF9AE}" pid="6" name="MSIP_Label_a401b303-ecb1-4a9d-936a-70858c2d9a3e_SiteId">
    <vt:lpwstr>c9a7d621-4bc4-4407-b730-f428e656aa9e</vt:lpwstr>
  </property>
  <property fmtid="{D5CDD505-2E9C-101B-9397-08002B2CF9AE}" pid="7" name="MSIP_Label_a401b303-ecb1-4a9d-936a-70858c2d9a3e_ActionId">
    <vt:lpwstr>86011233-8149-4c68-8e1d-12d32ef3aeb8</vt:lpwstr>
  </property>
  <property fmtid="{D5CDD505-2E9C-101B-9397-08002B2CF9AE}" pid="8" name="MSIP_Label_a401b303-ecb1-4a9d-936a-70858c2d9a3e_ContentBits">
    <vt:lpwstr>0</vt:lpwstr>
  </property>
</Properties>
</file>