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AA7FE-2AD0-4B36-B694-A27B780AFB54}" v="1" dt="2023-10-12T09:23:2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ma, Saranya" userId="f2deafa9-f1f6-44e9-83ba-fdb8f4671177" providerId="ADAL" clId="{B23AA7FE-2AD0-4B36-B694-A27B780AFB54}"/>
    <pc:docChg chg="custSel modSld">
      <pc:chgData name="Yadama, Saranya" userId="f2deafa9-f1f6-44e9-83ba-fdb8f4671177" providerId="ADAL" clId="{B23AA7FE-2AD0-4B36-B694-A27B780AFB54}" dt="2023-10-12T09:44:47.243" v="357" actId="1076"/>
      <pc:docMkLst>
        <pc:docMk/>
      </pc:docMkLst>
      <pc:sldChg chg="addSp modSp mod">
        <pc:chgData name="Yadama, Saranya" userId="f2deafa9-f1f6-44e9-83ba-fdb8f4671177" providerId="ADAL" clId="{B23AA7FE-2AD0-4B36-B694-A27B780AFB54}" dt="2023-10-12T09:27:00.269" v="145" actId="1076"/>
        <pc:sldMkLst>
          <pc:docMk/>
          <pc:sldMk cId="779450885" sldId="277"/>
        </pc:sldMkLst>
        <pc:spChg chg="add mod">
          <ac:chgData name="Yadama, Saranya" userId="f2deafa9-f1f6-44e9-83ba-fdb8f4671177" providerId="ADAL" clId="{B23AA7FE-2AD0-4B36-B694-A27B780AFB54}" dt="2023-10-12T09:26:54.965" v="142" actId="14100"/>
          <ac:spMkLst>
            <pc:docMk/>
            <pc:sldMk cId="779450885" sldId="277"/>
            <ac:spMk id="7" creationId="{5807D0C8-1A18-2D03-245E-6D8EA6ECA05D}"/>
          </ac:spMkLst>
        </pc:spChg>
        <pc:picChg chg="mod">
          <ac:chgData name="Yadama, Saranya" userId="f2deafa9-f1f6-44e9-83ba-fdb8f4671177" providerId="ADAL" clId="{B23AA7FE-2AD0-4B36-B694-A27B780AFB54}" dt="2023-10-12T09:27:00.269" v="145" actId="1076"/>
          <ac:picMkLst>
            <pc:docMk/>
            <pc:sldMk cId="779450885" sldId="277"/>
            <ac:picMk id="2" creationId="{00000000-0000-0000-0000-000000000000}"/>
          </ac:picMkLst>
        </pc:picChg>
        <pc:picChg chg="mod">
          <ac:chgData name="Yadama, Saranya" userId="f2deafa9-f1f6-44e9-83ba-fdb8f4671177" providerId="ADAL" clId="{B23AA7FE-2AD0-4B36-B694-A27B780AFB54}" dt="2023-10-12T09:26:56.497" v="143" actId="1076"/>
          <ac:picMkLst>
            <pc:docMk/>
            <pc:sldMk cId="779450885" sldId="277"/>
            <ac:picMk id="6" creationId="{00000000-0000-0000-0000-000000000000}"/>
          </ac:picMkLst>
        </pc:picChg>
      </pc:sldChg>
      <pc:sldChg chg="modSp mod">
        <pc:chgData name="Yadama, Saranya" userId="f2deafa9-f1f6-44e9-83ba-fdb8f4671177" providerId="ADAL" clId="{B23AA7FE-2AD0-4B36-B694-A27B780AFB54}" dt="2023-10-12T09:41:18.791" v="146" actId="1076"/>
        <pc:sldMkLst>
          <pc:docMk/>
          <pc:sldMk cId="2719052517" sldId="278"/>
        </pc:sldMkLst>
        <pc:spChg chg="mod">
          <ac:chgData name="Yadama, Saranya" userId="f2deafa9-f1f6-44e9-83ba-fdb8f4671177" providerId="ADAL" clId="{B23AA7FE-2AD0-4B36-B694-A27B780AFB54}" dt="2023-10-12T09:41:18.791" v="146" actId="1076"/>
          <ac:spMkLst>
            <pc:docMk/>
            <pc:sldMk cId="2719052517" sldId="278"/>
            <ac:spMk id="4" creationId="{00000000-0000-0000-0000-000000000000}"/>
          </ac:spMkLst>
        </pc:spChg>
      </pc:sldChg>
      <pc:sldChg chg="modSp mod">
        <pc:chgData name="Yadama, Saranya" userId="f2deafa9-f1f6-44e9-83ba-fdb8f4671177" providerId="ADAL" clId="{B23AA7FE-2AD0-4B36-B694-A27B780AFB54}" dt="2023-10-12T09:44:47.243" v="357" actId="1076"/>
        <pc:sldMkLst>
          <pc:docMk/>
          <pc:sldMk cId="647604296" sldId="279"/>
        </pc:sldMkLst>
        <pc:spChg chg="mod">
          <ac:chgData name="Yadama, Saranya" userId="f2deafa9-f1f6-44e9-83ba-fdb8f4671177" providerId="ADAL" clId="{B23AA7FE-2AD0-4B36-B694-A27B780AFB54}" dt="2023-10-12T09:42:09.643" v="175" actId="20577"/>
          <ac:spMkLst>
            <pc:docMk/>
            <pc:sldMk cId="647604296" sldId="279"/>
            <ac:spMk id="4" creationId="{00000000-0000-0000-0000-000000000000}"/>
          </ac:spMkLst>
        </pc:spChg>
        <pc:spChg chg="mod">
          <ac:chgData name="Yadama, Saranya" userId="f2deafa9-f1f6-44e9-83ba-fdb8f4671177" providerId="ADAL" clId="{B23AA7FE-2AD0-4B36-B694-A27B780AFB54}" dt="2023-10-12T09:44:43.788" v="356" actId="20577"/>
          <ac:spMkLst>
            <pc:docMk/>
            <pc:sldMk cId="647604296" sldId="279"/>
            <ac:spMk id="5" creationId="{00000000-0000-0000-0000-000000000000}"/>
          </ac:spMkLst>
        </pc:spChg>
        <pc:picChg chg="mod">
          <ac:chgData name="Yadama, Saranya" userId="f2deafa9-f1f6-44e9-83ba-fdb8f4671177" providerId="ADAL" clId="{B23AA7FE-2AD0-4B36-B694-A27B780AFB54}" dt="2023-10-12T09:44:47.243" v="357" actId="1076"/>
          <ac:picMkLst>
            <pc:docMk/>
            <pc:sldMk cId="647604296" sldId="279"/>
            <ac:picMk id="3" creationId="{00000000-0000-0000-0000-000000000000}"/>
          </ac:picMkLst>
        </pc:picChg>
        <pc:picChg chg="mod">
          <ac:chgData name="Yadama, Saranya" userId="f2deafa9-f1f6-44e9-83ba-fdb8f4671177" providerId="ADAL" clId="{B23AA7FE-2AD0-4B36-B694-A27B780AFB54}" dt="2023-10-12T09:44:17.650" v="347" actId="1076"/>
          <ac:picMkLst>
            <pc:docMk/>
            <pc:sldMk cId="647604296" sldId="279"/>
            <ac:picMk id="6" creationId="{00000000-0000-0000-0000-000000000000}"/>
          </ac:picMkLst>
        </pc:picChg>
      </pc:sldChg>
    </pc:docChg>
  </pc:docChgLst>
  <pc:docChgLst>
    <pc:chgData name="Saranya Yadama" userId="f2deafa9-f1f6-44e9-83ba-fdb8f4671177" providerId="ADAL" clId="{B23AA7FE-2AD0-4B36-B694-A27B780AFB54}"/>
    <pc:docChg chg="undo custSel modSld">
      <pc:chgData name="Saranya Yadama" userId="f2deafa9-f1f6-44e9-83ba-fdb8f4671177" providerId="ADAL" clId="{B23AA7FE-2AD0-4B36-B694-A27B780AFB54}" dt="2023-10-12T07:34:23.465" v="44" actId="1076"/>
      <pc:docMkLst>
        <pc:docMk/>
      </pc:docMkLst>
      <pc:sldChg chg="modSp mod">
        <pc:chgData name="Saranya Yadama" userId="f2deafa9-f1f6-44e9-83ba-fdb8f4671177" providerId="ADAL" clId="{B23AA7FE-2AD0-4B36-B694-A27B780AFB54}" dt="2023-10-12T07:34:23.465" v="44" actId="1076"/>
        <pc:sldMkLst>
          <pc:docMk/>
          <pc:sldMk cId="779450885" sldId="277"/>
        </pc:sldMkLst>
        <pc:spChg chg="mod">
          <ac:chgData name="Saranya Yadama" userId="f2deafa9-f1f6-44e9-83ba-fdb8f4671177" providerId="ADAL" clId="{B23AA7FE-2AD0-4B36-B694-A27B780AFB54}" dt="2023-10-12T07:34:04.529" v="37" actId="20577"/>
          <ac:spMkLst>
            <pc:docMk/>
            <pc:sldMk cId="779450885" sldId="277"/>
            <ac:spMk id="5" creationId="{00000000-0000-0000-0000-000000000000}"/>
          </ac:spMkLst>
        </pc:spChg>
        <pc:picChg chg="mod">
          <ac:chgData name="Saranya Yadama" userId="f2deafa9-f1f6-44e9-83ba-fdb8f4671177" providerId="ADAL" clId="{B23AA7FE-2AD0-4B36-B694-A27B780AFB54}" dt="2023-10-12T07:34:23.465" v="44" actId="1076"/>
          <ac:picMkLst>
            <pc:docMk/>
            <pc:sldMk cId="779450885" sldId="277"/>
            <ac:picMk id="2" creationId="{00000000-0000-0000-0000-000000000000}"/>
          </ac:picMkLst>
        </pc:picChg>
        <pc:picChg chg="mod">
          <ac:chgData name="Saranya Yadama" userId="f2deafa9-f1f6-44e9-83ba-fdb8f4671177" providerId="ADAL" clId="{B23AA7FE-2AD0-4B36-B694-A27B780AFB54}" dt="2023-10-12T07:34:17.876" v="42" actId="14100"/>
          <ac:picMkLst>
            <pc:docMk/>
            <pc:sldMk cId="779450885" sldId="277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61065-C3AB-4F12-946B-940E8FFCEFE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FDC4-DD1A-4410-AE89-15A184C2A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B007-44D4-4801-BB56-3CACBDBEF677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CAD-6B24-488D-B43C-9C0D0E51B18D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9BC2-39FC-495E-863F-623277FD9B6B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C530-8A62-417B-8A8E-5502EA6381F3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5F3-8990-4E15-BC79-9E8CB7ED4C99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1DA-24A2-4207-B060-65DDFB3619DA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C7A-D45F-444B-85BB-D6F4F29873CB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DCE-A214-477E-862F-248731FB5951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F639-FC69-438D-A924-CE9BF6BDA3B2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AD6-648A-49B6-A160-21037466A27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0DBB-ED23-46D8-A85F-9F4DB6E19B9B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FF0000">
                <a:lumMod val="53000"/>
                <a:lumOff val="47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CAD5-F112-4AF0-9136-AEB0CFF8D0D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are the main file components of the Automation framework  built for Selenium?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3926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1</a:t>
            </a:r>
            <a:r>
              <a:rPr lang="en-US" sz="1400" dirty="0"/>
              <a:t>. </a:t>
            </a:r>
            <a:r>
              <a:rPr lang="en-US" sz="1800" b="1" dirty="0"/>
              <a:t>TestNG file ( .xml extension) </a:t>
            </a:r>
          </a:p>
          <a:p>
            <a:pPr lvl="1" algn="just"/>
            <a:r>
              <a:rPr lang="en-US" sz="1600" dirty="0"/>
              <a:t>Contains name of the test folder, classes , methods.</a:t>
            </a:r>
          </a:p>
          <a:p>
            <a:pPr lvl="1" algn="just"/>
            <a:r>
              <a:rPr lang="en-US" sz="1600" dirty="0"/>
              <a:t>Executes of test cases in groups.</a:t>
            </a:r>
          </a:p>
          <a:p>
            <a:pPr lvl="1" algn="just"/>
            <a:r>
              <a:rPr lang="en-US" sz="1600" dirty="0"/>
              <a:t>Allows parallel execution.</a:t>
            </a:r>
          </a:p>
          <a:p>
            <a:pPr lvl="1" algn="just"/>
            <a:r>
              <a:rPr lang="en-US" sz="1600" dirty="0"/>
              <a:t>Include/exclude test methods during execution.</a:t>
            </a:r>
          </a:p>
          <a:p>
            <a:pPr lvl="1" algn="just"/>
            <a:r>
              <a:rPr lang="en-US" sz="1600" dirty="0"/>
              <a:t>Allows execution of multiple test cases from more than one classes.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39268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1.  </a:t>
            </a:r>
            <a:r>
              <a:rPr lang="en-US" sz="1800" b="1" dirty="0"/>
              <a:t>Feature file (.feature extension)</a:t>
            </a:r>
          </a:p>
          <a:p>
            <a:pPr lvl="1" algn="just"/>
            <a:r>
              <a:rPr lang="en-US" sz="1600" dirty="0"/>
              <a:t>Contains on or many test scenarios in plain text.</a:t>
            </a:r>
          </a:p>
          <a:p>
            <a:pPr lvl="1" algn="just"/>
            <a:r>
              <a:rPr lang="en-US" sz="1600" dirty="0"/>
              <a:t>All tests are in form of Given, When, Then, And , Feature, Background, Scenario and Scenario Outline, But.</a:t>
            </a:r>
          </a:p>
          <a:p>
            <a:pPr marL="0" indent="0" algn="just">
              <a:buNone/>
            </a:pPr>
            <a:r>
              <a:rPr lang="en-US" sz="1400" b="1" dirty="0"/>
              <a:t>2. </a:t>
            </a:r>
            <a:r>
              <a:rPr lang="en-US" sz="1800" b="1" dirty="0"/>
              <a:t>Step Definition file ( .java extension)</a:t>
            </a:r>
          </a:p>
          <a:p>
            <a:pPr lvl="1" algn="just"/>
            <a:r>
              <a:rPr lang="en-US" sz="1200" dirty="0"/>
              <a:t> </a:t>
            </a:r>
            <a:r>
              <a:rPr lang="en-US" sz="1600" dirty="0"/>
              <a:t>Mapping of every step of test scenarios in Feature file to the automation code</a:t>
            </a:r>
            <a:r>
              <a:rPr lang="en-US" sz="1000" dirty="0"/>
              <a:t>.</a:t>
            </a:r>
          </a:p>
          <a:p>
            <a:pPr marL="0" indent="0" algn="just">
              <a:buNone/>
            </a:pPr>
            <a:r>
              <a:rPr lang="en-US" sz="1800" b="1" dirty="0"/>
              <a:t>3. Test Runner file (.java extension)</a:t>
            </a:r>
          </a:p>
          <a:p>
            <a:pPr lvl="1" algn="just"/>
            <a:r>
              <a:rPr lang="en-US" sz="1600" dirty="0"/>
              <a:t>Interlink between Feature file and Step Definition file.</a:t>
            </a:r>
          </a:p>
          <a:p>
            <a:pPr lvl="1" algn="just"/>
            <a:r>
              <a:rPr lang="en-US" sz="1600" dirty="0"/>
              <a:t>Provides option to run a single or multiple feature files.</a:t>
            </a:r>
          </a:p>
          <a:p>
            <a:pPr lvl="1" algn="just"/>
            <a:r>
              <a:rPr lang="en-US" sz="1600" dirty="0"/>
              <a:t>Contains the location of the Feature and Step Definition file.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7"/>
            <a:ext cx="896983" cy="11234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E0D9C-7CFF-4E66-99BF-D11A092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2422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set priority for execution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each test method is assigned with</a:t>
            </a:r>
            <a:r>
              <a:rPr lang="en-US" sz="1400" b="1" dirty="0"/>
              <a:t> priority </a:t>
            </a:r>
            <a:r>
              <a:rPr lang="en-US" sz="1400" dirty="0"/>
              <a:t>. Test method with </a:t>
            </a:r>
            <a:r>
              <a:rPr lang="en-US" sz="1400" b="1" dirty="0"/>
              <a:t>lower priority </a:t>
            </a:r>
            <a:r>
              <a:rPr lang="en-US" sz="1400" dirty="0"/>
              <a:t>will be executed first followed by the test method having </a:t>
            </a:r>
            <a:r>
              <a:rPr lang="en-US" sz="1400" b="1" dirty="0"/>
              <a:t>higher priority</a:t>
            </a:r>
            <a:r>
              <a:rPr lang="en-US" sz="1400" dirty="0"/>
              <a:t>. verifyLogin() will be executed first then verifyPayment().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Here each test method is assigned with </a:t>
            </a:r>
            <a:r>
              <a:rPr lang="en-US" sz="1400" b="1" dirty="0"/>
              <a:t>order</a:t>
            </a:r>
            <a:r>
              <a:rPr lang="en-US" sz="1400" dirty="0"/>
              <a:t>. Test method with </a:t>
            </a:r>
            <a:r>
              <a:rPr lang="en-US" sz="1400" b="1" dirty="0"/>
              <a:t>lower order </a:t>
            </a:r>
            <a:r>
              <a:rPr lang="en-US" sz="1400" dirty="0"/>
              <a:t>(prerequisite()) will executed first . Then prerequisite2() test method will be executed which is having a higher order.</a:t>
            </a:r>
          </a:p>
          <a:p>
            <a:pPr marL="0" indent="0">
              <a:buNone/>
            </a:pPr>
            <a:r>
              <a:rPr lang="en-US" sz="1400" dirty="0"/>
              <a:t>Once these pre conditions get executed successfully  test method goTo() will be executed.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73" y="2089971"/>
            <a:ext cx="3894157" cy="1859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6" y="2080143"/>
            <a:ext cx="4092295" cy="269771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6AEC-C9FE-449D-AFBB-848FA873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1331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are the different annotations available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@Test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@BeforeSuite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@AfterSuite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@AfterGrroups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@AfterMethod</a:t>
            </a:r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17C162-9DAA-4000-A328-652408A4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6647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invocation count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are required to execute a test case </a:t>
            </a:r>
            <a:r>
              <a:rPr lang="en-US" sz="1800" b="1" dirty="0"/>
              <a:t>N </a:t>
            </a:r>
            <a:r>
              <a:rPr lang="en-US" sz="1800" dirty="0"/>
              <a:t>number of times , then </a:t>
            </a:r>
            <a:r>
              <a:rPr lang="en-US" sz="1800" b="1" dirty="0"/>
              <a:t>invocationCount helper attribute </a:t>
            </a:r>
            <a:r>
              <a:rPr lang="en-US" sz="1800" dirty="0"/>
              <a:t>is used.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In the above example , </a:t>
            </a:r>
            <a:r>
              <a:rPr lang="en-US" sz="1800" b="1" dirty="0"/>
              <a:t>This scenario will execute 5 times </a:t>
            </a:r>
            <a:r>
              <a:rPr lang="en-US" sz="1800" dirty="0"/>
              <a:t>will print on the console five times.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33" y="2970653"/>
            <a:ext cx="5867908" cy="13869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566C-F6BF-43CD-9B26-74D66DB5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61970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timeOut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there any test method that consumes  a </a:t>
            </a:r>
            <a:r>
              <a:rPr lang="en-US" sz="1800" b="1" dirty="0"/>
              <a:t>lot of time for execution </a:t>
            </a:r>
            <a:r>
              <a:rPr lang="en-US" sz="1800" dirty="0"/>
              <a:t>,we can </a:t>
            </a:r>
            <a:r>
              <a:rPr lang="en-US" sz="1800" b="1" dirty="0"/>
              <a:t>terminate</a:t>
            </a:r>
            <a:r>
              <a:rPr lang="en-US" sz="1800" dirty="0"/>
              <a:t> that method with the help of </a:t>
            </a:r>
            <a:r>
              <a:rPr lang="en-US" sz="1800" b="1" dirty="0"/>
              <a:t>timeOut</a:t>
            </a:r>
            <a:r>
              <a:rPr lang="en-US" sz="1800" dirty="0"/>
              <a:t> helper attribute in TestNG.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After 6000ms , the test method will be terminated and will be marked as </a:t>
            </a:r>
            <a:r>
              <a:rPr lang="en-US" sz="1800" b="1" dirty="0"/>
              <a:t>Failed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32" y="3127968"/>
            <a:ext cx="4313294" cy="9678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1526F-2B8D-48BB-B008-AEC4433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59831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achieve parallel execution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use </a:t>
            </a:r>
            <a:r>
              <a:rPr lang="en-US" sz="1800" b="1" dirty="0"/>
              <a:t>parallel </a:t>
            </a:r>
            <a:r>
              <a:rPr lang="en-US" sz="1800" dirty="0"/>
              <a:t>attribute in testng.xml to achieve parallel execution in TestNG. It also has a parameter called as </a:t>
            </a:r>
            <a:r>
              <a:rPr lang="en-US" sz="1800" b="1" dirty="0"/>
              <a:t>thread-count .</a:t>
            </a:r>
            <a:r>
              <a:rPr lang="en-US" sz="1800" dirty="0"/>
              <a:t>The parallel can have the following 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Classes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above example , execution will happen in parallel mode for </a:t>
            </a:r>
            <a:r>
              <a:rPr lang="en-US" sz="1800" b="1" dirty="0"/>
              <a:t>tests , </a:t>
            </a:r>
            <a:r>
              <a:rPr lang="en-US" sz="1800" dirty="0"/>
              <a:t>having </a:t>
            </a:r>
            <a:r>
              <a:rPr lang="en-US" sz="1800" b="1" dirty="0"/>
              <a:t>thread- count </a:t>
            </a:r>
            <a:r>
              <a:rPr lang="en-US" sz="1800" dirty="0"/>
              <a:t>of 6.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3236667"/>
            <a:ext cx="4305673" cy="14403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BC95-7D8B-478E-8CC8-57E718FA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72711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Explain the advantages of Cucumber.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Some of the advantages of cucumber are as the followings: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Involves the business stake holders who are not having coding knowledge.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Its is an open source tool.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Integration with tools like Eclipse is easy.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 reduces communication gaps among Business Analyst, Developers and QA in an Agile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Plain text representation makes it easy to understand for non technical individuals.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 is easy to maintain and work with.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A3466-E217-4A7F-9059-4169DC5D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6561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Scenario Outline in Cucumber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Scenario Outline </a:t>
            </a:r>
            <a:r>
              <a:rPr lang="en-US" sz="1800" dirty="0"/>
              <a:t>is the same scenario being executed for multiple data in multiple combinations. The data set is represented in form of table separated by (||). Each row constitute a set of data.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In the above example , </a:t>
            </a:r>
            <a:r>
              <a:rPr lang="en-US" sz="1800" b="1" dirty="0"/>
              <a:t>When</a:t>
            </a:r>
            <a:r>
              <a:rPr lang="en-US" sz="1800" dirty="0"/>
              <a:t> having &lt;username&gt; and &lt;password&gt; will be executed with three combinations of data defined under </a:t>
            </a:r>
            <a:r>
              <a:rPr lang="en-US" sz="1800" b="1" dirty="0"/>
              <a:t>Examples </a:t>
            </a:r>
            <a:r>
              <a:rPr lang="en-US" sz="1800" dirty="0"/>
              <a:t>separated by (||).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97" y="2968980"/>
            <a:ext cx="4610500" cy="22785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D87DD-D77E-456B-9A05-8B177FCF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26304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the use of glue in Cucumber Options tag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Cucumber Identifies the </a:t>
            </a:r>
            <a:r>
              <a:rPr lang="en-US" sz="1800" b="1" dirty="0"/>
              <a:t>location of the step definition files </a:t>
            </a:r>
            <a:r>
              <a:rPr lang="en-US" sz="1800" dirty="0"/>
              <a:t>from the glue property in Cucumber Options tags.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0" y="2916767"/>
            <a:ext cx="4153260" cy="14250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8B2881-5486-4C2D-9917-C37CD32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1877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will we achieve encapsulation in our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700" dirty="0"/>
              <a:t>Encapsulation means enclosing anything in a container . It is done to hide details and it is achieved by the help of </a:t>
            </a:r>
          </a:p>
          <a:p>
            <a:pPr marL="0" indent="0">
              <a:buNone/>
            </a:pPr>
            <a:r>
              <a:rPr lang="en-US" sz="1700" dirty="0"/>
              <a:t>access modifiers like </a:t>
            </a:r>
            <a:r>
              <a:rPr lang="en-US" sz="1700" b="1" dirty="0"/>
              <a:t>public , protected and private. </a:t>
            </a:r>
          </a:p>
          <a:p>
            <a:pPr marL="0" indent="0">
              <a:buNone/>
            </a:pPr>
            <a:r>
              <a:rPr lang="en-IN" sz="1800" dirty="0"/>
              <a:t>Here we have declared the variables as private and methods accessing them as public. Thus , while we are creating the objects , we are not handling them directly but with the help of the methods , thus keeping variables intact.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81" y="3037840"/>
            <a:ext cx="5254818" cy="3683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33" y="4511775"/>
            <a:ext cx="3629118" cy="13453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EAA5E-92E1-4CC6-B0E1-A09D105D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7D0C8-1A18-2D03-245E-6D8EA6ECA05D}"/>
              </a:ext>
            </a:extLst>
          </p:cNvPr>
          <p:cNvSpPr/>
          <p:nvPr/>
        </p:nvSpPr>
        <p:spPr>
          <a:xfrm>
            <a:off x="914401" y="3429000"/>
            <a:ext cx="4246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our POM the locators are private, and we access them using public methods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45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will we declare global variables in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3400" dirty="0"/>
              <a:t>We can declare global variables in Automation Framework with the help of the </a:t>
            </a:r>
            <a:r>
              <a:rPr lang="en-US" sz="3400" b="1" dirty="0"/>
              <a:t>Properties</a:t>
            </a:r>
            <a:r>
              <a:rPr lang="en-US" sz="3400" dirty="0"/>
              <a:t> class and a </a:t>
            </a:r>
            <a:r>
              <a:rPr lang="en-US" sz="3400" b="1" dirty="0"/>
              <a:t>properties</a:t>
            </a:r>
            <a:r>
              <a:rPr lang="en-US" sz="3400" dirty="0"/>
              <a:t> file . The properties file</a:t>
            </a:r>
          </a:p>
          <a:p>
            <a:pPr marL="0" indent="0" algn="just">
              <a:buNone/>
            </a:pPr>
            <a:r>
              <a:rPr lang="en-US" sz="3400" dirty="0"/>
              <a:t> contains  global variables in the form of </a:t>
            </a:r>
            <a:r>
              <a:rPr lang="en-US" sz="3400" b="1" dirty="0"/>
              <a:t>key – value pairs</a:t>
            </a:r>
            <a:r>
              <a:rPr lang="en-US" sz="3400" dirty="0"/>
              <a:t>. We can read and write values in the .properties file.</a:t>
            </a:r>
          </a:p>
          <a:p>
            <a:pPr marL="0" indent="0" algn="just">
              <a:buNone/>
            </a:pPr>
            <a:r>
              <a:rPr lang="en-US" sz="3500" b="1" u="sng" dirty="0"/>
              <a:t>Class File                                </a:t>
            </a:r>
          </a:p>
          <a:p>
            <a:pPr marL="0" indent="0" algn="just">
              <a:buNone/>
            </a:pPr>
            <a:endParaRPr lang="en-US" sz="1800" b="1" u="sng" dirty="0"/>
          </a:p>
          <a:p>
            <a:pPr marL="0" indent="0" algn="just">
              <a:buNone/>
            </a:pPr>
            <a:endParaRPr lang="en-US" sz="1800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r>
              <a:rPr lang="en-US" sz="3500" b="1" u="sng" dirty="0"/>
              <a:t>Properties File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500" dirty="0"/>
              <a:t>The </a:t>
            </a:r>
            <a:r>
              <a:rPr lang="en-US" sz="3500" b="1" dirty="0"/>
              <a:t>title</a:t>
            </a:r>
            <a:r>
              <a:rPr lang="en-US" sz="3500" dirty="0"/>
              <a:t>  key writes the value </a:t>
            </a:r>
            <a:r>
              <a:rPr lang="en-US" sz="3500" b="1" dirty="0"/>
              <a:t>Google </a:t>
            </a:r>
            <a:r>
              <a:rPr lang="en-US" sz="3500" dirty="0"/>
              <a:t>in the properties file. It reads the keys </a:t>
            </a:r>
            <a:r>
              <a:rPr lang="en-US" sz="3500" b="1" dirty="0"/>
              <a:t>url</a:t>
            </a:r>
            <a:r>
              <a:rPr lang="en-US" sz="3500" dirty="0"/>
              <a:t>.</a:t>
            </a: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19.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65" y="2453530"/>
            <a:ext cx="7064352" cy="2560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19" y="5412183"/>
            <a:ext cx="2225233" cy="7849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FA4952-A833-417A-A603-1FE524E7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7190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   </a:t>
            </a:r>
            <a:r>
              <a:rPr lang="en-US" sz="1800" b="1" dirty="0"/>
              <a:t>How do you handle single data parameterization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5305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973179"/>
            <a:ext cx="5157787" cy="4471164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Here the testNG xml file contains the site Url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r>
              <a:rPr lang="en-US" sz="1400" b="1" dirty="0"/>
              <a:t>   </a:t>
            </a:r>
            <a:r>
              <a:rPr lang="en-US" sz="1400" dirty="0">
                <a:solidFill>
                  <a:schemeClr val="bg1"/>
                </a:solidFill>
              </a:rPr>
              <a:t>@Parameter({“Url”})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@Test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public void Login(String url){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driver.get(url);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1400" dirty="0"/>
              <a:t>The corresponding test method in the class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5454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73179"/>
            <a:ext cx="5183188" cy="447116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u="sng" dirty="0"/>
              <a:t>Feature File</a:t>
            </a: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Here the Feature file contains the site Url.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b="1" u="sng" dirty="0"/>
              <a:t>Step Definition File</a:t>
            </a:r>
          </a:p>
          <a:p>
            <a:pPr marL="0" indent="0">
              <a:buNone/>
            </a:pPr>
            <a:r>
              <a:rPr lang="en-US" sz="1400" b="1" u="sng" dirty="0"/>
              <a:t>         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corresponding mapping of the feature file to the step definition file.</a:t>
            </a:r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46" y="2351948"/>
            <a:ext cx="3048264" cy="678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70" y="3983014"/>
            <a:ext cx="3513124" cy="784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94" y="2317005"/>
            <a:ext cx="4183743" cy="147695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ECD87CA-E935-4A68-B1A0-2FECE73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2642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 do you deal with reusable components in Automation Framework ?</a:t>
            </a:r>
            <a:br>
              <a:rPr lang="en-US" sz="1800" b="1" dirty="0"/>
            </a:br>
            <a:r>
              <a:rPr lang="en-US" sz="1800" b="1" dirty="0"/>
              <a:t>		How did you use Inheritance in your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000" dirty="0"/>
              <a:t>We have one base class where we have defined all the reusable methods and components. We used those reusable methods in our actual tests by inheriting that base class.</a:t>
            </a:r>
          </a:p>
          <a:p>
            <a:pPr marL="0" indent="0" algn="just">
              <a:buNone/>
            </a:pPr>
            <a:r>
              <a:rPr lang="en-US" sz="4000" dirty="0"/>
              <a:t>We can deal with the reusable components in Automation Framework with the help of </a:t>
            </a:r>
            <a:r>
              <a:rPr lang="en-US" sz="4000" b="1" dirty="0"/>
              <a:t>inheritance</a:t>
            </a:r>
            <a:r>
              <a:rPr lang="en-US" sz="4000" dirty="0"/>
              <a:t> concept . It’s a </a:t>
            </a:r>
            <a:r>
              <a:rPr lang="en-US" sz="4000" b="1" dirty="0"/>
              <a:t>parent child relationship</a:t>
            </a:r>
            <a:r>
              <a:rPr lang="en-US" sz="4000" dirty="0"/>
              <a:t> where the child inherits the properties of the parent class.</a:t>
            </a:r>
            <a:endParaRPr lang="en-US" sz="4000" b="1" dirty="0"/>
          </a:p>
          <a:p>
            <a:pPr marL="0" indent="0" algn="just">
              <a:buNone/>
            </a:pPr>
            <a:r>
              <a:rPr lang="en-US" sz="2900" b="1" u="sng" dirty="0"/>
              <a:t>Parent Class</a:t>
            </a:r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1800" b="1" u="sng" dirty="0"/>
          </a:p>
          <a:p>
            <a:pPr marL="0" indent="0" algn="just">
              <a:buNone/>
            </a:pPr>
            <a:endParaRPr lang="en-US" sz="1800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900" b="1" u="sng" dirty="0"/>
              <a:t>Child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endParaRPr lang="en-US" sz="3500" b="1" u="sng" dirty="0"/>
          </a:p>
          <a:p>
            <a:pPr marL="0" indent="0">
              <a:buNone/>
            </a:pPr>
            <a:r>
              <a:rPr lang="en-US" sz="2900" dirty="0"/>
              <a:t>Here the Child class </a:t>
            </a:r>
            <a:r>
              <a:rPr lang="en-US" sz="2900" b="1" dirty="0"/>
              <a:t>extends</a:t>
            </a:r>
            <a:r>
              <a:rPr lang="en-US" sz="2900" dirty="0"/>
              <a:t> the Baseclass and calls the login() method from it thereby achieving reusability of code.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79" y="2480228"/>
            <a:ext cx="7011008" cy="1897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29" y="4559147"/>
            <a:ext cx="3856054" cy="11812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3CAF0-9CC1-4136-B237-996BA71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6476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run Automation Framework from Jenkins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1500" dirty="0"/>
              <a:t>We can run Automation Framework from Jenkins with the help of Maven commands. We need to first configure Java and Maven paths in</a:t>
            </a:r>
          </a:p>
          <a:p>
            <a:pPr marL="0" indent="0" algn="just">
              <a:buNone/>
            </a:pPr>
            <a:r>
              <a:rPr lang="en-US" sz="1500" dirty="0"/>
              <a:t> Jenkins.  Then while creating the Jenkins jobs , the select </a:t>
            </a:r>
            <a:r>
              <a:rPr lang="en-US" sz="1500" b="1" dirty="0"/>
              <a:t>Invoke top-level Maven targets </a:t>
            </a:r>
            <a:r>
              <a:rPr lang="en-US" sz="1500" dirty="0"/>
              <a:t>from the Build section.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           Here in the Goals , we need to  provided the Maven commands.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           </a:t>
            </a:r>
            <a:r>
              <a:rPr lang="en-US" sz="1400" b="1" dirty="0"/>
              <a:t>test –PRegression </a:t>
            </a:r>
            <a:r>
              <a:rPr lang="en-US" sz="1400" dirty="0"/>
              <a:t>is the specific command to trigger build without parameters.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r>
              <a:rPr lang="en-US" sz="1500" b="1" u="sng" dirty="0"/>
              <a:t>Parameterize Jenkins Build</a:t>
            </a:r>
          </a:p>
          <a:p>
            <a:pPr marL="0" indent="0" algn="just">
              <a:buNone/>
            </a:pPr>
            <a:r>
              <a:rPr lang="en-US" sz="1800" u="sng" dirty="0"/>
              <a:t>                                                          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500" dirty="0"/>
              <a:t>Here first the parameters are defined in Jenkin jobs. Then the Maven Goals is set with </a:t>
            </a:r>
            <a:r>
              <a:rPr lang="en-US" sz="1500" b="1" dirty="0"/>
              <a:t>test –Dbrowser=$browser</a:t>
            </a:r>
            <a:r>
              <a:rPr lang="en-US" sz="1500" dirty="0"/>
              <a:t>, with parameter </a:t>
            </a:r>
            <a:r>
              <a:rPr lang="en-US" sz="1500" b="1" dirty="0"/>
              <a:t>browser.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21.       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486" y="2362732"/>
            <a:ext cx="4518660" cy="15735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15" y="4643244"/>
            <a:ext cx="2316681" cy="1455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12" y="4628521"/>
            <a:ext cx="3718882" cy="14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 do we  arrange locators in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1800" dirty="0"/>
              <a:t>We can arrange locators in Automation Framework in Page Object Model in the following way:</a:t>
            </a:r>
          </a:p>
          <a:p>
            <a:pPr algn="just"/>
            <a:r>
              <a:rPr lang="en-US" sz="1800" dirty="0"/>
              <a:t>Segregate locators for a particular screen in separate Java class. For example , LoginPage java class will contain objects with respect to that screen. While the PaymentPage java class will contain objects with respect to that screen.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test cases are maintain in different Java classes where we will use the locators by calling the objects from that particular page ( for example , LoginPage) to the test case.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In case of any locator needs to be updated/deleted , we need to modify them to that particular java class for that specific screen and not every where.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Easy to use and maintain.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0C42F-2DC4-431A-898A-04DB49F1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21056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Which is the Maven command to achieve profiling?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We can do profiling in Maven using the command : </a:t>
            </a:r>
            <a:r>
              <a:rPr lang="en-US" sz="1400" b="1" dirty="0"/>
              <a:t>mvn test –PSmoke</a:t>
            </a:r>
          </a:p>
          <a:p>
            <a:pPr marL="0" indent="0" algn="just">
              <a:buNone/>
            </a:pPr>
            <a:r>
              <a:rPr lang="en-US" sz="1400" b="1" u="sng" dirty="0"/>
              <a:t>Pom file</a:t>
            </a:r>
          </a:p>
          <a:p>
            <a:pPr marL="0" indent="0" algn="just">
              <a:buNone/>
            </a:pPr>
            <a:r>
              <a:rPr lang="en-US" sz="1800" b="1" u="sng" dirty="0"/>
              <a:t>                                                                         </a:t>
            </a:r>
            <a:r>
              <a:rPr lang="en-US" sz="1400" dirty="0"/>
              <a:t>Here we have defined two profiles with Id </a:t>
            </a:r>
            <a:r>
              <a:rPr lang="en-US" sz="1400" b="1" dirty="0"/>
              <a:t>Regression</a:t>
            </a:r>
            <a:r>
              <a:rPr lang="en-US" sz="1400" dirty="0"/>
              <a:t> and </a:t>
            </a:r>
            <a:r>
              <a:rPr lang="en-US" sz="1400" b="1" dirty="0"/>
              <a:t>Smoke</a:t>
            </a:r>
            <a:r>
              <a:rPr lang="en-US" sz="1400" dirty="0"/>
              <a:t>. With the command ,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given above we will be able to trigger the test cases with profile id </a:t>
            </a:r>
            <a:r>
              <a:rPr lang="en-US" sz="1400" b="1" dirty="0"/>
              <a:t>Smoke </a:t>
            </a:r>
            <a:r>
              <a:rPr lang="en-US" sz="1400" dirty="0"/>
              <a:t>pointing to the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</a:t>
            </a:r>
            <a:r>
              <a:rPr lang="en-US" sz="1400" b="1" dirty="0"/>
              <a:t>testng.xml</a:t>
            </a:r>
            <a:r>
              <a:rPr lang="en-US" sz="1400" dirty="0"/>
              <a:t> file. In this way , we can have  N number of TestNG xml files driven by a single</a:t>
            </a:r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</a:t>
            </a:r>
            <a:r>
              <a:rPr lang="en-US" sz="1400" dirty="0"/>
              <a:t>pom file.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</a:t>
            </a:r>
            <a:r>
              <a:rPr lang="en-US" sz="1400" dirty="0"/>
              <a:t>Similarly , to trigger the execution with profile Id Regression , Maven command is :</a:t>
            </a:r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 </a:t>
            </a:r>
            <a:r>
              <a:rPr lang="en-US" sz="1400" b="1" dirty="0"/>
              <a:t>mvn test –PRegression . </a:t>
            </a:r>
            <a:r>
              <a:rPr lang="en-US" sz="1400" dirty="0"/>
              <a:t>In this case , </a:t>
            </a:r>
            <a:r>
              <a:rPr lang="en-US" sz="1400" b="1" dirty="0"/>
              <a:t>testng2.xml</a:t>
            </a:r>
            <a:r>
              <a:rPr lang="en-US" sz="1400" dirty="0"/>
              <a:t> file will be pointed.</a:t>
            </a:r>
            <a:endParaRPr lang="en-US" sz="1800" b="1" u="sng" dirty="0"/>
          </a:p>
          <a:p>
            <a:pPr marL="0" indent="0" algn="just">
              <a:buNone/>
            </a:pPr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2" y="2271097"/>
            <a:ext cx="3680779" cy="44606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DFCBF-E797-45CA-A157-10E96C29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03736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		How to capture Screenshot automatically on Test Failure in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 Using TestNG Listeners 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b="1" dirty="0"/>
              <a:t>public void </a:t>
            </a:r>
            <a:r>
              <a:rPr lang="en-US" b="1" dirty="0" err="1"/>
              <a:t>onTestFailure</a:t>
            </a:r>
            <a:r>
              <a:rPr lang="en-US" b="1" dirty="0"/>
              <a:t>(</a:t>
            </a:r>
            <a:r>
              <a:rPr lang="en-US" b="1" dirty="0" err="1"/>
              <a:t>ITestResult</a:t>
            </a:r>
            <a:r>
              <a:rPr lang="en-US" b="1" dirty="0"/>
              <a:t> result) {</a:t>
            </a:r>
          </a:p>
          <a:p>
            <a:pPr marL="0" indent="0">
              <a:buNone/>
            </a:pPr>
            <a:r>
              <a:rPr lang="en-US" dirty="0"/>
              <a:t>// Selenium Screenshot Method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Cucumber do not have Listeners by default. We should Integrate it with TestNG to enjoy the features of Cucumber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24.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31FCC-DE3A-43D3-A274-C9D2A89C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54" y="5327374"/>
            <a:ext cx="7429500" cy="15306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D19E-9708-403D-82F3-EF62A416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50842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do you manage code when multiple people in the team contributing for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Using Version Control Tools like</a:t>
            </a:r>
          </a:p>
          <a:p>
            <a:pPr marL="0" indent="0" algn="just">
              <a:buNone/>
            </a:pPr>
            <a:r>
              <a:rPr lang="en-US" sz="1800" b="1" dirty="0"/>
              <a:t>GIT</a:t>
            </a:r>
          </a:p>
          <a:p>
            <a:pPr marL="0" indent="0" algn="just">
              <a:buNone/>
            </a:pPr>
            <a:r>
              <a:rPr lang="en-US" sz="1800" b="1" dirty="0"/>
              <a:t>SVN</a:t>
            </a:r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EEA37B-03DF-4844-9296-55415167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8186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do you handle multiple data parametrizations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DataProvider</a:t>
            </a:r>
            <a:r>
              <a:rPr lang="en-US" sz="1400" dirty="0"/>
              <a:t> attribute helper used for parameterizing</a:t>
            </a:r>
            <a:r>
              <a:rPr lang="en-US" sz="1400" b="1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r>
              <a:rPr lang="en-US" sz="1500" b="1" u="sng" dirty="0"/>
              <a:t>  </a:t>
            </a:r>
            <a:r>
              <a:rPr lang="en-US" sz="1500" dirty="0"/>
              <a:t>Feature</a:t>
            </a:r>
            <a:r>
              <a:rPr lang="en-US" sz="1500" dirty="0">
                <a:solidFill>
                  <a:schemeClr val="bg1"/>
                </a:solidFill>
              </a:rPr>
              <a:t>: Login Feature</a:t>
            </a:r>
          </a:p>
          <a:p>
            <a:pPr marL="0" indent="0">
              <a:buNone/>
            </a:pPr>
            <a:r>
              <a:rPr lang="en-US" sz="1500" dirty="0"/>
              <a:t>Scenario Outline: </a:t>
            </a:r>
            <a:r>
              <a:rPr lang="en-US" sz="1500" dirty="0">
                <a:solidFill>
                  <a:schemeClr val="bg1"/>
                </a:solidFill>
              </a:rPr>
              <a:t>Login Test </a:t>
            </a:r>
          </a:p>
          <a:p>
            <a:pPr marL="0" indent="0">
              <a:buNone/>
            </a:pPr>
            <a:r>
              <a:rPr lang="en-US" sz="1500" dirty="0"/>
              <a:t>Given </a:t>
            </a:r>
            <a:r>
              <a:rPr lang="en-US" sz="1500" dirty="0">
                <a:solidFill>
                  <a:schemeClr val="bg1"/>
                </a:solidFill>
              </a:rPr>
              <a:t>User is on Login Page</a:t>
            </a:r>
          </a:p>
          <a:p>
            <a:pPr marL="0" indent="0">
              <a:buNone/>
            </a:pPr>
            <a:r>
              <a:rPr lang="en-US" sz="1500" dirty="0"/>
              <a:t>When </a:t>
            </a:r>
            <a:r>
              <a:rPr lang="en-US" sz="1500" dirty="0">
                <a:solidFill>
                  <a:schemeClr val="bg1"/>
                </a:solidFill>
              </a:rPr>
              <a:t>title of login page is QAClick</a:t>
            </a:r>
          </a:p>
          <a:p>
            <a:pPr marL="0" indent="0">
              <a:buNone/>
            </a:pPr>
            <a:r>
              <a:rPr lang="en-US" sz="1500" b="1" dirty="0"/>
              <a:t>Then </a:t>
            </a:r>
            <a:r>
              <a:rPr lang="en-US" sz="1500" b="1" dirty="0">
                <a:solidFill>
                  <a:schemeClr val="bg1"/>
                </a:solidFill>
              </a:rPr>
              <a:t>User enters "&lt;username&gt;" and "&lt;password&gt;“</a:t>
            </a:r>
          </a:p>
          <a:p>
            <a:pPr marL="0" indent="0">
              <a:buNone/>
            </a:pPr>
            <a:r>
              <a:rPr lang="en-US" sz="1500" dirty="0"/>
              <a:t>Examples:</a:t>
            </a:r>
          </a:p>
          <a:p>
            <a:pPr marL="0" indent="0">
              <a:buNone/>
            </a:pPr>
            <a:r>
              <a:rPr lang="en-US" sz="1500" dirty="0"/>
              <a:t>                  </a:t>
            </a:r>
            <a:r>
              <a:rPr lang="en-US" sz="1500" dirty="0">
                <a:solidFill>
                  <a:schemeClr val="bg1"/>
                </a:solidFill>
              </a:rPr>
              <a:t>| username | password |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                 | qaclick       | test#123  |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                 | test            | t123          |</a:t>
            </a:r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The corresponding mapping of the parametrized </a:t>
            </a:r>
            <a:r>
              <a:rPr lang="en-US" sz="1400" b="1" dirty="0"/>
              <a:t>Then</a:t>
            </a:r>
            <a:r>
              <a:rPr lang="en-US" sz="1400" dirty="0"/>
              <a:t> in feature file </a:t>
            </a:r>
            <a:r>
              <a:rPr lang="en-US" sz="1400" u="sng" dirty="0"/>
              <a:t>.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      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91" y="4969265"/>
            <a:ext cx="4191363" cy="120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0" y="2132386"/>
            <a:ext cx="4762913" cy="29415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7C780-1925-4EBF-B5D1-E4F6BF68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6942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   </a:t>
            </a:r>
            <a:r>
              <a:rPr lang="en-US" sz="1800" b="1" dirty="0"/>
              <a:t>How to make use of regular expressions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323147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80583"/>
            <a:ext cx="5157787" cy="4942434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Out of the three test methods, only </a:t>
            </a:r>
            <a:r>
              <a:rPr lang="en-US" sz="1400" b="1" dirty="0"/>
              <a:t>VerifyLoan() </a:t>
            </a:r>
            <a:r>
              <a:rPr lang="en-US" sz="1400" dirty="0"/>
              <a:t>will be executed, since we have excluded all the methods starting with name </a:t>
            </a:r>
            <a:r>
              <a:rPr lang="en-US" sz="1400" b="1" dirty="0"/>
              <a:t>Validate</a:t>
            </a:r>
            <a:r>
              <a:rPr lang="en-US" sz="1400" dirty="0"/>
              <a:t> using </a:t>
            </a:r>
            <a:r>
              <a:rPr lang="en-US" sz="1400" b="1" dirty="0"/>
              <a:t>regular expression</a:t>
            </a:r>
            <a:r>
              <a:rPr lang="en-US" sz="1400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352835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80583"/>
            <a:ext cx="5183188" cy="494243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u="sng" dirty="0"/>
              <a:t>Feature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b="1" u="sng" dirty="0"/>
              <a:t>Step Definition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/>
              <a:t>         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Here, </a:t>
            </a:r>
            <a:r>
              <a:rPr lang="en-US" sz="1400" b="1" dirty="0"/>
              <a:t>@Given("^I go to ([^\"]*) in the morning$") </a:t>
            </a:r>
            <a:r>
              <a:rPr lang="en-US" sz="1400" dirty="0"/>
              <a:t>maps</a:t>
            </a:r>
            <a:r>
              <a:rPr lang="en-US" sz="1400" b="1" dirty="0"/>
              <a:t> </a:t>
            </a:r>
            <a:r>
              <a:rPr lang="en-US" sz="1400" dirty="0"/>
              <a:t>two Given statements in Feature file using regular expression.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38" y="2042086"/>
            <a:ext cx="4138019" cy="1676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94" y="4134318"/>
            <a:ext cx="2522439" cy="17070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44" y="2217367"/>
            <a:ext cx="2385267" cy="108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101" y="3699949"/>
            <a:ext cx="4313294" cy="23319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2FFC0-0AFF-4B4C-BD20-3C135C8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03348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run selected tests from the set of  test cases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Here the testNG xml contains </a:t>
            </a:r>
            <a:r>
              <a:rPr lang="en-US" sz="1400" b="1" dirty="0"/>
              <a:t>group</a:t>
            </a:r>
            <a:r>
              <a:rPr lang="en-US" sz="1400" dirty="0"/>
              <a:t> Sanity to be </a:t>
            </a:r>
            <a:r>
              <a:rPr lang="en-US" sz="1400" b="1" dirty="0"/>
              <a:t>included</a:t>
            </a:r>
            <a:r>
              <a:rPr lang="en-US" sz="1400" dirty="0"/>
              <a:t> in run.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@Test(groups={"Sanity"})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public void Login(){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System.out.println(“Login is successful”);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1400" dirty="0"/>
              <a:t>Only the test methods having groups as </a:t>
            </a:r>
            <a:r>
              <a:rPr lang="en-US" sz="1400" b="1" dirty="0"/>
              <a:t>Sanity</a:t>
            </a:r>
            <a:r>
              <a:rPr lang="en-US" sz="1400" dirty="0"/>
              <a:t> will be executed, out of the full regression suite.</a:t>
            </a:r>
            <a:endParaRPr lang="en-US" sz="1400" b="1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Test Runner File contains the tag </a:t>
            </a:r>
            <a:r>
              <a:rPr lang="en-US" sz="1400" b="1" dirty="0"/>
              <a:t>@Sanity </a:t>
            </a:r>
            <a:r>
              <a:rPr lang="en-US" sz="1400" dirty="0"/>
              <a:t>hence only the scenarios with Sanity tag will executed.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56" y="2007770"/>
            <a:ext cx="4023709" cy="2110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437" y="4548545"/>
            <a:ext cx="3398815" cy="110499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D812E3B-59AE-4800-B997-212E934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5383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skip selected test method from the set of  test cases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helper attribute </a:t>
            </a:r>
            <a:r>
              <a:rPr lang="en-US" sz="1400" b="1" dirty="0"/>
              <a:t>enabled set to false </a:t>
            </a:r>
            <a:r>
              <a:rPr lang="en-US" sz="1400" dirty="0"/>
              <a:t>is used to skip a particular test method from execution.</a:t>
            </a: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In order to </a:t>
            </a:r>
            <a:r>
              <a:rPr lang="en-US" sz="1400" b="1" dirty="0"/>
              <a:t>skip the scenarios with @Sanity</a:t>
            </a:r>
            <a:r>
              <a:rPr lang="en-US" sz="1400" dirty="0"/>
              <a:t> , </a:t>
            </a:r>
            <a:r>
              <a:rPr lang="en-US" sz="1400" b="1" dirty="0"/>
              <a:t>~</a:t>
            </a:r>
            <a:r>
              <a:rPr lang="en-US" sz="1400" dirty="0"/>
              <a:t> is placed before @Sanity tag.</a:t>
            </a: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46" y="2166199"/>
            <a:ext cx="4724809" cy="1219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529" y="4624747"/>
            <a:ext cx="3703641" cy="11964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29A84-CD39-49BF-B88F-7B4343E4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7282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include and exclude test methods from set of test cases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testNG xml contains group </a:t>
            </a:r>
            <a:r>
              <a:rPr lang="en-US" sz="1400" b="1" dirty="0"/>
              <a:t>Sanity to be included  and Regression to be excluded</a:t>
            </a:r>
            <a:r>
              <a:rPr lang="en-US" sz="1400" dirty="0"/>
              <a:t> in run.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test runner file contains tag </a:t>
            </a:r>
            <a:r>
              <a:rPr lang="en-US" sz="1400" b="1" dirty="0"/>
              <a:t>Sanity to be included </a:t>
            </a:r>
            <a:r>
              <a:rPr lang="en-US" sz="1400" dirty="0"/>
              <a:t>and </a:t>
            </a:r>
            <a:r>
              <a:rPr lang="en-US" sz="1400" b="1" dirty="0"/>
              <a:t>Regression to be excluded </a:t>
            </a:r>
            <a:r>
              <a:rPr lang="en-US" sz="1400" dirty="0"/>
              <a:t>in run.</a:t>
            </a:r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42" y="2011030"/>
            <a:ext cx="4031329" cy="2278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22" y="5136373"/>
            <a:ext cx="3063505" cy="1409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020" y="4593723"/>
            <a:ext cx="3398815" cy="106689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16D94D-CA11-43E7-A3B1-38EAEF44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1150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execute pre conditions and post conditions for each test method in Automation Framework?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First the method with tags</a:t>
            </a:r>
            <a:r>
              <a:rPr lang="en-US" sz="1400" b="1" dirty="0"/>
              <a:t> @BeforeMethod </a:t>
            </a:r>
            <a:r>
              <a:rPr lang="en-US" sz="1400" dirty="0"/>
              <a:t>will be executed (pre condition), followed by the test method ( Login() ) and finally the </a:t>
            </a:r>
            <a:r>
              <a:rPr lang="en-US" sz="1400" b="1" dirty="0"/>
              <a:t>@AfterMethod </a:t>
            </a:r>
            <a:r>
              <a:rPr lang="en-US" sz="1400" dirty="0"/>
              <a:t>will be executed(post condition).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 Feature file contains the above scenario.</a:t>
            </a:r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First the method with hook </a:t>
            </a:r>
            <a:r>
              <a:rPr lang="en-US" sz="1400" b="1" dirty="0"/>
              <a:t>@Before </a:t>
            </a:r>
            <a:r>
              <a:rPr lang="en-US" sz="1400" dirty="0"/>
              <a:t>will be executed (pre condition), followed by the test method ( goTo() method) and finally the </a:t>
            </a:r>
            <a:r>
              <a:rPr lang="en-US" sz="1400" b="1" dirty="0"/>
              <a:t>@After </a:t>
            </a:r>
            <a:r>
              <a:rPr lang="en-US" sz="1400" dirty="0"/>
              <a:t>will be executed(post condition).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83" y="2056273"/>
            <a:ext cx="2324301" cy="655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53" y="3290647"/>
            <a:ext cx="3619814" cy="245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58" y="2118794"/>
            <a:ext cx="4419983" cy="24462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4A7DF-0300-4102-B5A9-6EF8EAE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337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execute pre conditions for a particular scenario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</a:t>
            </a:r>
            <a:r>
              <a:rPr lang="en-US" sz="1400" b="1" dirty="0"/>
              <a:t>dependsOnMethods helper attribute </a:t>
            </a:r>
            <a:r>
              <a:rPr lang="en-US" sz="1400" dirty="0"/>
              <a:t>is used. </a:t>
            </a:r>
            <a:r>
              <a:rPr lang="en-US" sz="1400" b="1" dirty="0"/>
              <a:t>ValidatePayment() </a:t>
            </a:r>
            <a:r>
              <a:rPr lang="en-US" sz="1400" dirty="0"/>
              <a:t>will only be executed after Login() precondition is ran successfully . But ValidateHistory() runs independently without having a pre condition test method to be executed.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300" dirty="0"/>
              <a:t>Here precondition prerequisite() has to be run successfully before nav_homepage() but nav_payment() runs independently.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30" y="1995230"/>
            <a:ext cx="2842506" cy="136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00" y="3644957"/>
            <a:ext cx="3444538" cy="25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6" y="2118246"/>
            <a:ext cx="3429297" cy="26215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E3599-4AB5-4C0E-B7FE-FED6457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94348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9772</TotalTime>
  <Words>2358</Words>
  <Application>Microsoft Office PowerPoint</Application>
  <PresentationFormat>Widescreen</PresentationFormat>
  <Paragraphs>540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                            What are the main file components of the Automation framework  built for Selenium?</vt:lpstr>
      <vt:lpstr>                                How do you handle single data parameterization in Automation Frameworks ?</vt:lpstr>
      <vt:lpstr>                             How do you handle multiple data parametrizations in Automation Frameworks ?</vt:lpstr>
      <vt:lpstr>                                How to make use of regular expressions in Automation Frameworks ?</vt:lpstr>
      <vt:lpstr>                             How to run selected tests from the set of  test cases in Automation Frameworks ?</vt:lpstr>
      <vt:lpstr>                             How to skip selected test method from the set of  test cases in Automation Frameworks ?</vt:lpstr>
      <vt:lpstr>                             How to include and exclude test methods from set of test cases in Automation Framework   ?</vt:lpstr>
      <vt:lpstr>                             How to execute pre conditions and post conditions for each test method in Automation Framework?</vt:lpstr>
      <vt:lpstr>                             How to execute pre conditions for a particular scenario in Automation Framework   ?</vt:lpstr>
      <vt:lpstr>                             How to set priority for execution in Automation Framework   ?</vt:lpstr>
      <vt:lpstr>                             What are the different annotations available in TestNG?</vt:lpstr>
      <vt:lpstr>                             What is invocation count in TestNG?</vt:lpstr>
      <vt:lpstr>                             What is timeOut in TestNG?</vt:lpstr>
      <vt:lpstr>                             How to achieve parallel execution in TestNG?</vt:lpstr>
      <vt:lpstr>                             Explain the advantages of Cucumber.</vt:lpstr>
      <vt:lpstr>                             What is Scenario Outline in Cucumber ?</vt:lpstr>
      <vt:lpstr>                             What is the use of glue in Cucumber Options tag ?</vt:lpstr>
      <vt:lpstr>                             How will we achieve encapsulation in our Automation Framework ?</vt:lpstr>
      <vt:lpstr>                             How will we declare global variables in Automation Framework ?</vt:lpstr>
      <vt:lpstr>                             How  do you deal with reusable components in Automation Framework ?   How did you use Inheritance in your Automation Framework ?</vt:lpstr>
      <vt:lpstr>                             How to run Automation Framework from Jenkins ?</vt:lpstr>
      <vt:lpstr>                             How  do we  arrange locators in Automation Framework ?</vt:lpstr>
      <vt:lpstr>                             Which is the Maven command to achieve profiling?</vt:lpstr>
      <vt:lpstr>  How to capture Screenshot automatically on Test Failure in the Framework</vt:lpstr>
      <vt:lpstr>                             How do you manage code when multiple people in the team contributing for the Framework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Ghosal Sabyasachi (RBEI/PJ-HMI-EP2)</dc:creator>
  <cp:lastModifiedBy>Yadama, Saranya</cp:lastModifiedBy>
  <cp:revision>154</cp:revision>
  <dcterms:created xsi:type="dcterms:W3CDTF">2020-04-07T22:50:59Z</dcterms:created>
  <dcterms:modified xsi:type="dcterms:W3CDTF">2023-10-12T09:44:47Z</dcterms:modified>
</cp:coreProperties>
</file>