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9" r:id="rId1"/>
  </p:sldMasterIdLst>
  <p:sldIdLst>
    <p:sldId id="256" r:id="rId2"/>
    <p:sldId id="265" r:id="rId3"/>
    <p:sldId id="257" r:id="rId4"/>
    <p:sldId id="267" r:id="rId5"/>
    <p:sldId id="266" r:id="rId6"/>
    <p:sldId id="273" r:id="rId7"/>
    <p:sldId id="258" r:id="rId8"/>
    <p:sldId id="275" r:id="rId9"/>
    <p:sldId id="280" r:id="rId10"/>
    <p:sldId id="286" r:id="rId11"/>
    <p:sldId id="287" r:id="rId12"/>
    <p:sldId id="288" r:id="rId13"/>
    <p:sldId id="261" r:id="rId14"/>
    <p:sldId id="291" r:id="rId15"/>
    <p:sldId id="292" r:id="rId16"/>
    <p:sldId id="301" r:id="rId17"/>
    <p:sldId id="302" r:id="rId18"/>
    <p:sldId id="295" r:id="rId19"/>
    <p:sldId id="300" r:id="rId20"/>
    <p:sldId id="296" r:id="rId21"/>
    <p:sldId id="26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9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907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75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9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9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Approximate ANN on road networks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Saranya Sadasivam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Solution</a:t>
            </a:r>
            <a:r>
              <a:rPr lang="en-US" sz="6000" dirty="0"/>
              <a:t> </a:t>
            </a:r>
            <a:r>
              <a:rPr lang="en-US" dirty="0" smtClean="0"/>
              <a:t>(contd</a:t>
            </a:r>
            <a:r>
              <a:rPr lang="en-US" dirty="0"/>
              <a:t>.)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949885"/>
            <a:ext cx="8225676" cy="44631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949885"/>
            <a:ext cx="8225676" cy="4463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949885"/>
            <a:ext cx="8225676" cy="446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949885"/>
            <a:ext cx="8225676" cy="4463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949885"/>
            <a:ext cx="8225676" cy="44631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75735" y="5865896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178DBB"/>
                </a:solidFill>
              </a:rPr>
              <a:t>Use </a:t>
            </a:r>
            <a:r>
              <a:rPr lang="en-US" dirty="0">
                <a:solidFill>
                  <a:srgbClr val="178DBB"/>
                </a:solidFill>
              </a:rPr>
              <a:t>simple geometric </a:t>
            </a:r>
            <a:r>
              <a:rPr lang="en-US" dirty="0" smtClean="0">
                <a:solidFill>
                  <a:srgbClr val="178DBB"/>
                </a:solidFill>
              </a:rPr>
              <a:t>properties</a:t>
            </a:r>
            <a:endParaRPr lang="en-US" dirty="0">
              <a:solidFill>
                <a:srgbClr val="178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sz="6000" dirty="0" smtClean="0"/>
              <a:t>Solution</a:t>
            </a:r>
            <a:r>
              <a:rPr lang="en-US" sz="6000" dirty="0"/>
              <a:t> </a:t>
            </a:r>
            <a:r>
              <a:rPr lang="en-US" dirty="0" smtClean="0"/>
              <a:t>(contd</a:t>
            </a:r>
            <a:r>
              <a:rPr lang="en-US" dirty="0"/>
              <a:t>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1548047"/>
            <a:ext cx="8696634" cy="4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sz="6000" dirty="0" smtClean="0"/>
              <a:t>Solution</a:t>
            </a:r>
            <a:r>
              <a:rPr lang="en-US" sz="6000" dirty="0"/>
              <a:t> </a:t>
            </a:r>
            <a:r>
              <a:rPr lang="en-US" dirty="0" smtClean="0"/>
              <a:t>(contd</a:t>
            </a:r>
            <a:r>
              <a:rPr lang="en-US" dirty="0"/>
              <a:t>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84832"/>
              </p:ext>
            </p:extLst>
          </p:nvPr>
        </p:nvGraphicFramePr>
        <p:xfrm>
          <a:off x="3458465" y="2036062"/>
          <a:ext cx="5551420" cy="446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060"/>
                <a:gridCol w="793060"/>
                <a:gridCol w="793060"/>
                <a:gridCol w="793060"/>
                <a:gridCol w="793060"/>
                <a:gridCol w="793060"/>
                <a:gridCol w="793060"/>
              </a:tblGrid>
              <a:tr h="637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7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559040" y="4730496"/>
            <a:ext cx="207264" cy="2072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61888" y="4059936"/>
            <a:ext cx="134112" cy="14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58255" y="45841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58255" y="331622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44635" y="331622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44636" y="395020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4637" y="45841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8252" y="395325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56632" y="45841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56631" y="395020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5964" y="331622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5963" y="268376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9966" y="2682240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4641" y="268071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23406" y="26791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23406" y="331317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38646" y="395325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46272" y="4579620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479280" y="2078736"/>
            <a:ext cx="134112" cy="14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814560" y="196722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Fermat point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91472" y="2651760"/>
            <a:ext cx="207264" cy="2072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14560" y="25707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point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66432" y="4450080"/>
            <a:ext cx="1072896" cy="9144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41686" y="524560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37023" y="523341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9966" y="524560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49780" y="520903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70818" y="520750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55771" y="456590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58049" y="396849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59574" y="334365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46624" y="26791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57296" y="204825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38343" y="206197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34630" y="206197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37023" y="2049780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49316" y="206197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26931" y="524865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12454" y="459638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14732" y="399897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16257" y="337413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307" y="270967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213979" y="207873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441686" y="587349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37023" y="586130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39966" y="587349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49780" y="5836920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70818" y="5835396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26931" y="587654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84345" y="5228844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9298" y="4587240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71576" y="398983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73101" y="33649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460151" y="2700528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470823" y="206959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84345" y="5856732"/>
            <a:ext cx="786383" cy="6339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45849" y="2472190"/>
            <a:ext cx="3611927" cy="3369302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Algorithm </a:t>
            </a:r>
            <a:r>
              <a:rPr lang="en-US" sz="6000" dirty="0" smtClean="0"/>
              <a:t>description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1214" y="1670304"/>
                <a:ext cx="9269892" cy="48036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rPr>
                  <a:t>Pre-computation algorithm: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Acquire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i="1" dirty="0" smtClean="0"/>
                  <a:t> </a:t>
                </a:r>
                <a:r>
                  <a:rPr lang="en-US" sz="1800" dirty="0" smtClean="0"/>
                  <a:t>(data points) and road network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800" dirty="0" smtClean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Choose a suitable rectangular grid resolution to generate grid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 smtClean="0"/>
                  <a:t> and grid points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to get all intersection points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For each grid cell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, do the following: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Store all its grid points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For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grid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/>
                  <a:t>C</a:t>
                </a:r>
                <a:r>
                  <a:rPr lang="en-US" sz="1800" dirty="0" smtClean="0"/>
                  <a:t>ompute </a:t>
                </a:r>
                <a:r>
                  <a:rPr lang="en-US" sz="1800" dirty="0"/>
                  <a:t>nearest </a:t>
                </a:r>
                <a:r>
                  <a:rPr lang="en-US" sz="1800" dirty="0" smtClean="0"/>
                  <a:t>reference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 smtClean="0"/>
                  <a:t> and store them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 smtClean="0"/>
                  <a:t>. </a:t>
                </a:r>
                <a:endParaRPr lang="en-US" sz="1800" dirty="0"/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Store </a:t>
                </a:r>
                <a:r>
                  <a:rPr lang="en-US" sz="1800" dirty="0"/>
                  <a:t>the association 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 smtClean="0"/>
                  <a:t>)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Store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  the shortest </a:t>
                </a:r>
                <a:r>
                  <a:rPr lang="en-US" sz="1800" dirty="0"/>
                  <a:t>network paths </a:t>
                </a:r>
                <a:r>
                  <a:rPr lang="en-US" sz="1800" dirty="0" smtClean="0"/>
                  <a:t>to every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 smtClean="0"/>
                  <a:t> , using A* algorithm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data points lie within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,where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Store all data points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Set value of flag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𝑝𝑟𝑒𝑠𝑒𝑛𝑡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Store </a:t>
                </a:r>
                <a:r>
                  <a:rPr lang="en-US" sz="1600" dirty="0"/>
                  <a:t>the coordinates </a:t>
                </a:r>
                <a:r>
                  <a:rPr lang="en-US" sz="16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in ascending order of </a:t>
                </a:r>
                <a:r>
                  <a:rPr lang="en-US" sz="1600" dirty="0"/>
                  <a:t>coordinate </a:t>
                </a:r>
                <a:r>
                  <a:rPr lang="en-US" sz="1600" dirty="0" smtClean="0"/>
                  <a:t>values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800" dirty="0" smtClean="0"/>
                  <a:t>Else,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𝑝𝑟𝑒𝑠𝑒𝑛𝑡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 smtClean="0"/>
                  <a:t> to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214" y="1670304"/>
                <a:ext cx="9269892" cy="4803648"/>
              </a:xfrm>
              <a:blipFill rotWithShape="0">
                <a:blip r:embed="rId2"/>
                <a:stretch>
                  <a:fillRect l="-1249" t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Algorithm </a:t>
            </a:r>
            <a:r>
              <a:rPr lang="en-US" sz="6000" dirty="0" smtClean="0"/>
              <a:t>description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4688" y="1670304"/>
                <a:ext cx="10351008" cy="51876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rPr>
                  <a:t>Query time algorithm: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Acquire three query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(query points) on road network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Compute coordinates of Fermat point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based on Euclidean distance using set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Find the grid cell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which contains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using coordinate geometry</a:t>
                </a:r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𝑝𝑟𝑒𝑠𝑒𝑛𝑡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to see if it has any data point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𝑝𝑟𝑒𝑠𝑒𝑛𝑡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/>
                  <a:t> :</a:t>
                </a: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with the shortest Euclidean distance from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/>
                  <a:t>Store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into a min-heap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𝑜𝑟𝑑𝑒𝑟𝑒𝑑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sz="1600" dirty="0"/>
                  <a:t>, based on their Euclidean distance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600" dirty="0"/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Go to step 5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Else, traverse through the grid in a clockwise manner. For each grid level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 smtClean="0"/>
                  <a:t>,</a:t>
                </a:r>
              </a:p>
              <a:p>
                <a:pPr marL="2171700" lvl="4" indent="-3429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For each grid cell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in this level,</a:t>
                </a:r>
              </a:p>
              <a:p>
                <a:pPr marL="2628900" lvl="5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𝑝𝑟𝑒𝑠𝑒𝑛𝑡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/>
                  <a:t>,</a:t>
                </a:r>
              </a:p>
              <a:p>
                <a:pPr marL="3086100" lvl="6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Continue </a:t>
                </a:r>
                <a:r>
                  <a:rPr lang="en-US" sz="1600" dirty="0"/>
                  <a:t>traversing </a:t>
                </a:r>
                <a:r>
                  <a:rPr lang="en-US" sz="1600" dirty="0" smtClean="0"/>
                  <a:t>to one more level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b="0" dirty="0" smtClean="0"/>
                  <a:t> and store the coordinates of last grid cell traversed </a:t>
                </a:r>
                <a:r>
                  <a:rPr lang="en-US" sz="1600" dirty="0" smtClean="0"/>
                  <a:t>in level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b="0" dirty="0" smtClean="0"/>
                  <a:t>, as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𝑐𝑢𝑟𝑟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𝐺𝐶</m:t>
                    </m:r>
                  </m:oMath>
                </a14:m>
                <a:endParaRPr lang="en-US" sz="1600" b="0" dirty="0" smtClean="0"/>
              </a:p>
              <a:p>
                <a:pPr marL="3086100" lvl="6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 smtClean="0"/>
                  <a:t>Store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 smtClean="0"/>
                  <a:t> into list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𝑜𝑟𝑑𝑒𝑟𝑒𝑑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sz="1600" b="0" dirty="0" smtClean="0"/>
                  <a:t>, based on their Euclidean distance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600" dirty="0" smtClean="0"/>
              </a:p>
              <a:p>
                <a:pPr marL="85725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𝑜𝑟𝑑𝑒𝑟𝑒𝑑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dirty="0" smtClean="0"/>
                  <a:t> is not empty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converges to a minimum </a:t>
                </a:r>
                <a:r>
                  <a:rPr lang="en-US" dirty="0" smtClean="0"/>
                  <a:t>value</a:t>
                </a:r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Remove the min element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𝑜𝑟𝑑𝑒𝑟𝑒𝑑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dirty="0" smtClean="0"/>
                  <a:t> and assign it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endParaRPr lang="en-US" dirty="0" smtClean="0"/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Employ A* algorithm to run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dirty="0" smtClean="0"/>
                  <a:t> to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algorithm will use pre-computed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to find the shortest network distance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endParaRPr lang="en-US" i="1" dirty="0" smtClean="0"/>
              </a:p>
              <a:p>
                <a:pPr marL="1257300" lvl="2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Sum up the network distances and store it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en-US" i="1" dirty="0"/>
                  <a:t> </a:t>
                </a:r>
                <a:endParaRPr lang="en-US" i="1" dirty="0" smtClean="0"/>
              </a:p>
              <a:p>
                <a:pPr marL="85725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/>
                  <a:t>If list is empty ,repeat steps 3 to 5</a:t>
                </a:r>
                <a:endParaRPr lang="en-US" i="1" dirty="0" smtClean="0"/>
              </a:p>
              <a:p>
                <a:pPr marL="1714500" lvl="3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4688" y="1670304"/>
                <a:ext cx="10351008" cy="5187696"/>
              </a:xfrm>
              <a:blipFill rotWithShape="0">
                <a:blip r:embed="rId2"/>
                <a:stretch>
                  <a:fillRect l="-1060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2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Experimental setup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PC Configuration </a:t>
            </a:r>
          </a:p>
          <a:p>
            <a:r>
              <a:rPr lang="en-US" dirty="0" smtClean="0"/>
              <a:t>Intel® Core™ 2 Duo CPU at 2.2GHz</a:t>
            </a:r>
          </a:p>
          <a:p>
            <a:r>
              <a:rPr lang="en-US" dirty="0" smtClean="0"/>
              <a:t>4.00 GB RAM</a:t>
            </a:r>
          </a:p>
          <a:p>
            <a:r>
              <a:rPr lang="en-US" dirty="0" smtClean="0"/>
              <a:t>Windows 7 32-bit 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Implemented in Java</a:t>
            </a:r>
            <a:endParaRPr lang="en-US" dirty="0" smtClean="0"/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Datasets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67490"/>
              </p:ext>
            </p:extLst>
          </p:nvPr>
        </p:nvGraphicFramePr>
        <p:xfrm>
          <a:off x="1743456" y="4962145"/>
          <a:ext cx="10131552" cy="15420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37888"/>
                <a:gridCol w="1767840"/>
                <a:gridCol w="1597152"/>
                <a:gridCol w="2328672"/>
              </a:tblGrid>
              <a:tr h="334731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data points</a:t>
                      </a:r>
                      <a:endParaRPr lang="en-US" dirty="0"/>
                    </a:p>
                  </a:txBody>
                  <a:tcPr/>
                </a:tc>
              </a:tr>
              <a:tr h="33473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California road network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21048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21693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7680</a:t>
                      </a:r>
                      <a:endParaRPr lang="en-US" b="1" dirty="0"/>
                    </a:p>
                  </a:txBody>
                  <a:tcPr/>
                </a:tc>
              </a:tr>
              <a:tr h="33473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of San Joaquin County road network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Randomly generated</a:t>
                      </a:r>
                      <a:endParaRPr lang="en-US" dirty="0"/>
                    </a:p>
                  </a:txBody>
                  <a:tcPr/>
                </a:tc>
              </a:tr>
              <a:tr h="44475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of Oldenburg road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Randomly generated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9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Experimental</a:t>
            </a:r>
            <a:r>
              <a:rPr lang="en-US" sz="4800" dirty="0" smtClean="0"/>
              <a:t> </a:t>
            </a:r>
            <a:r>
              <a:rPr lang="en-US" sz="6000" dirty="0"/>
              <a:t>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324" y="2133600"/>
            <a:ext cx="915828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Observation: Shortest path retrieval algorithm dominates the query processing time</a:t>
            </a:r>
          </a:p>
          <a:p>
            <a:r>
              <a:rPr lang="en-US" sz="2400" dirty="0" smtClean="0"/>
              <a:t>Experimented with several grid sizes</a:t>
            </a:r>
          </a:p>
          <a:p>
            <a:r>
              <a:rPr lang="en-US" sz="2400" dirty="0" smtClean="0"/>
              <a:t>Randomly generated 1000 sets of three query points</a:t>
            </a:r>
          </a:p>
          <a:p>
            <a:pPr lvl="1"/>
            <a:r>
              <a:rPr lang="en-US" sz="2200" dirty="0" smtClean="0"/>
              <a:t>Captured performance of</a:t>
            </a:r>
            <a:r>
              <a:rPr lang="en-US" sz="2400" dirty="0" smtClean="0"/>
              <a:t> AANN and ANN on these query sets</a:t>
            </a:r>
            <a:endParaRPr lang="en-US" sz="2400" dirty="0"/>
          </a:p>
          <a:p>
            <a:r>
              <a:rPr lang="en-US" sz="2600" dirty="0" smtClean="0"/>
              <a:t>Used metrics to plot results</a:t>
            </a:r>
          </a:p>
          <a:p>
            <a:endParaRPr lang="en-US" sz="2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5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Experiment metrics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0448" y="2087880"/>
                <a:ext cx="9785540" cy="400622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𝐴𝑣𝑔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𝐴𝐴𝑁𝑁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𝐴𝐴𝑁𝑁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𝑞𝑢𝑒𝑟𝑖𝑒𝑠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𝑝𝑟𝑜𝑐𝑒𝑠𝑠𝑒𝑑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𝐴𝑣𝑔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𝑡𝑎𝑘𝑒𝑛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𝐴𝑁𝑁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𝑝𝑟𝑜𝑐𝑒𝑠𝑠𝑒𝑑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𝐴𝑣𝑔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𝑡𝑎𝑘𝑒𝑛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𝐴𝑁𝑁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𝑡𝑎𝑘𝑒𝑛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𝐴𝐴𝑁𝑁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𝐴𝐴𝑁𝑁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𝑑𝑖𝑠𝑡𝑎𝑛𝑒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𝑐𝑜𝑚𝑝𝑢𝑡𝑒𝑑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𝐴𝐴𝑁𝑁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𝑝𝑟𝑜𝑐𝑒𝑠𝑠𝑒𝑑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𝑑𝑖𝑠𝑡𝑎𝑛𝑒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𝑐𝑜𝑚𝑝𝑢𝑡𝑒𝑑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𝐴𝑁𝑁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𝑞𝑢𝑒𝑟𝑖𝑒𝑠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𝑝𝑟𝑜𝑐𝑒𝑠𝑠𝑒𝑑</m:t>
                        </m:r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448" y="2087880"/>
                <a:ext cx="9785540" cy="400622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3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7469" r="7693" b="4316"/>
          <a:stretch/>
        </p:blipFill>
        <p:spPr>
          <a:xfrm>
            <a:off x="1557236" y="2044700"/>
            <a:ext cx="70485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221774"/>
            <a:ext cx="9712388" cy="128089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Experimental results: </a:t>
            </a:r>
            <a:r>
              <a:rPr lang="en-US" sz="6000" dirty="0" err="1" smtClean="0"/>
              <a:t>Avg</a:t>
            </a:r>
            <a:r>
              <a:rPr lang="en-US" sz="6000" dirty="0" smtClean="0"/>
              <a:t> computation time</a:t>
            </a:r>
            <a:endParaRPr lang="en-US" sz="6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39306" y="5541264"/>
            <a:ext cx="915562" cy="54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9296" y="6083300"/>
            <a:ext cx="1380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Only certain grid sizes give optimal results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9904" y="3710432"/>
            <a:ext cx="2670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With fewer grid cells more network points have to be traversed to shortest path from one reference points to other 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2609088" y="4664539"/>
            <a:ext cx="1005840" cy="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34920" y="2170176"/>
            <a:ext cx="2805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Network has 21048 nodes and there are 10000 grid cells.</a:t>
            </a:r>
            <a:r>
              <a:rPr lang="en-US" sz="1400" dirty="0"/>
              <a:t> Grid greater than 70X70 have too small cells to capture pre-computed data </a:t>
            </a:r>
          </a:p>
          <a:p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605736" y="4617934"/>
            <a:ext cx="329365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AANN is five times faster than ANN for specific grid sizes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7839456" y="2279904"/>
            <a:ext cx="1095464" cy="5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0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6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6778" r="7156" b="3839"/>
          <a:stretch/>
        </p:blipFill>
        <p:spPr>
          <a:xfrm>
            <a:off x="1694689" y="2070320"/>
            <a:ext cx="6937248" cy="4020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27054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Experimental results: </a:t>
            </a:r>
            <a:r>
              <a:rPr lang="en-US" sz="6000" dirty="0" err="1" smtClean="0"/>
              <a:t>Avg</a:t>
            </a:r>
            <a:r>
              <a:rPr lang="en-US" sz="6000" dirty="0" smtClean="0"/>
              <a:t> path distance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791712" y="3779520"/>
            <a:ext cx="2535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 path distance of AANN differs only by a constant for a good range of grid cell sizes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91712" y="4733627"/>
            <a:ext cx="1267968" cy="31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5059680" y="4733627"/>
            <a:ext cx="1011936" cy="51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00222" y="3302466"/>
            <a:ext cx="2236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 greater than 70X70 have too small cells to capture pre-computed data 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41140" y="2381242"/>
            <a:ext cx="1918165" cy="8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00222" y="5084277"/>
            <a:ext cx="307339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Average path distance is computed by ANN and AANN differs by a constant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Topics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Motivation</a:t>
            </a:r>
          </a:p>
          <a:p>
            <a:r>
              <a:rPr lang="en-US" sz="2400" dirty="0"/>
              <a:t>Problem </a:t>
            </a:r>
            <a:r>
              <a:rPr lang="en-US" sz="2400" dirty="0" smtClean="0"/>
              <a:t>definition</a:t>
            </a:r>
          </a:p>
          <a:p>
            <a:r>
              <a:rPr lang="en-US" sz="2400" dirty="0" smtClean="0"/>
              <a:t>Solution</a:t>
            </a:r>
          </a:p>
          <a:p>
            <a:r>
              <a:rPr lang="en-US" sz="2400" dirty="0" smtClean="0"/>
              <a:t>Algorithm design</a:t>
            </a:r>
          </a:p>
          <a:p>
            <a:r>
              <a:rPr lang="en-US" sz="2400" dirty="0" smtClean="0"/>
              <a:t>Experimental </a:t>
            </a:r>
            <a:r>
              <a:rPr lang="en-US" sz="2400" dirty="0" smtClean="0"/>
              <a:t>results</a:t>
            </a:r>
            <a:endParaRPr lang="en-US" sz="2400" dirty="0" smtClean="0"/>
          </a:p>
          <a:p>
            <a:r>
              <a:rPr lang="en-US" sz="2400" dirty="0"/>
              <a:t>Progress till </a:t>
            </a:r>
            <a:r>
              <a:rPr lang="en-US" sz="2400" dirty="0" smtClean="0"/>
              <a:t>now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1" y="357410"/>
            <a:ext cx="9740900" cy="128089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Experimental results: </a:t>
            </a:r>
            <a:r>
              <a:rPr lang="en-US" sz="6000" dirty="0" smtClean="0"/>
              <a:t>Speed up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6723" r="7386" b="3530"/>
          <a:stretch/>
        </p:blipFill>
        <p:spPr>
          <a:xfrm>
            <a:off x="1793239" y="1508209"/>
            <a:ext cx="7362953" cy="4311202"/>
          </a:xfrm>
        </p:spPr>
      </p:pic>
      <p:sp>
        <p:nvSpPr>
          <p:cNvPr id="5" name="TextBox 4"/>
          <p:cNvSpPr txBox="1"/>
          <p:nvPr/>
        </p:nvSpPr>
        <p:spPr>
          <a:xfrm>
            <a:off x="3492501" y="3172878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40X40 grid speeds up computation by 9 times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92651" y="1999488"/>
            <a:ext cx="1269" cy="11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24696" y="5033772"/>
            <a:ext cx="303072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AANN speeds up the computation to a good extent as compared to ANN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600" dirty="0" smtClean="0"/>
              <a:t>Progress till now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15108" cy="434035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Till now </a:t>
            </a:r>
          </a:p>
          <a:p>
            <a:r>
              <a:rPr lang="en-US" dirty="0" smtClean="0"/>
              <a:t>Algorithm </a:t>
            </a:r>
            <a:r>
              <a:rPr lang="en-US" dirty="0"/>
              <a:t>design and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AANN implementation </a:t>
            </a:r>
            <a:endParaRPr lang="en-US" dirty="0" smtClean="0"/>
          </a:p>
          <a:p>
            <a:r>
              <a:rPr lang="en-US" dirty="0" smtClean="0"/>
              <a:t>ANN implementation</a:t>
            </a:r>
            <a:endParaRPr lang="en-US" dirty="0" smtClean="0"/>
          </a:p>
          <a:p>
            <a:r>
              <a:rPr lang="en-US" dirty="0" smtClean="0"/>
              <a:t>Experimental result </a:t>
            </a:r>
            <a:r>
              <a:rPr lang="en-US" dirty="0" smtClean="0"/>
              <a:t>collection </a:t>
            </a:r>
            <a:r>
              <a:rPr lang="en-US" dirty="0" smtClean="0"/>
              <a:t>(ANN vs AANN)</a:t>
            </a:r>
          </a:p>
          <a:p>
            <a:r>
              <a:rPr lang="en-US" dirty="0" smtClean="0"/>
              <a:t>Experimental analysis</a:t>
            </a:r>
            <a:endParaRPr lang="en-US" dirty="0" smtClean="0"/>
          </a:p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Currently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and future work</a:t>
            </a:r>
            <a:endParaRPr lang="en-US" sz="1500" dirty="0" smtClean="0"/>
          </a:p>
          <a:p>
            <a:r>
              <a:rPr lang="en-US" sz="1900" dirty="0" smtClean="0"/>
              <a:t>Algorithm implementation to show that shortest path computation dominates other time costs</a:t>
            </a:r>
          </a:p>
          <a:p>
            <a:r>
              <a:rPr lang="en-US" sz="1900" dirty="0" smtClean="0"/>
              <a:t>Testing on different datasets</a:t>
            </a:r>
          </a:p>
          <a:p>
            <a:r>
              <a:rPr lang="en-US" sz="1900" dirty="0" smtClean="0"/>
              <a:t>Analyzing </a:t>
            </a:r>
            <a:r>
              <a:rPr lang="en-US" sz="1900" dirty="0"/>
              <a:t>test results and writing paper</a:t>
            </a:r>
          </a:p>
        </p:txBody>
      </p:sp>
    </p:spTree>
    <p:extLst>
      <p:ext uri="{BB962C8B-B14F-4D97-AF65-F5344CB8AC3E}">
        <p14:creationId xmlns:p14="http://schemas.microsoft.com/office/powerpoint/2010/main" val="40847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25" y="2562638"/>
            <a:ext cx="3978563" cy="128089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85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975"/>
            <a:ext cx="9261284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Aggregate nearest neighbor (ANN) queries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2478876"/>
            <a:ext cx="9255763" cy="3517756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542736" y="5996632"/>
            <a:ext cx="9212643" cy="729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1200" dirty="0" smtClean="0"/>
              <a:t>Image from “Aggregate Nearest Neighbor Queries in Spatial Databases” </a:t>
            </a:r>
            <a:r>
              <a:rPr lang="en-US" sz="1200" dirty="0" err="1" smtClean="0"/>
              <a:t>Dimitris</a:t>
            </a:r>
            <a:r>
              <a:rPr lang="en-US" sz="1200" dirty="0" smtClean="0"/>
              <a:t> </a:t>
            </a:r>
            <a:r>
              <a:rPr lang="en-US" sz="1200" dirty="0" err="1" smtClean="0"/>
              <a:t>Papadias</a:t>
            </a:r>
            <a:r>
              <a:rPr lang="en-US" sz="1200" dirty="0" smtClean="0"/>
              <a:t> et 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8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96" y="1905000"/>
            <a:ext cx="10515600" cy="4351338"/>
          </a:xfrm>
        </p:spPr>
        <p:txBody>
          <a:bodyPr/>
          <a:lstStyle/>
          <a:p>
            <a:r>
              <a:rPr lang="en-US" sz="3200" dirty="0" smtClean="0"/>
              <a:t>Applications of ANN queries</a:t>
            </a:r>
          </a:p>
          <a:p>
            <a:pPr lvl="1"/>
            <a:r>
              <a:rPr lang="en-US" sz="2400" dirty="0" smtClean="0"/>
              <a:t>Place to meet the earliest</a:t>
            </a:r>
          </a:p>
          <a:p>
            <a:pPr lvl="1"/>
            <a:r>
              <a:rPr lang="en-US" sz="2400" dirty="0" smtClean="0"/>
              <a:t>Place to build a factory so that raw materials are at least possible net distance</a:t>
            </a:r>
          </a:p>
          <a:p>
            <a:pPr lvl="1"/>
            <a:r>
              <a:rPr lang="en-US" sz="2400" dirty="0" smtClean="0"/>
              <a:t>Materials which are most similar to another material</a:t>
            </a:r>
          </a:p>
          <a:p>
            <a:pPr lvl="1"/>
            <a:r>
              <a:rPr lang="en-US" sz="2400" dirty="0" smtClean="0"/>
              <a:t>And many more..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22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56205" y="1905000"/>
            <a:ext cx="4586099" cy="44815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Euclidean distance</a:t>
            </a:r>
          </a:p>
          <a:p>
            <a:pPr lvl="1"/>
            <a:r>
              <a:rPr lang="en-US" sz="2400" dirty="0" smtClean="0"/>
              <a:t>Easier to implement</a:t>
            </a:r>
          </a:p>
          <a:p>
            <a:pPr lvl="1"/>
            <a:r>
              <a:rPr lang="en-US" sz="2400" dirty="0" smtClean="0"/>
              <a:t>Easier to understand</a:t>
            </a:r>
          </a:p>
          <a:p>
            <a:r>
              <a:rPr lang="en-US" sz="3200" dirty="0" smtClean="0"/>
              <a:t>Road network applications need </a:t>
            </a:r>
            <a:r>
              <a:rPr lang="en-US" sz="3200" dirty="0"/>
              <a:t>network distance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304" y="2329688"/>
            <a:ext cx="5659548" cy="36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Motivation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969008"/>
            <a:ext cx="6127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Existing pre-computation techniques, large storage over head</a:t>
            </a:r>
          </a:p>
          <a:p>
            <a:r>
              <a:rPr lang="en-US" sz="3200" dirty="0"/>
              <a:t>Others require expensive processing  at query time</a:t>
            </a:r>
          </a:p>
          <a:p>
            <a:r>
              <a:rPr lang="en-US" sz="3200" dirty="0"/>
              <a:t>Find a technique that </a:t>
            </a:r>
          </a:p>
          <a:p>
            <a:pPr lvl="1"/>
            <a:r>
              <a:rPr lang="en-US" sz="3200" dirty="0"/>
              <a:t>Is faster in query time processing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3200" dirty="0"/>
              <a:t>lesser pre-computed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44966" y="2101850"/>
            <a:ext cx="1778000" cy="140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21116" y="2806700"/>
            <a:ext cx="24003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700516" y="27686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21266" y="1715008"/>
            <a:ext cx="12700" cy="236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465816" y="27686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576816" y="34798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64116" y="20701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564116" y="27686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9621266" y="2476500"/>
            <a:ext cx="120015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9416" y="2476500"/>
            <a:ext cx="0" cy="138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83116" y="1638808"/>
            <a:ext cx="0" cy="116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59416" y="3168650"/>
            <a:ext cx="1003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119616" y="20447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465816" y="31496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65816" y="2455069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002265" y="3467100"/>
            <a:ext cx="12065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983216" y="31369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983216" y="24511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106916" y="27686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5916" y="27686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76816" y="2425700"/>
            <a:ext cx="133350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Problem</a:t>
            </a:r>
            <a:r>
              <a:rPr lang="en-US" dirty="0" smtClean="0"/>
              <a:t> </a:t>
            </a:r>
            <a:r>
              <a:rPr lang="en-US" sz="6000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2087880"/>
                <a:ext cx="8915400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Find a restaurant from three friends house which adheres to some distance constraints (minimum sum or equidistant), as fast as possible</a:t>
                </a:r>
              </a:p>
              <a:p>
                <a:r>
                  <a:rPr lang="en-US" sz="2800" dirty="0" smtClean="0"/>
                  <a:t>Mathematically, given </a:t>
                </a:r>
                <a:r>
                  <a:rPr lang="en-US" sz="2800" dirty="0"/>
                  <a:t>a set P of </a:t>
                </a:r>
                <a:r>
                  <a:rPr lang="en-US" sz="2800" dirty="0" smtClean="0"/>
                  <a:t>data points, a </a:t>
                </a:r>
                <a:r>
                  <a:rPr lang="en-US" sz="2800" dirty="0"/>
                  <a:t>set Q of </a:t>
                </a:r>
                <a:r>
                  <a:rPr lang="en-US" sz="2800" dirty="0" smtClean="0"/>
                  <a:t>three query </a:t>
                </a:r>
                <a:r>
                  <a:rPr lang="en-US" sz="2800" dirty="0"/>
                  <a:t>points, </a:t>
                </a:r>
                <a:r>
                  <a:rPr lang="en-US" sz="2800" dirty="0" smtClean="0"/>
                  <a:t>an </a:t>
                </a:r>
                <a:r>
                  <a:rPr lang="en-US" sz="2800" dirty="0"/>
                  <a:t>aggregate function </a:t>
                </a:r>
                <a:r>
                  <a:rPr lang="en-US" sz="2800" dirty="0" smtClean="0"/>
                  <a:t>f and a network graph G, find </a:t>
                </a:r>
                <a:r>
                  <a:rPr lang="en-US" sz="2800" dirty="0"/>
                  <a:t>the object </a:t>
                </a:r>
                <a:r>
                  <a:rPr lang="en-US" sz="2800" i="1" dirty="0"/>
                  <a:t>p</a:t>
                </a:r>
                <a:r>
                  <a:rPr lang="en-US" sz="2800" dirty="0"/>
                  <a:t> in </a:t>
                </a:r>
                <a:r>
                  <a:rPr lang="en-US" sz="2800" dirty="0" smtClean="0"/>
                  <a:t>P, </a:t>
                </a:r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 is minimized where </a:t>
                </a:r>
                <a:r>
                  <a:rPr lang="en-US" sz="2800" i="1" dirty="0" smtClean="0"/>
                  <a:t>d(a, b) </a:t>
                </a:r>
                <a:r>
                  <a:rPr lang="en-US" sz="2800" dirty="0" smtClean="0"/>
                  <a:t>is the approximate network distance of a from b in G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2087880"/>
                <a:ext cx="8915400" cy="3777622"/>
              </a:xfrm>
              <a:blipFill rotWithShape="0">
                <a:blip r:embed="rId2"/>
                <a:stretch>
                  <a:fillRect l="-1230" t="-1777" r="-1914" b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Fasten processing time </a:t>
            </a:r>
          </a:p>
          <a:p>
            <a:pPr lvl="1"/>
            <a:r>
              <a:rPr lang="en-US" sz="2800" dirty="0" smtClean="0"/>
              <a:t>Use simple geometric properties </a:t>
            </a:r>
          </a:p>
          <a:p>
            <a:pPr lvl="1"/>
            <a:r>
              <a:rPr lang="en-US" sz="2800" dirty="0" smtClean="0"/>
              <a:t>Use pre-computation based on grids</a:t>
            </a:r>
          </a:p>
          <a:p>
            <a:r>
              <a:rPr lang="en-US" sz="2800" dirty="0" smtClean="0"/>
              <a:t>Lower pre-computation storage</a:t>
            </a:r>
          </a:p>
          <a:p>
            <a:pPr lvl="1"/>
            <a:r>
              <a:rPr lang="en-US" sz="2800" dirty="0" smtClean="0"/>
              <a:t>Use approximation to store only a fixed amount of reference points per grid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0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Solution </a:t>
            </a:r>
            <a:r>
              <a:rPr lang="en-US" dirty="0" smtClean="0"/>
              <a:t>(contd</a:t>
            </a:r>
            <a:r>
              <a:rPr lang="en-US" dirty="0"/>
              <a:t>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8408" y="2927604"/>
            <a:ext cx="2097024" cy="186537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615432" y="1927860"/>
            <a:ext cx="0" cy="999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15432" y="4792980"/>
            <a:ext cx="0" cy="999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18408" y="1927860"/>
            <a:ext cx="0" cy="999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18408" y="4792980"/>
            <a:ext cx="0" cy="999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15432" y="2927604"/>
            <a:ext cx="1103376" cy="60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15432" y="4786884"/>
            <a:ext cx="1103376" cy="60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15032" y="2927604"/>
            <a:ext cx="1103376" cy="60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15031" y="4780788"/>
            <a:ext cx="1103376" cy="60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966719" y="2537460"/>
            <a:ext cx="4331209" cy="154838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2163572" y="3340607"/>
            <a:ext cx="3048000" cy="14417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08425" y="2537459"/>
            <a:ext cx="0" cy="152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08425" y="4524756"/>
            <a:ext cx="2889503" cy="12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177288" y="2537458"/>
            <a:ext cx="7863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66719" y="4085844"/>
            <a:ext cx="0" cy="1499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55924" y="2860548"/>
            <a:ext cx="123444" cy="128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66663" y="2860548"/>
            <a:ext cx="123444" cy="128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62020" y="4735068"/>
            <a:ext cx="123444" cy="128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48376" y="4756404"/>
            <a:ext cx="123444" cy="128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57449" y="2488692"/>
            <a:ext cx="121920" cy="121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904237" y="4728972"/>
            <a:ext cx="121920" cy="121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83556" y="2872740"/>
            <a:ext cx="121920" cy="121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36184" y="4475988"/>
            <a:ext cx="121920" cy="121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1441" y="2080260"/>
            <a:ext cx="121920" cy="121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09917" y="2412492"/>
            <a:ext cx="123444" cy="143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49184" y="195655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points (GP)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49031" y="23195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points (RP)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09256" y="3196787"/>
            <a:ext cx="2984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Grid cell G1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09917" y="3550615"/>
            <a:ext cx="2983483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of GP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of 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of 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of GP – RP </a:t>
            </a:r>
            <a:r>
              <a:rPr lang="en-US" dirty="0" smtClean="0"/>
              <a:t>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of RP – RP shortest </a:t>
            </a:r>
          </a:p>
          <a:p>
            <a:r>
              <a:rPr lang="en-US" dirty="0" smtClean="0"/>
              <a:t>network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Present flag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459225" y="3429000"/>
            <a:ext cx="125475" cy="127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21956" y="2772664"/>
            <a:ext cx="113944" cy="12293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949031" y="263676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points (DP)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79861" y="3656814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15616" y="3692127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16018" y="204773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3639" y="204773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58574" y="204316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58573" y="342900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58572" y="5108186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72311" y="5201904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15267" y="5201904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15431" y="29357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gp2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97144" y="481400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gp3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16567" y="478993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gp4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09837" y="292275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gp1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99040" y="2272006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rp1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25147" y="265328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rp2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596825" y="425385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rp3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948759" y="478028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rp4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0649" y="3221458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r1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15031" y="597562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178DBB"/>
                </a:solidFill>
              </a:rPr>
              <a:t>Use pre-computation based on grids</a:t>
            </a:r>
            <a:endParaRPr lang="en-US" dirty="0">
              <a:solidFill>
                <a:srgbClr val="178DBB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25875" y="6306194"/>
            <a:ext cx="811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8DBB"/>
                </a:solidFill>
              </a:rPr>
              <a:t>Use approximation to store only a fixed amount of reference points per grid</a:t>
            </a:r>
          </a:p>
        </p:txBody>
      </p:sp>
    </p:spTree>
    <p:extLst>
      <p:ext uri="{BB962C8B-B14F-4D97-AF65-F5344CB8AC3E}">
        <p14:creationId xmlns:p14="http://schemas.microsoft.com/office/powerpoint/2010/main" val="3614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3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2941</TotalTime>
  <Words>675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Wingdings</vt:lpstr>
      <vt:lpstr>Wingdings 3</vt:lpstr>
      <vt:lpstr>Wisp</vt:lpstr>
      <vt:lpstr>Approximate ANN on road networks</vt:lpstr>
      <vt:lpstr>Topics</vt:lpstr>
      <vt:lpstr>Introduction</vt:lpstr>
      <vt:lpstr>Introduction (contd.)</vt:lpstr>
      <vt:lpstr>Motivation</vt:lpstr>
      <vt:lpstr>Motivation (contd.)</vt:lpstr>
      <vt:lpstr>Problem definition</vt:lpstr>
      <vt:lpstr>Solution</vt:lpstr>
      <vt:lpstr>Solution (contd.)</vt:lpstr>
      <vt:lpstr>Solution (contd.)</vt:lpstr>
      <vt:lpstr>Solution (contd.)</vt:lpstr>
      <vt:lpstr>Solution (contd.)</vt:lpstr>
      <vt:lpstr>Algorithm description</vt:lpstr>
      <vt:lpstr>Algorithm description</vt:lpstr>
      <vt:lpstr>Experimental setup</vt:lpstr>
      <vt:lpstr>Experimental analysis</vt:lpstr>
      <vt:lpstr>Experiment metrics</vt:lpstr>
      <vt:lpstr>Experimental results: Avg computation time</vt:lpstr>
      <vt:lpstr>Experimental results: Avg path distance</vt:lpstr>
      <vt:lpstr>Experimental results: Speed up</vt:lpstr>
      <vt:lpstr>Progress till now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Pre-computation based ANN</dc:title>
  <dc:creator>Saranya Sadasivam</dc:creator>
  <cp:lastModifiedBy>Saranya Sadasivam</cp:lastModifiedBy>
  <cp:revision>313</cp:revision>
  <dcterms:created xsi:type="dcterms:W3CDTF">2014-03-03T17:11:01Z</dcterms:created>
  <dcterms:modified xsi:type="dcterms:W3CDTF">2014-04-24T21:38:00Z</dcterms:modified>
</cp:coreProperties>
</file>