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notesMasterIdLst>
    <p:notesMasterId r:id="rId16"/>
  </p:notesMasterIdLst>
  <p:sldIdLst>
    <p:sldId id="256" r:id="rId2"/>
    <p:sldId id="257" r:id="rId3"/>
    <p:sldId id="258" r:id="rId4"/>
    <p:sldId id="259" r:id="rId5"/>
    <p:sldId id="260" r:id="rId6"/>
    <p:sldId id="269" r:id="rId7"/>
    <p:sldId id="271" r:id="rId8"/>
    <p:sldId id="272" r:id="rId9"/>
    <p:sldId id="273" r:id="rId10"/>
    <p:sldId id="277" r:id="rId11"/>
    <p:sldId id="268" r:id="rId12"/>
    <p:sldId id="274" r:id="rId13"/>
    <p:sldId id="276" r:id="rId14"/>
    <p:sldId id="27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099"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B66FEB-3E50-4BA8-8B67-5BC72F3EC82C}" type="datetimeFigureOut">
              <a:rPr lang="en-US" smtClean="0"/>
              <a:t>11/25/2021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8ABB6-042D-480F-A73A-3F2C8CA08E2C}" type="slidenum">
              <a:rPr lang="en-US" smtClean="0"/>
              <a:t>‹#›</a:t>
            </a:fld>
            <a:endParaRPr lang="en-US"/>
          </a:p>
        </p:txBody>
      </p:sp>
    </p:spTree>
    <p:extLst>
      <p:ext uri="{BB962C8B-B14F-4D97-AF65-F5344CB8AC3E}">
        <p14:creationId xmlns:p14="http://schemas.microsoft.com/office/powerpoint/2010/main" val="3561688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6AFE63C-16D0-4814-9537-C2E1603E8A11}" type="datetime1">
              <a:rPr lang="en-US" smtClean="0"/>
              <a:t>11/25/2021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F9F812-E3EC-4F85-BA4C-FA46DBD3734B}" type="datetime1">
              <a:rPr lang="en-US" smtClean="0"/>
              <a:t>11/25/2021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D14CB2-8983-41F6-A4EB-E0874B7DC8C8}" type="datetime1">
              <a:rPr lang="en-US" smtClean="0"/>
              <a:t>11/25/2021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084ED8-31A4-4DB9-9FC0-75F8013391F3}" type="datetime1">
              <a:rPr lang="en-US" smtClean="0"/>
              <a:t>11/25/2021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604F73F-967B-4F0B-9D49-41EE5AE8E476}" type="datetime1">
              <a:rPr lang="en-US" smtClean="0"/>
              <a:t>11/25/2021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73ABCA3-8FFF-4720-AFB3-3D6AC84E97D3}" type="datetime1">
              <a:rPr lang="en-US" smtClean="0"/>
              <a:t>11/25/2021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F095978-A671-48CD-9D21-17C610FBE1CC}" type="datetime1">
              <a:rPr lang="en-US" smtClean="0"/>
              <a:t>11/25/2021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AED8FC5-25C9-436D-A112-4A08A98D511A}" type="datetime1">
              <a:rPr lang="en-US" smtClean="0"/>
              <a:t>11/25/2021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E65FCEF-52DC-4A2A-9428-AB42A4906ED6}" type="datetime1">
              <a:rPr lang="en-US" smtClean="0"/>
              <a:t>11/25/2021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437ED73-B912-43D3-86C8-08052DF23BB4}" type="datetime1">
              <a:rPr lang="en-US" smtClean="0"/>
              <a:t>11/25/2021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5A7467D-BE58-42B0-8AFC-930AC520D209}" type="datetime1">
              <a:rPr lang="en-US" smtClean="0"/>
              <a:t>11/25/2021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4378A00-0A25-4F5E-B708-22B6900672D0}" type="datetime1">
              <a:rPr lang="en-US" smtClean="0"/>
              <a:t>11/25/2021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905000"/>
            <a:ext cx="7406640" cy="1472184"/>
          </a:xfrm>
        </p:spPr>
        <p:txBody>
          <a:bodyPr>
            <a:normAutofit fontScale="90000"/>
          </a:bodyPr>
          <a:lstStyle/>
          <a:p>
            <a:pPr algn="ctr"/>
            <a:r>
              <a:rPr lang="en-US" dirty="0"/>
              <a:t>A Decision Support System for understanding the importance of Two-dosage Vaccination </a:t>
            </a:r>
          </a:p>
        </p:txBody>
      </p:sp>
      <p:sp>
        <p:nvSpPr>
          <p:cNvPr id="3" name="Subtitle 2"/>
          <p:cNvSpPr>
            <a:spLocks noGrp="1"/>
          </p:cNvSpPr>
          <p:nvPr>
            <p:ph type="subTitle" idx="1"/>
          </p:nvPr>
        </p:nvSpPr>
        <p:spPr>
          <a:xfrm>
            <a:off x="1371600" y="3733800"/>
            <a:ext cx="7406640" cy="2590800"/>
          </a:xfrm>
        </p:spPr>
        <p:txBody>
          <a:bodyPr>
            <a:normAutofit/>
          </a:bodyPr>
          <a:lstStyle/>
          <a:p>
            <a:pPr algn="just"/>
            <a:r>
              <a:rPr lang="en-US" sz="2000" dirty="0" smtClean="0"/>
              <a:t>Presented By:</a:t>
            </a:r>
          </a:p>
          <a:p>
            <a:pPr algn="just"/>
            <a:r>
              <a:rPr lang="en-US" sz="2000" dirty="0" smtClean="0"/>
              <a:t>	</a:t>
            </a:r>
            <a:r>
              <a:rPr lang="en-US" sz="2000" dirty="0" err="1" smtClean="0"/>
              <a:t>Saranya</a:t>
            </a:r>
            <a:r>
              <a:rPr lang="en-US" sz="2000" dirty="0" smtClean="0"/>
              <a:t> R,</a:t>
            </a:r>
          </a:p>
          <a:p>
            <a:pPr algn="just"/>
            <a:r>
              <a:rPr lang="en-US" sz="2000" dirty="0" smtClean="0"/>
              <a:t>	Department </a:t>
            </a:r>
            <a:r>
              <a:rPr lang="en-US" sz="2000" dirty="0"/>
              <a:t>of Applied Mathematics and </a:t>
            </a:r>
            <a:r>
              <a:rPr lang="en-US" sz="2000" dirty="0" smtClean="0"/>
              <a:t>Computational 		Science, </a:t>
            </a:r>
          </a:p>
          <a:p>
            <a:pPr algn="just"/>
            <a:r>
              <a:rPr lang="en-US" sz="2000" dirty="0"/>
              <a:t>	</a:t>
            </a:r>
            <a:r>
              <a:rPr lang="en-US" sz="2000" dirty="0" err="1" smtClean="0"/>
              <a:t>Thiagarajar</a:t>
            </a:r>
            <a:r>
              <a:rPr lang="en-US" sz="2000" dirty="0" smtClean="0"/>
              <a:t> </a:t>
            </a:r>
            <a:r>
              <a:rPr lang="en-US" sz="2000" dirty="0"/>
              <a:t>College of </a:t>
            </a:r>
            <a:r>
              <a:rPr lang="en-US" sz="2000" dirty="0" smtClean="0"/>
              <a:t>Engineering, Madurai. 			saranyarajagopal2002@gmail.com </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83570183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50" r="6696"/>
          <a:stretch/>
        </p:blipFill>
        <p:spPr bwMode="auto">
          <a:xfrm>
            <a:off x="1066800" y="381000"/>
            <a:ext cx="4038600" cy="357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3750" t="51838" r="53785" b="20125"/>
          <a:stretch/>
        </p:blipFill>
        <p:spPr bwMode="auto">
          <a:xfrm>
            <a:off x="4876800" y="3804492"/>
            <a:ext cx="3729527" cy="2618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410200" y="1202569"/>
            <a:ext cx="3657600" cy="1200329"/>
          </a:xfrm>
          <a:prstGeom prst="rect">
            <a:avLst/>
          </a:prstGeom>
        </p:spPr>
        <p:txBody>
          <a:bodyPr wrap="square">
            <a:spAutoFit/>
          </a:bodyPr>
          <a:lstStyle/>
          <a:p>
            <a:pPr algn="just"/>
            <a:r>
              <a:rPr lang="en-US" dirty="0"/>
              <a:t>Heap graph represents the correlation between the death rate and other important factors like active cases, death rate etc.</a:t>
            </a:r>
          </a:p>
        </p:txBody>
      </p:sp>
      <p:sp>
        <p:nvSpPr>
          <p:cNvPr id="5" name="Rectangle 4"/>
          <p:cNvSpPr/>
          <p:nvPr/>
        </p:nvSpPr>
        <p:spPr>
          <a:xfrm>
            <a:off x="1447800" y="4114800"/>
            <a:ext cx="3352800" cy="1200329"/>
          </a:xfrm>
          <a:prstGeom prst="rect">
            <a:avLst/>
          </a:prstGeom>
        </p:spPr>
        <p:txBody>
          <a:bodyPr wrap="square">
            <a:spAutoFit/>
          </a:bodyPr>
          <a:lstStyle/>
          <a:p>
            <a:pPr algn="just"/>
            <a:r>
              <a:rPr lang="en-US" dirty="0" smtClean="0"/>
              <a:t>This subplot graph represents the trend of vaccination on a particular duration with respect to death rate. </a:t>
            </a:r>
            <a:endParaRPr lang="en-US" dirty="0"/>
          </a:p>
        </p:txBody>
      </p:sp>
    </p:spTree>
    <p:extLst>
      <p:ext uri="{BB962C8B-B14F-4D97-AF65-F5344CB8AC3E}">
        <p14:creationId xmlns:p14="http://schemas.microsoft.com/office/powerpoint/2010/main" val="3774464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EVALUATION PARAMETER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6800" y="1524000"/>
                <a:ext cx="8001000" cy="5181600"/>
              </a:xfrm>
            </p:spPr>
            <p:txBody>
              <a:bodyPr>
                <a:normAutofit fontScale="92500" lnSpcReduction="20000"/>
              </a:bodyPr>
              <a:lstStyle/>
              <a:p>
                <a:pPr algn="just"/>
                <a:r>
                  <a:rPr lang="en-US" sz="1800" dirty="0"/>
                  <a:t>Normalization is the process of converting the values of numeric columns in a dataset to a similar scale without distorting the ranges of values or losing information</a:t>
                </a:r>
                <a:r>
                  <a:rPr lang="en-US" sz="1800" dirty="0" smtClean="0"/>
                  <a:t>.</a:t>
                </a:r>
              </a:p>
              <a:p>
                <a:pPr marL="0" indent="0" algn="just">
                  <a:buNone/>
                </a:pPr>
                <a14:m>
                  <m:oMathPara xmlns:m="http://schemas.openxmlformats.org/officeDocument/2006/math">
                    <m:oMathParaPr>
                      <m:jc m:val="centerGroup"/>
                    </m:oMathParaPr>
                    <m:oMath xmlns:m="http://schemas.openxmlformats.org/officeDocument/2006/math">
                      <m:sSup>
                        <m:sSupPr>
                          <m:ctrlPr>
                            <a:rPr lang="en-US" sz="1800" i="1">
                              <a:latin typeface="Cambria Math"/>
                            </a:rPr>
                          </m:ctrlPr>
                        </m:sSupPr>
                        <m:e>
                          <m:r>
                            <a:rPr lang="en-IN" sz="1800" i="1">
                              <a:latin typeface="Cambria Math"/>
                            </a:rPr>
                            <m:t>𝑥</m:t>
                          </m:r>
                        </m:e>
                        <m:sup>
                          <m:r>
                            <a:rPr lang="en-IN" sz="1800" i="1">
                              <a:latin typeface="Cambria Math"/>
                            </a:rPr>
                            <m:t>′</m:t>
                          </m:r>
                        </m:sup>
                      </m:sSup>
                      <m:r>
                        <a:rPr lang="en-IN" sz="1800">
                          <a:latin typeface="Cambria Math"/>
                        </a:rPr>
                        <m:t>=</m:t>
                      </m:r>
                      <m:f>
                        <m:fPr>
                          <m:ctrlPr>
                            <a:rPr lang="en-US" sz="1800" i="1">
                              <a:latin typeface="Cambria Math"/>
                            </a:rPr>
                          </m:ctrlPr>
                        </m:fPr>
                        <m:num>
                          <m:r>
                            <a:rPr lang="en-IN" sz="1800" i="1">
                              <a:latin typeface="Cambria Math"/>
                            </a:rPr>
                            <m:t>𝑥</m:t>
                          </m:r>
                          <m:r>
                            <a:rPr lang="en-IN" sz="1800" i="1">
                              <a:latin typeface="Cambria Math"/>
                            </a:rPr>
                            <m:t>−</m:t>
                          </m:r>
                          <m:func>
                            <m:funcPr>
                              <m:ctrlPr>
                                <a:rPr lang="en-US" sz="1800" i="1">
                                  <a:latin typeface="Cambria Math"/>
                                </a:rPr>
                              </m:ctrlPr>
                            </m:funcPr>
                            <m:fName>
                              <m:r>
                                <m:rPr>
                                  <m:sty m:val="p"/>
                                </m:rPr>
                                <a:rPr lang="en-IN" sz="1800">
                                  <a:latin typeface="Cambria Math"/>
                                </a:rPr>
                                <m:t>min</m:t>
                              </m:r>
                            </m:fName>
                            <m:e>
                              <m:d>
                                <m:dPr>
                                  <m:ctrlPr>
                                    <a:rPr lang="en-US" sz="1800" i="1">
                                      <a:latin typeface="Cambria Math"/>
                                    </a:rPr>
                                  </m:ctrlPr>
                                </m:dPr>
                                <m:e>
                                  <m:r>
                                    <a:rPr lang="en-IN" sz="1800" i="1">
                                      <a:latin typeface="Cambria Math"/>
                                    </a:rPr>
                                    <m:t>𝑥</m:t>
                                  </m:r>
                                </m:e>
                              </m:d>
                            </m:e>
                          </m:func>
                        </m:num>
                        <m:den>
                          <m:func>
                            <m:funcPr>
                              <m:ctrlPr>
                                <a:rPr lang="en-US" sz="1800" i="1">
                                  <a:latin typeface="Cambria Math"/>
                                </a:rPr>
                              </m:ctrlPr>
                            </m:funcPr>
                            <m:fName>
                              <m:r>
                                <m:rPr>
                                  <m:sty m:val="p"/>
                                </m:rPr>
                                <a:rPr lang="en-IN" sz="1800">
                                  <a:latin typeface="Cambria Math"/>
                                </a:rPr>
                                <m:t>max</m:t>
                              </m:r>
                            </m:fName>
                            <m:e>
                              <m:d>
                                <m:dPr>
                                  <m:ctrlPr>
                                    <a:rPr lang="en-US" sz="1800" i="1">
                                      <a:latin typeface="Cambria Math"/>
                                    </a:rPr>
                                  </m:ctrlPr>
                                </m:dPr>
                                <m:e>
                                  <m:r>
                                    <a:rPr lang="en-IN" sz="1800" i="1">
                                      <a:latin typeface="Cambria Math"/>
                                    </a:rPr>
                                    <m:t>𝑥</m:t>
                                  </m:r>
                                </m:e>
                              </m:d>
                            </m:e>
                          </m:func>
                          <m:r>
                            <a:rPr lang="en-IN" sz="1800" i="1">
                              <a:latin typeface="Cambria Math"/>
                            </a:rPr>
                            <m:t>−</m:t>
                          </m:r>
                          <m:r>
                            <m:rPr>
                              <m:sty m:val="p"/>
                            </m:rPr>
                            <a:rPr lang="en-IN" sz="1800">
                              <a:latin typeface="Cambria Math"/>
                            </a:rPr>
                            <m:t>min</m:t>
                          </m:r>
                          <m:r>
                            <a:rPr lang="en-IN" sz="1800">
                              <a:latin typeface="Cambria Math"/>
                            </a:rPr>
                            <m:t>⁡(</m:t>
                          </m:r>
                          <m:r>
                            <a:rPr lang="en-IN" sz="1800" i="1">
                              <a:latin typeface="Cambria Math"/>
                            </a:rPr>
                            <m:t>𝑥</m:t>
                          </m:r>
                          <m:r>
                            <a:rPr lang="en-IN" sz="1800">
                              <a:latin typeface="Cambria Math"/>
                            </a:rPr>
                            <m:t>)</m:t>
                          </m:r>
                        </m:den>
                      </m:f>
                    </m:oMath>
                  </m:oMathPara>
                </a14:m>
                <a:endParaRPr lang="en-US" sz="1800" dirty="0"/>
              </a:p>
              <a:p>
                <a:pPr algn="just"/>
                <a:r>
                  <a:rPr lang="en-US" sz="1800" dirty="0" smtClean="0"/>
                  <a:t>Pearson correlation formula that results in correlation between two variables.</a:t>
                </a:r>
              </a:p>
              <a:p>
                <a:pPr marL="0" indent="0" algn="just">
                  <a:buNone/>
                </a:pPr>
                <a14:m>
                  <m:oMathPara xmlns:m="http://schemas.openxmlformats.org/officeDocument/2006/math">
                    <m:oMathParaPr>
                      <m:jc m:val="centerGroup"/>
                    </m:oMathParaPr>
                    <m:oMath xmlns:m="http://schemas.openxmlformats.org/officeDocument/2006/math">
                      <m:r>
                        <a:rPr lang="en-IN" sz="1800" i="1">
                          <a:latin typeface="Cambria Math"/>
                        </a:rPr>
                        <m:t>𝑟</m:t>
                      </m:r>
                      <m:r>
                        <a:rPr lang="en-IN" sz="1800">
                          <a:latin typeface="Cambria Math"/>
                        </a:rPr>
                        <m:t>=</m:t>
                      </m:r>
                      <m:f>
                        <m:fPr>
                          <m:ctrlPr>
                            <a:rPr lang="en-US" sz="1800" i="1">
                              <a:latin typeface="Cambria Math"/>
                            </a:rPr>
                          </m:ctrlPr>
                        </m:fPr>
                        <m:num>
                          <m:r>
                            <a:rPr lang="en-IN" sz="1800">
                              <a:latin typeface="Cambria Math"/>
                            </a:rPr>
                            <m:t>∑(</m:t>
                          </m:r>
                          <m:d>
                            <m:dPr>
                              <m:ctrlPr>
                                <a:rPr lang="en-US" sz="1800" i="1">
                                  <a:latin typeface="Cambria Math"/>
                                </a:rPr>
                              </m:ctrlPr>
                            </m:dPr>
                            <m:e>
                              <m:sSub>
                                <m:sSubPr>
                                  <m:ctrlPr>
                                    <a:rPr lang="en-US" sz="1800" i="1">
                                      <a:latin typeface="Cambria Math"/>
                                    </a:rPr>
                                  </m:ctrlPr>
                                </m:sSubPr>
                                <m:e>
                                  <m:r>
                                    <a:rPr lang="en-IN" sz="1800" i="1">
                                      <a:latin typeface="Cambria Math"/>
                                    </a:rPr>
                                    <m:t>𝑋</m:t>
                                  </m:r>
                                </m:e>
                                <m:sub>
                                  <m:r>
                                    <a:rPr lang="en-IN" sz="1800" i="1">
                                      <a:latin typeface="Cambria Math"/>
                                    </a:rPr>
                                    <m:t>𝑖</m:t>
                                  </m:r>
                                </m:sub>
                              </m:sSub>
                              <m:r>
                                <a:rPr lang="en-IN" sz="1800" i="1">
                                  <a:latin typeface="Cambria Math"/>
                                </a:rPr>
                                <m:t>−</m:t>
                              </m:r>
                              <m:sSubSup>
                                <m:sSubSupPr>
                                  <m:ctrlPr>
                                    <a:rPr lang="en-US" sz="1800" i="1">
                                      <a:latin typeface="Cambria Math"/>
                                    </a:rPr>
                                  </m:ctrlPr>
                                </m:sSubSupPr>
                                <m:e>
                                  <m:r>
                                    <a:rPr lang="en-IN" sz="1800" i="1">
                                      <a:latin typeface="Cambria Math"/>
                                    </a:rPr>
                                    <m:t>𝑋</m:t>
                                  </m:r>
                                </m:e>
                                <m:sub>
                                  <m:r>
                                    <a:rPr lang="en-IN" sz="1800" i="1">
                                      <a:latin typeface="Cambria Math"/>
                                    </a:rPr>
                                    <m:t>𝑖</m:t>
                                  </m:r>
                                </m:sub>
                                <m:sup>
                                  <m:r>
                                    <a:rPr lang="en-IN" sz="1800" i="1">
                                      <a:latin typeface="Cambria Math"/>
                                    </a:rPr>
                                    <m:t>′</m:t>
                                  </m:r>
                                </m:sup>
                              </m:sSubSup>
                            </m:e>
                          </m:d>
                          <m:d>
                            <m:dPr>
                              <m:ctrlPr>
                                <a:rPr lang="en-US" sz="1800" i="1">
                                  <a:latin typeface="Cambria Math"/>
                                </a:rPr>
                              </m:ctrlPr>
                            </m:dPr>
                            <m:e>
                              <m:sSub>
                                <m:sSubPr>
                                  <m:ctrlPr>
                                    <a:rPr lang="en-US" sz="1800" i="1">
                                      <a:latin typeface="Cambria Math"/>
                                    </a:rPr>
                                  </m:ctrlPr>
                                </m:sSubPr>
                                <m:e>
                                  <m:r>
                                    <a:rPr lang="en-IN" sz="1800" i="1">
                                      <a:latin typeface="Cambria Math"/>
                                    </a:rPr>
                                    <m:t>𝑌</m:t>
                                  </m:r>
                                </m:e>
                                <m:sub>
                                  <m:r>
                                    <a:rPr lang="en-IN" sz="1800" i="1">
                                      <a:latin typeface="Cambria Math"/>
                                    </a:rPr>
                                    <m:t>𝑖</m:t>
                                  </m:r>
                                </m:sub>
                              </m:sSub>
                              <m:r>
                                <a:rPr lang="en-IN" sz="1800" i="1">
                                  <a:latin typeface="Cambria Math"/>
                                </a:rPr>
                                <m:t>−</m:t>
                              </m:r>
                              <m:sSubSup>
                                <m:sSubSupPr>
                                  <m:ctrlPr>
                                    <a:rPr lang="en-US" sz="1800" i="1">
                                      <a:latin typeface="Cambria Math"/>
                                    </a:rPr>
                                  </m:ctrlPr>
                                </m:sSubSupPr>
                                <m:e>
                                  <m:r>
                                    <a:rPr lang="en-IN" sz="1800" i="1">
                                      <a:latin typeface="Cambria Math"/>
                                    </a:rPr>
                                    <m:t>𝑌</m:t>
                                  </m:r>
                                </m:e>
                                <m:sub>
                                  <m:r>
                                    <a:rPr lang="en-IN" sz="1800" i="1">
                                      <a:latin typeface="Cambria Math"/>
                                    </a:rPr>
                                    <m:t>𝑖</m:t>
                                  </m:r>
                                </m:sub>
                                <m:sup>
                                  <m:r>
                                    <a:rPr lang="en-IN" sz="1800" i="1">
                                      <a:latin typeface="Cambria Math"/>
                                    </a:rPr>
                                    <m:t>′</m:t>
                                  </m:r>
                                </m:sup>
                              </m:sSubSup>
                            </m:e>
                          </m:d>
                          <m:r>
                            <a:rPr lang="en-IN" sz="1800">
                              <a:latin typeface="Cambria Math"/>
                            </a:rPr>
                            <m:t>)</m:t>
                          </m:r>
                        </m:num>
                        <m:den>
                          <m:rad>
                            <m:radPr>
                              <m:degHide m:val="on"/>
                              <m:ctrlPr>
                                <a:rPr lang="en-US" sz="1800" i="1">
                                  <a:latin typeface="Cambria Math"/>
                                </a:rPr>
                              </m:ctrlPr>
                            </m:radPr>
                            <m:deg/>
                            <m:e>
                              <m:sSup>
                                <m:sSupPr>
                                  <m:ctrlPr>
                                    <a:rPr lang="en-US" sz="1800" i="1">
                                      <a:latin typeface="Cambria Math"/>
                                    </a:rPr>
                                  </m:ctrlPr>
                                </m:sSupPr>
                                <m:e>
                                  <m:r>
                                    <a:rPr lang="en-IN" sz="1800">
                                      <a:latin typeface="Cambria Math"/>
                                    </a:rPr>
                                    <m:t>∑(</m:t>
                                  </m:r>
                                  <m:d>
                                    <m:dPr>
                                      <m:ctrlPr>
                                        <a:rPr lang="en-US" sz="1800" i="1">
                                          <a:latin typeface="Cambria Math"/>
                                        </a:rPr>
                                      </m:ctrlPr>
                                    </m:dPr>
                                    <m:e>
                                      <m:sSub>
                                        <m:sSubPr>
                                          <m:ctrlPr>
                                            <a:rPr lang="en-US" sz="1800" i="1">
                                              <a:latin typeface="Cambria Math"/>
                                            </a:rPr>
                                          </m:ctrlPr>
                                        </m:sSubPr>
                                        <m:e>
                                          <m:r>
                                            <a:rPr lang="en-IN" sz="1800" i="1">
                                              <a:latin typeface="Cambria Math"/>
                                            </a:rPr>
                                            <m:t>𝑋</m:t>
                                          </m:r>
                                        </m:e>
                                        <m:sub>
                                          <m:r>
                                            <a:rPr lang="en-IN" sz="1800" i="1">
                                              <a:latin typeface="Cambria Math"/>
                                            </a:rPr>
                                            <m:t>𝑖</m:t>
                                          </m:r>
                                        </m:sub>
                                      </m:sSub>
                                      <m:r>
                                        <a:rPr lang="en-IN" sz="1800" i="1">
                                          <a:latin typeface="Cambria Math"/>
                                        </a:rPr>
                                        <m:t>−</m:t>
                                      </m:r>
                                      <m:sSubSup>
                                        <m:sSubSupPr>
                                          <m:ctrlPr>
                                            <a:rPr lang="en-US" sz="1800" i="1">
                                              <a:latin typeface="Cambria Math"/>
                                            </a:rPr>
                                          </m:ctrlPr>
                                        </m:sSubSupPr>
                                        <m:e>
                                          <m:r>
                                            <a:rPr lang="en-IN" sz="1800" i="1">
                                              <a:latin typeface="Cambria Math"/>
                                            </a:rPr>
                                            <m:t>𝑋</m:t>
                                          </m:r>
                                        </m:e>
                                        <m:sub>
                                          <m:r>
                                            <a:rPr lang="en-IN" sz="1800" i="1">
                                              <a:latin typeface="Cambria Math"/>
                                            </a:rPr>
                                            <m:t>𝑖</m:t>
                                          </m:r>
                                        </m:sub>
                                        <m:sup>
                                          <m:r>
                                            <a:rPr lang="en-IN" sz="1800" i="1">
                                              <a:latin typeface="Cambria Math"/>
                                            </a:rPr>
                                            <m:t>′</m:t>
                                          </m:r>
                                        </m:sup>
                                      </m:sSubSup>
                                    </m:e>
                                  </m:d>
                                </m:e>
                                <m:sup>
                                  <m:r>
                                    <a:rPr lang="en-IN" sz="1800">
                                      <a:latin typeface="Cambria Math"/>
                                    </a:rPr>
                                    <m:t>2</m:t>
                                  </m:r>
                                </m:sup>
                              </m:sSup>
                              <m:sSup>
                                <m:sSupPr>
                                  <m:ctrlPr>
                                    <a:rPr lang="en-US" sz="1800" i="1">
                                      <a:latin typeface="Cambria Math"/>
                                    </a:rPr>
                                  </m:ctrlPr>
                                </m:sSupPr>
                                <m:e>
                                  <m:d>
                                    <m:dPr>
                                      <m:ctrlPr>
                                        <a:rPr lang="en-US" sz="1800" i="1">
                                          <a:latin typeface="Cambria Math"/>
                                        </a:rPr>
                                      </m:ctrlPr>
                                    </m:dPr>
                                    <m:e>
                                      <m:sSub>
                                        <m:sSubPr>
                                          <m:ctrlPr>
                                            <a:rPr lang="en-US" sz="1800" i="1">
                                              <a:latin typeface="Cambria Math"/>
                                            </a:rPr>
                                          </m:ctrlPr>
                                        </m:sSubPr>
                                        <m:e>
                                          <m:r>
                                            <a:rPr lang="en-IN" sz="1800" i="1">
                                              <a:latin typeface="Cambria Math"/>
                                            </a:rPr>
                                            <m:t>𝑌</m:t>
                                          </m:r>
                                        </m:e>
                                        <m:sub>
                                          <m:r>
                                            <a:rPr lang="en-IN" sz="1800" i="1">
                                              <a:latin typeface="Cambria Math"/>
                                            </a:rPr>
                                            <m:t>𝑖</m:t>
                                          </m:r>
                                        </m:sub>
                                      </m:sSub>
                                      <m:r>
                                        <a:rPr lang="en-IN" sz="1800" i="1">
                                          <a:latin typeface="Cambria Math"/>
                                        </a:rPr>
                                        <m:t>−</m:t>
                                      </m:r>
                                      <m:sSubSup>
                                        <m:sSubSupPr>
                                          <m:ctrlPr>
                                            <a:rPr lang="en-US" sz="1800" i="1">
                                              <a:latin typeface="Cambria Math"/>
                                            </a:rPr>
                                          </m:ctrlPr>
                                        </m:sSubSupPr>
                                        <m:e>
                                          <m:r>
                                            <a:rPr lang="en-IN" sz="1800" i="1">
                                              <a:latin typeface="Cambria Math"/>
                                            </a:rPr>
                                            <m:t>𝑌</m:t>
                                          </m:r>
                                        </m:e>
                                        <m:sub>
                                          <m:r>
                                            <a:rPr lang="en-IN" sz="1800" i="1">
                                              <a:latin typeface="Cambria Math"/>
                                            </a:rPr>
                                            <m:t>𝑖</m:t>
                                          </m:r>
                                        </m:sub>
                                        <m:sup>
                                          <m:r>
                                            <a:rPr lang="en-IN" sz="1800" i="1">
                                              <a:latin typeface="Cambria Math"/>
                                            </a:rPr>
                                            <m:t>′</m:t>
                                          </m:r>
                                        </m:sup>
                                      </m:sSubSup>
                                    </m:e>
                                  </m:d>
                                </m:e>
                                <m:sup>
                                  <m:r>
                                    <a:rPr lang="en-IN" sz="1800">
                                      <a:latin typeface="Cambria Math"/>
                                    </a:rPr>
                                    <m:t>2</m:t>
                                  </m:r>
                                </m:sup>
                              </m:sSup>
                              <m:r>
                                <a:rPr lang="en-IN" sz="1800">
                                  <a:latin typeface="Cambria Math"/>
                                </a:rPr>
                                <m:t>)</m:t>
                              </m:r>
                            </m:e>
                          </m:rad>
                        </m:den>
                      </m:f>
                    </m:oMath>
                  </m:oMathPara>
                </a14:m>
                <a:endParaRPr lang="en-US" sz="1800" dirty="0" smtClean="0"/>
              </a:p>
              <a:p>
                <a:pPr algn="just"/>
                <a:r>
                  <a:rPr lang="en-US" sz="1800" dirty="0" smtClean="0"/>
                  <a:t>Mean absolute </a:t>
                </a:r>
                <a:r>
                  <a:rPr lang="en-US" sz="1800" dirty="0"/>
                  <a:t>error  is the sum of errors between the predicted and the actual value in the absolute </a:t>
                </a:r>
                <a:r>
                  <a:rPr lang="en-US" sz="1800" dirty="0" smtClean="0"/>
                  <a:t>form.</a:t>
                </a:r>
              </a:p>
              <a:p>
                <a:pPr marL="0" indent="0" algn="just">
                  <a:buNone/>
                </a:pPr>
                <a14:m>
                  <m:oMathPara xmlns:m="http://schemas.openxmlformats.org/officeDocument/2006/math">
                    <m:oMathParaPr>
                      <m:jc m:val="centerGroup"/>
                    </m:oMathParaPr>
                    <m:oMath xmlns:m="http://schemas.openxmlformats.org/officeDocument/2006/math">
                      <m:r>
                        <a:rPr lang="en-IN" sz="1800" i="1">
                          <a:latin typeface="Cambria Math"/>
                        </a:rPr>
                        <m:t>𝑀𝑒𝑎𝑛</m:t>
                      </m:r>
                      <m:r>
                        <a:rPr lang="en-IN" sz="1800">
                          <a:latin typeface="Cambria Math"/>
                        </a:rPr>
                        <m:t> </m:t>
                      </m:r>
                      <m:r>
                        <a:rPr lang="en-IN" sz="1800" i="1">
                          <a:latin typeface="Cambria Math"/>
                        </a:rPr>
                        <m:t>𝐴𝑏𝑠𝑜𝑙𝑢𝑡𝑒</m:t>
                      </m:r>
                      <m:r>
                        <a:rPr lang="en-IN" sz="1800">
                          <a:latin typeface="Cambria Math"/>
                        </a:rPr>
                        <m:t> </m:t>
                      </m:r>
                      <m:r>
                        <a:rPr lang="en-IN" sz="1800" i="1">
                          <a:latin typeface="Cambria Math"/>
                        </a:rPr>
                        <m:t>𝐸𝑟𝑟𝑜𝑟</m:t>
                      </m:r>
                      <m:r>
                        <a:rPr lang="en-IN" sz="1800">
                          <a:latin typeface="Cambria Math"/>
                        </a:rPr>
                        <m:t> </m:t>
                      </m:r>
                      <m:d>
                        <m:dPr>
                          <m:ctrlPr>
                            <a:rPr lang="en-US" sz="1800" i="1">
                              <a:latin typeface="Cambria Math"/>
                            </a:rPr>
                          </m:ctrlPr>
                        </m:dPr>
                        <m:e>
                          <m:r>
                            <a:rPr lang="en-IN" sz="1800" i="1">
                              <a:latin typeface="Cambria Math"/>
                            </a:rPr>
                            <m:t>𝑀𝐴𝐸</m:t>
                          </m:r>
                        </m:e>
                      </m:d>
                      <m:r>
                        <a:rPr lang="en-IN" sz="1800">
                          <a:latin typeface="Cambria Math"/>
                        </a:rPr>
                        <m:t>= </m:t>
                      </m:r>
                      <m:f>
                        <m:fPr>
                          <m:ctrlPr>
                            <a:rPr lang="en-US" sz="1800" i="1">
                              <a:latin typeface="Cambria Math"/>
                            </a:rPr>
                          </m:ctrlPr>
                        </m:fPr>
                        <m:num>
                          <m:nary>
                            <m:naryPr>
                              <m:chr m:val="∑"/>
                              <m:limLoc m:val="undOvr"/>
                              <m:subHide m:val="on"/>
                              <m:supHide m:val="on"/>
                              <m:ctrlPr>
                                <a:rPr lang="en-US" sz="1800" i="1">
                                  <a:latin typeface="Cambria Math"/>
                                </a:rPr>
                              </m:ctrlPr>
                            </m:naryPr>
                            <m:sub/>
                            <m:sup/>
                            <m:e>
                              <m:r>
                                <a:rPr lang="en-IN" sz="1800">
                                  <a:latin typeface="Cambria Math"/>
                                </a:rPr>
                                <m:t>|</m:t>
                              </m:r>
                              <m:sSub>
                                <m:sSubPr>
                                  <m:ctrlPr>
                                    <a:rPr lang="en-US" sz="1800" i="1">
                                      <a:latin typeface="Cambria Math"/>
                                    </a:rPr>
                                  </m:ctrlPr>
                                </m:sSubPr>
                                <m:e>
                                  <m:r>
                                    <a:rPr lang="en-IN" sz="1800" i="1">
                                      <a:latin typeface="Cambria Math"/>
                                    </a:rPr>
                                    <m:t>𝑌</m:t>
                                  </m:r>
                                </m:e>
                                <m:sub>
                                  <m:r>
                                    <a:rPr lang="en-IN" sz="1800" i="1">
                                      <a:latin typeface="Cambria Math"/>
                                    </a:rPr>
                                    <m:t>𝑖</m:t>
                                  </m:r>
                                </m:sub>
                              </m:sSub>
                              <m:r>
                                <a:rPr lang="en-IN" sz="1800" i="1">
                                  <a:latin typeface="Cambria Math"/>
                                </a:rPr>
                                <m:t>−</m:t>
                              </m:r>
                              <m:sSubSup>
                                <m:sSubSupPr>
                                  <m:ctrlPr>
                                    <a:rPr lang="en-US" sz="1800" i="1">
                                      <a:latin typeface="Cambria Math"/>
                                    </a:rPr>
                                  </m:ctrlPr>
                                </m:sSubSupPr>
                                <m:e>
                                  <m:r>
                                    <a:rPr lang="en-IN" sz="1800" i="1">
                                      <a:latin typeface="Cambria Math"/>
                                    </a:rPr>
                                    <m:t>𝑌</m:t>
                                  </m:r>
                                </m:e>
                                <m:sub>
                                  <m:r>
                                    <a:rPr lang="en-IN" sz="1800" i="1">
                                      <a:latin typeface="Cambria Math"/>
                                    </a:rPr>
                                    <m:t>𝑖</m:t>
                                  </m:r>
                                </m:sub>
                                <m:sup>
                                  <m:r>
                                    <a:rPr lang="en-IN" sz="1800" i="1">
                                      <a:latin typeface="Cambria Math"/>
                                    </a:rPr>
                                    <m:t>′</m:t>
                                  </m:r>
                                </m:sup>
                              </m:sSubSup>
                              <m:r>
                                <a:rPr lang="en-IN" sz="1800">
                                  <a:latin typeface="Cambria Math"/>
                                </a:rPr>
                                <m:t>| </m:t>
                              </m:r>
                            </m:e>
                          </m:nary>
                        </m:num>
                        <m:den>
                          <m:r>
                            <a:rPr lang="en-IN" sz="1800" i="1">
                              <a:latin typeface="Cambria Math"/>
                            </a:rPr>
                            <m:t>𝑛</m:t>
                          </m:r>
                        </m:den>
                      </m:f>
                    </m:oMath>
                  </m:oMathPara>
                </a14:m>
                <a:endParaRPr lang="en-US" sz="1800" dirty="0" smtClean="0"/>
              </a:p>
              <a:p>
                <a:pPr algn="just"/>
                <a:r>
                  <a:rPr lang="en-US" sz="1800" dirty="0" smtClean="0"/>
                  <a:t>Mean Squared error </a:t>
                </a:r>
                <a:r>
                  <a:rPr lang="en-US" sz="1800" dirty="0"/>
                  <a:t>is calculated by taking the typical of the square of the difference between the particular and predicted value</a:t>
                </a:r>
                <a:r>
                  <a:rPr lang="en-US" sz="1800" dirty="0" smtClean="0"/>
                  <a:t>.</a:t>
                </a:r>
              </a:p>
              <a:p>
                <a:pPr marL="0" indent="0" algn="just">
                  <a:buNone/>
                </a:pPr>
                <a14:m>
                  <m:oMathPara xmlns:m="http://schemas.openxmlformats.org/officeDocument/2006/math">
                    <m:oMathParaPr>
                      <m:jc m:val="centerGroup"/>
                    </m:oMathParaPr>
                    <m:oMath xmlns:m="http://schemas.openxmlformats.org/officeDocument/2006/math">
                      <m:r>
                        <a:rPr lang="en-IN" sz="1800" i="1">
                          <a:latin typeface="Cambria Math"/>
                        </a:rPr>
                        <m:t>𝑀𝑒𝑎𝑛</m:t>
                      </m:r>
                      <m:r>
                        <a:rPr lang="en-IN" sz="1800">
                          <a:latin typeface="Cambria Math"/>
                        </a:rPr>
                        <m:t> </m:t>
                      </m:r>
                      <m:r>
                        <a:rPr lang="en-IN" sz="1800" i="1">
                          <a:latin typeface="Cambria Math"/>
                        </a:rPr>
                        <m:t>𝑆𝑞𝑢𝑎𝑟𝑒𝑑</m:t>
                      </m:r>
                      <m:r>
                        <a:rPr lang="en-IN" sz="1800">
                          <a:latin typeface="Cambria Math"/>
                        </a:rPr>
                        <m:t> </m:t>
                      </m:r>
                      <m:r>
                        <a:rPr lang="en-IN" sz="1800" i="1">
                          <a:latin typeface="Cambria Math"/>
                        </a:rPr>
                        <m:t>𝐸𝑟𝑟𝑜𝑟</m:t>
                      </m:r>
                      <m:r>
                        <a:rPr lang="en-IN" sz="1800">
                          <a:latin typeface="Cambria Math"/>
                        </a:rPr>
                        <m:t> </m:t>
                      </m:r>
                      <m:d>
                        <m:dPr>
                          <m:ctrlPr>
                            <a:rPr lang="en-US" sz="1800" i="1">
                              <a:latin typeface="Cambria Math"/>
                            </a:rPr>
                          </m:ctrlPr>
                        </m:dPr>
                        <m:e>
                          <m:r>
                            <a:rPr lang="en-IN" sz="1800" i="1">
                              <a:latin typeface="Cambria Math"/>
                            </a:rPr>
                            <m:t>𝑀𝑆𝐸</m:t>
                          </m:r>
                        </m:e>
                      </m:d>
                      <m:r>
                        <a:rPr lang="en-IN" sz="1800">
                          <a:latin typeface="Cambria Math"/>
                        </a:rPr>
                        <m:t>=</m:t>
                      </m:r>
                      <m:f>
                        <m:fPr>
                          <m:ctrlPr>
                            <a:rPr lang="en-US" sz="1800" i="1">
                              <a:latin typeface="Cambria Math"/>
                            </a:rPr>
                          </m:ctrlPr>
                        </m:fPr>
                        <m:num>
                          <m:r>
                            <a:rPr lang="en-IN" sz="1800">
                              <a:latin typeface="Cambria Math"/>
                            </a:rPr>
                            <m:t>∑</m:t>
                          </m:r>
                          <m:sSup>
                            <m:sSupPr>
                              <m:ctrlPr>
                                <a:rPr lang="en-US" sz="1800" i="1">
                                  <a:latin typeface="Cambria Math"/>
                                </a:rPr>
                              </m:ctrlPr>
                            </m:sSupPr>
                            <m:e>
                              <m:sSub>
                                <m:sSubPr>
                                  <m:ctrlPr>
                                    <a:rPr lang="en-US" sz="1800" i="1">
                                      <a:latin typeface="Cambria Math"/>
                                    </a:rPr>
                                  </m:ctrlPr>
                                </m:sSubPr>
                                <m:e>
                                  <m:r>
                                    <a:rPr lang="en-IN" sz="1800">
                                      <a:latin typeface="Cambria Math"/>
                                    </a:rPr>
                                    <m:t>(</m:t>
                                  </m:r>
                                  <m:r>
                                    <a:rPr lang="en-IN" sz="1800" i="1">
                                      <a:latin typeface="Cambria Math"/>
                                    </a:rPr>
                                    <m:t>𝑌</m:t>
                                  </m:r>
                                </m:e>
                                <m:sub>
                                  <m:r>
                                    <a:rPr lang="en-IN" sz="1800" i="1">
                                      <a:latin typeface="Cambria Math"/>
                                    </a:rPr>
                                    <m:t>𝑖</m:t>
                                  </m:r>
                                </m:sub>
                              </m:sSub>
                              <m:r>
                                <a:rPr lang="en-IN" sz="1800" i="1">
                                  <a:latin typeface="Cambria Math"/>
                                </a:rPr>
                                <m:t>−</m:t>
                              </m:r>
                              <m:sSubSup>
                                <m:sSubSupPr>
                                  <m:ctrlPr>
                                    <a:rPr lang="en-US" sz="1800" i="1">
                                      <a:latin typeface="Cambria Math"/>
                                    </a:rPr>
                                  </m:ctrlPr>
                                </m:sSubSupPr>
                                <m:e>
                                  <m:r>
                                    <a:rPr lang="en-IN" sz="1800" i="1">
                                      <a:latin typeface="Cambria Math"/>
                                    </a:rPr>
                                    <m:t>𝑌</m:t>
                                  </m:r>
                                </m:e>
                                <m:sub>
                                  <m:r>
                                    <a:rPr lang="en-IN" sz="1800" i="1">
                                      <a:latin typeface="Cambria Math"/>
                                    </a:rPr>
                                    <m:t>𝑖</m:t>
                                  </m:r>
                                </m:sub>
                                <m:sup>
                                  <m:r>
                                    <a:rPr lang="en-IN" sz="1800" i="1">
                                      <a:latin typeface="Cambria Math"/>
                                    </a:rPr>
                                    <m:t>′</m:t>
                                  </m:r>
                                </m:sup>
                              </m:sSubSup>
                              <m:r>
                                <a:rPr lang="en-IN" sz="1800">
                                  <a:latin typeface="Cambria Math"/>
                                </a:rPr>
                                <m:t>)</m:t>
                              </m:r>
                            </m:e>
                            <m:sup>
                              <m:r>
                                <a:rPr lang="en-IN" sz="1800">
                                  <a:latin typeface="Cambria Math"/>
                                </a:rPr>
                                <m:t>2</m:t>
                              </m:r>
                            </m:sup>
                          </m:sSup>
                          <m:r>
                            <a:rPr lang="en-IN" sz="1800">
                              <a:latin typeface="Cambria Math"/>
                            </a:rPr>
                            <m:t> </m:t>
                          </m:r>
                        </m:num>
                        <m:den>
                          <m:r>
                            <a:rPr lang="en-IN" sz="1800" i="1">
                              <a:latin typeface="Cambria Math"/>
                            </a:rPr>
                            <m:t>𝑛</m:t>
                          </m:r>
                        </m:den>
                      </m:f>
                    </m:oMath>
                  </m:oMathPara>
                </a14:m>
                <a:endParaRPr lang="en-US" sz="1800" dirty="0" smtClean="0"/>
              </a:p>
              <a:p>
                <a:pPr algn="just"/>
                <a:r>
                  <a:rPr lang="en-US" sz="1800" dirty="0" smtClean="0"/>
                  <a:t>F1-Score</a:t>
                </a:r>
              </a:p>
              <a:p>
                <a:pPr marL="0" indent="0" algn="just">
                  <a:buNone/>
                </a:pPr>
                <a14:m>
                  <m:oMathPara xmlns:m="http://schemas.openxmlformats.org/officeDocument/2006/math">
                    <m:oMathParaPr>
                      <m:jc m:val="centerGroup"/>
                    </m:oMathParaPr>
                    <m:oMath xmlns:m="http://schemas.openxmlformats.org/officeDocument/2006/math">
                      <m:r>
                        <a:rPr lang="en-IN" sz="1800" i="1">
                          <a:latin typeface="Cambria Math"/>
                        </a:rPr>
                        <m:t>𝐹</m:t>
                      </m:r>
                      <m:r>
                        <a:rPr lang="en-IN" sz="1800">
                          <a:latin typeface="Cambria Math"/>
                        </a:rPr>
                        <m:t>1</m:t>
                      </m:r>
                      <m:r>
                        <a:rPr lang="en-IN" sz="1800" i="1">
                          <a:latin typeface="Cambria Math"/>
                        </a:rPr>
                        <m:t>−</m:t>
                      </m:r>
                      <m:r>
                        <a:rPr lang="en-IN" sz="1800" i="1">
                          <a:latin typeface="Cambria Math"/>
                        </a:rPr>
                        <m:t>𝑆𝑐𝑜𝑟𝑒</m:t>
                      </m:r>
                      <m:r>
                        <a:rPr lang="en-IN" sz="1800">
                          <a:latin typeface="Cambria Math"/>
                        </a:rPr>
                        <m:t>=</m:t>
                      </m:r>
                      <m:f>
                        <m:fPr>
                          <m:ctrlPr>
                            <a:rPr lang="en-US" sz="1800" i="1">
                              <a:latin typeface="Cambria Math"/>
                            </a:rPr>
                          </m:ctrlPr>
                        </m:fPr>
                        <m:num>
                          <m:r>
                            <a:rPr lang="en-IN" sz="1800">
                              <a:latin typeface="Cambria Math"/>
                            </a:rPr>
                            <m:t>2</m:t>
                          </m:r>
                          <m:r>
                            <a:rPr lang="en-IN" sz="1800" i="1">
                              <a:latin typeface="Cambria Math"/>
                            </a:rPr>
                            <m:t>∗</m:t>
                          </m:r>
                          <m:r>
                            <a:rPr lang="en-IN" sz="1800" i="1">
                              <a:latin typeface="Cambria Math"/>
                            </a:rPr>
                            <m:t>𝑃𝑟𝑒𝑐𝑖𝑠𝑖𝑜𝑛</m:t>
                          </m:r>
                          <m:r>
                            <a:rPr lang="en-IN" sz="1800" i="1">
                              <a:latin typeface="Cambria Math"/>
                            </a:rPr>
                            <m:t>∗</m:t>
                          </m:r>
                          <m:r>
                            <a:rPr lang="en-IN" sz="1800" i="1">
                              <a:latin typeface="Cambria Math"/>
                            </a:rPr>
                            <m:t>𝑅𝑒𝑐𝑎𝑙𝑙</m:t>
                          </m:r>
                        </m:num>
                        <m:den>
                          <m:r>
                            <a:rPr lang="en-IN" sz="1800" i="1">
                              <a:latin typeface="Cambria Math"/>
                            </a:rPr>
                            <m:t>𝑃𝑟𝑒𝑐𝑖𝑠𝑖𝑜𝑛</m:t>
                          </m:r>
                          <m:r>
                            <a:rPr lang="en-IN" sz="1800">
                              <a:latin typeface="Cambria Math"/>
                            </a:rPr>
                            <m:t>+</m:t>
                          </m:r>
                          <m:r>
                            <a:rPr lang="en-IN" sz="1800" i="1">
                              <a:latin typeface="Cambria Math"/>
                            </a:rPr>
                            <m:t>𝑅𝑒𝑐𝑎𝑙𝑙</m:t>
                          </m:r>
                        </m:den>
                      </m:f>
                    </m:oMath>
                  </m:oMathPara>
                </a14:m>
                <a:endParaRPr lang="en-US" sz="1800" dirty="0"/>
              </a:p>
              <a:p>
                <a:pPr marL="1828800" lvl="4" indent="0" algn="just">
                  <a:buNone/>
                </a:pPr>
                <a:endParaRPr lang="en-US" sz="1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6800" y="1524000"/>
                <a:ext cx="8001000" cy="5181600"/>
              </a:xfrm>
              <a:blipFill rotWithShape="1">
                <a:blip r:embed="rId2"/>
                <a:stretch>
                  <a:fillRect t="-1294" r="-3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8154836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a:t>
            </a:r>
            <a:endParaRPr lang="en-US" dirty="0"/>
          </a:p>
        </p:txBody>
      </p:sp>
      <p:sp>
        <p:nvSpPr>
          <p:cNvPr id="3" name="Content Placeholder 2"/>
          <p:cNvSpPr>
            <a:spLocks noGrp="1"/>
          </p:cNvSpPr>
          <p:nvPr>
            <p:ph idx="1"/>
          </p:nvPr>
        </p:nvSpPr>
        <p:spPr/>
        <p:txBody>
          <a:bodyPr>
            <a:normAutofit/>
          </a:bodyPr>
          <a:lstStyle/>
          <a:p>
            <a:pPr algn="just"/>
            <a:r>
              <a:rPr lang="en-US" sz="2000" dirty="0"/>
              <a:t>COVID-19 is the current pandemic disease posing a threat to medical professionals. We infer that as the number of people </a:t>
            </a:r>
            <a:r>
              <a:rPr lang="en-US" sz="2000" dirty="0" smtClean="0"/>
              <a:t>immunized </a:t>
            </a:r>
            <a:r>
              <a:rPr lang="en-US" sz="2000" dirty="0"/>
              <a:t>grows, the death rate drops. </a:t>
            </a:r>
            <a:endParaRPr lang="en-US" sz="2000" dirty="0" smtClean="0"/>
          </a:p>
          <a:p>
            <a:pPr algn="just"/>
            <a:r>
              <a:rPr lang="en-US" sz="2000" dirty="0" smtClean="0"/>
              <a:t>According </a:t>
            </a:r>
            <a:r>
              <a:rPr lang="en-US" sz="2000" dirty="0"/>
              <a:t>to this forecast, the person who has been vaccinated will have a far lower death rate. This approach suggested a solution for recommending vaccines to persons who are uninformed of their importance and benefits.</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988" t="9969" r="1534" b="5590"/>
          <a:stretch/>
        </p:blipFill>
        <p:spPr bwMode="auto">
          <a:xfrm>
            <a:off x="1600200" y="4267200"/>
            <a:ext cx="7172058" cy="1769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40200782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 </a:t>
            </a:r>
            <a:endParaRPr lang="en-US" dirty="0"/>
          </a:p>
        </p:txBody>
      </p:sp>
      <p:sp>
        <p:nvSpPr>
          <p:cNvPr id="3" name="Content Placeholder 2"/>
          <p:cNvSpPr>
            <a:spLocks noGrp="1"/>
          </p:cNvSpPr>
          <p:nvPr>
            <p:ph idx="1"/>
          </p:nvPr>
        </p:nvSpPr>
        <p:spPr/>
        <p:txBody>
          <a:bodyPr>
            <a:normAutofit/>
          </a:bodyPr>
          <a:lstStyle/>
          <a:p>
            <a:pPr algn="just"/>
            <a:r>
              <a:rPr lang="en-US" sz="1800" dirty="0"/>
              <a:t>Here we conclude that the death rate decreases as the number of individuals vaccinated increases. From this prediction, the person vaccinated will have a very less death rate. </a:t>
            </a:r>
            <a:endParaRPr lang="en-US" sz="1800" dirty="0" smtClean="0"/>
          </a:p>
          <a:p>
            <a:pPr algn="just"/>
            <a:r>
              <a:rPr lang="en-US" sz="1800" dirty="0" smtClean="0"/>
              <a:t>This Decision Support System recommend people to get vaccinated to add immunity so that death rate decreases automatically.</a:t>
            </a:r>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93826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7145311"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12807397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Autofit/>
          </a:bodyPr>
          <a:lstStyle/>
          <a:p>
            <a:pPr algn="just"/>
            <a:r>
              <a:rPr lang="en-US" sz="1800" dirty="0" smtClean="0"/>
              <a:t>Coronavirus </a:t>
            </a:r>
            <a:r>
              <a:rPr lang="en-US" sz="1800" dirty="0"/>
              <a:t>disease is a viral infection caused by the C</a:t>
            </a:r>
            <a:r>
              <a:rPr lang="en-US" sz="1800" dirty="0" smtClean="0"/>
              <a:t>oronavirus</a:t>
            </a:r>
            <a:r>
              <a:rPr lang="en-US" sz="1800" dirty="0"/>
              <a:t>. Corona virus infection causes mild to severe respiratory issues in those who are </a:t>
            </a:r>
            <a:r>
              <a:rPr lang="en-US" sz="1800" dirty="0" smtClean="0"/>
              <a:t>infected. </a:t>
            </a:r>
          </a:p>
          <a:p>
            <a:pPr algn="just"/>
            <a:r>
              <a:rPr lang="en-US" sz="1800" dirty="0" smtClean="0"/>
              <a:t>The </a:t>
            </a:r>
            <a:r>
              <a:rPr lang="en-US" sz="1800" dirty="0"/>
              <a:t>Covishield and Covaxin vaccinations are widely used in India to protect against the virus</a:t>
            </a:r>
            <a:r>
              <a:rPr lang="en-US" sz="1800" dirty="0" smtClean="0"/>
              <a:t>.</a:t>
            </a:r>
          </a:p>
          <a:p>
            <a:pPr algn="just"/>
            <a:r>
              <a:rPr lang="en-US" sz="1800" dirty="0" smtClean="0"/>
              <a:t> </a:t>
            </a:r>
            <a:r>
              <a:rPr lang="en-US" sz="1800" dirty="0"/>
              <a:t>Some people, however, do not believe in immunizations. Our immunity systems against COVID-19 will improve if people get the immunizations recommended by the WHO (World Health Organization). </a:t>
            </a:r>
            <a:endParaRPr lang="en-US" sz="1800" dirty="0" smtClean="0"/>
          </a:p>
          <a:p>
            <a:pPr algn="just"/>
            <a:r>
              <a:rPr lang="en-US" sz="1800" dirty="0" smtClean="0"/>
              <a:t>We </a:t>
            </a:r>
            <a:r>
              <a:rPr lang="en-US" sz="1800" dirty="0"/>
              <a:t>apply a machine learning technique in this work to boost people's trust in each other.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55236655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ABSTRACT </a:t>
            </a:r>
            <a:endParaRPr lang="en-US" dirty="0"/>
          </a:p>
        </p:txBody>
      </p:sp>
      <p:sp>
        <p:nvSpPr>
          <p:cNvPr id="3" name="Content Placeholder 2"/>
          <p:cNvSpPr>
            <a:spLocks noGrp="1"/>
          </p:cNvSpPr>
          <p:nvPr>
            <p:ph idx="1"/>
          </p:nvPr>
        </p:nvSpPr>
        <p:spPr>
          <a:xfrm>
            <a:off x="1295399" y="1600200"/>
            <a:ext cx="7826523" cy="5105400"/>
          </a:xfrm>
        </p:spPr>
        <p:txBody>
          <a:bodyPr>
            <a:normAutofit/>
          </a:bodyPr>
          <a:lstStyle/>
          <a:p>
            <a:pPr algn="just"/>
            <a:r>
              <a:rPr lang="en-US" sz="2000" dirty="0" smtClean="0"/>
              <a:t>In </a:t>
            </a:r>
            <a:r>
              <a:rPr lang="en-US" sz="2000" dirty="0"/>
              <a:t>COVID 19, </a:t>
            </a:r>
            <a:r>
              <a:rPr lang="en-US" sz="2000" dirty="0" smtClean="0"/>
              <a:t>immunization </a:t>
            </a:r>
            <a:r>
              <a:rPr lang="en-US" sz="2000" dirty="0"/>
              <a:t>plays a critical impact in reducing death rates. Certain people, however, are </a:t>
            </a:r>
            <a:r>
              <a:rPr lang="en-US" sz="2000" dirty="0" smtClean="0"/>
              <a:t>skeptical </a:t>
            </a:r>
            <a:r>
              <a:rPr lang="en-US" sz="2000" dirty="0"/>
              <a:t>of vaccines like c</a:t>
            </a:r>
            <a:r>
              <a:rPr lang="en-US" sz="2000" dirty="0" smtClean="0"/>
              <a:t>ovaxin </a:t>
            </a:r>
            <a:r>
              <a:rPr lang="en-US" sz="2000" dirty="0"/>
              <a:t>and </a:t>
            </a:r>
            <a:r>
              <a:rPr lang="en-US" sz="2000" dirty="0" smtClean="0"/>
              <a:t>Covishield. </a:t>
            </a:r>
          </a:p>
          <a:p>
            <a:pPr algn="just"/>
            <a:r>
              <a:rPr lang="en-US" sz="2000" dirty="0" smtClean="0"/>
              <a:t>To </a:t>
            </a:r>
            <a:r>
              <a:rPr lang="en-US" sz="2000" dirty="0"/>
              <a:t>make decisions about vaccines like covaxin and </a:t>
            </a:r>
            <a:r>
              <a:rPr lang="en-US" sz="2000" dirty="0" smtClean="0"/>
              <a:t>Covishield, </a:t>
            </a:r>
            <a:r>
              <a:rPr lang="en-US" sz="2000" dirty="0"/>
              <a:t>a decision support system (DSS) based on machine learning is </a:t>
            </a:r>
            <a:r>
              <a:rPr lang="en-US" sz="2000" dirty="0" smtClean="0"/>
              <a:t>required.</a:t>
            </a:r>
          </a:p>
          <a:p>
            <a:pPr algn="just"/>
            <a:r>
              <a:rPr lang="en-US" sz="2000" dirty="0" smtClean="0"/>
              <a:t>People </a:t>
            </a:r>
            <a:r>
              <a:rPr lang="en-US" sz="2000" dirty="0"/>
              <a:t>can grasp the usage of COVID 19 Vaccines with the use of machine learning models</a:t>
            </a:r>
            <a:r>
              <a:rPr lang="en-US" sz="2000" dirty="0" smtClean="0"/>
              <a:t>.</a:t>
            </a:r>
          </a:p>
          <a:p>
            <a:pPr algn="just"/>
            <a:r>
              <a:rPr lang="en-US" sz="2000" dirty="0" smtClean="0"/>
              <a:t>To construct a Decision Support System, supervised machine learning models are used. Logistic Regression, Decision Tree and Random Forest are the supervised machine learning models that helps in prediction of death rate as well as the grasp the value of vaccination.</a:t>
            </a:r>
          </a:p>
          <a:p>
            <a:pPr algn="just"/>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06800952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RELATED RESEARCH</a:t>
            </a:r>
            <a:endParaRPr lang="en-US" dirty="0"/>
          </a:p>
        </p:txBody>
      </p:sp>
      <p:sp>
        <p:nvSpPr>
          <p:cNvPr id="3" name="Content Placeholder 2"/>
          <p:cNvSpPr>
            <a:spLocks noGrp="1"/>
          </p:cNvSpPr>
          <p:nvPr>
            <p:ph idx="1"/>
          </p:nvPr>
        </p:nvSpPr>
        <p:spPr/>
        <p:txBody>
          <a:bodyPr>
            <a:normAutofit/>
          </a:bodyPr>
          <a:lstStyle/>
          <a:p>
            <a:pPr algn="just"/>
            <a:r>
              <a:rPr lang="en-US" sz="1800" b="1" dirty="0" err="1" smtClean="0"/>
              <a:t>Aggarwal</a:t>
            </a:r>
            <a:r>
              <a:rPr lang="en-US" sz="1800" b="1" dirty="0"/>
              <a:t>, L., </a:t>
            </a:r>
            <a:r>
              <a:rPr lang="en-US" sz="1800" b="1" dirty="0" err="1"/>
              <a:t>Goswami</a:t>
            </a:r>
            <a:r>
              <a:rPr lang="en-US" sz="1800" b="1" dirty="0"/>
              <a:t>, P., &amp; </a:t>
            </a:r>
            <a:r>
              <a:rPr lang="en-US" sz="1800" b="1" dirty="0" err="1"/>
              <a:t>Sachdeva</a:t>
            </a:r>
            <a:r>
              <a:rPr lang="en-US" sz="1800" b="1" dirty="0"/>
              <a:t>, S. (</a:t>
            </a:r>
            <a:r>
              <a:rPr lang="en-US" sz="1800" b="1" dirty="0" smtClean="0"/>
              <a:t>2021) </a:t>
            </a:r>
            <a:r>
              <a:rPr lang="en-US" sz="1800" dirty="0" smtClean="0"/>
              <a:t>-</a:t>
            </a:r>
            <a:r>
              <a:rPr lang="en-US" sz="1800" b="1" dirty="0" smtClean="0"/>
              <a:t> </a:t>
            </a:r>
            <a:r>
              <a:rPr lang="en-US" sz="1800" dirty="0" smtClean="0"/>
              <a:t>In this paper, susceptible, exposed, infected, and recovered were used to test an additive utility assumption-based strategy for a multi-criterion decision support system. Comparative analysis with parameters such as Precision, Recall, and F-Score is included in the results.</a:t>
            </a:r>
          </a:p>
          <a:p>
            <a:pPr algn="just"/>
            <a:r>
              <a:rPr lang="en-US" sz="1800" b="1" dirty="0" err="1" smtClean="0"/>
              <a:t>Kwekha</a:t>
            </a:r>
            <a:r>
              <a:rPr lang="en-US" sz="1800" b="1" dirty="0" smtClean="0"/>
              <a:t>-Rashid</a:t>
            </a:r>
            <a:r>
              <a:rPr lang="en-US" sz="1800" b="1" dirty="0"/>
              <a:t>, A. S., </a:t>
            </a:r>
            <a:r>
              <a:rPr lang="en-US" sz="1800" b="1" dirty="0" err="1"/>
              <a:t>Abduljabbar</a:t>
            </a:r>
            <a:r>
              <a:rPr lang="en-US" sz="1800" b="1" dirty="0"/>
              <a:t>, H. N., &amp; </a:t>
            </a:r>
            <a:r>
              <a:rPr lang="en-US" sz="1800" b="1" dirty="0" err="1"/>
              <a:t>Alhayani</a:t>
            </a:r>
            <a:r>
              <a:rPr lang="en-US" sz="1800" b="1" dirty="0"/>
              <a:t>, B. (</a:t>
            </a:r>
            <a:r>
              <a:rPr lang="en-US" sz="1800" b="1" dirty="0" smtClean="0"/>
              <a:t>2021). </a:t>
            </a:r>
            <a:r>
              <a:rPr lang="en-US" sz="1800" dirty="0" smtClean="0"/>
              <a:t>– This paper has </a:t>
            </a:r>
            <a:r>
              <a:rPr lang="en-US" sz="1800" dirty="0"/>
              <a:t>used supervised learning givens the best result than unsupervised model in machine learning algorithms for the health </a:t>
            </a:r>
            <a:r>
              <a:rPr lang="en-US" sz="1800" dirty="0" smtClean="0"/>
              <a:t>center </a:t>
            </a:r>
            <a:r>
              <a:rPr lang="en-US" sz="1800" dirty="0"/>
              <a:t>programs and COVID-19 cases. </a:t>
            </a:r>
            <a:endParaRPr lang="en-US" sz="1800" dirty="0" smtClean="0"/>
          </a:p>
          <a:p>
            <a:pPr algn="just"/>
            <a:r>
              <a:rPr lang="en-US" sz="1800" b="1" dirty="0" err="1"/>
              <a:t>Pourhomayoun</a:t>
            </a:r>
            <a:r>
              <a:rPr lang="en-US" sz="1800" b="1" dirty="0"/>
              <a:t>, M., &amp; </a:t>
            </a:r>
            <a:r>
              <a:rPr lang="en-US" sz="1800" b="1" dirty="0" err="1"/>
              <a:t>Shakibi</a:t>
            </a:r>
            <a:r>
              <a:rPr lang="en-US" sz="1800" b="1" dirty="0"/>
              <a:t>, M. (2020</a:t>
            </a:r>
            <a:r>
              <a:rPr lang="en-US" sz="1800" b="1" dirty="0" smtClean="0"/>
              <a:t>). </a:t>
            </a:r>
            <a:r>
              <a:rPr lang="en-US" sz="1800" dirty="0" smtClean="0"/>
              <a:t>– This paper </a:t>
            </a:r>
            <a:r>
              <a:rPr lang="en-IN" sz="1800" dirty="0" smtClean="0"/>
              <a:t>has chosen </a:t>
            </a:r>
            <a:r>
              <a:rPr lang="en-IN" sz="1800" dirty="0"/>
              <a:t>some machine learning algorithms like Support Vector Machine (SVM), Artificial Neural Networks, Random Forest, Decision Tree, Logistic Regression, and KNearest Neighbour (KNN) algorithms to find out the death rate caused by COVID-19 and uses confusion matrix for finding sensitivity. </a:t>
            </a:r>
            <a:endParaRPr lang="en-US" sz="1800" dirty="0"/>
          </a:p>
          <a:p>
            <a:pPr algn="just"/>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83043277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ARCHITECTURE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42103"/>
            <a:ext cx="5360477"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98475534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MACHINE LEARNING</a:t>
            </a:r>
            <a:endParaRPr lang="en-US" dirty="0"/>
          </a:p>
        </p:txBody>
      </p:sp>
      <p:sp>
        <p:nvSpPr>
          <p:cNvPr id="3" name="Content Placeholder 2"/>
          <p:cNvSpPr>
            <a:spLocks noGrp="1"/>
          </p:cNvSpPr>
          <p:nvPr>
            <p:ph idx="1"/>
          </p:nvPr>
        </p:nvSpPr>
        <p:spPr>
          <a:xfrm>
            <a:off x="1435608" y="1447800"/>
            <a:ext cx="7498080" cy="5105400"/>
          </a:xfrm>
        </p:spPr>
        <p:txBody>
          <a:bodyPr>
            <a:normAutofit/>
          </a:bodyPr>
          <a:lstStyle/>
          <a:p>
            <a:pPr algn="just"/>
            <a:r>
              <a:rPr lang="en-US" sz="1800" dirty="0"/>
              <a:t>Machine learning is the process of allowing computers to learn on their own using data and algorithms. Supervised learning, unsupervised learning, and reinforcement learning are all types of machine learning. </a:t>
            </a:r>
            <a:endParaRPr lang="en-US" sz="1800" dirty="0" smtClean="0"/>
          </a:p>
          <a:p>
            <a:pPr algn="just"/>
            <a:r>
              <a:rPr lang="en-US" sz="1800" dirty="0" smtClean="0"/>
              <a:t>The </a:t>
            </a:r>
            <a:r>
              <a:rPr lang="en-US" sz="1800" dirty="0"/>
              <a:t>type of machine learning in which machines are trained using well-labeled training data is known as supervised learning. </a:t>
            </a:r>
            <a:endParaRPr lang="en-US" sz="1800" dirty="0" smtClean="0"/>
          </a:p>
          <a:p>
            <a:pPr algn="just"/>
            <a:r>
              <a:rPr lang="en-US" sz="1800" dirty="0" smtClean="0"/>
              <a:t>This </a:t>
            </a:r>
            <a:r>
              <a:rPr lang="en-US" sz="1800" dirty="0"/>
              <a:t>tagged data collection is used to make predictions in this situation. This prediction is based on the number of persons who have been vaccinated and </a:t>
            </a:r>
            <a:r>
              <a:rPr lang="en-US" sz="1800" dirty="0" smtClean="0"/>
              <a:t>the </a:t>
            </a:r>
            <a:r>
              <a:rPr lang="en-US" sz="1800" dirty="0"/>
              <a:t>death dates. </a:t>
            </a:r>
            <a:endParaRPr lang="en-US" sz="1800" dirty="0" smtClean="0"/>
          </a:p>
          <a:p>
            <a:pPr algn="just"/>
            <a:r>
              <a:rPr lang="en-US" sz="1800" dirty="0"/>
              <a:t>A supervised learning algorithm analyzes the training data and produces an inferred function, which can be used for mapping new examples. </a:t>
            </a:r>
            <a:endParaRPr lang="en-US" sz="1800" dirty="0" smtClean="0"/>
          </a:p>
          <a:p>
            <a:pPr algn="just"/>
            <a:r>
              <a:rPr lang="en-US" sz="1800" dirty="0" smtClean="0"/>
              <a:t>Here we have used Decision tree and Random Forest algorithms are used under classification type prediction and Logistic Regression under Regression type prediction</a:t>
            </a:r>
            <a:r>
              <a:rPr lang="en-US" sz="1800" dirty="0" smtClean="0"/>
              <a:t>.</a:t>
            </a:r>
          </a:p>
          <a:p>
            <a:pPr algn="just"/>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71215927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DECISION TREE</a:t>
            </a:r>
            <a:endParaRPr lang="en-US" dirty="0"/>
          </a:p>
        </p:txBody>
      </p:sp>
      <p:sp>
        <p:nvSpPr>
          <p:cNvPr id="3" name="Content Placeholder 2"/>
          <p:cNvSpPr>
            <a:spLocks noGrp="1"/>
          </p:cNvSpPr>
          <p:nvPr>
            <p:ph idx="1"/>
          </p:nvPr>
        </p:nvSpPr>
        <p:spPr/>
        <p:txBody>
          <a:bodyPr>
            <a:normAutofit/>
          </a:bodyPr>
          <a:lstStyle/>
          <a:p>
            <a:pPr algn="just"/>
            <a:r>
              <a:rPr lang="en-US" sz="1800" dirty="0" smtClean="0"/>
              <a:t>In </a:t>
            </a:r>
            <a:r>
              <a:rPr lang="en-US" sz="1800" dirty="0"/>
              <a:t>the form structure of the tree, Decision Tree creates a model. The data set is broken down into smaller and smaller subsets, but an association of decision trees has been formed throughout the same time period</a:t>
            </a:r>
            <a:r>
              <a:rPr lang="en-US" sz="1800" dirty="0" smtClean="0"/>
              <a:t>.</a:t>
            </a:r>
          </a:p>
          <a:p>
            <a:pPr algn="just"/>
            <a:r>
              <a:rPr lang="en-US" sz="1800" dirty="0"/>
              <a:t>Decision tree regression observes features of an object and trains a model in the structure of a tree to predict data in the future to produce meaningful continuous output.</a:t>
            </a:r>
          </a:p>
          <a:p>
            <a:pPr algn="just"/>
            <a:endParaRPr lang="en-US" sz="1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299" y="3581400"/>
            <a:ext cx="4355954" cy="3010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44086970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RANDOM FOREST TREE</a:t>
            </a:r>
            <a:endParaRPr lang="en-US" dirty="0"/>
          </a:p>
        </p:txBody>
      </p:sp>
      <p:sp>
        <p:nvSpPr>
          <p:cNvPr id="3" name="Content Placeholder 2"/>
          <p:cNvSpPr>
            <a:spLocks noGrp="1"/>
          </p:cNvSpPr>
          <p:nvPr>
            <p:ph idx="1"/>
          </p:nvPr>
        </p:nvSpPr>
        <p:spPr/>
        <p:txBody>
          <a:bodyPr>
            <a:normAutofit/>
          </a:bodyPr>
          <a:lstStyle/>
          <a:p>
            <a:pPr algn="just"/>
            <a:r>
              <a:rPr lang="en-US" sz="1800" dirty="0" smtClean="0"/>
              <a:t>Random </a:t>
            </a:r>
            <a:r>
              <a:rPr lang="en-US" sz="1800" dirty="0"/>
              <a:t>forest is a flexible, easy to use machine learning algorithm that produces, even without hyper-parameter tuning, a great result most of the time. </a:t>
            </a:r>
            <a:endParaRPr lang="en-US" sz="1800" dirty="0" smtClean="0"/>
          </a:p>
          <a:p>
            <a:pPr algn="just"/>
            <a:r>
              <a:rPr lang="en-US" sz="1800" dirty="0" smtClean="0"/>
              <a:t>Random </a:t>
            </a:r>
            <a:r>
              <a:rPr lang="en-US" sz="1800" dirty="0"/>
              <a:t>Forest chooses a random sample from the data, and the algorithm builds a Decision tree for each sample. Finally, consider the class that is in the mode of all the outputs from each decision tree's mean predictions.</a:t>
            </a:r>
          </a:p>
          <a:p>
            <a:pPr algn="just"/>
            <a:endParaRPr lang="en-US" sz="18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3505200"/>
            <a:ext cx="3810000" cy="2497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64949414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LOGISTIC REGRESSION</a:t>
            </a:r>
            <a:endParaRPr lang="en-US" dirty="0"/>
          </a:p>
        </p:txBody>
      </p:sp>
      <p:sp>
        <p:nvSpPr>
          <p:cNvPr id="3" name="Content Placeholder 2"/>
          <p:cNvSpPr>
            <a:spLocks noGrp="1"/>
          </p:cNvSpPr>
          <p:nvPr>
            <p:ph idx="1"/>
          </p:nvPr>
        </p:nvSpPr>
        <p:spPr/>
        <p:txBody>
          <a:bodyPr>
            <a:normAutofit/>
          </a:bodyPr>
          <a:lstStyle/>
          <a:p>
            <a:pPr algn="just"/>
            <a:r>
              <a:rPr lang="en-US" sz="1800" dirty="0" smtClean="0"/>
              <a:t>Logistic </a:t>
            </a:r>
            <a:r>
              <a:rPr lang="en-US" sz="1800" dirty="0"/>
              <a:t>Regression is a Machine Learning algorithm which is used for the classification problems, it is a predictive analysis algorithm and based on the concept of probability.</a:t>
            </a:r>
          </a:p>
          <a:p>
            <a:pPr algn="just"/>
            <a:endParaRPr lang="en-US" sz="18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112335088"/>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367</TotalTime>
  <Words>1061</Words>
  <Application>Microsoft Office PowerPoint</Application>
  <PresentationFormat>On-screen Show (4:3)</PresentationFormat>
  <Paragraphs>67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A Decision Support System for understanding the importance of Two-dosage Vaccination </vt:lpstr>
      <vt:lpstr>INTRODUCTION</vt:lpstr>
      <vt:lpstr>ABSTRACT </vt:lpstr>
      <vt:lpstr>RELATED RESEARCH</vt:lpstr>
      <vt:lpstr>SYSTEM ARCHITECTURE  </vt:lpstr>
      <vt:lpstr>MACHINE LEARNING</vt:lpstr>
      <vt:lpstr>DECISION TREE</vt:lpstr>
      <vt:lpstr>RANDOM FOREST TREE</vt:lpstr>
      <vt:lpstr>LOGISTIC REGRESSION</vt:lpstr>
      <vt:lpstr>PowerPoint Presentation</vt:lpstr>
      <vt:lpstr>EVALUATION PARAMETER</vt:lpstr>
      <vt:lpstr>RESULT</vt:lpstr>
      <vt:lpstr>CONCLUSION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Decision Support System for understanding the importance of Two-dosage Vaccination </dc:title>
  <dc:creator>Lenovo</dc:creator>
  <cp:lastModifiedBy>Windows User</cp:lastModifiedBy>
  <cp:revision>112</cp:revision>
  <dcterms:created xsi:type="dcterms:W3CDTF">2006-08-16T00:00:00Z</dcterms:created>
  <dcterms:modified xsi:type="dcterms:W3CDTF">2021-11-25T08:41:40Z</dcterms:modified>
</cp:coreProperties>
</file>