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58" r:id="rId4"/>
    <p:sldId id="261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thosh Narasimhan" initials="SN" lastIdx="1" clrIdx="0">
    <p:extLst>
      <p:ext uri="{19B8F6BF-5375-455C-9EA6-DF929625EA0E}">
        <p15:presenceInfo xmlns:p15="http://schemas.microsoft.com/office/powerpoint/2012/main" userId="dd54ecfc577916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22403A-C6BD-4EBE-8E95-408BF8E61D50}" type="doc">
      <dgm:prSet loTypeId="urn:microsoft.com/office/officeart/2005/8/layout/matrix3" loCatId="matrix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2AECACF-901A-49D9-877B-EA8FE3B0507A}">
      <dgm:prSet/>
      <dgm:spPr/>
      <dgm:t>
        <a:bodyPr/>
        <a:lstStyle/>
        <a:p>
          <a:r>
            <a:rPr lang="en-US" dirty="0"/>
            <a:t>Most private school businesses rely on these factors for their success--customers, employees.</a:t>
          </a:r>
        </a:p>
      </dgm:t>
    </dgm:pt>
    <dgm:pt modelId="{0DCFC2CA-9CFC-4EF5-ADC3-7A2591DFF50C}" type="parTrans" cxnId="{11EB277E-AE4A-4217-B4C9-8B50383A9F5D}">
      <dgm:prSet/>
      <dgm:spPr/>
      <dgm:t>
        <a:bodyPr/>
        <a:lstStyle/>
        <a:p>
          <a:endParaRPr lang="en-US"/>
        </a:p>
      </dgm:t>
    </dgm:pt>
    <dgm:pt modelId="{39857767-FDC3-4B03-970F-67D0D94FDB60}" type="sibTrans" cxnId="{11EB277E-AE4A-4217-B4C9-8B50383A9F5D}">
      <dgm:prSet/>
      <dgm:spPr/>
      <dgm:t>
        <a:bodyPr/>
        <a:lstStyle/>
        <a:p>
          <a:endParaRPr lang="en-US"/>
        </a:p>
      </dgm:t>
    </dgm:pt>
    <dgm:pt modelId="{4E247AD4-201D-4320-97C7-D2E3F3EBA75B}">
      <dgm:prSet/>
      <dgm:spPr/>
      <dgm:t>
        <a:bodyPr/>
        <a:lstStyle/>
        <a:p>
          <a:r>
            <a:rPr lang="en-US"/>
            <a:t>Locating private school where these groups can be reached easily, is vital.</a:t>
          </a:r>
        </a:p>
      </dgm:t>
    </dgm:pt>
    <dgm:pt modelId="{63754A58-6D66-4EAE-AC9B-3E8C01734A4E}" type="parTrans" cxnId="{E809CD96-9ECE-48E4-9727-D400DEAA7944}">
      <dgm:prSet/>
      <dgm:spPr/>
      <dgm:t>
        <a:bodyPr/>
        <a:lstStyle/>
        <a:p>
          <a:endParaRPr lang="en-US"/>
        </a:p>
      </dgm:t>
    </dgm:pt>
    <dgm:pt modelId="{B505F5B8-D00C-4185-87CE-C318A5B9E51B}" type="sibTrans" cxnId="{E809CD96-9ECE-48E4-9727-D400DEAA7944}">
      <dgm:prSet/>
      <dgm:spPr/>
      <dgm:t>
        <a:bodyPr/>
        <a:lstStyle/>
        <a:p>
          <a:endParaRPr lang="en-US"/>
        </a:p>
      </dgm:t>
    </dgm:pt>
    <dgm:pt modelId="{76690BD6-AF72-4FE4-986F-73D18A9E87F1}">
      <dgm:prSet/>
      <dgm:spPr/>
      <dgm:t>
        <a:bodyPr/>
        <a:lstStyle/>
        <a:p>
          <a:r>
            <a:rPr lang="en-US"/>
            <a:t>The proximity of competitors is important.</a:t>
          </a:r>
        </a:p>
      </dgm:t>
    </dgm:pt>
    <dgm:pt modelId="{FCA8246D-E8C3-407F-A89A-D50B1D208A6E}" type="parTrans" cxnId="{0CB80B8D-7DE5-489C-A8C3-897E1410C733}">
      <dgm:prSet/>
      <dgm:spPr/>
      <dgm:t>
        <a:bodyPr/>
        <a:lstStyle/>
        <a:p>
          <a:endParaRPr lang="en-US"/>
        </a:p>
      </dgm:t>
    </dgm:pt>
    <dgm:pt modelId="{8829F59C-C6B8-41C3-9E69-308D99827A02}" type="sibTrans" cxnId="{0CB80B8D-7DE5-489C-A8C3-897E1410C733}">
      <dgm:prSet/>
      <dgm:spPr/>
      <dgm:t>
        <a:bodyPr/>
        <a:lstStyle/>
        <a:p>
          <a:endParaRPr lang="en-US"/>
        </a:p>
      </dgm:t>
    </dgm:pt>
    <dgm:pt modelId="{A44F7F71-C8FD-4682-BED8-573D8D17FAE3}">
      <dgm:prSet/>
      <dgm:spPr/>
      <dgm:t>
        <a:bodyPr/>
        <a:lstStyle/>
        <a:p>
          <a:r>
            <a:rPr lang="en-US"/>
            <a:t>Using advanced Machine learning technology, analyzing neighborhoods in large metropolis city.</a:t>
          </a:r>
        </a:p>
      </dgm:t>
    </dgm:pt>
    <dgm:pt modelId="{31D9E7A8-118D-41C1-B956-F9CE1219795D}" type="parTrans" cxnId="{7E6F9997-7BD7-4F5E-BD36-A46A95D0F85B}">
      <dgm:prSet/>
      <dgm:spPr/>
      <dgm:t>
        <a:bodyPr/>
        <a:lstStyle/>
        <a:p>
          <a:endParaRPr lang="en-US"/>
        </a:p>
      </dgm:t>
    </dgm:pt>
    <dgm:pt modelId="{B96A7A1E-095D-43EF-B934-13F1F2F247E5}" type="sibTrans" cxnId="{7E6F9997-7BD7-4F5E-BD36-A46A95D0F85B}">
      <dgm:prSet/>
      <dgm:spPr/>
      <dgm:t>
        <a:bodyPr/>
        <a:lstStyle/>
        <a:p>
          <a:endParaRPr lang="en-US"/>
        </a:p>
      </dgm:t>
    </dgm:pt>
    <dgm:pt modelId="{FD5FA1F7-2A05-4A29-BD00-173548D4D054}" type="pres">
      <dgm:prSet presAssocID="{4A22403A-C6BD-4EBE-8E95-408BF8E61D50}" presName="matrix" presStyleCnt="0">
        <dgm:presLayoutVars>
          <dgm:chMax val="1"/>
          <dgm:dir/>
          <dgm:resizeHandles val="exact"/>
        </dgm:presLayoutVars>
      </dgm:prSet>
      <dgm:spPr/>
    </dgm:pt>
    <dgm:pt modelId="{DA490964-8250-4937-AB8A-5BAEE63C5563}" type="pres">
      <dgm:prSet presAssocID="{4A22403A-C6BD-4EBE-8E95-408BF8E61D50}" presName="diamond" presStyleLbl="bgShp" presStyleIdx="0" presStyleCnt="1"/>
      <dgm:spPr/>
    </dgm:pt>
    <dgm:pt modelId="{BC9697F2-D8D4-470F-AF6D-BE296A739730}" type="pres">
      <dgm:prSet presAssocID="{4A22403A-C6BD-4EBE-8E95-408BF8E61D50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A973391-917E-4E07-B517-04E49017C38C}" type="pres">
      <dgm:prSet presAssocID="{4A22403A-C6BD-4EBE-8E95-408BF8E61D50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311EF6F-D2CC-409A-B3C4-86DD443DD933}" type="pres">
      <dgm:prSet presAssocID="{4A22403A-C6BD-4EBE-8E95-408BF8E61D50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2970D31-2BD2-4A71-B01D-DC32B92317FB}" type="pres">
      <dgm:prSet presAssocID="{4A22403A-C6BD-4EBE-8E95-408BF8E61D50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4265213-F3EA-4797-878C-25EA6A9FABE2}" type="presOf" srcId="{02AECACF-901A-49D9-877B-EA8FE3B0507A}" destId="{BC9697F2-D8D4-470F-AF6D-BE296A739730}" srcOrd="0" destOrd="0" presId="urn:microsoft.com/office/officeart/2005/8/layout/matrix3"/>
    <dgm:cxn modelId="{10E8C117-F37C-4385-A2B9-8359C5124F91}" type="presOf" srcId="{A44F7F71-C8FD-4682-BED8-573D8D17FAE3}" destId="{E2970D31-2BD2-4A71-B01D-DC32B92317FB}" srcOrd="0" destOrd="0" presId="urn:microsoft.com/office/officeart/2005/8/layout/matrix3"/>
    <dgm:cxn modelId="{11EB277E-AE4A-4217-B4C9-8B50383A9F5D}" srcId="{4A22403A-C6BD-4EBE-8E95-408BF8E61D50}" destId="{02AECACF-901A-49D9-877B-EA8FE3B0507A}" srcOrd="0" destOrd="0" parTransId="{0DCFC2CA-9CFC-4EF5-ADC3-7A2591DFF50C}" sibTransId="{39857767-FDC3-4B03-970F-67D0D94FDB60}"/>
    <dgm:cxn modelId="{0CB80B8D-7DE5-489C-A8C3-897E1410C733}" srcId="{4A22403A-C6BD-4EBE-8E95-408BF8E61D50}" destId="{76690BD6-AF72-4FE4-986F-73D18A9E87F1}" srcOrd="2" destOrd="0" parTransId="{FCA8246D-E8C3-407F-A89A-D50B1D208A6E}" sibTransId="{8829F59C-C6B8-41C3-9E69-308D99827A02}"/>
    <dgm:cxn modelId="{4703108D-21DF-46BA-A4A3-E0AE94EFB529}" type="presOf" srcId="{4E247AD4-201D-4320-97C7-D2E3F3EBA75B}" destId="{CA973391-917E-4E07-B517-04E49017C38C}" srcOrd="0" destOrd="0" presId="urn:microsoft.com/office/officeart/2005/8/layout/matrix3"/>
    <dgm:cxn modelId="{3071FA8D-C73D-4528-AB17-AD3B5E2F4A4E}" type="presOf" srcId="{76690BD6-AF72-4FE4-986F-73D18A9E87F1}" destId="{E311EF6F-D2CC-409A-B3C4-86DD443DD933}" srcOrd="0" destOrd="0" presId="urn:microsoft.com/office/officeart/2005/8/layout/matrix3"/>
    <dgm:cxn modelId="{E809CD96-9ECE-48E4-9727-D400DEAA7944}" srcId="{4A22403A-C6BD-4EBE-8E95-408BF8E61D50}" destId="{4E247AD4-201D-4320-97C7-D2E3F3EBA75B}" srcOrd="1" destOrd="0" parTransId="{63754A58-6D66-4EAE-AC9B-3E8C01734A4E}" sibTransId="{B505F5B8-D00C-4185-87CE-C318A5B9E51B}"/>
    <dgm:cxn modelId="{7E6F9997-7BD7-4F5E-BD36-A46A95D0F85B}" srcId="{4A22403A-C6BD-4EBE-8E95-408BF8E61D50}" destId="{A44F7F71-C8FD-4682-BED8-573D8D17FAE3}" srcOrd="3" destOrd="0" parTransId="{31D9E7A8-118D-41C1-B956-F9CE1219795D}" sibTransId="{B96A7A1E-095D-43EF-B934-13F1F2F247E5}"/>
    <dgm:cxn modelId="{80C2FCC0-EC0F-4807-AEA5-9968915A23CD}" type="presOf" srcId="{4A22403A-C6BD-4EBE-8E95-408BF8E61D50}" destId="{FD5FA1F7-2A05-4A29-BD00-173548D4D054}" srcOrd="0" destOrd="0" presId="urn:microsoft.com/office/officeart/2005/8/layout/matrix3"/>
    <dgm:cxn modelId="{998C47BD-B67F-4CD3-B54F-B117C2E87A06}" type="presParOf" srcId="{FD5FA1F7-2A05-4A29-BD00-173548D4D054}" destId="{DA490964-8250-4937-AB8A-5BAEE63C5563}" srcOrd="0" destOrd="0" presId="urn:microsoft.com/office/officeart/2005/8/layout/matrix3"/>
    <dgm:cxn modelId="{0560F75C-7869-4879-A7DD-D2DAEF865D70}" type="presParOf" srcId="{FD5FA1F7-2A05-4A29-BD00-173548D4D054}" destId="{BC9697F2-D8D4-470F-AF6D-BE296A739730}" srcOrd="1" destOrd="0" presId="urn:microsoft.com/office/officeart/2005/8/layout/matrix3"/>
    <dgm:cxn modelId="{7D2FA7C7-FFAE-403C-88EB-600ABD1A91EB}" type="presParOf" srcId="{FD5FA1F7-2A05-4A29-BD00-173548D4D054}" destId="{CA973391-917E-4E07-B517-04E49017C38C}" srcOrd="2" destOrd="0" presId="urn:microsoft.com/office/officeart/2005/8/layout/matrix3"/>
    <dgm:cxn modelId="{220402E7-1A9A-4034-B007-C0F18F535E08}" type="presParOf" srcId="{FD5FA1F7-2A05-4A29-BD00-173548D4D054}" destId="{E311EF6F-D2CC-409A-B3C4-86DD443DD933}" srcOrd="3" destOrd="0" presId="urn:microsoft.com/office/officeart/2005/8/layout/matrix3"/>
    <dgm:cxn modelId="{2C62D734-9298-4E4A-9CE5-8F96E34EA15A}" type="presParOf" srcId="{FD5FA1F7-2A05-4A29-BD00-173548D4D054}" destId="{E2970D31-2BD2-4A71-B01D-DC32B92317FB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490964-8250-4937-AB8A-5BAEE63C5563}">
      <dsp:nvSpPr>
        <dsp:cNvPr id="0" name=""/>
        <dsp:cNvSpPr/>
      </dsp:nvSpPr>
      <dsp:spPr>
        <a:xfrm>
          <a:off x="1896836" y="0"/>
          <a:ext cx="4164659" cy="4164659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9697F2-D8D4-470F-AF6D-BE296A739730}">
      <dsp:nvSpPr>
        <dsp:cNvPr id="0" name=""/>
        <dsp:cNvSpPr/>
      </dsp:nvSpPr>
      <dsp:spPr>
        <a:xfrm>
          <a:off x="2292478" y="395642"/>
          <a:ext cx="1624217" cy="162421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Most private school businesses rely on these factors for their success--customers, employees.</a:t>
          </a:r>
        </a:p>
      </dsp:txBody>
      <dsp:txXfrm>
        <a:off x="2371766" y="474930"/>
        <a:ext cx="1465641" cy="1465641"/>
      </dsp:txXfrm>
    </dsp:sp>
    <dsp:sp modelId="{CA973391-917E-4E07-B517-04E49017C38C}">
      <dsp:nvSpPr>
        <dsp:cNvPr id="0" name=""/>
        <dsp:cNvSpPr/>
      </dsp:nvSpPr>
      <dsp:spPr>
        <a:xfrm>
          <a:off x="4041635" y="395642"/>
          <a:ext cx="1624217" cy="1624217"/>
        </a:xfrm>
        <a:prstGeom prst="roundRect">
          <a:avLst/>
        </a:prstGeom>
        <a:solidFill>
          <a:schemeClr val="accent5">
            <a:hueOff val="2911898"/>
            <a:satOff val="-15213"/>
            <a:lumOff val="359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Locating private school where these groups can be reached easily, is vital.</a:t>
          </a:r>
        </a:p>
      </dsp:txBody>
      <dsp:txXfrm>
        <a:off x="4120923" y="474930"/>
        <a:ext cx="1465641" cy="1465641"/>
      </dsp:txXfrm>
    </dsp:sp>
    <dsp:sp modelId="{E311EF6F-D2CC-409A-B3C4-86DD443DD933}">
      <dsp:nvSpPr>
        <dsp:cNvPr id="0" name=""/>
        <dsp:cNvSpPr/>
      </dsp:nvSpPr>
      <dsp:spPr>
        <a:xfrm>
          <a:off x="2292478" y="2144799"/>
          <a:ext cx="1624217" cy="1624217"/>
        </a:xfrm>
        <a:prstGeom prst="roundRect">
          <a:avLst/>
        </a:prstGeom>
        <a:solidFill>
          <a:schemeClr val="accent5">
            <a:hueOff val="5823795"/>
            <a:satOff val="-30426"/>
            <a:lumOff val="718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proximity of competitors is important.</a:t>
          </a:r>
        </a:p>
      </dsp:txBody>
      <dsp:txXfrm>
        <a:off x="2371766" y="2224087"/>
        <a:ext cx="1465641" cy="1465641"/>
      </dsp:txXfrm>
    </dsp:sp>
    <dsp:sp modelId="{E2970D31-2BD2-4A71-B01D-DC32B92317FB}">
      <dsp:nvSpPr>
        <dsp:cNvPr id="0" name=""/>
        <dsp:cNvSpPr/>
      </dsp:nvSpPr>
      <dsp:spPr>
        <a:xfrm>
          <a:off x="4041635" y="2144799"/>
          <a:ext cx="1624217" cy="1624217"/>
        </a:xfrm>
        <a:prstGeom prst="roundRect">
          <a:avLst/>
        </a:prstGeom>
        <a:solidFill>
          <a:schemeClr val="accent5">
            <a:hueOff val="8735693"/>
            <a:satOff val="-45639"/>
            <a:lumOff val="10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Using advanced Machine learning technology, analyzing neighborhoods in large metropolis city.</a:t>
          </a:r>
        </a:p>
      </dsp:txBody>
      <dsp:txXfrm>
        <a:off x="4120923" y="2224087"/>
        <a:ext cx="1465641" cy="14656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3C1F3F-C4F6-48AB-AF3B-CA95532E483B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EEE1BF-F332-4166-BA43-6E7941C5B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72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Houston_neighborhood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andrewmvd/us-schools-dataset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AA1E3-C739-444A-97C3-E55097E62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1808" y="1239472"/>
            <a:ext cx="5518066" cy="2268559"/>
          </a:xfrm>
        </p:spPr>
        <p:txBody>
          <a:bodyPr>
            <a:normAutofit/>
          </a:bodyPr>
          <a:lstStyle/>
          <a:p>
            <a:r>
              <a:rPr lang="en-US" sz="4000" dirty="0"/>
              <a:t>Analyze neighborhoods in Houston to start a private school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4E09BB-CCDE-4521-BDC6-B3C422728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65889" y="3015406"/>
            <a:ext cx="5357600" cy="492625"/>
          </a:xfrm>
        </p:spPr>
        <p:txBody>
          <a:bodyPr/>
          <a:lstStyle/>
          <a:p>
            <a:r>
              <a:rPr lang="en-US" dirty="0"/>
              <a:t>Saranya Kamalasekaran</a:t>
            </a:r>
          </a:p>
        </p:txBody>
      </p:sp>
    </p:spTree>
    <p:extLst>
      <p:ext uri="{BB962C8B-B14F-4D97-AF65-F5344CB8AC3E}">
        <p14:creationId xmlns:p14="http://schemas.microsoft.com/office/powerpoint/2010/main" val="697550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EC0294F1-7EE2-4EB9-A41B-908481D40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132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39686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75D9D-1A3B-4F25-8129-279825225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    Evaluating neighborhood to build new</a:t>
            </a:r>
            <a:br>
              <a:rPr lang="en-US" sz="3200" dirty="0"/>
            </a:br>
            <a:r>
              <a:rPr lang="en-US" sz="3200" dirty="0"/>
              <a:t>private school </a:t>
            </a:r>
            <a:br>
              <a:rPr lang="en-US" sz="3200" dirty="0"/>
            </a:br>
            <a:r>
              <a:rPr lang="en-US" sz="3200" dirty="0"/>
              <a:t>                     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94B23DBC-C773-43CE-BC63-CEBCFF16E5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760917"/>
              </p:ext>
            </p:extLst>
          </p:nvPr>
        </p:nvGraphicFramePr>
        <p:xfrm>
          <a:off x="2611807" y="1885284"/>
          <a:ext cx="7958331" cy="4164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3120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975D9D-1A3B-4F25-8129-279825225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00" y="1201723"/>
            <a:ext cx="2888120" cy="4454554"/>
          </a:xfrm>
        </p:spPr>
        <p:txBody>
          <a:bodyPr anchor="ctr">
            <a:normAutofit/>
          </a:bodyPr>
          <a:lstStyle/>
          <a:p>
            <a:r>
              <a:rPr lang="en-US" sz="3600" dirty="0"/>
              <a:t>Data acquisition and cleaning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3B112A32-7B2A-40CA-BD51-D2898AE51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9969" y="647750"/>
            <a:ext cx="5850936" cy="5571066"/>
          </a:xfrm>
        </p:spPr>
        <p:txBody>
          <a:bodyPr anchor="ctr">
            <a:normAutofit/>
          </a:bodyPr>
          <a:lstStyle/>
          <a:p>
            <a:r>
              <a:rPr lang="en-US" sz="1800"/>
              <a:t>List of Houston Neighborhoods is extracted from </a:t>
            </a:r>
            <a:r>
              <a:rPr lang="en-US" sz="1800" u="sng">
                <a:hlinkClick r:id="rId3"/>
              </a:rPr>
              <a:t>https://en.wikipedia.org/wiki/List_of_Houston_neighborhoods</a:t>
            </a:r>
            <a:endParaRPr lang="en-US" sz="1800"/>
          </a:p>
          <a:p>
            <a:r>
              <a:rPr lang="en-US" sz="1800"/>
              <a:t>The private school dataset used in this project is obtained from Kaggle, originally obtained from the US Department of Homeland Security.</a:t>
            </a:r>
            <a:r>
              <a:rPr lang="en-US" sz="1800" u="sng">
                <a:hlinkClick r:id="rId4"/>
              </a:rPr>
              <a:t> https://www.kaggle.com/andrewmvd/us-schools-dataset</a:t>
            </a:r>
            <a:r>
              <a:rPr lang="en-US" sz="1800" u="sng"/>
              <a:t> </a:t>
            </a:r>
            <a:endParaRPr lang="en-US" sz="1800"/>
          </a:p>
          <a:p>
            <a:r>
              <a:rPr lang="en-US" sz="1800"/>
              <a:t>List of Houston county dataset is used to filter private school dataset pertaining to Houston.</a:t>
            </a:r>
          </a:p>
          <a:p>
            <a:r>
              <a:rPr lang="en-US" sz="1800"/>
              <a:t>The geographical location required for this project is obtained from </a:t>
            </a:r>
            <a:r>
              <a:rPr lang="en-US" sz="1800" b="1"/>
              <a:t>Foursquare API</a:t>
            </a:r>
            <a:r>
              <a:rPr lang="en-US" sz="1800"/>
              <a:t>.</a:t>
            </a:r>
          </a:p>
          <a:p>
            <a:pPr marL="0" indent="0">
              <a:buNone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367107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Picture 122">
            <a:extLst>
              <a:ext uri="{FF2B5EF4-FFF2-40B4-BE49-F238E27FC236}">
                <a16:creationId xmlns:a16="http://schemas.microsoft.com/office/drawing/2014/main" id="{B1395C1E-2648-4FFC-AC7C-2C1708351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13" name="Picture 124">
            <a:extLst>
              <a:ext uri="{FF2B5EF4-FFF2-40B4-BE49-F238E27FC236}">
                <a16:creationId xmlns:a16="http://schemas.microsoft.com/office/drawing/2014/main" id="{1C7379FE-10D6-4FEA-BEA3-5E2034A44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14" name="Rectangle 126">
            <a:extLst>
              <a:ext uri="{FF2B5EF4-FFF2-40B4-BE49-F238E27FC236}">
                <a16:creationId xmlns:a16="http://schemas.microsoft.com/office/drawing/2014/main" id="{90FB7BFA-EBDD-467C-B253-EFA700504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5" name="Rectangle 189">
            <a:extLst>
              <a:ext uri="{FF2B5EF4-FFF2-40B4-BE49-F238E27FC236}">
                <a16:creationId xmlns:a16="http://schemas.microsoft.com/office/drawing/2014/main" id="{23A9D773-2FA9-4E93-A01A-AEECF93EB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6" name="Rectangle 191">
            <a:extLst>
              <a:ext uri="{FF2B5EF4-FFF2-40B4-BE49-F238E27FC236}">
                <a16:creationId xmlns:a16="http://schemas.microsoft.com/office/drawing/2014/main" id="{D0A08A6F-C28D-4C68-9627-9B83F062F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7" name="Rectangle 193">
            <a:extLst>
              <a:ext uri="{FF2B5EF4-FFF2-40B4-BE49-F238E27FC236}">
                <a16:creationId xmlns:a16="http://schemas.microsoft.com/office/drawing/2014/main" id="{D6DAD309-1212-498F-ABAD-388FFD322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8" name="TextBox 195">
            <a:extLst>
              <a:ext uri="{FF2B5EF4-FFF2-40B4-BE49-F238E27FC236}">
                <a16:creationId xmlns:a16="http://schemas.microsoft.com/office/drawing/2014/main" id="{8F297EF4-1A36-4B32-9046-62BAFD8D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19" name="Rectangle 197">
            <a:extLst>
              <a:ext uri="{FF2B5EF4-FFF2-40B4-BE49-F238E27FC236}">
                <a16:creationId xmlns:a16="http://schemas.microsoft.com/office/drawing/2014/main" id="{B6F1A665-D17E-4BA3-B5A3-F110CD86C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0" name="Picture 199">
            <a:extLst>
              <a:ext uri="{FF2B5EF4-FFF2-40B4-BE49-F238E27FC236}">
                <a16:creationId xmlns:a16="http://schemas.microsoft.com/office/drawing/2014/main" id="{696D605E-D700-4B1A-A753-5714D9623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21" name="Picture 201">
            <a:extLst>
              <a:ext uri="{FF2B5EF4-FFF2-40B4-BE49-F238E27FC236}">
                <a16:creationId xmlns:a16="http://schemas.microsoft.com/office/drawing/2014/main" id="{D7F9A0FD-37D4-45E5-9424-E1FE156DF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22" name="Rectangle 203">
            <a:extLst>
              <a:ext uri="{FF2B5EF4-FFF2-40B4-BE49-F238E27FC236}">
                <a16:creationId xmlns:a16="http://schemas.microsoft.com/office/drawing/2014/main" id="{3ED9ACE9-3D3F-4446-A178-282937C11D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05">
            <a:extLst>
              <a:ext uri="{FF2B5EF4-FFF2-40B4-BE49-F238E27FC236}">
                <a16:creationId xmlns:a16="http://schemas.microsoft.com/office/drawing/2014/main" id="{4C19B9A5-FAB0-4DEA-90D4-AD775D2E8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F145F6-892A-497A-BC3D-E029F1D6D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8117" y="808056"/>
            <a:ext cx="3024722" cy="1077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/>
              <a:t>Distribution of private school</a:t>
            </a:r>
          </a:p>
        </p:txBody>
      </p:sp>
      <p:pic>
        <p:nvPicPr>
          <p:cNvPr id="14" name="Content Placeholder 13" descr="Chart, bar chart&#10;&#10;Description automatically generated">
            <a:extLst>
              <a:ext uri="{FF2B5EF4-FFF2-40B4-BE49-F238E27FC236}">
                <a16:creationId xmlns:a16="http://schemas.microsoft.com/office/drawing/2014/main" id="{F9ECC88F-3446-498E-B64B-D38CC95416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5"/>
          <a:srcRect l="2642" r="-3" b="-3"/>
          <a:stretch/>
        </p:blipFill>
        <p:spPr>
          <a:xfrm>
            <a:off x="1036953" y="2999793"/>
            <a:ext cx="3045590" cy="210247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Picture 9" descr="Map&#10;&#10;Description automatically generated">
            <a:extLst>
              <a:ext uri="{FF2B5EF4-FFF2-40B4-BE49-F238E27FC236}">
                <a16:creationId xmlns:a16="http://schemas.microsoft.com/office/drawing/2014/main" id="{DD1E782A-564C-40E8-BD3B-B1F08B71EEE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0584" r="3" b="18171"/>
          <a:stretch/>
        </p:blipFill>
        <p:spPr>
          <a:xfrm>
            <a:off x="4082543" y="3571151"/>
            <a:ext cx="3012735" cy="22762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24" name="Rectangle 207">
            <a:extLst>
              <a:ext uri="{FF2B5EF4-FFF2-40B4-BE49-F238E27FC236}">
                <a16:creationId xmlns:a16="http://schemas.microsoft.com/office/drawing/2014/main" id="{C2A5A27C-6EB0-4F96-97EF-7811EE9D5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A1FCBD1-F54D-4360-AFDF-1B034B394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60104" y="2052116"/>
            <a:ext cx="3012735" cy="39978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/>
              <a:t>Brazoria, Fort Bend, Harris and Montgomery county has significant increase in its population and schools.</a:t>
            </a:r>
          </a:p>
          <a:p>
            <a:r>
              <a:rPr lang="en-US" sz="1800" dirty="0"/>
              <a:t>Schools are widely spread on the north-east part of Houston.</a:t>
            </a:r>
          </a:p>
          <a:p>
            <a:endParaRPr lang="en-US" sz="1800" dirty="0"/>
          </a:p>
        </p:txBody>
      </p:sp>
      <p:sp>
        <p:nvSpPr>
          <p:cNvPr id="225" name="Rectangle 209">
            <a:extLst>
              <a:ext uri="{FF2B5EF4-FFF2-40B4-BE49-F238E27FC236}">
                <a16:creationId xmlns:a16="http://schemas.microsoft.com/office/drawing/2014/main" id="{57331C4E-F305-420E-9B65-93EAA9B24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B0577F-41DD-4915-B895-0B313722D8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9893" y="165668"/>
            <a:ext cx="3072650" cy="24873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4B8A6B-736C-4D56-A95C-023C3644CE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82543" y="1010557"/>
            <a:ext cx="3012735" cy="221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043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1395C1E-2648-4FFC-AC7C-2C1708351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C7379FE-10D6-4FEA-BEA3-5E2034A44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FB7BFA-EBDD-467C-B253-EFA700504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A9D773-2FA9-4E93-A01A-AEECF93EB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94E884E-CFA2-4B31-8157-DA73B8846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55E855-74FA-4AD3-B859-2488383A9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91CD00-2EAB-4689-A44A-C4687605E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E4E23EB-7D1F-4223-8BC1-FB83F69F2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2698634-69E1-4F09-BCF7-366A5A5C4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675C6A3-66C2-4CB7-AC7E-F274B7277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2E5A367-0F56-4156-A2AE-FAD07299A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1AAEB5E-C547-4C88-B0D8-F24BE79FD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74DCE7-E922-457A-88B0-4299A3DA6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623E80-C476-4360-BA5B-04E2D8FB2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8054" y="204069"/>
            <a:ext cx="8445357" cy="8835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800" dirty="0"/>
              <a:t>K-means clustering model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7B410D-C384-4834-95F7-EFE768C43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4FC656-638D-4800-8F3B-5FD0F1F943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47282" y="1291662"/>
            <a:ext cx="3891960" cy="5176250"/>
          </a:xfrm>
        </p:spPr>
        <p:txBody>
          <a:bodyPr/>
          <a:lstStyle/>
          <a:p>
            <a:r>
              <a:rPr lang="en-US" dirty="0"/>
              <a:t>To obtain optimal result, first we find the number of clusters (k value).</a:t>
            </a:r>
          </a:p>
          <a:p>
            <a:r>
              <a:rPr lang="en-US" dirty="0"/>
              <a:t>As k increases, the sum of squared distance tends to zero.</a:t>
            </a:r>
          </a:p>
          <a:p>
            <a:r>
              <a:rPr lang="en-US" dirty="0"/>
              <a:t>If the plot looks like an arm, then the elbow on the arm is optimal k which is equal to 2.</a:t>
            </a:r>
          </a:p>
          <a:p>
            <a:r>
              <a:rPr lang="en-US" dirty="0"/>
              <a:t>Using Folium, the 2 clustered neighborhoods are displayed.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44CFDE5-D926-4408-8A32-4ED8101C7248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172" y="3974909"/>
            <a:ext cx="4015488" cy="2719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D2A34C-2684-4D61-B5A1-02F08889CF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1112331" y="1171202"/>
            <a:ext cx="3636951" cy="278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344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126">
            <a:extLst>
              <a:ext uri="{FF2B5EF4-FFF2-40B4-BE49-F238E27FC236}">
                <a16:creationId xmlns:a16="http://schemas.microsoft.com/office/drawing/2014/main" id="{01AF5FBB-9FDC-4D75-9DD6-DAF01ED19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933BBBE6-F4CF-483E-BA74-B51421B4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57" name="Rectangle 256">
            <a:extLst>
              <a:ext uri="{FF2B5EF4-FFF2-40B4-BE49-F238E27FC236}">
                <a16:creationId xmlns:a16="http://schemas.microsoft.com/office/drawing/2014/main" id="{4C790028-99AE-4AE4-8269-9913E2D50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06936A2A-FE08-4EE0-A409-3EF3FA244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BAF0407B-48CB-4C05-B0D7-7A69A0D40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ADC50C3D-0DA0-4914-B5B4-D1819CC69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8CF9E583-1A92-4144-B4FA-81D98317F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67" name="Rectangle 266">
            <a:extLst>
              <a:ext uri="{FF2B5EF4-FFF2-40B4-BE49-F238E27FC236}">
                <a16:creationId xmlns:a16="http://schemas.microsoft.com/office/drawing/2014/main" id="{55980737-1E33-40A8-819D-C20C41E4F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9" name="Picture 268">
            <a:extLst>
              <a:ext uri="{FF2B5EF4-FFF2-40B4-BE49-F238E27FC236}">
                <a16:creationId xmlns:a16="http://schemas.microsoft.com/office/drawing/2014/main" id="{6ABBD51A-FA48-44B8-B184-A40D7F13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71" name="Picture 270">
            <a:extLst>
              <a:ext uri="{FF2B5EF4-FFF2-40B4-BE49-F238E27FC236}">
                <a16:creationId xmlns:a16="http://schemas.microsoft.com/office/drawing/2014/main" id="{510188A9-F0D9-4FE9-85DC-217914527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73" name="Rectangle 272">
            <a:extLst>
              <a:ext uri="{FF2B5EF4-FFF2-40B4-BE49-F238E27FC236}">
                <a16:creationId xmlns:a16="http://schemas.microsoft.com/office/drawing/2014/main" id="{32927575-BD84-44B6-BE49-E0C7EDD0E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73FDF09A-B960-49F4-BAEB-DA397BDCD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791BE6C0-4118-460B-90C2-160041247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A17E4A-45C0-4F37-96B5-788BB23D9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796" y="4614254"/>
            <a:ext cx="3800760" cy="1271758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l"/>
            <a:r>
              <a:rPr lang="en-US" sz="2200" dirty="0"/>
              <a:t>We pick Kingwood as our area of interest to build the new private school.</a:t>
            </a:r>
            <a:br>
              <a:rPr lang="en-US" sz="2200" dirty="0"/>
            </a:br>
            <a:r>
              <a:rPr lang="en-US" sz="3000" dirty="0"/>
              <a:t>   </a:t>
            </a:r>
          </a:p>
        </p:txBody>
      </p:sp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EFE1AA79-E2DA-4326-9444-E77725AD52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1740" y="1611499"/>
            <a:ext cx="3818166" cy="2623160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79" name="Rectangle 278">
            <a:extLst>
              <a:ext uri="{FF2B5EF4-FFF2-40B4-BE49-F238E27FC236}">
                <a16:creationId xmlns:a16="http://schemas.microsoft.com/office/drawing/2014/main" id="{15B5C763-A6E8-4D31-B139-30D083B82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B8636FD-DB1E-4347-B71C-DA68AD1A378D}"/>
              </a:ext>
            </a:extLst>
          </p:cNvPr>
          <p:cNvSpPr txBox="1">
            <a:spLocks/>
          </p:cNvSpPr>
          <p:nvPr/>
        </p:nvSpPr>
        <p:spPr>
          <a:xfrm>
            <a:off x="2098054" y="204069"/>
            <a:ext cx="8445357" cy="88352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/>
              <a:t>Conclusion and future directions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D9445-5DC3-43A0-896D-12906D7A32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32553" y="1263938"/>
            <a:ext cx="3980344" cy="510330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Useful models can be built to further analyze neighborhoods based on the average income and race of the population.</a:t>
            </a:r>
          </a:p>
          <a:p>
            <a:r>
              <a:rPr lang="en-US" dirty="0"/>
              <a:t>Accuracy can be improved by including sub-neighborhoods data.</a:t>
            </a:r>
          </a:p>
          <a:p>
            <a:r>
              <a:rPr lang="en-US" dirty="0"/>
              <a:t>Recommended zones should therefore be considered only as a starting point for more detailed analysis which could eventually result in location which has not only no nearby competition, but also other factors considered, and all relevant conditions met.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8152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1134</TotalTime>
  <Words>355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MS Shell Dlg 2</vt:lpstr>
      <vt:lpstr>Wingdings</vt:lpstr>
      <vt:lpstr>Wingdings 3</vt:lpstr>
      <vt:lpstr>Madison</vt:lpstr>
      <vt:lpstr>Analyze neighborhoods in Houston to start a private school</vt:lpstr>
      <vt:lpstr>    Evaluating neighborhood to build new private school                       </vt:lpstr>
      <vt:lpstr>Data acquisition and cleaning </vt:lpstr>
      <vt:lpstr>Distribution of private school</vt:lpstr>
      <vt:lpstr>K-means clustering model</vt:lpstr>
      <vt:lpstr>We pick Kingwood as our area of interest to build the new private school.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Analyze neighborhoods in Houston to start a private school</dc:title>
  <dc:creator>Santhosh Narasimhan</dc:creator>
  <cp:lastModifiedBy>Santhosh Narasimhan</cp:lastModifiedBy>
  <cp:revision>33</cp:revision>
  <dcterms:created xsi:type="dcterms:W3CDTF">2021-03-18T23:34:56Z</dcterms:created>
  <dcterms:modified xsi:type="dcterms:W3CDTF">2021-04-05T03:30:26Z</dcterms:modified>
</cp:coreProperties>
</file>