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comments/comment1.xml" ContentType="application/vnd.openxmlformats-officedocument.presentationml.comment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ndyy4167@gmail.com" initial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snapToGrid="0">
      <p:cViewPr varScale="1">
        <p:scale>
          <a:sx n="64" d="100"/>
          <a:sy n="64" d="100"/>
        </p:scale>
        <p:origin x="144" y="7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commentAuthors" Target="commentAuthors.xml"/><Relationship Id="rId18"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9-12T11:11:31.517" idx="1">
    <p:pos x="7866" y="1362"/>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12-Sep-2025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27"/>
        <p:cNvGrpSpPr/>
        <p:nvPr/>
      </p:nvGrpSpPr>
      <p:grpSpPr>
        <a:xfrm>
          <a:off x="0" y="0"/>
          <a:ext cx="0" cy="0"/>
          <a:chOff x="0" y="0"/>
          <a:chExt cx="0" cy="0"/>
        </a:xfrm>
      </p:grpSpPr>
      <p:grpSp>
        <p:nvGrpSpPr>
          <p:cNvPr id="20" name="Google Shape;28;p1"/>
          <p:cNvGrpSpPr/>
          <p:nvPr/>
        </p:nvGrpSpPr>
        <p:grpSpPr>
          <a:xfrm>
            <a:off x="876299" y="990600"/>
            <a:ext cx="1743075" cy="1333500"/>
            <a:chOff x="742950" y="1104900"/>
            <a:chExt cx="1743075" cy="1333500"/>
          </a:xfrm>
        </p:grpSpPr>
        <p:sp>
          <p:nvSpPr>
            <p:cNvPr id="1048596" name="Google Shape;29;p1"/>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7" name="Google Shape;30;p1"/>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598" name="Google Shape;31;p1"/>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599" name="Google Shape;32;p1"/>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00" name="Google Shape;33;p1"/>
          <p:cNvSpPr txBox="1">
            <a:spLocks noGrp="1"/>
          </p:cNvSpPr>
          <p:nvPr>
            <p:ph type="ctrTitle"/>
          </p:nvPr>
        </p:nvSpPr>
        <p:spPr>
          <a:xfrm>
            <a:off x="1523999" y="19665"/>
            <a:ext cx="7629600" cy="10017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p>
        </p:txBody>
      </p:sp>
      <p:pic>
        <p:nvPicPr>
          <p:cNvPr id="2097152" name="Google Shape;34;p1"/>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01" name="Google Shape;35;p1"/>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36;p1"/>
          <p:cNvSpPr txBox="1"/>
          <p:nvPr/>
        </p:nvSpPr>
        <p:spPr>
          <a:xfrm>
            <a:off x="2342150" y="1466250"/>
            <a:ext cx="8610600" cy="2936200"/>
          </a:xfrm>
          <a:prstGeom prst="rect"/>
          <a:noFill/>
          <a:ln>
            <a:noFill/>
          </a:ln>
        </p:spPr>
        <p:txBody>
          <a:bodyPr anchor="t" anchorCtr="0" bIns="45700" lIns="91425" rIns="91425" spcFirstLastPara="1" tIns="45700" wrap="square">
            <a:spAutoFit/>
          </a:bodyPr>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STUDENT NAME:</a:t>
            </a:r>
            <a:r>
              <a:rPr b="1" dirty="0" sz="2400" lang="en-IN">
                <a:latin typeface="Calibri"/>
                <a:ea typeface="Calibri"/>
                <a:cs typeface="Calibri"/>
                <a:sym typeface="Calibri"/>
              </a:rPr>
              <a:t> </a:t>
            </a:r>
            <a:r>
              <a:rPr altLang="en-GB" b="1" dirty="0" sz="2400" lang="en-US">
                <a:latin typeface="Calibri"/>
                <a:ea typeface="Calibri"/>
                <a:cs typeface="Calibri"/>
                <a:sym typeface="Calibri"/>
              </a:rPr>
              <a:t>S</a:t>
            </a:r>
            <a:r>
              <a:rPr altLang="en-GB" b="1" dirty="0" sz="2400" lang="en-US">
                <a:latin typeface="Calibri"/>
                <a:ea typeface="Calibri"/>
                <a:cs typeface="Calibri"/>
                <a:sym typeface="Calibri"/>
              </a:rPr>
              <a:t>r</a:t>
            </a:r>
            <a:r>
              <a:rPr altLang="en-GB" b="1" dirty="0" sz="2400" lang="en-US">
                <a:latin typeface="Calibri"/>
                <a:ea typeface="Calibri"/>
                <a:cs typeface="Calibri"/>
                <a:sym typeface="Calibri"/>
              </a:rPr>
              <a:t>i</a:t>
            </a:r>
            <a:r>
              <a:rPr altLang="en-GB" b="1" dirty="0" sz="2400" lang="en-US">
                <a:latin typeface="Calibri"/>
                <a:ea typeface="Calibri"/>
                <a:cs typeface="Calibri"/>
                <a:sym typeface="Calibri"/>
              </a:rPr>
              <a:t> </a:t>
            </a:r>
            <a:r>
              <a:rPr altLang="en-GB" b="1" dirty="0" sz="2400" lang="en-US">
                <a:latin typeface="Calibri"/>
                <a:ea typeface="Calibri"/>
                <a:cs typeface="Calibri"/>
                <a:sym typeface="Calibri"/>
              </a:rPr>
              <a:t>S</a:t>
            </a:r>
            <a:r>
              <a:rPr altLang="en-GB" b="1" dirty="0" sz="2400" lang="en-US">
                <a:latin typeface="Calibri"/>
                <a:ea typeface="Calibri"/>
                <a:cs typeface="Calibri"/>
                <a:sym typeface="Calibri"/>
              </a:rPr>
              <a:t>a</a:t>
            </a:r>
            <a:r>
              <a:rPr altLang="en-GB" b="1" dirty="0" sz="2400" lang="en-US">
                <a:latin typeface="Calibri"/>
                <a:ea typeface="Calibri"/>
                <a:cs typeface="Calibri"/>
                <a:sym typeface="Calibri"/>
              </a:rPr>
              <a:t>r</a:t>
            </a:r>
            <a:r>
              <a:rPr altLang="en-GB" b="1" dirty="0" sz="2400" lang="en-US">
                <a:latin typeface="Calibri"/>
                <a:ea typeface="Calibri"/>
                <a:cs typeface="Calibri"/>
                <a:sym typeface="Calibri"/>
              </a:rPr>
              <a:t>a</a:t>
            </a:r>
            <a:r>
              <a:rPr altLang="en-GB" b="1" dirty="0" sz="2400" lang="en-US">
                <a:latin typeface="Calibri"/>
                <a:ea typeface="Calibri"/>
                <a:cs typeface="Calibri"/>
                <a:sym typeface="Calibri"/>
              </a:rPr>
              <a:t>n</a:t>
            </a:r>
            <a:r>
              <a:rPr altLang="en-GB" b="1" dirty="0" sz="2400" lang="en-US">
                <a:latin typeface="Calibri"/>
                <a:ea typeface="Calibri"/>
                <a:cs typeface="Calibri"/>
                <a:sym typeface="Calibri"/>
              </a:rPr>
              <a:t>y</a:t>
            </a:r>
            <a:r>
              <a:rPr altLang="en-GB" b="1" dirty="0" sz="2400" lang="en-US">
                <a:latin typeface="Calibri"/>
                <a:ea typeface="Calibri"/>
                <a:cs typeface="Calibri"/>
                <a:sym typeface="Calibri"/>
              </a:rPr>
              <a:t>a</a:t>
            </a:r>
            <a:r>
              <a:rPr altLang="en-GB" b="1" dirty="0" sz="2400" lang="en-US">
                <a:latin typeface="Calibri"/>
                <a:ea typeface="Calibri"/>
                <a:cs typeface="Calibri"/>
                <a:sym typeface="Calibri"/>
              </a:rPr>
              <a:t> </a:t>
            </a:r>
            <a:r>
              <a:rPr altLang="en-GB" b="1" dirty="0" sz="2400" lang="en-US">
                <a:latin typeface="Calibri"/>
                <a:ea typeface="Calibri"/>
                <a:cs typeface="Calibri"/>
                <a:sym typeface="Calibri"/>
              </a:rPr>
              <a:t>.</a:t>
            </a:r>
            <a:r>
              <a:rPr altLang="en-GB" b="1" dirty="0" sz="2400" lang="en-US">
                <a:latin typeface="Calibri"/>
                <a:ea typeface="Calibri"/>
                <a:cs typeface="Calibri"/>
                <a:sym typeface="Calibri"/>
              </a:rPr>
              <a:t>M</a:t>
            </a:r>
            <a:endParaRPr b="1" dirty="0"/>
          </a:p>
          <a:p>
            <a:pPr indent="-381000" lvl="0" marL="457200">
              <a:buSzPts val="2400"/>
              <a:buFont typeface="Calibri"/>
              <a:buChar char="●"/>
            </a:pPr>
            <a:r>
              <a:rPr b="1" dirty="0" sz="2400" lang="en-US">
                <a:latin typeface="Calibri"/>
                <a:ea typeface="Calibri"/>
                <a:cs typeface="Calibri"/>
                <a:sym typeface="Calibri"/>
              </a:rPr>
              <a:t>REGISTER NO AND NMID:  2426J08</a:t>
            </a:r>
            <a:r>
              <a:rPr altLang="en-GB" b="1" dirty="0" sz="2400" lang="en-US">
                <a:latin typeface="Calibri"/>
                <a:ea typeface="Calibri"/>
                <a:cs typeface="Calibri"/>
                <a:sym typeface="Calibri"/>
              </a:rPr>
              <a:t>7</a:t>
            </a:r>
            <a:r>
              <a:rPr altLang="en-GB" b="1" dirty="0" sz="2400" lang="en-US">
                <a:latin typeface="Calibri"/>
                <a:ea typeface="Calibri"/>
                <a:cs typeface="Calibri"/>
                <a:sym typeface="Calibri"/>
              </a:rPr>
              <a:t>2</a:t>
            </a:r>
            <a:r>
              <a:rPr b="1" dirty="0" sz="2400" lang="en-US">
                <a:ea typeface="Calibri"/>
                <a:cs typeface="Calibri"/>
                <a:sym typeface="Calibri"/>
              </a:rPr>
              <a:t>&amp; </a:t>
            </a:r>
            <a:r>
              <a:rPr altLang="en-GB" b="1" dirty="0" sz="2400" lang="en-US">
                <a:ea typeface="Calibri"/>
                <a:cs typeface="Calibri"/>
                <a:sym typeface="Calibri"/>
              </a:rPr>
              <a:t>1CFA4223C2FE3D5B21146CDA50E908C8</a:t>
            </a:r>
            <a:endParaRPr b="1" dirty="0" sz="2400">
              <a:latin typeface="Calibri"/>
              <a:ea typeface="Calibri"/>
              <a:cs typeface="Calibri"/>
              <a:sym typeface="Calibri"/>
            </a:endParaRPr>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DEPARTMENT: B.SC.IT</a:t>
            </a:r>
            <a:endParaRPr b="1" dirty="0"/>
          </a:p>
          <a:p>
            <a:pPr algn="l" indent="-381000" lvl="0" marL="457200" marR="0" rtl="0">
              <a:spcBef>
                <a:spcPts val="0"/>
              </a:spcBef>
              <a:spcAft>
                <a:spcPts val="0"/>
              </a:spcAft>
              <a:buSzPts val="2400"/>
              <a:buFont typeface="Calibri"/>
              <a:buChar char="●"/>
            </a:pPr>
            <a:r>
              <a:rPr b="1" dirty="0" sz="2400" lang="en-US">
                <a:latin typeface="Calibri"/>
                <a:ea typeface="Calibri"/>
                <a:cs typeface="Calibri"/>
                <a:sym typeface="Calibri"/>
              </a:rPr>
              <a:t>COLLEGE: COLLEGE/ UNIVERSITY: VET INSTITUTE OF ARTS AND SCIENCE COLLEGE AND BHARATIYAR UNIVERSITY </a:t>
            </a:r>
            <a:endParaRPr b="1" dirty="0"/>
          </a:p>
          <a:p>
            <a:pPr algn="l" lvl="0" marL="76200" marR="0" rtl="0">
              <a:spcBef>
                <a:spcPts val="0"/>
              </a:spcBef>
              <a:spcAft>
                <a:spcPts val="0"/>
              </a:spcAft>
              <a:buSzPts val="2400"/>
            </a:pPr>
            <a:r>
              <a:rPr b="1" dirty="0" sz="2400" lang="en-US">
                <a:latin typeface="Calibri"/>
                <a:ea typeface="Calibri"/>
                <a:cs typeface="Calibri"/>
                <a:sym typeface="Calibri"/>
              </a:rPr>
              <a:t>           </a:t>
            </a:r>
            <a:endParaRPr b="1" dirty="0"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Shape 114"/>
        <p:cNvGrpSpPr/>
        <p:nvPr/>
      </p:nvGrpSpPr>
      <p:grpSpPr>
        <a:xfrm>
          <a:off x="0" y="0"/>
          <a:ext cx="0" cy="0"/>
          <a:chOff x="0" y="0"/>
          <a:chExt cx="0" cy="0"/>
        </a:xfrm>
      </p:grpSpPr>
      <p:sp>
        <p:nvSpPr>
          <p:cNvPr id="1048674" name="Google Shape;115;p1"/>
          <p:cNvSpPr txBox="1"/>
          <p:nvPr/>
        </p:nvSpPr>
        <p:spPr>
          <a:xfrm>
            <a:off x="752475" y="6486037"/>
            <a:ext cx="1773600" cy="16650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Clr>
                <a:srgbClr val="2D83C3"/>
              </a:buClr>
              <a:buSzPts val="1100"/>
              <a:buFont typeface="Trebuchet MS"/>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75" name="Google Shape;116;p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6" name="Google Shape;117;p1"/>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7" name="Google Shape;118;p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048678" name="Google Shape;119;p1"/>
          <p:cNvSpPr txBox="1">
            <a:spLocks noGrp="1"/>
          </p:cNvSpPr>
          <p:nvPr>
            <p:ph type="title"/>
          </p:nvPr>
        </p:nvSpPr>
        <p:spPr>
          <a:xfrm>
            <a:off x="358788" y="64888"/>
            <a:ext cx="84804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Clr>
                <a:schemeClr val="dk1"/>
              </a:buClr>
              <a:buSzPts val="4250"/>
              <a:buFont typeface="Trebuchet MS"/>
              <a:buNone/>
            </a:pPr>
            <a:r>
              <a:rPr sz="4250" lang="en-US"/>
              <a:t>RESULTS AND SCREENSHOTS</a:t>
            </a:r>
            <a:endParaRPr sz="4250"/>
          </a:p>
        </p:txBody>
      </p:sp>
      <p:sp>
        <p:nvSpPr>
          <p:cNvPr id="1048679" name="Google Shape;120;p1"/>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Clr>
                <a:srgbClr val="2D936B"/>
              </a:buClr>
              <a:buSzPts val="1100"/>
              <a:buFont typeface="Trebuchet MS"/>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80" name="Google Shape;121;p1"/>
          <p:cNvSpPr txBox="1"/>
          <p:nvPr/>
        </p:nvSpPr>
        <p:spPr>
          <a:xfrm>
            <a:off x="358800" y="735705"/>
            <a:ext cx="10423500" cy="30251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Clr>
                <a:schemeClr val="dk1"/>
              </a:buClr>
              <a:buSzPts val="2800"/>
              <a:buFont typeface="Times New Roman"/>
              <a:buNone/>
            </a:pPr>
            <a:r>
              <a:rPr sz="2800" lang="en-US">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890243" y="486470"/>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TextBox 7"/>
          <p:cNvSpPr txBox="1"/>
          <p:nvPr/>
        </p:nvSpPr>
        <p:spPr>
          <a:xfrm>
            <a:off x="1387528" y="947644"/>
            <a:ext cx="7966022" cy="3507741"/>
          </a:xfrm>
          <a:prstGeom prst="rect"/>
          <a:noFill/>
        </p:spPr>
        <p:txBody>
          <a:bodyPr wrap="square">
            <a:spAutoFit/>
          </a:bodyPr>
          <a:p>
            <a:pPr>
              <a:buNone/>
            </a:pPr>
            <a:endParaRPr b="1" dirty="0" sz="6000" lang="en-US"/>
          </a:p>
          <a:p>
            <a:pPr algn="just">
              <a:buFont typeface="Arial" panose="020B0604020202020204" pitchFamily="34" charset="0"/>
              <a:buChar char="•"/>
            </a:pPr>
            <a:r>
              <a:rPr dirty="0" sz="2800" lang="en-US"/>
              <a:t>A digital portfolio is a modern way to showcase skills and achievements.</a:t>
            </a:r>
          </a:p>
          <a:p>
            <a:pPr algn="just">
              <a:buFont typeface="Arial" panose="020B0604020202020204" pitchFamily="34" charset="0"/>
              <a:buChar char="•"/>
            </a:pPr>
            <a:r>
              <a:rPr dirty="0" sz="2800" lang="en-US"/>
              <a:t>It highlights creativity, professionalism, and technical ability.</a:t>
            </a:r>
          </a:p>
          <a:p>
            <a:pPr algn="just">
              <a:buFont typeface="Arial" panose="020B0604020202020204" pitchFamily="34" charset="0"/>
              <a:buChar char="•"/>
            </a:pPr>
            <a:r>
              <a:rPr dirty="0" sz="2800" lang="en-US"/>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Shape 37"/>
        <p:cNvGrpSpPr/>
        <p:nvPr/>
      </p:nvGrpSpPr>
      <p:grpSpPr>
        <a:xfrm>
          <a:off x="0" y="0"/>
          <a:ext cx="0" cy="0"/>
          <a:chOff x="0" y="0"/>
          <a:chExt cx="0" cy="0"/>
        </a:xfrm>
      </p:grpSpPr>
      <p:sp>
        <p:nvSpPr>
          <p:cNvPr id="1048610" name="Google Shape;38;p2"/>
          <p:cNvSpPr/>
          <p:nvPr/>
        </p:nvSpPr>
        <p:spPr>
          <a:xfrm>
            <a:off x="2696825" y="1695450"/>
            <a:ext cx="7101840" cy="150876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rPr dirty="0" sz="1800" lang="en-US">
                <a:solidFill>
                  <a:schemeClr val="dk1"/>
                </a:solidFill>
                <a:latin typeface="Times New Roman"/>
                <a:ea typeface="Times New Roman"/>
                <a:cs typeface="Times New Roman"/>
                <a:sym typeface="Times New Roman"/>
              </a:rPr>
              <a:t>Digital portfolio website </a:t>
            </a:r>
            <a:endParaRPr dirty="0" sz="1800">
              <a:solidFill>
                <a:schemeClr val="dk1"/>
              </a:solidFill>
              <a:latin typeface="Times New Roman"/>
              <a:ea typeface="Times New Roman"/>
              <a:cs typeface="Times New Roman"/>
              <a:sym typeface="Times New Roman"/>
            </a:endParaRPr>
          </a:p>
        </p:txBody>
      </p:sp>
      <p:grpSp>
        <p:nvGrpSpPr>
          <p:cNvPr id="26" name="Google Shape;39;p2"/>
          <p:cNvGrpSpPr/>
          <p:nvPr/>
        </p:nvGrpSpPr>
        <p:grpSpPr>
          <a:xfrm>
            <a:off x="7448612" y="0"/>
            <a:ext cx="4743795" cy="6858466"/>
            <a:chOff x="7448612" y="0"/>
            <a:chExt cx="4743795" cy="6858466"/>
          </a:xfrm>
        </p:grpSpPr>
        <p:sp>
          <p:nvSpPr>
            <p:cNvPr id="1048611" name="Google Shape;40;p2"/>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2" name="Google Shape;41;p2"/>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3" name="Google Shape;42;p2"/>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4" name="Google Shape;43;p2"/>
            <p:cNvSpPr/>
            <p:nvPr/>
          </p:nvSpPr>
          <p:spPr>
            <a:xfrm>
              <a:off x="9602878" y="0"/>
              <a:ext cx="2589529"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5" name="Google Shape;44;p2"/>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6" name="Google Shape;45;p2"/>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7" name="Google Shape;46;p2"/>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8" name="Google Shape;47;p2"/>
            <p:cNvSpPr/>
            <p:nvPr/>
          </p:nvSpPr>
          <p:spPr>
            <a:xfrm>
              <a:off x="10936247" y="0"/>
              <a:ext cx="1256029"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19" name="Google Shape;48;p2"/>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grpSp>
      <p:sp>
        <p:nvSpPr>
          <p:cNvPr id="1048620" name="Google Shape;49;p2"/>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1" name="Google Shape;50;p2"/>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2" name="Google Shape;51;p2"/>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3" name="Google Shape;52;p2"/>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24" name="Google Shape;53;p2"/>
          <p:cNvSpPr txBox="1">
            <a:spLocks noGrp="1"/>
          </p:cNvSpPr>
          <p:nvPr>
            <p:ph type="title"/>
          </p:nvPr>
        </p:nvSpPr>
        <p:spPr>
          <a:xfrm>
            <a:off x="739775" y="829627"/>
            <a:ext cx="3909600"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7" name="Google Shape;54;p2"/>
          <p:cNvGrpSpPr/>
          <p:nvPr/>
        </p:nvGrpSpPr>
        <p:grpSpPr>
          <a:xfrm>
            <a:off x="466725" y="6410325"/>
            <a:ext cx="3705225" cy="295275"/>
            <a:chOff x="466725" y="6410325"/>
            <a:chExt cx="3705225" cy="295275"/>
          </a:xfrm>
        </p:grpSpPr>
        <p:pic>
          <p:nvPicPr>
            <p:cNvPr id="2097153" name="Google Shape;55;p2"/>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pic>
          <p:nvPicPr>
            <p:cNvPr id="2097154" name="Google Shape;56;p2"/>
            <p:cNvPicPr preferRelativeResize="0">
              <a:picLocks/>
            </p:cNvPicPr>
            <p:nvPr/>
          </p:nvPicPr>
          <p:blipFill rotWithShape="1">
            <a:blip xmlns:r="http://schemas.openxmlformats.org/officeDocument/2006/relationships" r:embed="rId2">
              <a:alphaModFix/>
            </a:blip>
            <a:srcRect/>
            <a:stretch>
              <a:fillRect/>
            </a:stretch>
          </p:blipFill>
          <p:spPr>
            <a:xfrm>
              <a:off x="466725" y="6410325"/>
              <a:ext cx="3705225" cy="295275"/>
            </a:xfrm>
            <a:prstGeom prst="rect"/>
            <a:noFill/>
            <a:ln>
              <a:noFill/>
            </a:ln>
          </p:spPr>
        </p:pic>
      </p:grpSp>
      <p:sp>
        <p:nvSpPr>
          <p:cNvPr id="1048625" name="Google Shape;57;p2"/>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Shape 58"/>
        <p:cNvGrpSpPr/>
        <p:nvPr/>
      </p:nvGrpSpPr>
      <p:grpSpPr>
        <a:xfrm>
          <a:off x="0" y="0"/>
          <a:ext cx="0" cy="0"/>
          <a:chOff x="0" y="0"/>
          <a:chExt cx="0" cy="0"/>
        </a:xfrm>
      </p:grpSpPr>
      <p:grpSp>
        <p:nvGrpSpPr>
          <p:cNvPr id="32" name="Google Shape;59;p3"/>
          <p:cNvGrpSpPr/>
          <p:nvPr/>
        </p:nvGrpSpPr>
        <p:grpSpPr>
          <a:xfrm>
            <a:off x="7991475" y="2933700"/>
            <a:ext cx="2762251" cy="3257550"/>
            <a:chOff x="7991475" y="2933700"/>
            <a:chExt cx="2762251" cy="3257550"/>
          </a:xfrm>
        </p:grpSpPr>
        <p:sp>
          <p:nvSpPr>
            <p:cNvPr id="1048643" name="Google Shape;60;p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4" name="Google Shape;61;p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58" name="Google Shape;62;p3"/>
            <p:cNvPicPr preferRelativeResize="0">
              <a:picLocks/>
            </p:cNvPicPr>
            <p:nvPr/>
          </p:nvPicPr>
          <p:blipFill rotWithShape="1">
            <a:blip xmlns:r="http://schemas.openxmlformats.org/officeDocument/2006/relationships" r:embed="rId1">
              <a:alphaModFix/>
            </a:blip>
            <a:srcRect/>
            <a:stretch>
              <a:fillRect/>
            </a:stretch>
          </p:blipFill>
          <p:spPr>
            <a:xfrm>
              <a:off x="7991475" y="2933700"/>
              <a:ext cx="2762251" cy="3257550"/>
            </a:xfrm>
            <a:prstGeom prst="rect"/>
            <a:noFill/>
            <a:ln>
              <a:noFill/>
            </a:ln>
          </p:spPr>
        </p:pic>
      </p:grpSp>
      <p:sp>
        <p:nvSpPr>
          <p:cNvPr id="1048645" name="Google Shape;63;p3"/>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46" name="Google Shape;64;p3"/>
          <p:cNvSpPr txBox="1">
            <a:spLocks noGrp="1"/>
          </p:cNvSpPr>
          <p:nvPr>
            <p:ph type="title"/>
          </p:nvPr>
        </p:nvSpPr>
        <p:spPr>
          <a:xfrm>
            <a:off x="834072" y="575055"/>
            <a:ext cx="5637000" cy="638801"/>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65;p3"/>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47" name="Google Shape;66;p3"/>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8" name="Google Shape;67;p3"/>
          <p:cNvSpPr txBox="1"/>
          <p:nvPr/>
        </p:nvSpPr>
        <p:spPr>
          <a:xfrm>
            <a:off x="221275" y="2638143"/>
            <a:ext cx="6940800" cy="1808451"/>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p>
          <a:p>
            <a:pPr algn="l" indent="0" lvl="0" marL="0" rtl="0">
              <a:spcBef>
                <a:spcPts val="0"/>
              </a:spcBef>
              <a:spcAft>
                <a:spcPts val="0"/>
              </a:spcAft>
              <a:buNone/>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Shape 68"/>
        <p:cNvGrpSpPr/>
        <p:nvPr/>
      </p:nvGrpSpPr>
      <p:grpSpPr>
        <a:xfrm>
          <a:off x="0" y="0"/>
          <a:ext cx="0" cy="0"/>
          <a:chOff x="0" y="0"/>
          <a:chExt cx="0" cy="0"/>
        </a:xfrm>
      </p:grpSpPr>
      <p:grpSp>
        <p:nvGrpSpPr>
          <p:cNvPr id="34" name="Google Shape;69;p4"/>
          <p:cNvGrpSpPr/>
          <p:nvPr/>
        </p:nvGrpSpPr>
        <p:grpSpPr>
          <a:xfrm>
            <a:off x="8658225" y="2647950"/>
            <a:ext cx="3533775" cy="3810000"/>
            <a:chOff x="8658225" y="2647950"/>
            <a:chExt cx="3533775" cy="3810000"/>
          </a:xfrm>
        </p:grpSpPr>
        <p:sp>
          <p:nvSpPr>
            <p:cNvPr id="1048649" name="Google Shape;70;p4"/>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0" name="Google Shape;71;p4"/>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0" name="Google Shape;72;p4"/>
            <p:cNvPicPr preferRelativeResize="0">
              <a:picLocks/>
            </p:cNvPicPr>
            <p:nvPr/>
          </p:nvPicPr>
          <p:blipFill rotWithShape="1">
            <a:blip xmlns:r="http://schemas.openxmlformats.org/officeDocument/2006/relationships" r:embed="rId1">
              <a:alphaModFix/>
            </a:blip>
            <a:srcRect/>
            <a:stretch>
              <a:fillRect/>
            </a:stretch>
          </p:blipFill>
          <p:spPr>
            <a:xfrm>
              <a:off x="8658225" y="2647950"/>
              <a:ext cx="3533775" cy="3810000"/>
            </a:xfrm>
            <a:prstGeom prst="rect"/>
            <a:noFill/>
            <a:ln>
              <a:noFill/>
            </a:ln>
          </p:spPr>
        </p:pic>
      </p:grpSp>
      <p:sp>
        <p:nvSpPr>
          <p:cNvPr id="1048651" name="Google Shape;73;p4"/>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2" name="Google Shape;74;p4"/>
          <p:cNvSpPr txBox="1">
            <a:spLocks noGrp="1"/>
          </p:cNvSpPr>
          <p:nvPr>
            <p:ph type="title"/>
          </p:nvPr>
        </p:nvSpPr>
        <p:spPr>
          <a:xfrm>
            <a:off x="739775" y="829627"/>
            <a:ext cx="5263500"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75;p4"/>
          <p:cNvPicPr preferRelativeResize="0">
            <a:picLocks/>
          </p:cNvPicPr>
          <p:nvPr/>
        </p:nvPicPr>
        <p:blipFill rotWithShape="1">
          <a:blip xmlns:r="http://schemas.openxmlformats.org/officeDocument/2006/relationships" r:embed="rId2">
            <a:alphaModFix/>
          </a:blip>
          <a:srcRect/>
          <a:stretch>
            <a:fillRect/>
          </a:stretch>
        </p:blipFill>
        <p:spPr>
          <a:xfrm>
            <a:off x="676275" y="6467475"/>
            <a:ext cx="2143125" cy="200025"/>
          </a:xfrm>
          <a:prstGeom prst="rect"/>
          <a:noFill/>
          <a:ln>
            <a:noFill/>
          </a:ln>
        </p:spPr>
      </p:pic>
      <p:sp>
        <p:nvSpPr>
          <p:cNvPr id="1048653" name="Google Shape;76;p4"/>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4" name="Google Shape;77;p4"/>
          <p:cNvSpPr txBox="1"/>
          <p:nvPr/>
        </p:nvSpPr>
        <p:spPr>
          <a:xfrm>
            <a:off x="1943175" y="2595896"/>
            <a:ext cx="4752900" cy="1605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Shape 78"/>
        <p:cNvGrpSpPr/>
        <p:nvPr/>
      </p:nvGrpSpPr>
      <p:grpSpPr>
        <a:xfrm>
          <a:off x="0" y="0"/>
          <a:ext cx="0" cy="0"/>
          <a:chOff x="0" y="0"/>
          <a:chExt cx="0" cy="0"/>
        </a:xfrm>
      </p:grpSpPr>
      <p:sp>
        <p:nvSpPr>
          <p:cNvPr id="1048655" name="Google Shape;79;p5"/>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6" name="Google Shape;80;p5"/>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7" name="Google Shape;81;p5"/>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58" name="Google Shape;82;p5"/>
          <p:cNvSpPr txBox="1">
            <a:spLocks noGrp="1"/>
          </p:cNvSpPr>
          <p:nvPr>
            <p:ph type="title"/>
          </p:nvPr>
        </p:nvSpPr>
        <p:spPr>
          <a:xfrm>
            <a:off x="699452" y="891793"/>
            <a:ext cx="5014500" cy="518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83;p5"/>
          <p:cNvPicPr preferRelativeResize="0">
            <a:picLocks/>
          </p:cNvPicPr>
          <p:nvPr/>
        </p:nvPicPr>
        <p:blipFill rotWithShape="1">
          <a:blip xmlns:r="http://schemas.openxmlformats.org/officeDocument/2006/relationships" r:embed="rId1">
            <a:alphaModFix/>
          </a:blip>
          <a:srcRect/>
          <a:stretch>
            <a:fillRect/>
          </a:stretch>
        </p:blipFill>
        <p:spPr>
          <a:xfrm>
            <a:off x="723900" y="6172200"/>
            <a:ext cx="2181225" cy="485775"/>
          </a:xfrm>
          <a:prstGeom prst="rect"/>
          <a:noFill/>
          <a:ln>
            <a:noFill/>
          </a:ln>
        </p:spPr>
      </p:pic>
      <p:sp>
        <p:nvSpPr>
          <p:cNvPr id="1048659" name="Google Shape;84;p5"/>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6</a:t>
            </a:fld>
          </a:p>
        </p:txBody>
      </p:sp>
      <p:sp>
        <p:nvSpPr>
          <p:cNvPr id="1048660" name="Google Shape;85;p5"/>
          <p:cNvSpPr txBox="1"/>
          <p:nvPr/>
        </p:nvSpPr>
        <p:spPr>
          <a:xfrm>
            <a:off x="1421429" y="2045700"/>
            <a:ext cx="6833400" cy="4856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Students – who want to showcase their academic achievements, projects, and skills for internships, higher studies, or competitions.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2. Job Seekers &amp; Professionals – who can use the website as a digital resume to highlight their work experience, portfolio, and expertise for career opportunities.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3. Freelancers &amp; Creators – who want to present their work, designs, art, or services to attract clients.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4. Educators &amp; Recruiters – who can review the portfolio to evaluate an individual’s skills, knowledge, and accomplishments.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5. Peers &amp; General Audience – who can access the website to know more about the individual’s background and capabilities.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Shape 86"/>
        <p:cNvGrpSpPr/>
        <p:nvPr/>
      </p:nvGrpSpPr>
      <p:grpSpPr>
        <a:xfrm>
          <a:off x="0" y="0"/>
          <a:ext cx="0" cy="0"/>
          <a:chOff x="0" y="0"/>
          <a:chExt cx="0" cy="0"/>
        </a:xfrm>
      </p:grpSpPr>
      <p:pic>
        <p:nvPicPr>
          <p:cNvPr id="2097163" name="Google Shape;87;p6"/>
          <p:cNvPicPr preferRelativeResize="0">
            <a:picLocks/>
          </p:cNvPicPr>
          <p:nvPr/>
        </p:nvPicPr>
        <p:blipFill>
          <a:blip/>
        </p:blipFill>
        <p:spPr>
          <a:xfrm>
            <a:off x="0" y="1476375"/>
            <a:ext cx="2695574" cy="3248025"/>
          </a:xfrm>
          <a:prstGeom prst="rect"/>
          <a:noFill/>
          <a:ln>
            <a:noFill/>
          </a:ln>
        </p:spPr>
      </p:pic>
      <p:sp>
        <p:nvSpPr>
          <p:cNvPr id="1048661" name="Google Shape;88;p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2" name="Google Shape;89;p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3" name="Google Shape;90;p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64" name="Google Shape;91;p6"/>
          <p:cNvSpPr txBox="1">
            <a:spLocks noGrp="1"/>
          </p:cNvSpPr>
          <p:nvPr>
            <p:ph type="title"/>
          </p:nvPr>
        </p:nvSpPr>
        <p:spPr>
          <a:xfrm>
            <a:off x="558165" y="857885"/>
            <a:ext cx="9763200" cy="5467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TOOLS AND TECHNIQUES</a:t>
            </a:r>
            <a:endParaRPr sz="3600"/>
          </a:p>
        </p:txBody>
      </p:sp>
      <p:pic>
        <p:nvPicPr>
          <p:cNvPr id="2097164" name="Google Shape;92;p6"/>
          <p:cNvPicPr preferRelativeResize="0">
            <a:picLocks/>
          </p:cNvPicPr>
          <p:nvPr/>
        </p:nvPicPr>
        <p:blipFill rotWithShape="1">
          <a:blip xmlns:r="http://schemas.openxmlformats.org/officeDocument/2006/relationships" r:embed="rId1">
            <a:alphaModFix/>
          </a:blip>
          <a:srcRect/>
          <a:stretch>
            <a:fillRect/>
          </a:stretch>
        </p:blipFill>
        <p:spPr>
          <a:xfrm>
            <a:off x="676275" y="6467475"/>
            <a:ext cx="2143125" cy="200025"/>
          </a:xfrm>
          <a:prstGeom prst="rect"/>
          <a:noFill/>
          <a:ln>
            <a:noFill/>
          </a:ln>
        </p:spPr>
      </p:pic>
      <p:sp>
        <p:nvSpPr>
          <p:cNvPr id="1048665" name="Google Shape;93;p6"/>
          <p:cNvSpPr txBox="1">
            <a:spLocks noGrp="1"/>
          </p:cNvSpPr>
          <p:nvPr>
            <p:ph type="sldNum" idx="7"/>
          </p:nvPr>
        </p:nvSpPr>
        <p:spPr>
          <a:xfrm>
            <a:off x="11353418" y="6473337"/>
            <a:ext cx="151200" cy="19170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66" name="Google Shape;94;p6"/>
          <p:cNvSpPr txBox="1"/>
          <p:nvPr/>
        </p:nvSpPr>
        <p:spPr>
          <a:xfrm>
            <a:off x="2819400" y="1516650"/>
            <a:ext cx="6696000" cy="58724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Development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HTML5 – for structuring the web pages.</a:t>
            </a:r>
          </a:p>
          <a:p>
            <a:pPr algn="l" indent="0" lvl="0" marL="0" rtl="0">
              <a:spcBef>
                <a:spcPts val="0"/>
              </a:spcBef>
              <a:spcAft>
                <a:spcPts val="0"/>
              </a:spcAft>
              <a:buNone/>
            </a:pPr>
          </a:p>
          <a:p>
            <a:pPr algn="l" indent="0" lvl="0" marL="0" rtl="0">
              <a:spcBef>
                <a:spcPts val="0"/>
              </a:spcBef>
              <a:spcAft>
                <a:spcPts val="0"/>
              </a:spcAft>
              <a:buNone/>
            </a:pPr>
            <a:r>
              <a:rPr lang="en-US"/>
              <a:t>CSS3 – for styling, layout design, and responsiveness.</a:t>
            </a:r>
          </a:p>
          <a:p>
            <a:pPr algn="l" indent="0" lvl="0" marL="0" rtl="0">
              <a:spcBef>
                <a:spcPts val="0"/>
              </a:spcBef>
              <a:spcAft>
                <a:spcPts val="0"/>
              </a:spcAft>
              <a:buNone/>
            </a:pPr>
          </a:p>
          <a:p>
            <a:pPr algn="l" indent="0" lvl="0" marL="0" rtl="0">
              <a:spcBef>
                <a:spcPts val="0"/>
              </a:spcBef>
              <a:spcAft>
                <a:spcPts val="0"/>
              </a:spcAft>
              <a:buNone/>
            </a:pPr>
            <a:r>
              <a:rPr lang="en-US"/>
              <a:t>JavaScript – for adding interactivity and dynamic functionality.</a:t>
            </a:r>
          </a:p>
          <a:p>
            <a:pPr algn="l" indent="0" lvl="0" marL="0" rtl="0">
              <a:spcBef>
                <a:spcPts val="0"/>
              </a:spcBef>
              <a:spcAft>
                <a:spcPts val="0"/>
              </a:spcAft>
              <a:buNone/>
            </a:pPr>
          </a:p>
          <a:p>
            <a:pPr algn="l" indent="0" lvl="0" marL="0" rtl="0">
              <a:spcBef>
                <a:spcPts val="0"/>
              </a:spcBef>
              <a:spcAft>
                <a:spcPts val="0"/>
              </a:spcAft>
              <a:buNone/>
            </a:pPr>
            <a:r>
              <a:rPr lang="en-US"/>
              <a:t>Bootstrap / Tailwind CSS (optional) – for responsive and mobile-friendly design.</a:t>
            </a:r>
          </a:p>
          <a:p>
            <a:pPr algn="l" indent="0" lvl="0" marL="0" rtl="0">
              <a:spcBef>
                <a:spcPts val="0"/>
              </a:spcBef>
              <a:spcAft>
                <a:spcPts val="0"/>
              </a:spcAft>
              <a:buNone/>
            </a:pPr>
          </a:p>
          <a:p>
            <a:pPr algn="l" indent="0" lvl="0" marL="0" rtl="0">
              <a:spcBef>
                <a:spcPts val="0"/>
              </a:spcBef>
              <a:spcAft>
                <a:spcPts val="0"/>
              </a:spcAft>
              <a:buNone/>
            </a:pPr>
            <a:r>
              <a:rPr lang="en-US"/>
              <a:t>2. Design Tools</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Figma / Adobe XD / Canva – for wireframing and UI/UX design.</a:t>
            </a:r>
          </a:p>
          <a:p>
            <a:pPr algn="l" indent="0" lvl="0" marL="0" rtl="0">
              <a:spcBef>
                <a:spcPts val="0"/>
              </a:spcBef>
              <a:spcAft>
                <a:spcPts val="0"/>
              </a:spcAft>
              <a:buNone/>
            </a:pPr>
          </a:p>
          <a:p>
            <a:pPr algn="l" indent="0" lvl="0" marL="0" rtl="0">
              <a:spcBef>
                <a:spcPts val="0"/>
              </a:spcBef>
              <a:spcAft>
                <a:spcPts val="0"/>
              </a:spcAft>
              <a:buNone/>
            </a:pPr>
            <a:r>
              <a:rPr lang="en-US"/>
              <a:t>Photo editing tools (Photoshop, GIMP, or Canva) – for preparing images, logos, and graphics.</a:t>
            </a:r>
          </a:p>
          <a:p>
            <a:pPr algn="l" indent="0" lvl="0" marL="0" rtl="0">
              <a:spcBef>
                <a:spcPts val="0"/>
              </a:spcBef>
              <a:spcAft>
                <a:spcPts val="0"/>
              </a:spcAft>
              <a:buNone/>
            </a:pPr>
          </a:p>
          <a:p>
            <a:pPr algn="l" indent="0" lvl="0" marL="0" rtl="0">
              <a:spcBef>
                <a:spcPts val="0"/>
              </a:spcBef>
              <a:spcAft>
                <a:spcPts val="0"/>
              </a:spcAft>
              <a:buNone/>
            </a:pPr>
            <a:r>
              <a:rPr lang="en-US"/>
              <a:t>3. Development Environment</a:t>
            </a: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p>
          <a:p>
            <a:pPr algn="l" indent="0" lvl="0" marL="0" rtl="0">
              <a:spcBef>
                <a:spcPts val="0"/>
              </a:spcBef>
              <a:spcAft>
                <a:spcPts val="0"/>
              </a:spcAft>
              <a:buNone/>
            </a:pPr>
            <a:r>
              <a:rPr lang="en-US"/>
              <a:t>VS Code / Sublime Text – as the code editor.</a:t>
            </a:r>
          </a:p>
          <a:p>
            <a:pPr algn="l" indent="0" lvl="0" marL="0" rtl="0">
              <a:spcBef>
                <a:spcPts val="0"/>
              </a:spcBef>
              <a:spcAft>
                <a:spcPts val="0"/>
              </a:spcAft>
              <a:buNone/>
            </a:pPr>
          </a:p>
          <a:p>
            <a:pPr algn="l" indent="0" lvl="0" marL="0" rtl="0">
              <a:spcBef>
                <a:spcPts val="0"/>
              </a:spcBef>
              <a:spcAft>
                <a:spcPts val="0"/>
              </a:spcAft>
              <a:buNone/>
            </a:pPr>
            <a:r>
              <a:rPr lang="en-US"/>
              <a:t>Git &amp; GitHub – for version control and hosting the project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Shape 95"/>
        <p:cNvGrpSpPr/>
        <p:nvPr/>
      </p:nvGrpSpPr>
      <p:grpSpPr>
        <a:xfrm>
          <a:off x="0" y="0"/>
          <a:ext cx="0" cy="0"/>
          <a:chOff x="0" y="0"/>
          <a:chExt cx="0" cy="0"/>
        </a:xfrm>
      </p:grpSpPr>
      <p:sp>
        <p:nvSpPr>
          <p:cNvPr id="1048667" name="Google Shape;96;p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pic>
        <p:nvPicPr>
          <p:cNvPr id="2097165" name="Google Shape;97;p7"/>
          <p:cNvPicPr preferRelativeResize="0">
            <a:picLocks/>
          </p:cNvPicPr>
          <p:nvPr/>
        </p:nvPicPr>
        <p:blipFill rotWithShape="1">
          <a:blip xmlns:r="http://schemas.openxmlformats.org/officeDocument/2006/relationships" r:embed="rId1">
            <a:alphaModFix/>
          </a:blip>
          <a:srcRect/>
          <a:stretch>
            <a:fillRect/>
          </a:stretch>
        </p:blipFill>
        <p:spPr>
          <a:xfrm>
            <a:off x="1666875" y="6467475"/>
            <a:ext cx="76200" cy="177800"/>
          </a:xfrm>
          <a:prstGeom prst="rect"/>
          <a:noFill/>
          <a:ln>
            <a:noFill/>
          </a:ln>
        </p:spPr>
      </p:pic>
      <p:sp>
        <p:nvSpPr>
          <p:cNvPr id="1048668" name="Google Shape;98;p7"/>
          <p:cNvSpPr txBox="1"/>
          <p:nvPr/>
        </p:nvSpPr>
        <p:spPr>
          <a:xfrm>
            <a:off x="11277218" y="6473337"/>
            <a:ext cx="228600" cy="19170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048669" name="Google Shape;99;p7"/>
          <p:cNvSpPr txBox="1"/>
          <p:nvPr/>
        </p:nvSpPr>
        <p:spPr>
          <a:xfrm>
            <a:off x="739775" y="291147"/>
            <a:ext cx="8794800" cy="62910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000" lang="en-US">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48670" name="Google Shape;100;p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endParaRPr sz="1800">
              <a:solidFill>
                <a:schemeClr val="dk1"/>
              </a:solidFill>
              <a:latin typeface="Calibri"/>
              <a:ea typeface="Calibri"/>
              <a:cs typeface="Calibri"/>
              <a:sym typeface="Calibri"/>
            </a:endParaRPr>
          </a:p>
        </p:txBody>
      </p:sp>
      <p:sp>
        <p:nvSpPr>
          <p:cNvPr id="1048671" name="Google Shape;101;p7"/>
          <p:cNvSpPr txBox="1"/>
          <p:nvPr/>
        </p:nvSpPr>
        <p:spPr>
          <a:xfrm>
            <a:off x="1287100" y="1356104"/>
            <a:ext cx="7700100" cy="2621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Design and Layout</a:t>
            </a:r>
          </a:p>
          <a:p>
            <a:pPr algn="l" indent="0" lvl="0" marL="0" rtl="0">
              <a:spcBef>
                <a:spcPts val="0"/>
              </a:spcBef>
              <a:spcAft>
                <a:spcPts val="0"/>
              </a:spcAft>
              <a:buNone/>
            </a:pPr>
          </a:p>
          <a:p>
            <a:pPr algn="l" indent="0" lvl="0" marL="0"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p>
          <a:p>
            <a:pPr algn="l" indent="0" lvl="0" marL="0" rtl="0">
              <a:spcBef>
                <a:spcPts val="0"/>
              </a:spcBef>
              <a:spcAft>
                <a:spcPts val="0"/>
              </a:spcAft>
              <a:buNone/>
            </a:pPr>
          </a:p>
          <a:p>
            <a:pPr algn="l" indent="0" lvl="0" marL="0" rtl="0">
              <a:spcBef>
                <a:spcPts val="0"/>
              </a:spcBef>
              <a:spcAft>
                <a:spcPts val="0"/>
              </a:spcAft>
              <a:buNone/>
            </a:pPr>
            <a:r>
              <a:rPr lang="en-US"/>
              <a:t>1. Layout Structure</a:t>
            </a:r>
          </a:p>
          <a:p>
            <a:pPr algn="l" indent="0" lvl="0" marL="0" rtl="0">
              <a:spcBef>
                <a:spcPts val="0"/>
              </a:spcBef>
              <a:spcAft>
                <a:spcPts val="0"/>
              </a:spcAft>
              <a:buNone/>
            </a:pPr>
          </a:p>
          <a:p>
            <a:pPr algn="l" indent="0" lvl="0" marL="0" rtl="0">
              <a:spcBef>
                <a:spcPts val="0"/>
              </a:spcBef>
              <a:spcAft>
                <a:spcPts val="0"/>
              </a:spcAft>
              <a:buNone/>
            </a:pPr>
            <a:r>
              <a:rPr lang="en-US"/>
              <a:t>Header Section – Includes name, logo (optional), and navigation menu.</a:t>
            </a:r>
          </a:p>
          <a:p>
            <a:pPr algn="l" indent="0" lvl="0" marL="0" rtl="0">
              <a:spcBef>
                <a:spcPts val="0"/>
              </a:spcBef>
              <a:spcAft>
                <a:spcPts val="0"/>
              </a:spcAft>
              <a:buNone/>
            </a:pPr>
          </a:p>
          <a:p>
            <a:pPr algn="l" indent="0" lvl="0" marL="0" rtl="0">
              <a:spcBef>
                <a:spcPts val="0"/>
              </a:spcBef>
              <a:spcAft>
                <a:spcPts val="0"/>
              </a:spcAft>
              <a:buNone/>
            </a:pPr>
            <a:r>
              <a:rPr lang="en-US"/>
              <a:t>Home / Hero Section – A brief introduction with a professional photo and tagline.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Shape 102"/>
        <p:cNvGrpSpPr/>
        <p:nvPr/>
      </p:nvGrpSpPr>
      <p:grpSpPr>
        <a:xfrm>
          <a:off x="0" y="0"/>
          <a:ext cx="0" cy="0"/>
          <a:chOff x="0" y="0"/>
          <a:chExt cx="0" cy="0"/>
        </a:xfrm>
      </p:grpSpPr>
      <p:sp>
        <p:nvSpPr>
          <p:cNvPr id="1048672" name="Google Shape;103;p8"/>
          <p:cNvSpPr txBox="1">
            <a:spLocks noGrp="1"/>
          </p:cNvSpPr>
          <p:nvPr>
            <p:ph type="title"/>
          </p:nvPr>
        </p:nvSpPr>
        <p:spPr>
          <a:xfrm>
            <a:off x="755332" y="385444"/>
            <a:ext cx="10681200"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FEATURES AND FUNCTIONALITY</a:t>
            </a:r>
          </a:p>
        </p:txBody>
      </p:sp>
      <p:sp>
        <p:nvSpPr>
          <p:cNvPr id="1048673" name="Google Shape;104;p8"/>
          <p:cNvSpPr txBox="1"/>
          <p:nvPr/>
        </p:nvSpPr>
        <p:spPr>
          <a:xfrm>
            <a:off x="755337" y="1686100"/>
            <a:ext cx="6544500" cy="2621250"/>
          </a:xfrm>
          <a:prstGeom prst="rect"/>
          <a:noFill/>
          <a:ln>
            <a:noFill/>
          </a:ln>
        </p:spPr>
        <p:txBody>
          <a:bodyPr anchor="t" anchorCtr="0" bIns="91425" lIns="91425" rIns="91425" spcFirstLastPara="1" tIns="91425" wrap="square">
            <a:sp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stStyle>
          <a:p>
            <a:pPr algn="l" indent="0" lvl="0" marL="0" rtl="0">
              <a:spcBef>
                <a:spcPts val="0"/>
              </a:spcBef>
              <a:spcAft>
                <a:spcPts val="0"/>
              </a:spcAft>
              <a:buNone/>
            </a:pPr>
            <a:r>
              <a:rPr lang="en-US"/>
              <a:t>1. Core Features</a:t>
            </a:r>
          </a:p>
          <a:p>
            <a:pPr algn="l" indent="0" lvl="0" marL="0" rtl="0">
              <a:spcBef>
                <a:spcPts val="0"/>
              </a:spcBef>
              <a:spcAft>
                <a:spcPts val="0"/>
              </a:spcAft>
              <a:buNone/>
            </a:pPr>
          </a:p>
          <a:p>
            <a:pPr algn="l" indent="0" lvl="0" marL="0" rtl="0">
              <a:spcBef>
                <a:spcPts val="0"/>
              </a:spcBef>
              <a:spcAft>
                <a:spcPts val="0"/>
              </a:spcAft>
              <a:buNone/>
            </a:pPr>
            <a:r>
              <a:rPr lang="en-US"/>
              <a:t>Home / Hero Section – Engaging introduction with name, photo, tagline, and call-to-action.</a:t>
            </a:r>
          </a:p>
          <a:p>
            <a:pPr algn="l" indent="0" lvl="0" marL="0" rtl="0">
              <a:spcBef>
                <a:spcPts val="0"/>
              </a:spcBef>
              <a:spcAft>
                <a:spcPts val="0"/>
              </a:spcAft>
              <a:buNone/>
            </a:pPr>
          </a:p>
          <a:p>
            <a:pPr algn="l" indent="0" lvl="0" marL="0" rtl="0">
              <a:spcBef>
                <a:spcPts val="0"/>
              </a:spcBef>
              <a:spcAft>
                <a:spcPts val="0"/>
              </a:spcAft>
              <a:buNone/>
            </a:pPr>
            <a:r>
              <a:rPr lang="en-US"/>
              <a:t>About Me Section – Displays personal background, career objectives, and a professional summary.</a:t>
            </a:r>
          </a:p>
          <a:p>
            <a:pPr algn="l" indent="0" lvl="0" marL="0" rtl="0">
              <a:spcBef>
                <a:spcPts val="0"/>
              </a:spcBef>
              <a:spcAft>
                <a:spcPts val="0"/>
              </a:spcAft>
              <a:buNone/>
            </a:pPr>
          </a:p>
          <a:p>
            <a:pPr algn="l" indent="0" lvl="0" marL="0" rtl="0">
              <a:spcBef>
                <a:spcPts val="0"/>
              </a:spcBef>
              <a:spcAft>
                <a:spcPts val="0"/>
              </a:spcAft>
              <a:buNone/>
            </a:pPr>
            <a:r>
              <a:rPr lang="en-US"/>
              <a:t>Skills Showcase – Visual representation of technical and soft skills using icons, bars, or charts.</a:t>
            </a:r>
          </a:p>
          <a:p>
            <a:pPr algn="l" indent="0" lvl="0" marL="0" rtl="0">
              <a:spcBef>
                <a:spcPts val="0"/>
              </a:spcBef>
              <a:spcAft>
                <a:spcPts val="0"/>
              </a:spcAft>
              <a:buNone/>
            </a:pPr>
          </a:p>
          <a:p>
            <a:pPr algn="l" indent="0" lvl="0" marL="0" rtl="0">
              <a:spcBef>
                <a:spcPts val="0"/>
              </a:spcBef>
              <a:spcAft>
                <a:spcPts val="0"/>
              </a:spcAft>
              <a:buNone/>
            </a:pPr>
            <a:r>
              <a:rPr lang="en-US"/>
              <a:t>Projects Portfolio – Showcases academic,</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dc:title>
  <dc:creator>admin</dc:creator>
  <cp:lastModifiedBy>Hp</cp:lastModifiedBy>
  <dcterms:created xsi:type="dcterms:W3CDTF">2025-09-11T20:25:39Z</dcterms:created>
  <dcterms:modified xsi:type="dcterms:W3CDTF">2025-09-12T14:29:18Z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be84ea0b4c614536b7e17e96b2fcd118</vt:lpwstr>
  </property>
</Properties>
</file>