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ECD8-5DCC-89F6-B810-2E68166F3E23}"/>
              </a:ext>
            </a:extLst>
          </p:cNvPr>
          <p:cNvSpPr>
            <a:spLocks noGrp="1"/>
          </p:cNvSpPr>
          <p:nvPr>
            <p:ph type="ctrTitle"/>
          </p:nvPr>
        </p:nvSpPr>
        <p:spPr>
          <a:xfrm>
            <a:off x="902268" y="877135"/>
            <a:ext cx="10567433" cy="4183662"/>
          </a:xfrm>
        </p:spPr>
        <p:txBody>
          <a:bodyPr vert="horz" anchor="ctr">
            <a:normAutofit/>
          </a:bodyPr>
          <a:lstStyle/>
          <a:p>
            <a:pPr algn="ctr"/>
            <a:r>
              <a:rPr lang="en-US" altLang="zh-CN" sz="9600" b="1" i="1" baseline="30000"/>
              <a:t>Top Youtube channels</a:t>
            </a:r>
            <a:endParaRPr lang="en-US" sz="9600" b="1" i="1" baseline="30000"/>
          </a:p>
        </p:txBody>
      </p:sp>
      <p:sp>
        <p:nvSpPr>
          <p:cNvPr id="5" name="Subtitle 4">
            <a:extLst>
              <a:ext uri="{FF2B5EF4-FFF2-40B4-BE49-F238E27FC236}">
                <a16:creationId xmlns:a16="http://schemas.microsoft.com/office/drawing/2014/main" id="{A3191C5E-93AF-7382-A930-004E02DFD256}"/>
              </a:ext>
            </a:extLst>
          </p:cNvPr>
          <p:cNvSpPr>
            <a:spLocks noGrp="1"/>
          </p:cNvSpPr>
          <p:nvPr>
            <p:ph type="subTitle" idx="1"/>
          </p:nvPr>
        </p:nvSpPr>
        <p:spPr>
          <a:xfrm>
            <a:off x="1765584" y="3744914"/>
            <a:ext cx="9232332" cy="2946400"/>
          </a:xfrm>
        </p:spPr>
        <p:txBody>
          <a:bodyPr>
            <a:normAutofit fontScale="92500" lnSpcReduction="10000"/>
          </a:bodyPr>
          <a:lstStyle/>
          <a:p>
            <a:pPr algn="r"/>
            <a:r>
              <a:rPr lang="en-US" altLang="zh-CN" sz="4000">
                <a:solidFill>
                  <a:schemeClr val="tx1"/>
                </a:solidFill>
              </a:rPr>
              <a:t>Team members</a:t>
            </a:r>
            <a:r>
              <a:rPr lang="zh-CN" altLang="en-US" sz="4000">
                <a:solidFill>
                  <a:schemeClr val="tx1"/>
                </a:solidFill>
              </a:rPr>
              <a:t>      </a:t>
            </a:r>
            <a:endParaRPr lang="en-US" altLang="zh-CN" sz="4000">
              <a:solidFill>
                <a:schemeClr val="tx1"/>
              </a:solidFill>
            </a:endParaRPr>
          </a:p>
          <a:p>
            <a:pPr algn="r"/>
            <a:r>
              <a:rPr lang="en-US" altLang="zh-CN" sz="2800">
                <a:solidFill>
                  <a:schemeClr val="tx1"/>
                </a:solidFill>
              </a:rPr>
              <a:t>LeADEr:</a:t>
            </a:r>
            <a:r>
              <a:rPr lang="zh-CN" altLang="en-US" sz="2800">
                <a:solidFill>
                  <a:schemeClr val="tx1"/>
                </a:solidFill>
              </a:rPr>
              <a:t>     </a:t>
            </a:r>
            <a:r>
              <a:rPr lang="en-US" altLang="zh-CN" sz="2800">
                <a:solidFill>
                  <a:schemeClr val="tx1"/>
                </a:solidFill>
              </a:rPr>
              <a:t>saranya.</a:t>
            </a:r>
            <a:r>
              <a:rPr lang="zh-CN" altLang="en-US" sz="2800">
                <a:solidFill>
                  <a:schemeClr val="tx1"/>
                </a:solidFill>
              </a:rPr>
              <a:t> </a:t>
            </a:r>
            <a:r>
              <a:rPr lang="en-US" altLang="zh-CN" sz="2800">
                <a:solidFill>
                  <a:schemeClr val="tx1"/>
                </a:solidFill>
              </a:rPr>
              <a:t>S</a:t>
            </a:r>
          </a:p>
          <a:p>
            <a:pPr algn="r"/>
            <a:r>
              <a:rPr lang="en-US" altLang="zh-CN" sz="2800">
                <a:solidFill>
                  <a:schemeClr val="tx1"/>
                </a:solidFill>
              </a:rPr>
              <a:t>Akilamani. C</a:t>
            </a:r>
          </a:p>
          <a:p>
            <a:pPr algn="r"/>
            <a:r>
              <a:rPr lang="en-US" altLang="zh-CN" sz="2800">
                <a:solidFill>
                  <a:schemeClr val="tx1"/>
                </a:solidFill>
              </a:rPr>
              <a:t>Santhiya. </a:t>
            </a:r>
            <a:r>
              <a:rPr lang="zh-CN" altLang="en-US" sz="2800">
                <a:solidFill>
                  <a:schemeClr val="tx1"/>
                </a:solidFill>
              </a:rPr>
              <a:t> </a:t>
            </a:r>
            <a:r>
              <a:rPr lang="en-US" altLang="zh-CN" sz="2800">
                <a:solidFill>
                  <a:schemeClr val="tx1"/>
                </a:solidFill>
              </a:rPr>
              <a:t>P </a:t>
            </a:r>
          </a:p>
          <a:p>
            <a:pPr algn="r"/>
            <a:r>
              <a:rPr lang="en-US" altLang="zh-CN" sz="2800">
                <a:solidFill>
                  <a:schemeClr val="tx1"/>
                </a:solidFill>
              </a:rPr>
              <a:t>Mini piriya. M</a:t>
            </a:r>
          </a:p>
        </p:txBody>
      </p:sp>
    </p:spTree>
    <p:extLst>
      <p:ext uri="{BB962C8B-B14F-4D97-AF65-F5344CB8AC3E}">
        <p14:creationId xmlns:p14="http://schemas.microsoft.com/office/powerpoint/2010/main" val="191435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3E52-7B62-4284-F0F8-01B430C47F6E}"/>
              </a:ext>
            </a:extLst>
          </p:cNvPr>
          <p:cNvSpPr>
            <a:spLocks noGrp="1"/>
          </p:cNvSpPr>
          <p:nvPr>
            <p:ph type="title"/>
          </p:nvPr>
        </p:nvSpPr>
        <p:spPr/>
        <p:txBody>
          <a:bodyPr/>
          <a:lstStyle/>
          <a:p>
            <a:r>
              <a:rPr lang="en-US" altLang="zh-CN" dirty="0"/>
              <a:t>Conclusion </a:t>
            </a:r>
            <a:endParaRPr lang="en-US" dirty="0"/>
          </a:p>
        </p:txBody>
      </p:sp>
      <p:sp>
        <p:nvSpPr>
          <p:cNvPr id="3" name="Content Placeholder 2">
            <a:extLst>
              <a:ext uri="{FF2B5EF4-FFF2-40B4-BE49-F238E27FC236}">
                <a16:creationId xmlns:a16="http://schemas.microsoft.com/office/drawing/2014/main" id="{962837CC-F1FA-09C4-F385-FCE9313DAA22}"/>
              </a:ext>
            </a:extLst>
          </p:cNvPr>
          <p:cNvSpPr>
            <a:spLocks noGrp="1"/>
          </p:cNvSpPr>
          <p:nvPr>
            <p:ph idx="1"/>
          </p:nvPr>
        </p:nvSpPr>
        <p:spPr>
          <a:xfrm>
            <a:off x="1468834" y="2097088"/>
            <a:ext cx="9905999" cy="3541714"/>
          </a:xfrm>
        </p:spPr>
        <p:txBody>
          <a:bodyPr>
            <a:normAutofit fontScale="92500" lnSpcReduction="10000"/>
          </a:bodyPr>
          <a:lstStyle/>
          <a:p>
            <a:pPr marL="0" indent="0">
              <a:buNone/>
            </a:pPr>
            <a:r>
              <a:rPr lang="zh-CN" altLang="en-US" dirty="0"/>
              <a:t>          </a:t>
            </a:r>
            <a:r>
              <a:rPr lang="en-US" dirty="0"/>
              <a:t>In conclusion, YouTube is a multifaceted platform that serves a wide array of purposes in our digital age. It has evolved from a simple video-sharing website to a global powerhouse with diverse applications. Whether you're seeking entertainment, education, information, or connection, YouTube provides a platform for it all. From music and gaming to tutorials, vlogs, and beyond, YouTube has reshaped the way we consume and share content. However, it's essential for users to be aware of the platform's advantages and disadvantages and to use it responsibly to make the most of what it has to offer. As YouTube continues to evolve, it remains a dynamic and influential force in the digital landscape.</a:t>
            </a:r>
          </a:p>
        </p:txBody>
      </p:sp>
    </p:spTree>
    <p:extLst>
      <p:ext uri="{BB962C8B-B14F-4D97-AF65-F5344CB8AC3E}">
        <p14:creationId xmlns:p14="http://schemas.microsoft.com/office/powerpoint/2010/main" val="187186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BD7C-AD58-3138-3C85-A37EB409DF2C}"/>
              </a:ext>
            </a:extLst>
          </p:cNvPr>
          <p:cNvSpPr>
            <a:spLocks noGrp="1"/>
          </p:cNvSpPr>
          <p:nvPr>
            <p:ph type="title"/>
          </p:nvPr>
        </p:nvSpPr>
        <p:spPr/>
        <p:txBody>
          <a:bodyPr/>
          <a:lstStyle/>
          <a:p>
            <a:r>
              <a:rPr lang="en-US" altLang="zh-CN" dirty="0"/>
              <a:t>Results </a:t>
            </a:r>
            <a:endParaRPr lang="en-US" dirty="0"/>
          </a:p>
        </p:txBody>
      </p:sp>
      <p:pic>
        <p:nvPicPr>
          <p:cNvPr id="10" name="Content Placeholder 9">
            <a:extLst>
              <a:ext uri="{FF2B5EF4-FFF2-40B4-BE49-F238E27FC236}">
                <a16:creationId xmlns:a16="http://schemas.microsoft.com/office/drawing/2014/main" id="{196F0B65-C552-A53C-8763-4B930DC6B5EE}"/>
              </a:ext>
            </a:extLst>
          </p:cNvPr>
          <p:cNvPicPr>
            <a:picLocks noGrp="1" noChangeAspect="1"/>
          </p:cNvPicPr>
          <p:nvPr>
            <p:ph idx="1"/>
          </p:nvPr>
        </p:nvPicPr>
        <p:blipFill>
          <a:blip r:embed="rId2"/>
          <a:stretch>
            <a:fillRect/>
          </a:stretch>
        </p:blipFill>
        <p:spPr>
          <a:xfrm>
            <a:off x="1726085" y="1954578"/>
            <a:ext cx="9486564" cy="4378415"/>
          </a:xfrm>
        </p:spPr>
      </p:pic>
    </p:spTree>
    <p:extLst>
      <p:ext uri="{BB962C8B-B14F-4D97-AF65-F5344CB8AC3E}">
        <p14:creationId xmlns:p14="http://schemas.microsoft.com/office/powerpoint/2010/main" val="354085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331E-666C-F50C-B93A-600DDA5C1C1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30B6692-2599-4F12-56A3-E1A5D1DD97B8}"/>
              </a:ext>
            </a:extLst>
          </p:cNvPr>
          <p:cNvPicPr>
            <a:picLocks noGrp="1" noChangeAspect="1"/>
          </p:cNvPicPr>
          <p:nvPr>
            <p:ph idx="1"/>
          </p:nvPr>
        </p:nvPicPr>
        <p:blipFill>
          <a:blip r:embed="rId2"/>
          <a:stretch>
            <a:fillRect/>
          </a:stretch>
        </p:blipFill>
        <p:spPr>
          <a:xfrm>
            <a:off x="1255709" y="1102492"/>
            <a:ext cx="10081534" cy="4653016"/>
          </a:xfrm>
        </p:spPr>
      </p:pic>
    </p:spTree>
    <p:extLst>
      <p:ext uri="{BB962C8B-B14F-4D97-AF65-F5344CB8AC3E}">
        <p14:creationId xmlns:p14="http://schemas.microsoft.com/office/powerpoint/2010/main" val="2349399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174C-2F26-2AA8-CA73-3ECB90CBF28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27C578A-FAA5-5487-6992-DAC3B5FB8593}"/>
              </a:ext>
            </a:extLst>
          </p:cNvPr>
          <p:cNvPicPr>
            <a:picLocks noGrp="1" noChangeAspect="1"/>
          </p:cNvPicPr>
          <p:nvPr>
            <p:ph idx="1"/>
          </p:nvPr>
        </p:nvPicPr>
        <p:blipFill>
          <a:blip r:embed="rId2"/>
          <a:stretch>
            <a:fillRect/>
          </a:stretch>
        </p:blipFill>
        <p:spPr>
          <a:xfrm>
            <a:off x="843888" y="1074340"/>
            <a:ext cx="10203523" cy="4709319"/>
          </a:xfrm>
        </p:spPr>
      </p:pic>
    </p:spTree>
    <p:extLst>
      <p:ext uri="{BB962C8B-B14F-4D97-AF65-F5344CB8AC3E}">
        <p14:creationId xmlns:p14="http://schemas.microsoft.com/office/powerpoint/2010/main" val="298031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DF17-F68B-8278-9BBD-9232640F909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5A3AD94-4413-19FE-42CE-533780E01903}"/>
              </a:ext>
            </a:extLst>
          </p:cNvPr>
          <p:cNvPicPr>
            <a:picLocks noGrp="1" noChangeAspect="1"/>
          </p:cNvPicPr>
          <p:nvPr>
            <p:ph idx="1"/>
          </p:nvPr>
        </p:nvPicPr>
        <p:blipFill>
          <a:blip r:embed="rId2"/>
          <a:stretch>
            <a:fillRect/>
          </a:stretch>
        </p:blipFill>
        <p:spPr>
          <a:xfrm>
            <a:off x="1141413" y="1001362"/>
            <a:ext cx="10519764" cy="4855276"/>
          </a:xfrm>
        </p:spPr>
      </p:pic>
    </p:spTree>
    <p:extLst>
      <p:ext uri="{BB962C8B-B14F-4D97-AF65-F5344CB8AC3E}">
        <p14:creationId xmlns:p14="http://schemas.microsoft.com/office/powerpoint/2010/main" val="326492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E39B-377F-2DFC-89F5-4A02D1B5BF96}"/>
              </a:ext>
            </a:extLst>
          </p:cNvPr>
          <p:cNvSpPr>
            <a:spLocks noGrp="1"/>
          </p:cNvSpPr>
          <p:nvPr>
            <p:ph type="title"/>
          </p:nvPr>
        </p:nvSpPr>
        <p:spPr>
          <a:xfrm>
            <a:off x="2286002" y="2689715"/>
            <a:ext cx="6929149" cy="1728508"/>
          </a:xfrm>
        </p:spPr>
        <p:txBody>
          <a:bodyPr>
            <a:normAutofit/>
          </a:bodyPr>
          <a:lstStyle/>
          <a:p>
            <a:r>
              <a:rPr lang="en-US" altLang="zh-CN" sz="9600" dirty="0"/>
              <a:t>Thank </a:t>
            </a:r>
            <a:r>
              <a:rPr lang="zh-CN" altLang="en-US" sz="9600" dirty="0"/>
              <a:t> </a:t>
            </a:r>
            <a:r>
              <a:rPr lang="en-US" altLang="zh-CN" sz="9600" dirty="0"/>
              <a:t>you </a:t>
            </a:r>
            <a:endParaRPr lang="en-US" sz="9600" dirty="0"/>
          </a:p>
        </p:txBody>
      </p:sp>
      <p:sp>
        <p:nvSpPr>
          <p:cNvPr id="3" name="Content Placeholder 2">
            <a:extLst>
              <a:ext uri="{FF2B5EF4-FFF2-40B4-BE49-F238E27FC236}">
                <a16:creationId xmlns:a16="http://schemas.microsoft.com/office/drawing/2014/main" id="{CB893439-B30A-C19C-2AF1-4576823F65C2}"/>
              </a:ext>
            </a:extLst>
          </p:cNvPr>
          <p:cNvSpPr>
            <a:spLocks noGrp="1"/>
          </p:cNvSpPr>
          <p:nvPr>
            <p:ph idx="1"/>
          </p:nvPr>
        </p:nvSpPr>
        <p:spPr>
          <a:xfrm>
            <a:off x="1497166" y="-2334842"/>
            <a:ext cx="8521298" cy="1979732"/>
          </a:xfrm>
        </p:spPr>
        <p:txBody>
          <a:bodyPr/>
          <a:lstStyle/>
          <a:p>
            <a:endParaRPr lang="en-US"/>
          </a:p>
        </p:txBody>
      </p:sp>
    </p:spTree>
    <p:extLst>
      <p:ext uri="{BB962C8B-B14F-4D97-AF65-F5344CB8AC3E}">
        <p14:creationId xmlns:p14="http://schemas.microsoft.com/office/powerpoint/2010/main" val="245126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2D04-5E68-B765-0E63-FF4B6749E1D6}"/>
              </a:ext>
            </a:extLst>
          </p:cNvPr>
          <p:cNvSpPr>
            <a:spLocks noGrp="1"/>
          </p:cNvSpPr>
          <p:nvPr>
            <p:ph type="title"/>
          </p:nvPr>
        </p:nvSpPr>
        <p:spPr/>
        <p:txBody>
          <a:bodyPr>
            <a:normAutofit/>
          </a:bodyPr>
          <a:lstStyle/>
          <a:p>
            <a:r>
              <a:rPr lang="en-US" altLang="zh-CN" sz="4800" i="1"/>
              <a:t>Introduction </a:t>
            </a:r>
            <a:r>
              <a:rPr lang="en-US" altLang="zh-CN" sz="6000" i="1"/>
              <a:t> </a:t>
            </a:r>
            <a:endParaRPr lang="en-US" sz="6000" i="1"/>
          </a:p>
        </p:txBody>
      </p:sp>
      <p:sp>
        <p:nvSpPr>
          <p:cNvPr id="3" name="Content Placeholder 2">
            <a:extLst>
              <a:ext uri="{FF2B5EF4-FFF2-40B4-BE49-F238E27FC236}">
                <a16:creationId xmlns:a16="http://schemas.microsoft.com/office/drawing/2014/main" id="{DAFBF3E5-4E66-77CC-BF28-A2095C0E569C}"/>
              </a:ext>
            </a:extLst>
          </p:cNvPr>
          <p:cNvSpPr>
            <a:spLocks noGrp="1"/>
          </p:cNvSpPr>
          <p:nvPr>
            <p:ph idx="1"/>
          </p:nvPr>
        </p:nvSpPr>
        <p:spPr/>
        <p:txBody>
          <a:bodyPr>
            <a:normAutofit fontScale="92500"/>
          </a:bodyPr>
          <a:lstStyle/>
          <a:p>
            <a:pPr marL="0" indent="0">
              <a:buNone/>
            </a:pPr>
            <a:r>
              <a:rPr lang="zh-CN" altLang="en-US"/>
              <a:t>      </a:t>
            </a:r>
            <a:r>
              <a:rPr lang="en-US" altLang="zh-CN"/>
              <a:t>A subscriber to a channel on the video-sharing YouTube is a user who has chosen </a:t>
            </a:r>
          </a:p>
          <a:p>
            <a:pPr marL="0" indent="0">
              <a:buNone/>
            </a:pPr>
            <a:r>
              <a:rPr lang="en-US" altLang="zh-CN"/>
              <a:t>to receive the channel's content by clicking on that channel's "Subscribe" button, </a:t>
            </a:r>
          </a:p>
          <a:p>
            <a:pPr marL="0" indent="0">
              <a:buNone/>
            </a:pPr>
            <a:r>
              <a:rPr lang="en-US" altLang="zh-CN"/>
              <a:t>and each user's subscription feed consists of videos published by channels to which </a:t>
            </a:r>
          </a:p>
          <a:p>
            <a:pPr marL="0" indent="0">
              <a:buNone/>
            </a:pPr>
            <a:r>
              <a:rPr lang="en-US" altLang="zh-CN"/>
              <a:t>the user is subscribed. The ability to subscribe to users was introduced in October </a:t>
            </a:r>
          </a:p>
          <a:p>
            <a:pPr marL="0" indent="0">
              <a:buNone/>
            </a:pPr>
            <a:r>
              <a:rPr lang="en-US" altLang="zh-CN"/>
              <a:t>2005. YouTube began publishing a list of its most-subscribed channels in April 2006. </a:t>
            </a:r>
          </a:p>
          <a:p>
            <a:pPr marL="0" indent="0">
              <a:buNone/>
            </a:pPr>
            <a:r>
              <a:rPr lang="en-US" altLang="zh-CN"/>
              <a:t>An early archive of the list dates to May 2006.</a:t>
            </a:r>
            <a:endParaRPr lang="en-US"/>
          </a:p>
        </p:txBody>
      </p:sp>
    </p:spTree>
    <p:extLst>
      <p:ext uri="{BB962C8B-B14F-4D97-AF65-F5344CB8AC3E}">
        <p14:creationId xmlns:p14="http://schemas.microsoft.com/office/powerpoint/2010/main" val="220987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9355-7969-4EEB-4240-819024674317}"/>
              </a:ext>
            </a:extLst>
          </p:cNvPr>
          <p:cNvSpPr>
            <a:spLocks noGrp="1"/>
          </p:cNvSpPr>
          <p:nvPr>
            <p:ph type="title"/>
          </p:nvPr>
        </p:nvSpPr>
        <p:spPr/>
        <p:txBody>
          <a:bodyPr/>
          <a:lstStyle/>
          <a:p>
            <a:r>
              <a:rPr lang="en-US" altLang="zh-CN"/>
              <a:t>Purpose </a:t>
            </a:r>
            <a:endParaRPr lang="en-US"/>
          </a:p>
        </p:txBody>
      </p:sp>
      <p:sp>
        <p:nvSpPr>
          <p:cNvPr id="3" name="Content Placeholder 2">
            <a:extLst>
              <a:ext uri="{FF2B5EF4-FFF2-40B4-BE49-F238E27FC236}">
                <a16:creationId xmlns:a16="http://schemas.microsoft.com/office/drawing/2014/main" id="{773CCFA1-B6D8-3B3D-B581-B47E79D6BF1B}"/>
              </a:ext>
            </a:extLst>
          </p:cNvPr>
          <p:cNvSpPr>
            <a:spLocks noGrp="1"/>
          </p:cNvSpPr>
          <p:nvPr>
            <p:ph idx="1"/>
          </p:nvPr>
        </p:nvSpPr>
        <p:spPr/>
        <p:txBody>
          <a:bodyPr>
            <a:normAutofit fontScale="70000" lnSpcReduction="20000"/>
          </a:bodyPr>
          <a:lstStyle/>
          <a:p>
            <a:pPr marL="0" indent="0">
              <a:buNone/>
            </a:pPr>
            <a:r>
              <a:rPr lang="en-US"/>
              <a:t>Life Purpose: </a:t>
            </a:r>
          </a:p>
          <a:p>
            <a:pPr marL="0" indent="0">
              <a:buNone/>
            </a:pPr>
            <a:r>
              <a:rPr lang="zh-CN" altLang="en-US"/>
              <a:t>                   </a:t>
            </a:r>
            <a:r>
              <a:rPr lang="en-US"/>
              <a:t>This refers to an individual‘s reason for being, their overarching goal or mission in life. It often involves a sense of meaning and fulfillment.</a:t>
            </a:r>
          </a:p>
          <a:p>
            <a:pPr marL="0" indent="0">
              <a:buNone/>
            </a:pPr>
            <a:r>
              <a:rPr lang="en-US"/>
              <a:t>Business Purpose: </a:t>
            </a:r>
          </a:p>
          <a:p>
            <a:pPr marL="0" indent="0">
              <a:buNone/>
            </a:pPr>
            <a:r>
              <a:rPr lang="zh-CN" altLang="en-US"/>
              <a:t>                    </a:t>
            </a:r>
            <a:r>
              <a:rPr lang="en-US"/>
              <a:t>In the context of a company or organization, purpose can refer to its reason for existence beyond just making a profit. It often involves a commitment to making a positive impact on society or the environment.</a:t>
            </a:r>
          </a:p>
          <a:p>
            <a:pPr marL="0" indent="0">
              <a:buNone/>
            </a:pPr>
            <a:r>
              <a:rPr lang="en-US"/>
              <a:t>Goal or Intent: </a:t>
            </a:r>
          </a:p>
          <a:p>
            <a:pPr marL="0" indent="0">
              <a:buNone/>
            </a:pPr>
            <a:r>
              <a:rPr lang="zh-CN" altLang="en-US"/>
              <a:t>                    </a:t>
            </a:r>
            <a:r>
              <a:rPr lang="en-US"/>
              <a:t>Purpose can also refer to the specific objective or intention behind a particular action or decision.If you have a specific context in mind or need more information on a particular aspect of "purpose," please provide additional details, and I'd be happy to provide more specific information.</a:t>
            </a:r>
          </a:p>
        </p:txBody>
      </p:sp>
    </p:spTree>
    <p:extLst>
      <p:ext uri="{BB962C8B-B14F-4D97-AF65-F5344CB8AC3E}">
        <p14:creationId xmlns:p14="http://schemas.microsoft.com/office/powerpoint/2010/main" val="370432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D2F8-9174-3DFF-EEB8-9E2BB87314CE}"/>
              </a:ext>
            </a:extLst>
          </p:cNvPr>
          <p:cNvSpPr>
            <a:spLocks noGrp="1"/>
          </p:cNvSpPr>
          <p:nvPr>
            <p:ph type="title"/>
          </p:nvPr>
        </p:nvSpPr>
        <p:spPr/>
        <p:txBody>
          <a:bodyPr/>
          <a:lstStyle/>
          <a:p>
            <a:r>
              <a:rPr lang="en-US" altLang="zh-CN"/>
              <a:t>Problem statement &amp;</a:t>
            </a:r>
            <a:r>
              <a:rPr lang="zh-CN" altLang="en-US"/>
              <a:t> </a:t>
            </a:r>
            <a:r>
              <a:rPr lang="en-US" altLang="zh-CN"/>
              <a:t>deaign thinking </a:t>
            </a:r>
            <a:endParaRPr lang="en-US"/>
          </a:p>
        </p:txBody>
      </p:sp>
      <p:sp>
        <p:nvSpPr>
          <p:cNvPr id="3" name="Content Placeholder 2">
            <a:extLst>
              <a:ext uri="{FF2B5EF4-FFF2-40B4-BE49-F238E27FC236}">
                <a16:creationId xmlns:a16="http://schemas.microsoft.com/office/drawing/2014/main" id="{0E011C1E-67CA-FF68-89DE-C3F857A2901F}"/>
              </a:ext>
            </a:extLst>
          </p:cNvPr>
          <p:cNvSpPr>
            <a:spLocks noGrp="1"/>
          </p:cNvSpPr>
          <p:nvPr>
            <p:ph idx="1"/>
          </p:nvPr>
        </p:nvSpPr>
        <p:spPr/>
        <p:txBody>
          <a:bodyPr>
            <a:normAutofit fontScale="55000" lnSpcReduction="20000"/>
          </a:bodyPr>
          <a:lstStyle/>
          <a:p>
            <a:pPr marL="0" indent="0">
              <a:buNone/>
            </a:pPr>
            <a:r>
              <a:rPr lang="en-US"/>
              <a:t>Problem Statement in Design Thinking:</a:t>
            </a:r>
          </a:p>
          <a:p>
            <a:pPr marL="0" indent="0">
              <a:buNone/>
            </a:pPr>
            <a:r>
              <a:rPr lang="zh-CN" altLang="en-US"/>
              <a:t>          </a:t>
            </a:r>
            <a:r>
              <a:rPr lang="en-US"/>
              <a:t> In the design thinking process, defining a clear problem statement is often the first step. This statement should focus on the needs and experiences of the end-users or customers. It sets the stage for the entire design process.</a:t>
            </a:r>
          </a:p>
          <a:p>
            <a:pPr marL="0" indent="0">
              <a:buNone/>
            </a:pPr>
            <a:r>
              <a:rPr lang="en-US"/>
              <a:t>Design Thinking Approach:</a:t>
            </a:r>
          </a:p>
          <a:p>
            <a:pPr marL="0" indent="0">
              <a:buNone/>
            </a:pPr>
            <a:r>
              <a:rPr lang="zh-CN" altLang="en-US"/>
              <a:t>          </a:t>
            </a:r>
            <a:r>
              <a:rPr lang="en-US"/>
              <a:t>Design thinking is a human-centered approach to problem-solving. It typically involves the following key stages</a:t>
            </a:r>
            <a:r>
              <a:rPr lang="en-US" altLang="zh-CN"/>
              <a:t>.</a:t>
            </a:r>
            <a:r>
              <a:rPr lang="zh-CN" altLang="en-US"/>
              <a:t> </a:t>
            </a:r>
            <a:r>
              <a:rPr lang="en-US"/>
              <a:t>Empathize</a:t>
            </a:r>
            <a:r>
              <a:rPr lang="zh-CN" altLang="en-US"/>
              <a:t> </a:t>
            </a:r>
            <a:r>
              <a:rPr lang="en-US"/>
              <a:t>Understand the needs, feelings, and challenges of the people who are experiencing the problem.  </a:t>
            </a:r>
            <a:r>
              <a:rPr lang="zh-CN" altLang="en-US"/>
              <a:t>  </a:t>
            </a:r>
            <a:endParaRPr lang="en-US" altLang="zh-CN"/>
          </a:p>
          <a:p>
            <a:pPr marL="0" indent="0">
              <a:buNone/>
            </a:pPr>
            <a:r>
              <a:rPr lang="zh-CN" altLang="en-US"/>
              <a:t>          </a:t>
            </a:r>
            <a:r>
              <a:rPr lang="en-US"/>
              <a:t>Create a clear and concise problem statement based on what you‘ve learned during the empathize stage. </a:t>
            </a:r>
            <a:r>
              <a:rPr lang="zh-CN" altLang="en-US"/>
              <a:t> </a:t>
            </a:r>
            <a:r>
              <a:rPr lang="en-US"/>
              <a:t>Generate a wide range of creative solutions to the defined problem. Build tangible representations of your ideas to test and refine them. </a:t>
            </a:r>
            <a:r>
              <a:rPr lang="zh-CN" altLang="en-US"/>
              <a:t> </a:t>
            </a:r>
            <a:r>
              <a:rPr lang="en-US"/>
              <a:t>Gather feedback from users and iterate on your solutions.The problem statement is crucial in guiding the design thinking process. </a:t>
            </a:r>
          </a:p>
          <a:p>
            <a:pPr marL="0" indent="0">
              <a:buNone/>
            </a:pPr>
            <a:r>
              <a:rPr lang="zh-CN" altLang="en-US"/>
              <a:t>          </a:t>
            </a:r>
            <a:r>
              <a:rPr lang="en-US"/>
              <a:t>It helps ensure that the solutions developed are addressing the real needs and pain points of the users.For example, if you were working on a design thinking project for a company's customer service department, your problem statement might be: "How might we improve the customer service experience for our clients who are facing long wait times and difficulty in reaching a representative"Design thinking is a flexible and iterative approach that encourages innovation and user-centered solutions, making it a valuable method for solving a wide range of problems.</a:t>
            </a:r>
          </a:p>
        </p:txBody>
      </p:sp>
    </p:spTree>
    <p:extLst>
      <p:ext uri="{BB962C8B-B14F-4D97-AF65-F5344CB8AC3E}">
        <p14:creationId xmlns:p14="http://schemas.microsoft.com/office/powerpoint/2010/main" val="423499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4FE4-B265-0F79-C9CB-E154C4FDA44C}"/>
              </a:ext>
            </a:extLst>
          </p:cNvPr>
          <p:cNvSpPr>
            <a:spLocks noGrp="1"/>
          </p:cNvSpPr>
          <p:nvPr>
            <p:ph type="title"/>
          </p:nvPr>
        </p:nvSpPr>
        <p:spPr/>
        <p:txBody>
          <a:bodyPr/>
          <a:lstStyle/>
          <a:p>
            <a:r>
              <a:rPr lang="en-US" altLang="zh-CN"/>
              <a:t>Empathy map</a:t>
            </a:r>
            <a:r>
              <a:rPr lang="zh-CN" altLang="en-US"/>
              <a:t> </a:t>
            </a:r>
            <a:r>
              <a:rPr lang="en-US" altLang="zh-CN"/>
              <a:t>:</a:t>
            </a:r>
            <a:endParaRPr lang="en-US"/>
          </a:p>
        </p:txBody>
      </p:sp>
      <p:pic>
        <p:nvPicPr>
          <p:cNvPr id="4" name="Content Placeholder 3">
            <a:extLst>
              <a:ext uri="{FF2B5EF4-FFF2-40B4-BE49-F238E27FC236}">
                <a16:creationId xmlns:a16="http://schemas.microsoft.com/office/drawing/2014/main" id="{82498AE1-0E7C-1BD6-5757-B9D38988291D}"/>
              </a:ext>
            </a:extLst>
          </p:cNvPr>
          <p:cNvPicPr>
            <a:picLocks noGrp="1" noChangeAspect="1"/>
          </p:cNvPicPr>
          <p:nvPr>
            <p:ph idx="1"/>
          </p:nvPr>
        </p:nvPicPr>
        <p:blipFill>
          <a:blip r:embed="rId2"/>
          <a:stretch>
            <a:fillRect/>
          </a:stretch>
        </p:blipFill>
        <p:spPr>
          <a:xfrm>
            <a:off x="4298157" y="1909210"/>
            <a:ext cx="4286250" cy="4460876"/>
          </a:xfrm>
        </p:spPr>
      </p:pic>
    </p:spTree>
    <p:extLst>
      <p:ext uri="{BB962C8B-B14F-4D97-AF65-F5344CB8AC3E}">
        <p14:creationId xmlns:p14="http://schemas.microsoft.com/office/powerpoint/2010/main" val="132902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6CB4-74B0-42AC-D3CF-7DB581C82DCA}"/>
              </a:ext>
            </a:extLst>
          </p:cNvPr>
          <p:cNvSpPr>
            <a:spLocks noGrp="1"/>
          </p:cNvSpPr>
          <p:nvPr>
            <p:ph type="title"/>
          </p:nvPr>
        </p:nvSpPr>
        <p:spPr/>
        <p:txBody>
          <a:bodyPr/>
          <a:lstStyle/>
          <a:p>
            <a:r>
              <a:rPr lang="en-US" altLang="zh-CN"/>
              <a:t>Brainstorm Map :</a:t>
            </a:r>
            <a:endParaRPr lang="en-US"/>
          </a:p>
        </p:txBody>
      </p:sp>
      <p:pic>
        <p:nvPicPr>
          <p:cNvPr id="4" name="Content Placeholder 3">
            <a:extLst>
              <a:ext uri="{FF2B5EF4-FFF2-40B4-BE49-F238E27FC236}">
                <a16:creationId xmlns:a16="http://schemas.microsoft.com/office/drawing/2014/main" id="{A7643FFC-1EF7-0C10-BA33-940F0FD6E17A}"/>
              </a:ext>
            </a:extLst>
          </p:cNvPr>
          <p:cNvPicPr>
            <a:picLocks noGrp="1" noChangeAspect="1"/>
          </p:cNvPicPr>
          <p:nvPr>
            <p:ph idx="1"/>
          </p:nvPr>
        </p:nvPicPr>
        <p:blipFill>
          <a:blip r:embed="rId2"/>
          <a:stretch>
            <a:fillRect/>
          </a:stretch>
        </p:blipFill>
        <p:spPr>
          <a:xfrm>
            <a:off x="688975" y="2438858"/>
            <a:ext cx="11118086" cy="3549985"/>
          </a:xfrm>
        </p:spPr>
      </p:pic>
    </p:spTree>
    <p:extLst>
      <p:ext uri="{BB962C8B-B14F-4D97-AF65-F5344CB8AC3E}">
        <p14:creationId xmlns:p14="http://schemas.microsoft.com/office/powerpoint/2010/main" val="342934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57A4-99EF-034E-2AA3-54CA10E7F199}"/>
              </a:ext>
            </a:extLst>
          </p:cNvPr>
          <p:cNvSpPr>
            <a:spLocks noGrp="1"/>
          </p:cNvSpPr>
          <p:nvPr>
            <p:ph type="title"/>
          </p:nvPr>
        </p:nvSpPr>
        <p:spPr/>
        <p:txBody>
          <a:bodyPr/>
          <a:lstStyle/>
          <a:p>
            <a:r>
              <a:rPr lang="en-US" altLang="zh-CN"/>
              <a:t>Advantages </a:t>
            </a:r>
            <a:endParaRPr lang="en-US"/>
          </a:p>
        </p:txBody>
      </p:sp>
      <p:sp>
        <p:nvSpPr>
          <p:cNvPr id="3" name="Content Placeholder 2">
            <a:extLst>
              <a:ext uri="{FF2B5EF4-FFF2-40B4-BE49-F238E27FC236}">
                <a16:creationId xmlns:a16="http://schemas.microsoft.com/office/drawing/2014/main" id="{B56D6469-8F0A-0F36-1731-F1B185512CE7}"/>
              </a:ext>
            </a:extLst>
          </p:cNvPr>
          <p:cNvSpPr>
            <a:spLocks noGrp="1"/>
          </p:cNvSpPr>
          <p:nvPr>
            <p:ph idx="1"/>
          </p:nvPr>
        </p:nvSpPr>
        <p:spPr>
          <a:xfrm>
            <a:off x="1361974" y="2329257"/>
            <a:ext cx="9464875" cy="3600055"/>
          </a:xfrm>
        </p:spPr>
        <p:txBody>
          <a:bodyPr>
            <a:normAutofit fontScale="32500" lnSpcReduction="20000"/>
          </a:bodyPr>
          <a:lstStyle/>
          <a:p>
            <a:pPr marL="0" indent="0">
              <a:buNone/>
            </a:pPr>
            <a:r>
              <a:rPr lang="en-US" dirty="0"/>
              <a:t> User-Centered Approach</a:t>
            </a:r>
            <a:r>
              <a:rPr lang="en-US" altLang="zh-CN" dirty="0"/>
              <a:t>:</a:t>
            </a:r>
            <a:r>
              <a:rPr lang="en-US" dirty="0"/>
              <a:t> </a:t>
            </a:r>
          </a:p>
          <a:p>
            <a:pPr marL="0" indent="0">
              <a:buNone/>
            </a:pPr>
            <a:r>
              <a:rPr lang="zh-CN" altLang="en-US" dirty="0"/>
              <a:t>           </a:t>
            </a:r>
            <a:r>
              <a:rPr lang="en-US" dirty="0"/>
              <a:t>Design thinking places a strong emphasis on understanding the needs and perspectives of the end-users, resulting in solutions that are more likely to meet their requirements and expectations.</a:t>
            </a:r>
          </a:p>
          <a:p>
            <a:pPr marL="0" indent="0">
              <a:buNone/>
            </a:pPr>
            <a:r>
              <a:rPr lang="en-US" dirty="0"/>
              <a:t>Creativity and Innovation:</a:t>
            </a:r>
          </a:p>
          <a:p>
            <a:pPr marL="0" indent="0">
              <a:buNone/>
            </a:pPr>
            <a:r>
              <a:rPr lang="zh-CN" altLang="en-US" dirty="0"/>
              <a:t>           </a:t>
            </a:r>
            <a:r>
              <a:rPr lang="en-US" dirty="0"/>
              <a:t>The ideation phase of design thinking encourages the generation of a wide range of creative ideas. This can lead to innovative solutions that may not have been apparent through traditional problem-solving methods.</a:t>
            </a:r>
          </a:p>
          <a:p>
            <a:pPr marL="0" indent="0">
              <a:buNone/>
            </a:pPr>
            <a:r>
              <a:rPr lang="en-US" dirty="0"/>
              <a:t>Iterative Process:</a:t>
            </a:r>
          </a:p>
          <a:p>
            <a:pPr marL="0" indent="0">
              <a:buNone/>
            </a:pPr>
            <a:r>
              <a:rPr lang="zh-CN" altLang="en-US" dirty="0"/>
              <a:t>          </a:t>
            </a:r>
            <a:r>
              <a:rPr lang="en-US" dirty="0"/>
              <a:t> Design thinking is an iterative process, allowing for continuous testing, feedback, and improvement of solutions. This reduces the risk of developing a solution that doesn't work well in practice.</a:t>
            </a:r>
          </a:p>
          <a:p>
            <a:pPr marL="0" indent="0">
              <a:buNone/>
            </a:pPr>
            <a:r>
              <a:rPr lang="en-US" dirty="0"/>
              <a:t>Interdisciplinary Collaboration:</a:t>
            </a:r>
          </a:p>
          <a:p>
            <a:pPr marL="0" indent="0">
              <a:buNone/>
            </a:pPr>
            <a:r>
              <a:rPr lang="zh-CN" altLang="en-US" dirty="0"/>
              <a:t>          </a:t>
            </a:r>
            <a:r>
              <a:rPr lang="en-US" dirty="0"/>
              <a:t> It often involves interdisciplinary teams, which can bring together people with diverse skills, knowledge, and perspectives. This collaboration can lead to more holistic and effective solutions.</a:t>
            </a:r>
          </a:p>
          <a:p>
            <a:pPr marL="0" indent="0">
              <a:buNone/>
            </a:pPr>
            <a:r>
              <a:rPr lang="en-US" dirty="0"/>
              <a:t>Practical Prototyping:</a:t>
            </a:r>
          </a:p>
          <a:p>
            <a:pPr marL="0" indent="0">
              <a:buNone/>
            </a:pPr>
            <a:r>
              <a:rPr lang="zh-CN" altLang="en-US" dirty="0"/>
              <a:t>           </a:t>
            </a:r>
            <a:r>
              <a:rPr lang="en-US" dirty="0"/>
              <a:t>Creating prototypes in the design thinking process allows for early testing and validation of ideas, helping to identify and address potential issues before a full-scale implementation.</a:t>
            </a:r>
          </a:p>
          <a:p>
            <a:pPr marL="0" indent="0">
              <a:buNone/>
            </a:pPr>
            <a:r>
              <a:rPr lang="en-US" dirty="0"/>
              <a:t>Improved Decision-Making:</a:t>
            </a:r>
          </a:p>
          <a:p>
            <a:pPr marL="0" indent="0">
              <a:buNone/>
            </a:pPr>
            <a:r>
              <a:rPr lang="zh-CN" altLang="en-US" dirty="0"/>
              <a:t>          </a:t>
            </a:r>
            <a:r>
              <a:rPr lang="en-US" dirty="0"/>
              <a:t>By prioritizing empathy and understanding of user needs, design thinking helps in making informed and user-driven decisions, reducing the chances of making assumptions that can lead to poor solutions</a:t>
            </a:r>
            <a:r>
              <a:rPr lang="en-US" altLang="zh-CN" dirty="0"/>
              <a:t>.</a:t>
            </a:r>
            <a:endParaRPr lang="en-US" dirty="0"/>
          </a:p>
        </p:txBody>
      </p:sp>
    </p:spTree>
    <p:extLst>
      <p:ext uri="{BB962C8B-B14F-4D97-AF65-F5344CB8AC3E}">
        <p14:creationId xmlns:p14="http://schemas.microsoft.com/office/powerpoint/2010/main" val="181277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A88-512A-CBCB-FDB9-64BF0A969108}"/>
              </a:ext>
            </a:extLst>
          </p:cNvPr>
          <p:cNvSpPr>
            <a:spLocks noGrp="1"/>
          </p:cNvSpPr>
          <p:nvPr>
            <p:ph type="title"/>
          </p:nvPr>
        </p:nvSpPr>
        <p:spPr/>
        <p:txBody>
          <a:bodyPr/>
          <a:lstStyle/>
          <a:p>
            <a:r>
              <a:rPr lang="en-US" altLang="zh-CN" dirty="0"/>
              <a:t>Disadvantages </a:t>
            </a:r>
            <a:endParaRPr lang="en-US" dirty="0"/>
          </a:p>
        </p:txBody>
      </p:sp>
      <p:sp>
        <p:nvSpPr>
          <p:cNvPr id="3" name="Content Placeholder 2">
            <a:extLst>
              <a:ext uri="{FF2B5EF4-FFF2-40B4-BE49-F238E27FC236}">
                <a16:creationId xmlns:a16="http://schemas.microsoft.com/office/drawing/2014/main" id="{3734D0BA-91C6-C624-051D-6C8D3AAF8C03}"/>
              </a:ext>
            </a:extLst>
          </p:cNvPr>
          <p:cNvSpPr>
            <a:spLocks noGrp="1"/>
          </p:cNvSpPr>
          <p:nvPr>
            <p:ph idx="1"/>
          </p:nvPr>
        </p:nvSpPr>
        <p:spPr>
          <a:xfrm>
            <a:off x="1343818" y="2097088"/>
            <a:ext cx="9905999" cy="3541714"/>
          </a:xfrm>
        </p:spPr>
        <p:txBody>
          <a:bodyPr>
            <a:normAutofit fontScale="40000" lnSpcReduction="20000"/>
          </a:bodyPr>
          <a:lstStyle/>
          <a:p>
            <a:pPr marL="0" indent="0">
              <a:buNone/>
            </a:pPr>
            <a:r>
              <a:rPr lang="en-US" dirty="0"/>
              <a:t>Inappropriate Content:</a:t>
            </a:r>
          </a:p>
          <a:p>
            <a:pPr marL="0" indent="0">
              <a:buNone/>
            </a:pPr>
            <a:r>
              <a:rPr lang="zh-CN" altLang="en-US" dirty="0"/>
              <a:t>           </a:t>
            </a:r>
            <a:r>
              <a:rPr lang="en-US" dirty="0"/>
              <a:t> YouTube hosts a wide range of content, and not all of it is suitable for all audiences. Inappropriate or offensive content can be easily accessible, which is a concern for parents and guardians.</a:t>
            </a:r>
          </a:p>
          <a:p>
            <a:pPr marL="0" indent="0">
              <a:buNone/>
            </a:pPr>
            <a:r>
              <a:rPr lang="en-US" dirty="0"/>
              <a:t>Copyright Issues:</a:t>
            </a:r>
          </a:p>
          <a:p>
            <a:pPr marL="0" indent="0">
              <a:buNone/>
            </a:pPr>
            <a:r>
              <a:rPr lang="zh-CN" altLang="en-US" dirty="0"/>
              <a:t>           </a:t>
            </a:r>
            <a:r>
              <a:rPr lang="en-US" dirty="0"/>
              <a:t>Users often upload copyrighted material without permission, which can lead to legal issues. YouTube's Content ID system tries to address this, but it's not always foolproof.</a:t>
            </a:r>
          </a:p>
          <a:p>
            <a:pPr marL="0" indent="0">
              <a:buNone/>
            </a:pPr>
            <a:r>
              <a:rPr lang="en-US" dirty="0"/>
              <a:t> Concerns:</a:t>
            </a:r>
          </a:p>
          <a:p>
            <a:pPr marL="0" indent="0">
              <a:buNone/>
            </a:pPr>
            <a:r>
              <a:rPr lang="zh-CN" altLang="en-US" dirty="0"/>
              <a:t>           </a:t>
            </a:r>
            <a:r>
              <a:rPr lang="en-US" dirty="0"/>
              <a:t>Sharing personal information or data on YouTube can lead to privacy issues. Users need to be cautious about what they reveal online.</a:t>
            </a:r>
          </a:p>
          <a:p>
            <a:pPr marL="0" indent="0">
              <a:buNone/>
            </a:pPr>
            <a:r>
              <a:rPr lang="en-US" dirty="0"/>
              <a:t>Online Harassment and Trolling:</a:t>
            </a:r>
          </a:p>
          <a:p>
            <a:pPr marL="0" indent="0">
              <a:buNone/>
            </a:pPr>
            <a:r>
              <a:rPr lang="en-US" dirty="0"/>
              <a:t> </a:t>
            </a:r>
            <a:r>
              <a:rPr lang="zh-CN" altLang="en-US" dirty="0"/>
              <a:t>          </a:t>
            </a:r>
            <a:r>
              <a:rPr lang="en-US" dirty="0"/>
              <a:t>YouTube comments and social interactions can sometimes devolve into harassment and trolling, leading to a negative experience for content creators and viewers.</a:t>
            </a:r>
          </a:p>
          <a:p>
            <a:pPr marL="0" indent="0">
              <a:buNone/>
            </a:pPr>
            <a:r>
              <a:rPr lang="en-US" altLang="zh-CN" dirty="0"/>
              <a:t>A</a:t>
            </a:r>
            <a:r>
              <a:rPr lang="en-US" dirty="0"/>
              <a:t>ddictive Nature:</a:t>
            </a:r>
          </a:p>
          <a:p>
            <a:pPr marL="0" indent="0">
              <a:buNone/>
            </a:pPr>
            <a:r>
              <a:rPr lang="zh-CN" altLang="en-US" dirty="0"/>
              <a:t>          </a:t>
            </a:r>
            <a:r>
              <a:rPr lang="en-US" dirty="0"/>
              <a:t>The platform is designed to keep users engaged, which can lead to excessive screen time and potential addiction.</a:t>
            </a:r>
          </a:p>
          <a:p>
            <a:pPr marL="0" indent="0">
              <a:buNone/>
            </a:pPr>
            <a:r>
              <a:rPr lang="en-US" dirty="0"/>
              <a:t>Misinformation:</a:t>
            </a:r>
          </a:p>
          <a:p>
            <a:pPr marL="0" indent="0">
              <a:buNone/>
            </a:pPr>
            <a:r>
              <a:rPr lang="zh-CN" altLang="en-US" dirty="0"/>
              <a:t>          </a:t>
            </a:r>
            <a:r>
              <a:rPr lang="en-US" dirty="0"/>
              <a:t> Like other social media, YouTube is susceptible to the spread of false or misleading information.</a:t>
            </a:r>
          </a:p>
        </p:txBody>
      </p:sp>
    </p:spTree>
    <p:extLst>
      <p:ext uri="{BB962C8B-B14F-4D97-AF65-F5344CB8AC3E}">
        <p14:creationId xmlns:p14="http://schemas.microsoft.com/office/powerpoint/2010/main" val="371693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691B-A637-6769-D710-BD22EBFD13B2}"/>
              </a:ext>
            </a:extLst>
          </p:cNvPr>
          <p:cNvSpPr>
            <a:spLocks noGrp="1"/>
          </p:cNvSpPr>
          <p:nvPr>
            <p:ph type="title"/>
          </p:nvPr>
        </p:nvSpPr>
        <p:spPr/>
        <p:txBody>
          <a:bodyPr/>
          <a:lstStyle/>
          <a:p>
            <a:r>
              <a:rPr lang="en-US" altLang="zh-CN" dirty="0"/>
              <a:t>Applications </a:t>
            </a:r>
            <a:endParaRPr lang="en-US" dirty="0"/>
          </a:p>
        </p:txBody>
      </p:sp>
      <p:sp>
        <p:nvSpPr>
          <p:cNvPr id="3" name="Content Placeholder 2">
            <a:extLst>
              <a:ext uri="{FF2B5EF4-FFF2-40B4-BE49-F238E27FC236}">
                <a16:creationId xmlns:a16="http://schemas.microsoft.com/office/drawing/2014/main" id="{58D62698-E350-50F7-40CA-26DFA01FA352}"/>
              </a:ext>
            </a:extLst>
          </p:cNvPr>
          <p:cNvSpPr>
            <a:spLocks noGrp="1"/>
          </p:cNvSpPr>
          <p:nvPr>
            <p:ph idx="1"/>
          </p:nvPr>
        </p:nvSpPr>
        <p:spPr/>
        <p:txBody>
          <a:bodyPr>
            <a:normAutofit fontScale="47500" lnSpcReduction="20000"/>
          </a:bodyPr>
          <a:lstStyle/>
          <a:p>
            <a:pPr marL="0" indent="0">
              <a:buNone/>
            </a:pPr>
            <a:r>
              <a:rPr lang="en-US" dirty="0"/>
              <a:t>Entertainment:</a:t>
            </a:r>
          </a:p>
          <a:p>
            <a:pPr marL="0" indent="0">
              <a:buNone/>
            </a:pPr>
            <a:r>
              <a:rPr lang="en-US" dirty="0"/>
              <a:t> </a:t>
            </a:r>
            <a:r>
              <a:rPr lang="zh-CN" altLang="en-US" dirty="0"/>
              <a:t>          </a:t>
            </a:r>
            <a:r>
              <a:rPr lang="en-US" dirty="0"/>
              <a:t>YouTube is a platform for entertainment, offering a vast library of videos including music videos, movies, TV shows, comedy sketches, and more</a:t>
            </a:r>
            <a:r>
              <a:rPr lang="en-US" altLang="zh-CN" dirty="0"/>
              <a:t>.</a:t>
            </a:r>
          </a:p>
          <a:p>
            <a:pPr marL="0" indent="0">
              <a:buNone/>
            </a:pPr>
            <a:r>
              <a:rPr lang="en-US" dirty="0"/>
              <a:t>Education:</a:t>
            </a:r>
          </a:p>
          <a:p>
            <a:pPr marL="0" indent="0">
              <a:buNone/>
            </a:pPr>
            <a:r>
              <a:rPr lang="zh-CN" altLang="en-US" dirty="0"/>
              <a:t>          </a:t>
            </a:r>
            <a:r>
              <a:rPr lang="en-US" dirty="0"/>
              <a:t> Many educators and organizations use YouTube to share educational content, tutorials, and lectures on a variety of subjects.</a:t>
            </a:r>
          </a:p>
          <a:p>
            <a:pPr marL="0" indent="0">
              <a:buNone/>
            </a:pPr>
            <a:r>
              <a:rPr lang="en-US" dirty="0"/>
              <a:t>Information and News:</a:t>
            </a:r>
          </a:p>
          <a:p>
            <a:pPr marL="0" indent="0">
              <a:buNone/>
            </a:pPr>
            <a:r>
              <a:rPr lang="en-US" dirty="0"/>
              <a:t> </a:t>
            </a:r>
            <a:r>
              <a:rPr lang="zh-CN" altLang="en-US" dirty="0"/>
              <a:t>          </a:t>
            </a:r>
            <a:r>
              <a:rPr lang="en-US" dirty="0"/>
              <a:t>News outlets and individual reporters often post news updates and reports on YouTube, making it a source for up-to-date information.</a:t>
            </a:r>
          </a:p>
          <a:p>
            <a:pPr marL="0" indent="0">
              <a:buNone/>
            </a:pPr>
            <a:r>
              <a:rPr lang="en-US" dirty="0"/>
              <a:t>Learning and Skill Development:</a:t>
            </a:r>
          </a:p>
          <a:p>
            <a:pPr marL="0" indent="0">
              <a:buNone/>
            </a:pPr>
            <a:r>
              <a:rPr lang="zh-CN" altLang="en-US" dirty="0"/>
              <a:t>          </a:t>
            </a:r>
            <a:r>
              <a:rPr lang="en-US" dirty="0"/>
              <a:t>YouTube is a valuable resource for learning new skills. You can find tutorials on cooking, DIY projects, coding, and more.</a:t>
            </a:r>
          </a:p>
          <a:p>
            <a:pPr marL="0" indent="0">
              <a:buNone/>
            </a:pPr>
            <a:r>
              <a:rPr lang="en-US" dirty="0"/>
              <a:t>Music Discovery:</a:t>
            </a:r>
          </a:p>
          <a:p>
            <a:pPr marL="0" indent="0">
              <a:buNone/>
            </a:pPr>
            <a:r>
              <a:rPr lang="zh-CN" altLang="en-US" dirty="0"/>
              <a:t>          </a:t>
            </a:r>
            <a:r>
              <a:rPr lang="en-US" dirty="0"/>
              <a:t>It's a popular platform for discovering new music, with many musicians and record labels uploading their songs and music videos.</a:t>
            </a:r>
          </a:p>
          <a:p>
            <a:pPr marL="0" indent="0">
              <a:buNone/>
            </a:pPr>
            <a:r>
              <a:rPr lang="en-US" dirty="0"/>
              <a:t>Gaming:</a:t>
            </a:r>
          </a:p>
          <a:p>
            <a:pPr marL="0" indent="0">
              <a:buNone/>
            </a:pPr>
            <a:r>
              <a:rPr lang="zh-CN" altLang="en-US" dirty="0"/>
              <a:t>          </a:t>
            </a:r>
            <a:r>
              <a:rPr lang="en-US" dirty="0"/>
              <a:t>Gamers use YouTube to share gameplay videos, walkthroughs, and reviews. There's also a large gaming community on the platform.</a:t>
            </a:r>
          </a:p>
        </p:txBody>
      </p:sp>
    </p:spTree>
    <p:extLst>
      <p:ext uri="{BB962C8B-B14F-4D97-AF65-F5344CB8AC3E}">
        <p14:creationId xmlns:p14="http://schemas.microsoft.com/office/powerpoint/2010/main" val="4191855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Top Youtube channels</vt:lpstr>
      <vt:lpstr>Introduction  </vt:lpstr>
      <vt:lpstr>Purpose </vt:lpstr>
      <vt:lpstr>Problem statement &amp; deaign thinking </vt:lpstr>
      <vt:lpstr>Empathy map :</vt:lpstr>
      <vt:lpstr>Brainstorm Map :</vt:lpstr>
      <vt:lpstr>Advantages </vt:lpstr>
      <vt:lpstr>Disadvantages </vt:lpstr>
      <vt:lpstr>Applications </vt:lpstr>
      <vt:lpstr>Conclusion </vt:lpstr>
      <vt:lpstr>Results </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Youtube channels</dc:title>
  <dc:creator>Saran S</dc:creator>
  <cp:lastModifiedBy>Saran S</cp:lastModifiedBy>
  <cp:revision>4</cp:revision>
  <dcterms:created xsi:type="dcterms:W3CDTF">2023-10-18T04:39:45Z</dcterms:created>
  <dcterms:modified xsi:type="dcterms:W3CDTF">2023-10-18T08:10:32Z</dcterms:modified>
</cp:coreProperties>
</file>