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91" r:id="rId3"/>
    <p:sldId id="257" r:id="rId4"/>
    <p:sldId id="259" r:id="rId5"/>
    <p:sldId id="286" r:id="rId6"/>
    <p:sldId id="261" r:id="rId7"/>
    <p:sldId id="262" r:id="rId8"/>
    <p:sldId id="263" r:id="rId9"/>
    <p:sldId id="265" r:id="rId10"/>
    <p:sldId id="266" r:id="rId11"/>
    <p:sldId id="287" r:id="rId12"/>
    <p:sldId id="270" r:id="rId13"/>
    <p:sldId id="285" r:id="rId14"/>
    <p:sldId id="277" r:id="rId15"/>
    <p:sldId id="271" r:id="rId16"/>
    <p:sldId id="278" r:id="rId17"/>
    <p:sldId id="279" r:id="rId18"/>
    <p:sldId id="269" r:id="rId19"/>
    <p:sldId id="280" r:id="rId20"/>
    <p:sldId id="275" r:id="rId21"/>
    <p:sldId id="289" r:id="rId22"/>
    <p:sldId id="290" r:id="rId23"/>
  </p:sldIdLst>
  <p:sldSz cx="12192000" cy="6858000"/>
  <p:notesSz cx="6858000" cy="9144000"/>
  <p:embeddedFontLst>
    <p:embeddedFont>
      <p:font typeface="Bahnschrift SemiBold" panose="020B0502040204020203" pitchFamily="34" charset="0"/>
      <p:bold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Merriweather" panose="00000500000000000000" pitchFamily="2" charset="0"/>
      <p:regular r:id="rId30"/>
      <p:bold r:id="rId31"/>
      <p:italic r:id="rId32"/>
      <p:boldItalic r:id="rId33"/>
    </p:embeddedFont>
    <p:embeddedFont>
      <p:font typeface="Roboto Mono" panose="00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 R" initials="KR" lastIdx="1" clrIdx="0">
    <p:extLst>
      <p:ext uri="{19B8F6BF-5375-455C-9EA6-DF929625EA0E}">
        <p15:presenceInfo xmlns:p15="http://schemas.microsoft.com/office/powerpoint/2012/main" userId="804f51c606d65b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82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81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3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31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443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5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b24065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89b24065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paultimothymooney/chest-xray-pneumoni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600400" y="163629"/>
            <a:ext cx="11092500" cy="139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1600" b="0" dirty="0">
                <a:effectLst/>
              </a:rPr>
            </a:br>
            <a:br>
              <a:rPr lang="en-US" sz="1600" dirty="0"/>
            </a:br>
            <a:r>
              <a:rPr lang="en-US" sz="4100" b="1" dirty="0">
                <a:solidFill>
                  <a:srgbClr val="0D5672"/>
                </a:solidFill>
              </a:rPr>
              <a:t>Transfer Learning-based Pneumonia Detection using Chest X-Ray Images</a:t>
            </a:r>
            <a:endParaRPr lang="en-US" sz="4100" dirty="0"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274" y="4455743"/>
            <a:ext cx="57054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647824" y="3086400"/>
            <a:ext cx="8871725" cy="11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95959"/>
                </a:solidFill>
                <a:latin typeface="Merriweather" panose="020B0604020202020204" pitchFamily="2" charset="0"/>
              </a:rPr>
              <a:t>4TH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erriweather" panose="020B0604020202020204" pitchFamily="2" charset="0"/>
              </a:rPr>
              <a:t> YEAR    6</a:t>
            </a:r>
            <a:r>
              <a:rPr lang="en-US" sz="1800" b="0" i="0" u="none" strike="noStrike" baseline="30000" dirty="0">
                <a:solidFill>
                  <a:srgbClr val="595959"/>
                </a:solidFill>
                <a:effectLst/>
                <a:latin typeface="Merriweather" panose="020B0604020202020204" pitchFamily="2" charset="0"/>
              </a:rPr>
              <a:t>TH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erriweather" panose="020B0604020202020204" pitchFamily="2" charset="0"/>
              </a:rPr>
              <a:t> SEMESTER</a:t>
            </a:r>
            <a:endParaRPr lang="en-US" sz="2000" b="0" dirty="0">
              <a:effectLst/>
            </a:endParaRPr>
          </a:p>
          <a:p>
            <a:pPr algn="ctr"/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Merriweather" panose="020B0604020202020204" pitchFamily="2" charset="0"/>
              </a:rPr>
              <a:t>UNIVERSITY OF ENGINEERING AND MANAGEMENT, KOLKATA</a:t>
            </a:r>
            <a:endParaRPr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E6B7D1-C4EB-7C82-27F8-C3136442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971809"/>
            <a:ext cx="2386012" cy="167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83367-48E7-CFDD-A95B-07304CD9A2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CNN ARCHITECTURE</a:t>
            </a:r>
            <a:endParaRPr dirty="0"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683787" y="1737360"/>
            <a:ext cx="10901487" cy="464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2500" dirty="0"/>
          </a:p>
          <a:p>
            <a:pPr marL="91440" lvl="0" indent="-15875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100" b="1" dirty="0">
                <a:latin typeface="Bahnschrift SemiBold" panose="020B0502040204020203" pitchFamily="34" charset="0"/>
              </a:rPr>
              <a:t>INPUT                FEATURE EXTRACTION                CLASSIFICATION OUTPUT</a:t>
            </a:r>
            <a:endParaRPr sz="2100" b="1" dirty="0">
              <a:latin typeface="Bahnschrift SemiBold" panose="020B0502040204020203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endParaRPr sz="25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lang="en-US" sz="2500" dirty="0"/>
              <a:t>Feature extraction</a:t>
            </a:r>
            <a:r>
              <a:rPr lang="en-US" dirty="0"/>
              <a:t> - </a:t>
            </a:r>
            <a:r>
              <a:rPr lang="en-US" sz="2500" dirty="0"/>
              <a:t>The feature extraction component of a convolutional neural network is what distinguishes CNNs from other multilayered neural networks. It typically comprises of repeating sets of these sequential steps</a:t>
            </a: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lang="en-US" sz="2050" b="1" dirty="0">
                <a:latin typeface="Bahnschrift SemiBold" panose="020B0502040204020203" pitchFamily="34" charset="0"/>
              </a:rPr>
              <a:t>CONVOLUTION LAYER                     POOLING LAYER                  NON-LINEAR ACTIVATION UNIT</a:t>
            </a:r>
          </a:p>
        </p:txBody>
      </p:sp>
      <p:cxnSp>
        <p:nvCxnSpPr>
          <p:cNvPr id="165" name="Google Shape;165;p23"/>
          <p:cNvCxnSpPr>
            <a:cxnSpLocks/>
          </p:cNvCxnSpPr>
          <p:nvPr/>
        </p:nvCxnSpPr>
        <p:spPr>
          <a:xfrm>
            <a:off x="2762186" y="2423295"/>
            <a:ext cx="73151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6820243" y="5200049"/>
            <a:ext cx="85745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3539473" y="5200049"/>
            <a:ext cx="85745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165;p23">
            <a:extLst>
              <a:ext uri="{FF2B5EF4-FFF2-40B4-BE49-F238E27FC236}">
                <a16:creationId xmlns:a16="http://schemas.microsoft.com/office/drawing/2014/main" id="{37E53847-04FB-4855-A9E3-D81ACD3A5535}"/>
              </a:ext>
            </a:extLst>
          </p:cNvPr>
          <p:cNvCxnSpPr>
            <a:cxnSpLocks/>
          </p:cNvCxnSpPr>
          <p:nvPr/>
        </p:nvCxnSpPr>
        <p:spPr>
          <a:xfrm>
            <a:off x="6623943" y="2423295"/>
            <a:ext cx="73151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94F6A-5D47-DFD2-4043-13CAFEE1D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72217-A837-4525-A6F0-F082226FBB24}"/>
              </a:ext>
            </a:extLst>
          </p:cNvPr>
          <p:cNvGrpSpPr/>
          <p:nvPr/>
        </p:nvGrpSpPr>
        <p:grpSpPr>
          <a:xfrm>
            <a:off x="1874808" y="2018580"/>
            <a:ext cx="8080076" cy="3942274"/>
            <a:chOff x="2802154" y="1640093"/>
            <a:chExt cx="6587691" cy="357781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3C1B16-606F-49CC-A42B-A8EB23D92EA8}"/>
                </a:ext>
              </a:extLst>
            </p:cNvPr>
            <p:cNvSpPr/>
            <p:nvPr/>
          </p:nvSpPr>
          <p:spPr>
            <a:xfrm>
              <a:off x="2894158" y="1943456"/>
              <a:ext cx="1656270" cy="10567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Max-Pooling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D06D87-1BFC-4FB4-A81B-BABA4388A933}"/>
                </a:ext>
              </a:extLst>
            </p:cNvPr>
            <p:cNvSpPr/>
            <p:nvPr/>
          </p:nvSpPr>
          <p:spPr>
            <a:xfrm>
              <a:off x="5254919" y="1943456"/>
              <a:ext cx="1725280" cy="10567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BatchNormalization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Max-Pooling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FCCCAC-C42F-43C8-9095-98715EBF2490}"/>
                </a:ext>
              </a:extLst>
            </p:cNvPr>
            <p:cNvSpPr/>
            <p:nvPr/>
          </p:nvSpPr>
          <p:spPr>
            <a:xfrm>
              <a:off x="7635809" y="1943456"/>
              <a:ext cx="1754036" cy="10567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BatchNormalization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Max-Pooling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1B2A6-1100-4526-9CD4-AFC143C659E4}"/>
                </a:ext>
              </a:extLst>
            </p:cNvPr>
            <p:cNvSpPr/>
            <p:nvPr/>
          </p:nvSpPr>
          <p:spPr>
            <a:xfrm>
              <a:off x="7635809" y="3930409"/>
              <a:ext cx="1754036" cy="1183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BatchNormalization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Max-Pooling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DropOut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361D3D-EA4A-4302-9E3D-1AAF650773AA}"/>
                </a:ext>
              </a:extLst>
            </p:cNvPr>
            <p:cNvSpPr/>
            <p:nvPr/>
          </p:nvSpPr>
          <p:spPr>
            <a:xfrm>
              <a:off x="5217557" y="3921780"/>
              <a:ext cx="1754036" cy="1183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SeparableConv2D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BatchNormalization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Max-Pooling</a:t>
              </a:r>
            </a:p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DropOut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4C9CE7-1068-4DFA-A997-CD22D925A357}"/>
                </a:ext>
              </a:extLst>
            </p:cNvPr>
            <p:cNvSpPr/>
            <p:nvPr/>
          </p:nvSpPr>
          <p:spPr>
            <a:xfrm>
              <a:off x="2802154" y="3816120"/>
              <a:ext cx="1754036" cy="14017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dirty="0">
                  <a:latin typeface="Gill Sans MT" panose="020B0502020104020203" pitchFamily="34" charset="0"/>
                </a:rPr>
                <a:t>Flatten</a:t>
              </a:r>
              <a:br>
                <a:rPr lang="en-US" sz="1500" dirty="0">
                  <a:latin typeface="Gill Sans MT" panose="020B0502020104020203" pitchFamily="34" charset="0"/>
                </a:rPr>
              </a:br>
              <a:r>
                <a:rPr lang="en-US" sz="1500" dirty="0">
                  <a:latin typeface="Gill Sans MT" panose="020B0502020104020203" pitchFamily="34" charset="0"/>
                </a:rPr>
                <a:t>Dense Layer</a:t>
              </a:r>
              <a:br>
                <a:rPr lang="en-US" sz="1500" dirty="0">
                  <a:latin typeface="Gill Sans MT" panose="020B0502020104020203" pitchFamily="34" charset="0"/>
                </a:rPr>
              </a:br>
              <a:r>
                <a:rPr lang="en-US" sz="1500" dirty="0">
                  <a:latin typeface="Gill Sans MT" panose="020B0502020104020203" pitchFamily="34" charset="0"/>
                </a:rPr>
                <a:t>DropOut</a:t>
              </a:r>
              <a:br>
                <a:rPr lang="en-US" sz="1500" dirty="0">
                  <a:latin typeface="Gill Sans MT" panose="020B0502020104020203" pitchFamily="34" charset="0"/>
                </a:rPr>
              </a:br>
              <a:r>
                <a:rPr lang="en-US" sz="1500" dirty="0">
                  <a:latin typeface="Gill Sans MT" panose="020B0502020104020203" pitchFamily="34" charset="0"/>
                </a:rPr>
                <a:t>Dense Layer</a:t>
              </a:r>
              <a:br>
                <a:rPr lang="en-US" sz="1500" dirty="0">
                  <a:latin typeface="Gill Sans MT" panose="020B0502020104020203" pitchFamily="34" charset="0"/>
                </a:rPr>
              </a:br>
              <a:r>
                <a:rPr lang="en-US" sz="1500" dirty="0">
                  <a:latin typeface="Gill Sans MT" panose="020B0502020104020203" pitchFamily="34" charset="0"/>
                </a:rPr>
                <a:t>DropOut</a:t>
              </a:r>
              <a:br>
                <a:rPr lang="en-US" sz="1500" dirty="0">
                  <a:latin typeface="Gill Sans MT" panose="020B0502020104020203" pitchFamily="34" charset="0"/>
                </a:rPr>
              </a:br>
              <a:r>
                <a:rPr lang="en-US" sz="1500" dirty="0">
                  <a:latin typeface="Gill Sans MT" panose="020B0502020104020203" pitchFamily="34" charset="0"/>
                </a:rPr>
                <a:t>Output Layer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8BCBA96-A02C-4062-A930-03807A5C1598}"/>
                </a:ext>
              </a:extLst>
            </p:cNvPr>
            <p:cNvSpPr/>
            <p:nvPr/>
          </p:nvSpPr>
          <p:spPr>
            <a:xfrm>
              <a:off x="3252153" y="1640093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Block-1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1C3009-D484-411C-92D8-BE2CAF5182AD}"/>
                </a:ext>
              </a:extLst>
            </p:cNvPr>
            <p:cNvSpPr/>
            <p:nvPr/>
          </p:nvSpPr>
          <p:spPr>
            <a:xfrm>
              <a:off x="5625853" y="1640093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Block-2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9E6EF3-E092-4655-8A76-3093713225EC}"/>
                </a:ext>
              </a:extLst>
            </p:cNvPr>
            <p:cNvSpPr/>
            <p:nvPr/>
          </p:nvSpPr>
          <p:spPr>
            <a:xfrm>
              <a:off x="8021121" y="1648720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Block-3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5520D5A-9FC8-42DD-89BE-19A3881611B3}"/>
                </a:ext>
              </a:extLst>
            </p:cNvPr>
            <p:cNvSpPr/>
            <p:nvPr/>
          </p:nvSpPr>
          <p:spPr>
            <a:xfrm>
              <a:off x="8021121" y="3634954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Block-4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D4D1F53-56C3-4A20-A777-5FAF0CEE7F17}"/>
                </a:ext>
              </a:extLst>
            </p:cNvPr>
            <p:cNvSpPr/>
            <p:nvPr/>
          </p:nvSpPr>
          <p:spPr>
            <a:xfrm>
              <a:off x="5591367" y="3623449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Block-5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C0F2BD0-BA41-4097-A8FD-81DC5C14E9F0}"/>
                </a:ext>
              </a:extLst>
            </p:cNvPr>
            <p:cNvSpPr/>
            <p:nvPr/>
          </p:nvSpPr>
          <p:spPr>
            <a:xfrm>
              <a:off x="3187466" y="3521384"/>
              <a:ext cx="983411" cy="30336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Gill Sans MT" panose="020B0502020104020203" pitchFamily="34" charset="0"/>
                </a:rPr>
                <a:t>Block-6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0CB0AF-772F-40BB-B1A4-67CE721AFC46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4550428" y="2471825"/>
              <a:ext cx="704491" cy="0"/>
            </a:xfrm>
            <a:prstGeom prst="straightConnector1">
              <a:avLst/>
            </a:prstGeom>
            <a:ln cap="sq">
              <a:solidFill>
                <a:schemeClr val="tx1"/>
              </a:solidFill>
              <a:prstDash val="sysDash"/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7BE2EC-5055-4EB3-98B9-6673B00F73D5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6980199" y="2471825"/>
              <a:ext cx="655610" cy="0"/>
            </a:xfrm>
            <a:prstGeom prst="straightConnector1">
              <a:avLst/>
            </a:prstGeom>
            <a:ln cap="sq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9DF9BE-F798-4B6B-9E7E-9B1C93AF68F2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8512827" y="3000194"/>
              <a:ext cx="0" cy="634760"/>
            </a:xfrm>
            <a:prstGeom prst="straightConnector1">
              <a:avLst/>
            </a:prstGeom>
            <a:ln cap="sq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185E2AE-79B5-4431-9D87-A9F71F930A96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>
              <a:off x="4556190" y="4513408"/>
              <a:ext cx="661367" cy="3605"/>
            </a:xfrm>
            <a:prstGeom prst="straightConnector1">
              <a:avLst/>
            </a:prstGeom>
            <a:ln cap="sq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8C1A74-49C3-4AB5-A33C-16A7CBE3149C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 flipV="1">
              <a:off x="6971593" y="4513408"/>
              <a:ext cx="664216" cy="8629"/>
            </a:xfrm>
            <a:prstGeom prst="straightConnector1">
              <a:avLst/>
            </a:prstGeom>
            <a:ln cap="sq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Google Shape;163;p23">
            <a:extLst>
              <a:ext uri="{FF2B5EF4-FFF2-40B4-BE49-F238E27FC236}">
                <a16:creationId xmlns:a16="http://schemas.microsoft.com/office/drawing/2014/main" id="{E5CFDDA7-65A2-4342-A46F-A2E91F984DAD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  <a:buSzPts val="4800"/>
            </a:pPr>
            <a:r>
              <a:rPr lang="en-US" b="1" dirty="0">
                <a:solidFill>
                  <a:srgbClr val="0D5672"/>
                </a:solidFill>
              </a:rPr>
              <a:t>CNN ARCHITECTURE: DEBRIEF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A6CFE-22CB-A417-0581-24C5A8A250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TRANSFER LEARNING </a:t>
            </a:r>
            <a:endParaRPr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43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just">
              <a:lnSpc>
                <a:spcPct val="80000"/>
              </a:lnSpc>
              <a:spcBef>
                <a:spcPts val="0"/>
              </a:spcBef>
              <a:buSzPts val="2000"/>
              <a:buFont typeface="Noto Sans Symbols"/>
              <a:buChar char="▪"/>
            </a:pPr>
            <a:r>
              <a:rPr lang="en-US" sz="1800" i="1" u="sng" dirty="0"/>
              <a:t>Intuition:</a:t>
            </a:r>
            <a:r>
              <a:rPr lang="en-US" sz="1800" i="1" dirty="0"/>
              <a:t> </a:t>
            </a:r>
            <a:r>
              <a:rPr lang="en-US" sz="1800" dirty="0"/>
              <a:t>What has been learned in one setting is exploited to improve generalization in another setting </a:t>
            </a:r>
          </a:p>
          <a:p>
            <a:pPr marL="0" lvl="0" indent="0" algn="just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sz="1800" dirty="0"/>
          </a:p>
          <a:p>
            <a:pPr marL="91440" lvl="0" indent="-127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b="1" dirty="0"/>
              <a:t>Why Transfer Learning?</a:t>
            </a:r>
            <a:endParaRPr sz="1800" dirty="0"/>
          </a:p>
          <a:p>
            <a:pPr marL="566928" lvl="2" indent="-18288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1800" dirty="0"/>
              <a:t>CNNs are data-hungry: require significant amounts of data and Resources to train</a:t>
            </a:r>
            <a:endParaRPr sz="1200" dirty="0"/>
          </a:p>
          <a:p>
            <a:pPr marL="566928" lvl="2" indent="-18288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1800" dirty="0"/>
              <a:t>ImageNet ILSVRC Model was trained on 1.2 million images over the period of 2–3 weeks across multiple GPUs</a:t>
            </a:r>
            <a:endParaRPr sz="1200" dirty="0"/>
          </a:p>
          <a:p>
            <a:pPr marL="566928" lvl="2" indent="-18288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1800" dirty="0"/>
              <a:t>We can make use of the features learned in those pre trained model</a:t>
            </a:r>
            <a:endParaRPr sz="1200" dirty="0"/>
          </a:p>
          <a:p>
            <a:pPr marL="91440" lvl="0" indent="-158750" algn="just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400" b="1" dirty="0"/>
              <a:t> Advantages of transfer learning</a:t>
            </a:r>
            <a:endParaRPr sz="1800" dirty="0"/>
          </a:p>
          <a:p>
            <a:pPr marL="669798" lvl="2" indent="-285750" algn="just">
              <a:lnSpc>
                <a:spcPct val="80000"/>
              </a:lnSpc>
              <a:buSzPts val="1900"/>
              <a:buFont typeface="Wingdings" panose="05000000000000000000" pitchFamily="2" charset="2"/>
              <a:buChar char="§"/>
            </a:pPr>
            <a:r>
              <a:rPr lang="en-US" sz="1800" dirty="0"/>
              <a:t>Reduces the training time and data needed to achieve a custom task</a:t>
            </a:r>
          </a:p>
          <a:p>
            <a:pPr marL="669798" lvl="2" indent="-285750" algn="just">
              <a:lnSpc>
                <a:spcPct val="80000"/>
              </a:lnSpc>
              <a:buSzPts val="1900"/>
              <a:buFont typeface="Wingdings" panose="05000000000000000000" pitchFamily="2" charset="2"/>
              <a:buChar char="§"/>
            </a:pPr>
            <a:r>
              <a:rPr lang="en-US" sz="1800" dirty="0"/>
              <a:t>Very popular in Computer Vision; often produces robust models with improvement in Metrics</a:t>
            </a:r>
            <a:endParaRPr sz="1200" dirty="0"/>
          </a:p>
          <a:p>
            <a:pPr marL="91440" lvl="0" indent="-158750" algn="just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400" b="1" dirty="0"/>
              <a:t> How to use it?</a:t>
            </a:r>
          </a:p>
          <a:p>
            <a:pPr marL="389890" lvl="1" indent="0" algn="just">
              <a:lnSpc>
                <a:spcPct val="80000"/>
              </a:lnSpc>
              <a:spcBef>
                <a:spcPts val="1600"/>
              </a:spcBef>
              <a:buSzPts val="2500"/>
              <a:buNone/>
            </a:pPr>
            <a:r>
              <a:rPr lang="en-US" sz="1600" dirty="0"/>
              <a:t>It takes a CNN that has been pre-trained (typically ImageNet), removes the last fully-connected layer and replaces it with our custom fully-connected layer, treating the original CNN as a feature extractor for the new dataset. Once replaced, the last fully-connected layer we train the classifier for the new dataset</a:t>
            </a:r>
            <a:endParaRPr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E9397-6481-466C-81C0-459231D1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9692" r="13370" b="9259"/>
          <a:stretch/>
        </p:blipFill>
        <p:spPr bwMode="auto">
          <a:xfrm>
            <a:off x="9161252" y="177882"/>
            <a:ext cx="2510288" cy="14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50518-113E-83AC-05C3-61ED02087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1066800" y="2173288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0D5672"/>
              </a:buClr>
              <a:buSzPts val="4800"/>
            </a:pPr>
            <a:r>
              <a:rPr lang="en-US" sz="5600" b="1" dirty="0">
                <a:solidFill>
                  <a:srgbClr val="0D5672"/>
                </a:solidFill>
              </a:rPr>
              <a:t>MODEL RESULTS</a:t>
            </a:r>
            <a:endParaRPr sz="5600" b="1" dirty="0">
              <a:solidFill>
                <a:srgbClr val="0D567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5D1FD-8842-C7A5-E8A5-31A427C89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idx="4294967295"/>
          </p:nvPr>
        </p:nvSpPr>
        <p:spPr>
          <a:xfrm>
            <a:off x="2155196" y="757145"/>
            <a:ext cx="2785368" cy="4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sz="2600" b="1" dirty="0">
                <a:solidFill>
                  <a:srgbClr val="0D5672"/>
                </a:solidFill>
              </a:rPr>
              <a:t>VGG16 MODEL</a:t>
            </a:r>
            <a:endParaRPr sz="2600" dirty="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95" y="1223575"/>
            <a:ext cx="3100815" cy="208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94" y="3553441"/>
            <a:ext cx="2778731" cy="250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l="49330"/>
          <a:stretch/>
        </p:blipFill>
        <p:spPr>
          <a:xfrm>
            <a:off x="3595818" y="1269311"/>
            <a:ext cx="2152125" cy="14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3399489" y="4180188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TEST METRICS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90.71%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87.55%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99.23%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93.02%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08;p28">
            <a:extLst>
              <a:ext uri="{FF2B5EF4-FFF2-40B4-BE49-F238E27FC236}">
                <a16:creationId xmlns:a16="http://schemas.microsoft.com/office/drawing/2014/main" id="{87635FD1-E977-495F-9252-5A9A3F6F2B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0517"/>
          <a:stretch/>
        </p:blipFill>
        <p:spPr>
          <a:xfrm>
            <a:off x="3647390" y="2708629"/>
            <a:ext cx="2011680" cy="144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7;p29">
            <a:extLst>
              <a:ext uri="{FF2B5EF4-FFF2-40B4-BE49-F238E27FC236}">
                <a16:creationId xmlns:a16="http://schemas.microsoft.com/office/drawing/2014/main" id="{50159651-B825-45A0-BB09-B341F7B0A28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352" y="1223574"/>
            <a:ext cx="2803075" cy="208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6;p29">
            <a:extLst>
              <a:ext uri="{FF2B5EF4-FFF2-40B4-BE49-F238E27FC236}">
                <a16:creationId xmlns:a16="http://schemas.microsoft.com/office/drawing/2014/main" id="{539DE2FD-BD8A-4C1D-ADAF-2BAA89319A5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285" y="3429000"/>
            <a:ext cx="2903211" cy="263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9BE965-F2F2-4C83-9773-B42672CA4F16}"/>
              </a:ext>
            </a:extLst>
          </p:cNvPr>
          <p:cNvCxnSpPr>
            <a:cxnSpLocks/>
          </p:cNvCxnSpPr>
          <p:nvPr/>
        </p:nvCxnSpPr>
        <p:spPr>
          <a:xfrm>
            <a:off x="6252210" y="918041"/>
            <a:ext cx="0" cy="514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061377-50B8-414D-AF2F-E0122959AAF0}"/>
              </a:ext>
            </a:extLst>
          </p:cNvPr>
          <p:cNvSpPr/>
          <p:nvPr/>
        </p:nvSpPr>
        <p:spPr>
          <a:xfrm>
            <a:off x="7760997" y="736291"/>
            <a:ext cx="34724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D56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INCEPTION-V3</a:t>
            </a:r>
            <a:r>
              <a:rPr lang="en-US" sz="2600" b="1" dirty="0">
                <a:solidFill>
                  <a:srgbClr val="0D5672"/>
                </a:solidFill>
              </a:rPr>
              <a:t> MODEL</a:t>
            </a:r>
            <a:endParaRPr lang="en-US" sz="2600" dirty="0"/>
          </a:p>
        </p:txBody>
      </p:sp>
      <p:pic>
        <p:nvPicPr>
          <p:cNvPr id="15" name="Google Shape;215;p29">
            <a:extLst>
              <a:ext uri="{FF2B5EF4-FFF2-40B4-BE49-F238E27FC236}">
                <a16:creationId xmlns:a16="http://schemas.microsoft.com/office/drawing/2014/main" id="{4E9D39EB-2EE1-49E3-ACAA-162CDEFC7A0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49393"/>
          <a:stretch/>
        </p:blipFill>
        <p:spPr>
          <a:xfrm>
            <a:off x="9372828" y="2613641"/>
            <a:ext cx="2110444" cy="158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5;p29">
            <a:extLst>
              <a:ext uri="{FF2B5EF4-FFF2-40B4-BE49-F238E27FC236}">
                <a16:creationId xmlns:a16="http://schemas.microsoft.com/office/drawing/2014/main" id="{A40284AB-11AF-4A7C-ADEC-E8EEB3744E5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49393"/>
          <a:stretch/>
        </p:blipFill>
        <p:spPr>
          <a:xfrm>
            <a:off x="9372828" y="1187025"/>
            <a:ext cx="2217188" cy="148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09;p28">
            <a:extLst>
              <a:ext uri="{FF2B5EF4-FFF2-40B4-BE49-F238E27FC236}">
                <a16:creationId xmlns:a16="http://schemas.microsoft.com/office/drawing/2014/main" id="{7293DF54-5229-4777-B79F-87E92D9A549D}"/>
              </a:ext>
            </a:extLst>
          </p:cNvPr>
          <p:cNvSpPr txBox="1"/>
          <p:nvPr/>
        </p:nvSpPr>
        <p:spPr>
          <a:xfrm>
            <a:off x="9372828" y="4180187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90.06%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87.27%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98.46%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92.53%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205;p28">
            <a:extLst>
              <a:ext uri="{FF2B5EF4-FFF2-40B4-BE49-F238E27FC236}">
                <a16:creationId xmlns:a16="http://schemas.microsoft.com/office/drawing/2014/main" id="{A65A3006-2EDA-4D71-970E-B5C8B93E2B5D}"/>
              </a:ext>
            </a:extLst>
          </p:cNvPr>
          <p:cNvSpPr txBox="1">
            <a:spLocks/>
          </p:cNvSpPr>
          <p:nvPr/>
        </p:nvSpPr>
        <p:spPr>
          <a:xfrm>
            <a:off x="2852602" y="8123"/>
            <a:ext cx="6799218" cy="5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</a:pPr>
            <a:r>
              <a:rPr lang="en-US" sz="3000" b="1" u="sng" dirty="0">
                <a:solidFill>
                  <a:schemeClr val="accent2"/>
                </a:solidFill>
              </a:rPr>
              <a:t>NORMAL VS PNEUMONIA RESULTS</a:t>
            </a:r>
            <a:endParaRPr lang="en-US" sz="3000" u="sng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3F035-09F5-493E-82F1-C88060611CB3}"/>
              </a:ext>
            </a:extLst>
          </p:cNvPr>
          <p:cNvSpPr txBox="1"/>
          <p:nvPr/>
        </p:nvSpPr>
        <p:spPr>
          <a:xfrm>
            <a:off x="3289538" y="5839245"/>
            <a:ext cx="2808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 RECALL VALUE : 93.2%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AEC63-E263-4610-9E17-B02174E96521}"/>
              </a:ext>
            </a:extLst>
          </p:cNvPr>
          <p:cNvSpPr txBox="1"/>
          <p:nvPr/>
        </p:nvSpPr>
        <p:spPr>
          <a:xfrm>
            <a:off x="9229329" y="6055930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2EF8E-20CA-49A4-BB18-79E9A1D61FEB}"/>
              </a:ext>
            </a:extLst>
          </p:cNvPr>
          <p:cNvSpPr txBox="1"/>
          <p:nvPr/>
        </p:nvSpPr>
        <p:spPr>
          <a:xfrm>
            <a:off x="9229329" y="5800684"/>
            <a:ext cx="2808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 RECALL VALUE : 93.2%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48336-8189-4339-BEAB-9147BC3E9DEB}"/>
              </a:ext>
            </a:extLst>
          </p:cNvPr>
          <p:cNvSpPr txBox="1"/>
          <p:nvPr/>
        </p:nvSpPr>
        <p:spPr>
          <a:xfrm>
            <a:off x="3289539" y="6062294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204F-ADB5-A49A-3364-1D05ED6704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2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idx="4294967295"/>
          </p:nvPr>
        </p:nvSpPr>
        <p:spPr>
          <a:xfrm>
            <a:off x="1265308" y="715722"/>
            <a:ext cx="4338580" cy="4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D5672"/>
              </a:buClr>
            </a:pPr>
            <a:br>
              <a:rPr lang="en-US" sz="2800" dirty="0"/>
            </a:br>
            <a:r>
              <a:rPr lang="en-US" sz="2600" b="1" dirty="0">
                <a:solidFill>
                  <a:srgbClr val="0D5672"/>
                </a:solidFill>
              </a:rPr>
              <a:t>DENSENET</a:t>
            </a:r>
            <a:r>
              <a:rPr lang="en-US" sz="2800" b="1" dirty="0">
                <a:solidFill>
                  <a:srgbClr val="0D5672"/>
                </a:solidFill>
              </a:rPr>
              <a:t> MODEL</a:t>
            </a:r>
            <a:endParaRPr lang="en-US" sz="2600" dirty="0"/>
          </a:p>
        </p:txBody>
      </p:sp>
      <p:sp>
        <p:nvSpPr>
          <p:cNvPr id="209" name="Google Shape;209;p28"/>
          <p:cNvSpPr txBox="1"/>
          <p:nvPr/>
        </p:nvSpPr>
        <p:spPr>
          <a:xfrm>
            <a:off x="3399489" y="4180188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Test metrics</a:t>
            </a:r>
            <a:endParaRPr sz="1050" b="1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91.34%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90.77%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95.89%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93.26%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9BE965-F2F2-4C83-9773-B42672CA4F16}"/>
              </a:ext>
            </a:extLst>
          </p:cNvPr>
          <p:cNvCxnSpPr>
            <a:cxnSpLocks/>
          </p:cNvCxnSpPr>
          <p:nvPr/>
        </p:nvCxnSpPr>
        <p:spPr>
          <a:xfrm>
            <a:off x="6252210" y="918041"/>
            <a:ext cx="0" cy="514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061377-50B8-414D-AF2F-E0122959AAF0}"/>
              </a:ext>
            </a:extLst>
          </p:cNvPr>
          <p:cNvSpPr/>
          <p:nvPr/>
        </p:nvSpPr>
        <p:spPr>
          <a:xfrm>
            <a:off x="7760997" y="736291"/>
            <a:ext cx="28712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D56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  <a:r>
              <a:rPr lang="en-US" sz="2600" b="1" dirty="0">
                <a:solidFill>
                  <a:srgbClr val="0D5672"/>
                </a:solidFill>
              </a:rPr>
              <a:t> MODEL</a:t>
            </a:r>
            <a:endParaRPr lang="en-US" sz="2600" dirty="0"/>
          </a:p>
        </p:txBody>
      </p:sp>
      <p:sp>
        <p:nvSpPr>
          <p:cNvPr id="17" name="Google Shape;209;p28">
            <a:extLst>
              <a:ext uri="{FF2B5EF4-FFF2-40B4-BE49-F238E27FC236}">
                <a16:creationId xmlns:a16="http://schemas.microsoft.com/office/drawing/2014/main" id="{7293DF54-5229-4777-B79F-87E92D9A549D}"/>
              </a:ext>
            </a:extLst>
          </p:cNvPr>
          <p:cNvSpPr txBox="1"/>
          <p:nvPr/>
        </p:nvSpPr>
        <p:spPr>
          <a:xfrm>
            <a:off x="9372828" y="4180187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metrics: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92.95%      </a:t>
            </a: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92.95%         </a:t>
            </a: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95.64%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94.43%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sym typeface="Roboto Mono"/>
            </a:endParaRPr>
          </a:p>
        </p:txBody>
      </p:sp>
      <p:sp>
        <p:nvSpPr>
          <p:cNvPr id="18" name="Google Shape;205;p28">
            <a:extLst>
              <a:ext uri="{FF2B5EF4-FFF2-40B4-BE49-F238E27FC236}">
                <a16:creationId xmlns:a16="http://schemas.microsoft.com/office/drawing/2014/main" id="{A65A3006-2EDA-4D71-970E-B5C8B93E2B5D}"/>
              </a:ext>
            </a:extLst>
          </p:cNvPr>
          <p:cNvSpPr txBox="1">
            <a:spLocks/>
          </p:cNvSpPr>
          <p:nvPr/>
        </p:nvSpPr>
        <p:spPr>
          <a:xfrm>
            <a:off x="1177291" y="8123"/>
            <a:ext cx="9715495" cy="5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</a:pPr>
            <a:r>
              <a:rPr lang="en-US" sz="3000" b="1" u="sng" dirty="0">
                <a:solidFill>
                  <a:schemeClr val="accent2"/>
                </a:solidFill>
              </a:rPr>
              <a:t>NORMAL VS PNEUMONIA RESULTS</a:t>
            </a:r>
            <a:endParaRPr lang="en-US" sz="3000" u="sng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51435-3788-43DB-8632-C89F8E4E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2" y="2741197"/>
            <a:ext cx="1876323" cy="1320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1FCF3-25D6-4CFD-B32D-8781A78E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92" y="1262359"/>
            <a:ext cx="1923774" cy="1407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545ED-7748-47B6-874E-FC81696D0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38" y="3490167"/>
            <a:ext cx="2600584" cy="260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2ADD8B-64DB-4F89-BC3A-169002007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92" y="1289514"/>
            <a:ext cx="3088766" cy="2124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061360-A43D-4D29-97B1-58307F576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065" y="1305771"/>
            <a:ext cx="2795228" cy="19957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015C0C-3F1B-44CF-928D-35A3C5BDF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959" y="1296765"/>
            <a:ext cx="1942325" cy="14076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EE1C72-CBCC-4B2C-9602-DED96A845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530" y="2730059"/>
            <a:ext cx="1860908" cy="12894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7A07D3-F65F-4F00-B659-C7C94869F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9983" y="3398633"/>
            <a:ext cx="2782310" cy="27465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142DD4-4EAA-45C9-8B7F-6C1E45F95ECA}"/>
              </a:ext>
            </a:extLst>
          </p:cNvPr>
          <p:cNvSpPr txBox="1"/>
          <p:nvPr/>
        </p:nvSpPr>
        <p:spPr>
          <a:xfrm>
            <a:off x="3289538" y="5839245"/>
            <a:ext cx="2808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 RECALL VALUE : 93.2%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2C93DE-7C8E-4FEF-B8AF-C09E028A4BF2}"/>
              </a:ext>
            </a:extLst>
          </p:cNvPr>
          <p:cNvSpPr txBox="1"/>
          <p:nvPr/>
        </p:nvSpPr>
        <p:spPr>
          <a:xfrm>
            <a:off x="3274546" y="6062294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B3A36-02AA-4156-8EC4-7CF5BEB2D334}"/>
              </a:ext>
            </a:extLst>
          </p:cNvPr>
          <p:cNvSpPr txBox="1"/>
          <p:nvPr/>
        </p:nvSpPr>
        <p:spPr>
          <a:xfrm>
            <a:off x="9310065" y="5829140"/>
            <a:ext cx="2808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 RECALL VALUE : 93.2%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698A67-528F-4A6B-A3C1-370D44BFCAFB}"/>
              </a:ext>
            </a:extLst>
          </p:cNvPr>
          <p:cNvSpPr txBox="1"/>
          <p:nvPr/>
        </p:nvSpPr>
        <p:spPr>
          <a:xfrm>
            <a:off x="9325059" y="6057603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A2673-5484-8890-E964-505E438502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idx="4294967295"/>
          </p:nvPr>
        </p:nvSpPr>
        <p:spPr>
          <a:xfrm>
            <a:off x="2155196" y="757145"/>
            <a:ext cx="2785368" cy="4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sz="2600" b="1" dirty="0">
                <a:solidFill>
                  <a:srgbClr val="0D5672"/>
                </a:solidFill>
              </a:rPr>
              <a:t>VGG16 MODEL</a:t>
            </a:r>
            <a:endParaRPr sz="2600" dirty="0"/>
          </a:p>
        </p:txBody>
      </p:sp>
      <p:sp>
        <p:nvSpPr>
          <p:cNvPr id="209" name="Google Shape;209;p28"/>
          <p:cNvSpPr txBox="1"/>
          <p:nvPr/>
        </p:nvSpPr>
        <p:spPr>
          <a:xfrm>
            <a:off x="3399489" y="4180188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Test metrics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87.43%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100.0%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66.89%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80.16%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9BE965-F2F2-4C83-9773-B42672CA4F16}"/>
              </a:ext>
            </a:extLst>
          </p:cNvPr>
          <p:cNvCxnSpPr>
            <a:cxnSpLocks/>
          </p:cNvCxnSpPr>
          <p:nvPr/>
        </p:nvCxnSpPr>
        <p:spPr>
          <a:xfrm>
            <a:off x="6252210" y="918041"/>
            <a:ext cx="0" cy="514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061377-50B8-414D-AF2F-E0122959AAF0}"/>
              </a:ext>
            </a:extLst>
          </p:cNvPr>
          <p:cNvSpPr/>
          <p:nvPr/>
        </p:nvSpPr>
        <p:spPr>
          <a:xfrm>
            <a:off x="7856375" y="736291"/>
            <a:ext cx="3281668" cy="435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buClr>
                <a:srgbClr val="0D5672"/>
              </a:buClr>
              <a:buSzPts val="4800"/>
            </a:pPr>
            <a:r>
              <a:rPr lang="en-US" sz="2600" b="1" dirty="0">
                <a:solidFill>
                  <a:srgbClr val="0D5672"/>
                </a:solidFill>
                <a:latin typeface="Calibri"/>
                <a:cs typeface="Calibri"/>
                <a:sym typeface="Calibri"/>
              </a:rPr>
              <a:t>INCEPTION-V3 MODEL</a:t>
            </a:r>
          </a:p>
        </p:txBody>
      </p:sp>
      <p:sp>
        <p:nvSpPr>
          <p:cNvPr id="17" name="Google Shape;209;p28">
            <a:extLst>
              <a:ext uri="{FF2B5EF4-FFF2-40B4-BE49-F238E27FC236}">
                <a16:creationId xmlns:a16="http://schemas.microsoft.com/office/drawing/2014/main" id="{7293DF54-5229-4777-B79F-87E92D9A549D}"/>
              </a:ext>
            </a:extLst>
          </p:cNvPr>
          <p:cNvSpPr txBox="1"/>
          <p:nvPr/>
        </p:nvSpPr>
        <p:spPr>
          <a:xfrm>
            <a:off x="9372828" y="4180187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90.06%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87.27%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98.46%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92.53%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" name="Google Shape;205;p28">
            <a:extLst>
              <a:ext uri="{FF2B5EF4-FFF2-40B4-BE49-F238E27FC236}">
                <a16:creationId xmlns:a16="http://schemas.microsoft.com/office/drawing/2014/main" id="{A65A3006-2EDA-4D71-970E-B5C8B93E2B5D}"/>
              </a:ext>
            </a:extLst>
          </p:cNvPr>
          <p:cNvSpPr txBox="1">
            <a:spLocks/>
          </p:cNvSpPr>
          <p:nvPr/>
        </p:nvSpPr>
        <p:spPr>
          <a:xfrm>
            <a:off x="1953858" y="-15618"/>
            <a:ext cx="8092437" cy="5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</a:pPr>
            <a:r>
              <a:rPr lang="en-US" sz="3000" b="1" u="sng" dirty="0">
                <a:solidFill>
                  <a:schemeClr val="accent2"/>
                </a:solidFill>
              </a:rPr>
              <a:t>BACTERIAL VS. VIRAL CLASSIFICATION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FEAE5-A1E9-4B80-B4CB-9AB289DF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38" y="1223574"/>
            <a:ext cx="2903204" cy="2081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F7E-5605-4DA3-B8D8-12D25A41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7" y="3552617"/>
            <a:ext cx="2478009" cy="2509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CE96D-934A-4DE8-B40D-A39AC8A17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79" y="1239849"/>
            <a:ext cx="1988294" cy="1502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F1CD1-5503-48EA-847D-AEDCF5565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793" y="2742403"/>
            <a:ext cx="1873066" cy="1353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7A61B-226C-4755-B7F5-1E608ADFF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285" y="1283919"/>
            <a:ext cx="2757074" cy="1956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CFDC4-6628-4E10-8C0A-7E3B49827A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066" y="3475679"/>
            <a:ext cx="2600586" cy="25924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ECC81-B0DF-492C-AC24-8EED30A0E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0031" y="2677813"/>
            <a:ext cx="1964537" cy="1450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2C2944-26E6-4259-AE3C-DC01060F4A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1159" y="1280944"/>
            <a:ext cx="1888607" cy="13707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F44C9B-8121-4619-9F2C-A979A28E7EC4}"/>
              </a:ext>
            </a:extLst>
          </p:cNvPr>
          <p:cNvSpPr txBox="1"/>
          <p:nvPr/>
        </p:nvSpPr>
        <p:spPr>
          <a:xfrm>
            <a:off x="3117015" y="5839245"/>
            <a:ext cx="3251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PRECISION,F1: 48.11%, 62.36%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10A546-D8E3-421E-B303-02EC83384A48}"/>
              </a:ext>
            </a:extLst>
          </p:cNvPr>
          <p:cNvSpPr txBox="1"/>
          <p:nvPr/>
        </p:nvSpPr>
        <p:spPr>
          <a:xfrm>
            <a:off x="3274546" y="6062294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CE8081-B24C-48BA-9564-71FA51F66A7B}"/>
              </a:ext>
            </a:extLst>
          </p:cNvPr>
          <p:cNvSpPr txBox="1"/>
          <p:nvPr/>
        </p:nvSpPr>
        <p:spPr>
          <a:xfrm>
            <a:off x="9201635" y="6076683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12AA2-7536-4818-BEF1-526C3FCC47B6}"/>
              </a:ext>
            </a:extLst>
          </p:cNvPr>
          <p:cNvSpPr txBox="1"/>
          <p:nvPr/>
        </p:nvSpPr>
        <p:spPr>
          <a:xfrm>
            <a:off x="8977226" y="5859728"/>
            <a:ext cx="3251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PRECISION,F1: 48.11%, 62.36%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9F5FD-446B-CF27-21AF-E95E7176BA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 idx="4294967295"/>
          </p:nvPr>
        </p:nvSpPr>
        <p:spPr>
          <a:xfrm>
            <a:off x="1265308" y="715722"/>
            <a:ext cx="4338580" cy="4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D5672"/>
              </a:buClr>
            </a:pPr>
            <a:br>
              <a:rPr lang="en-US" sz="2600" dirty="0"/>
            </a:br>
            <a:r>
              <a:rPr lang="en-US" sz="2600" b="1" dirty="0">
                <a:solidFill>
                  <a:srgbClr val="0D5672"/>
                </a:solidFill>
              </a:rPr>
              <a:t>DENSENET MODEL</a:t>
            </a:r>
            <a:endParaRPr lang="en-US" sz="2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9BE965-F2F2-4C83-9773-B42672CA4F16}"/>
              </a:ext>
            </a:extLst>
          </p:cNvPr>
          <p:cNvCxnSpPr>
            <a:cxnSpLocks/>
          </p:cNvCxnSpPr>
          <p:nvPr/>
        </p:nvCxnSpPr>
        <p:spPr>
          <a:xfrm>
            <a:off x="6252210" y="918041"/>
            <a:ext cx="0" cy="514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061377-50B8-414D-AF2F-E0122959AAF0}"/>
              </a:ext>
            </a:extLst>
          </p:cNvPr>
          <p:cNvSpPr/>
          <p:nvPr/>
        </p:nvSpPr>
        <p:spPr>
          <a:xfrm>
            <a:off x="7760997" y="736291"/>
            <a:ext cx="26805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D5672"/>
                </a:solidFill>
                <a:latin typeface="Calibri"/>
                <a:cs typeface="Calibri"/>
                <a:sym typeface="Calibri"/>
              </a:rPr>
              <a:t>RESNET50 MODEL</a:t>
            </a:r>
          </a:p>
        </p:txBody>
      </p:sp>
      <p:sp>
        <p:nvSpPr>
          <p:cNvPr id="17" name="Google Shape;209;p28">
            <a:extLst>
              <a:ext uri="{FF2B5EF4-FFF2-40B4-BE49-F238E27FC236}">
                <a16:creationId xmlns:a16="http://schemas.microsoft.com/office/drawing/2014/main" id="{7293DF54-5229-4777-B79F-87E92D9A549D}"/>
              </a:ext>
            </a:extLst>
          </p:cNvPr>
          <p:cNvSpPr txBox="1"/>
          <p:nvPr/>
        </p:nvSpPr>
        <p:spPr>
          <a:xfrm>
            <a:off x="9372828" y="4180187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metrics: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89.74%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86.98%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85.81%</a:t>
            </a:r>
          </a:p>
          <a:p>
            <a:pPr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86.39%</a:t>
            </a:r>
            <a:endParaRPr sz="1050" dirty="0">
              <a:solidFill>
                <a:schemeClr val="bg2"/>
              </a:solidFill>
              <a:latin typeface="Roboto Mono"/>
              <a:ea typeface="Roboto Mono"/>
              <a:sym typeface="Roboto Mono"/>
            </a:endParaRPr>
          </a:p>
        </p:txBody>
      </p:sp>
      <p:sp>
        <p:nvSpPr>
          <p:cNvPr id="18" name="Google Shape;205;p28">
            <a:extLst>
              <a:ext uri="{FF2B5EF4-FFF2-40B4-BE49-F238E27FC236}">
                <a16:creationId xmlns:a16="http://schemas.microsoft.com/office/drawing/2014/main" id="{A65A3006-2EDA-4D71-970E-B5C8B93E2B5D}"/>
              </a:ext>
            </a:extLst>
          </p:cNvPr>
          <p:cNvSpPr txBox="1">
            <a:spLocks/>
          </p:cNvSpPr>
          <p:nvPr/>
        </p:nvSpPr>
        <p:spPr>
          <a:xfrm>
            <a:off x="1177291" y="8123"/>
            <a:ext cx="9715495" cy="5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</a:pPr>
            <a:r>
              <a:rPr lang="en-US" sz="3000" b="1" u="sng" dirty="0">
                <a:solidFill>
                  <a:schemeClr val="accent2"/>
                </a:solidFill>
              </a:rPr>
              <a:t>BACTERIAL VS. VIRAL CLASSIFICATION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CC882-9E58-4625-B9CE-DFF238C1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21" y="1289514"/>
            <a:ext cx="2871299" cy="2091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ECF59-F055-4A1E-945A-8B605B5B5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17" y="3476957"/>
            <a:ext cx="2600588" cy="261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15960-9752-4BC4-898C-C1E05A3F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530" y="1364427"/>
            <a:ext cx="1844539" cy="1354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55E4D-838A-4D1E-B2B3-3857F590C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530" y="2711069"/>
            <a:ext cx="1918774" cy="1435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4EE17-B7A9-4DA9-854E-C16156655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437" y="1322596"/>
            <a:ext cx="2818711" cy="2058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65F87-8224-4C06-9FC6-31B475126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01" y="3577611"/>
            <a:ext cx="2477325" cy="2564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ADF91-96E0-4FE2-B7A5-0E7C43B17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842" y="1289514"/>
            <a:ext cx="1915821" cy="1402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577576-1D95-40CA-81B5-B5D214EB9B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9844" y="2809712"/>
            <a:ext cx="1829224" cy="1319152"/>
          </a:xfrm>
          <a:prstGeom prst="rect">
            <a:avLst/>
          </a:prstGeom>
        </p:spPr>
      </p:pic>
      <p:sp>
        <p:nvSpPr>
          <p:cNvPr id="25" name="Google Shape;209;p28">
            <a:extLst>
              <a:ext uri="{FF2B5EF4-FFF2-40B4-BE49-F238E27FC236}">
                <a16:creationId xmlns:a16="http://schemas.microsoft.com/office/drawing/2014/main" id="{6803D4D7-45FF-4134-87E6-A8FF86C7160C}"/>
              </a:ext>
            </a:extLst>
          </p:cNvPr>
          <p:cNvSpPr txBox="1"/>
          <p:nvPr/>
        </p:nvSpPr>
        <p:spPr>
          <a:xfrm>
            <a:off x="3395051" y="4246187"/>
            <a:ext cx="2600588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metrics: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81.28%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89.47%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57.43%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69.96%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5452B-AD97-4D72-9107-4782249E5EE1}"/>
              </a:ext>
            </a:extLst>
          </p:cNvPr>
          <p:cNvSpPr txBox="1"/>
          <p:nvPr/>
        </p:nvSpPr>
        <p:spPr>
          <a:xfrm>
            <a:off x="3214009" y="6098503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F38C5-451F-4D68-A4B8-6AB99C4475B3}"/>
              </a:ext>
            </a:extLst>
          </p:cNvPr>
          <p:cNvSpPr txBox="1"/>
          <p:nvPr/>
        </p:nvSpPr>
        <p:spPr>
          <a:xfrm>
            <a:off x="9191786" y="6107458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ACHIEVED  BETTER THAN BENCHMARK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446F-12AB-48A1-8D0D-0C39FD92D740}"/>
              </a:ext>
            </a:extLst>
          </p:cNvPr>
          <p:cNvSpPr txBox="1"/>
          <p:nvPr/>
        </p:nvSpPr>
        <p:spPr>
          <a:xfrm>
            <a:off x="3068086" y="5875902"/>
            <a:ext cx="3251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PRECISION,F1: 48.11%, 62.36%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2D810-78E1-42D1-95AA-263D5DD4324B}"/>
              </a:ext>
            </a:extLst>
          </p:cNvPr>
          <p:cNvSpPr txBox="1"/>
          <p:nvPr/>
        </p:nvSpPr>
        <p:spPr>
          <a:xfrm>
            <a:off x="8924571" y="5875902"/>
            <a:ext cx="3251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030A0"/>
                </a:solidFill>
              </a:rPr>
              <a:t>BENCHMARK PRECISION,F1: 48.11%, 62.36%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A5DF-D453-64A7-6098-677638DD5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 idx="4294967295"/>
          </p:nvPr>
        </p:nvSpPr>
        <p:spPr>
          <a:xfrm>
            <a:off x="3880798" y="207634"/>
            <a:ext cx="4278630" cy="5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sz="3800" b="1" dirty="0">
                <a:solidFill>
                  <a:srgbClr val="0D5672"/>
                </a:solidFill>
              </a:rPr>
              <a:t>CNN RESULTS</a:t>
            </a:r>
            <a:endParaRPr sz="3800" dirty="0"/>
          </a:p>
        </p:txBody>
      </p:sp>
      <p:pic>
        <p:nvPicPr>
          <p:cNvPr id="5124" name="Picture 4" descr="https://lh6.googleusercontent.com/PAk9rZmY2PIKGpEf-vqBUY-xb49f09Z-q7mhC6D50cUZi-D01n9k-NZGHPMpKMts4vxdAEOB4DMqUioMOBA3tK78gYi-Y01ppRE_0aWqURZoG9NQ9AwrGIT9rlrUv2qjWJvm1ruj">
            <a:extLst>
              <a:ext uri="{FF2B5EF4-FFF2-40B4-BE49-F238E27FC236}">
                <a16:creationId xmlns:a16="http://schemas.microsoft.com/office/drawing/2014/main" id="{2520B8C1-EF11-4609-B066-2C206C983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6"/>
          <a:stretch/>
        </p:blipFill>
        <p:spPr bwMode="auto">
          <a:xfrm>
            <a:off x="4270526" y="4196316"/>
            <a:ext cx="284257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5.googleusercontent.com/VYlzOwEP3OYCcEEJ_uiuG85BV7Y5hNAN71G5ZpUG8wRM2pMG90k7pbt4w2eEEYpAyXc4yHLBlydFIYfIEiavxlunzm1CeXT26RmD4HIYmjdLA6ID4-3C0Oof0LMLrZyHWuH_tRv9">
            <a:extLst>
              <a:ext uri="{FF2B5EF4-FFF2-40B4-BE49-F238E27FC236}">
                <a16:creationId xmlns:a16="http://schemas.microsoft.com/office/drawing/2014/main" id="{202C69DA-2213-40AD-B319-275D0F283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56"/>
          <a:stretch/>
        </p:blipFill>
        <p:spPr bwMode="auto">
          <a:xfrm>
            <a:off x="885826" y="1276246"/>
            <a:ext cx="2881952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4D3461-7375-40ED-9720-A2EB95DAC3AC}"/>
              </a:ext>
            </a:extLst>
          </p:cNvPr>
          <p:cNvSpPr/>
          <p:nvPr/>
        </p:nvSpPr>
        <p:spPr>
          <a:xfrm>
            <a:off x="1227788" y="968469"/>
            <a:ext cx="4592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D5672"/>
              </a:buClr>
            </a:pPr>
            <a:r>
              <a:rPr lang="en-US" b="1" u="sng" dirty="0">
                <a:solidFill>
                  <a:schemeClr val="accent2"/>
                </a:solidFill>
              </a:rPr>
              <a:t>BACTERIAL VS. VIRAL CLASSIFICATION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73E709-8E05-4368-B3D3-EA4A6B9E82AF}"/>
              </a:ext>
            </a:extLst>
          </p:cNvPr>
          <p:cNvSpPr/>
          <p:nvPr/>
        </p:nvSpPr>
        <p:spPr>
          <a:xfrm>
            <a:off x="1227788" y="3797198"/>
            <a:ext cx="3297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D5672"/>
              </a:buClr>
            </a:pPr>
            <a:r>
              <a:rPr lang="en-US" b="1" u="sng" dirty="0">
                <a:solidFill>
                  <a:schemeClr val="accent2"/>
                </a:solidFill>
              </a:rPr>
              <a:t>NORMAL VS PNEUMONIA RESULTS</a:t>
            </a:r>
            <a:endParaRPr lang="en-US" u="sng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66C16-1377-4E5E-B04F-49FC7436EFCF}"/>
              </a:ext>
            </a:extLst>
          </p:cNvPr>
          <p:cNvCxnSpPr>
            <a:cxnSpLocks/>
          </p:cNvCxnSpPr>
          <p:nvPr/>
        </p:nvCxnSpPr>
        <p:spPr>
          <a:xfrm>
            <a:off x="1017270" y="3497790"/>
            <a:ext cx="10709910" cy="7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209;p28">
            <a:extLst>
              <a:ext uri="{FF2B5EF4-FFF2-40B4-BE49-F238E27FC236}">
                <a16:creationId xmlns:a16="http://schemas.microsoft.com/office/drawing/2014/main" id="{80B2E4B4-C11E-4A94-946D-190240A78E32}"/>
              </a:ext>
            </a:extLst>
          </p:cNvPr>
          <p:cNvSpPr txBox="1"/>
          <p:nvPr/>
        </p:nvSpPr>
        <p:spPr>
          <a:xfrm>
            <a:off x="8058491" y="1529303"/>
            <a:ext cx="2200569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metrics: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88.21%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94.74%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72.97%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82.4%</a:t>
            </a:r>
          </a:p>
        </p:txBody>
      </p:sp>
      <p:sp>
        <p:nvSpPr>
          <p:cNvPr id="13" name="Google Shape;209;p28">
            <a:extLst>
              <a:ext uri="{FF2B5EF4-FFF2-40B4-BE49-F238E27FC236}">
                <a16:creationId xmlns:a16="http://schemas.microsoft.com/office/drawing/2014/main" id="{BC50016D-96DC-45FC-BC98-6726B5DD803B}"/>
              </a:ext>
            </a:extLst>
          </p:cNvPr>
          <p:cNvSpPr txBox="1"/>
          <p:nvPr/>
        </p:nvSpPr>
        <p:spPr>
          <a:xfrm>
            <a:off x="7977815" y="4331774"/>
            <a:ext cx="2200569" cy="16190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Test metrics: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Accuracy: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91.03%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Precision: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89.76%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Recall: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96.66%</a:t>
            </a:r>
          </a:p>
          <a:p>
            <a:pPr lvl="0">
              <a:lnSpc>
                <a:spcPct val="170000"/>
              </a:lnSpc>
            </a:pPr>
            <a:r>
              <a:rPr lang="en-US" sz="105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F1-score: </a:t>
            </a:r>
            <a:r>
              <a:rPr lang="en-US" sz="1050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93.08%</a:t>
            </a:r>
          </a:p>
        </p:txBody>
      </p:sp>
      <p:pic>
        <p:nvPicPr>
          <p:cNvPr id="15" name="Picture 6" descr="https://lh5.googleusercontent.com/VYlzOwEP3OYCcEEJ_uiuG85BV7Y5hNAN71G5ZpUG8wRM2pMG90k7pbt4w2eEEYpAyXc4yHLBlydFIYfIEiavxlunzm1CeXT26RmD4HIYmjdLA6ID4-3C0Oof0LMLrZyHWuH_tRv9">
            <a:extLst>
              <a:ext uri="{FF2B5EF4-FFF2-40B4-BE49-F238E27FC236}">
                <a16:creationId xmlns:a16="http://schemas.microsoft.com/office/drawing/2014/main" id="{972DCA4B-22A5-4DA7-836F-0F934FA5F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6"/>
          <a:stretch/>
        </p:blipFill>
        <p:spPr bwMode="auto">
          <a:xfrm>
            <a:off x="4231146" y="1339524"/>
            <a:ext cx="2881952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lh6.googleusercontent.com/PAk9rZmY2PIKGpEf-vqBUY-xb49f09Z-q7mhC6D50cUZi-D01n9k-NZGHPMpKMts4vxdAEOB4DMqUioMOBA3tK78gYi-Y01ppRE_0aWqURZoG9NQ9AwrGIT9rlrUv2qjWJvm1ruj">
            <a:extLst>
              <a:ext uri="{FF2B5EF4-FFF2-40B4-BE49-F238E27FC236}">
                <a16:creationId xmlns:a16="http://schemas.microsoft.com/office/drawing/2014/main" id="{A72F0F08-9072-46DD-9166-2C0128EF4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71"/>
          <a:stretch/>
        </p:blipFill>
        <p:spPr bwMode="auto">
          <a:xfrm>
            <a:off x="1017270" y="4196316"/>
            <a:ext cx="294894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A1DB-6682-FEAC-434E-8361CE446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11DBA9-AB75-434C-9DD8-3B02BC56D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00848"/>
              </p:ext>
            </p:extLst>
          </p:nvPr>
        </p:nvGraphicFramePr>
        <p:xfrm>
          <a:off x="1017032" y="4096707"/>
          <a:ext cx="10158252" cy="21075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93042">
                  <a:extLst>
                    <a:ext uri="{9D8B030D-6E8A-4147-A177-3AD203B41FA5}">
                      <a16:colId xmlns:a16="http://schemas.microsoft.com/office/drawing/2014/main" val="746342543"/>
                    </a:ext>
                  </a:extLst>
                </a:gridCol>
                <a:gridCol w="1693042">
                  <a:extLst>
                    <a:ext uri="{9D8B030D-6E8A-4147-A177-3AD203B41FA5}">
                      <a16:colId xmlns:a16="http://schemas.microsoft.com/office/drawing/2014/main" val="2258437280"/>
                    </a:ext>
                  </a:extLst>
                </a:gridCol>
                <a:gridCol w="1693042">
                  <a:extLst>
                    <a:ext uri="{9D8B030D-6E8A-4147-A177-3AD203B41FA5}">
                      <a16:colId xmlns:a16="http://schemas.microsoft.com/office/drawing/2014/main" val="1490466226"/>
                    </a:ext>
                  </a:extLst>
                </a:gridCol>
                <a:gridCol w="1693042">
                  <a:extLst>
                    <a:ext uri="{9D8B030D-6E8A-4147-A177-3AD203B41FA5}">
                      <a16:colId xmlns:a16="http://schemas.microsoft.com/office/drawing/2014/main" val="929426465"/>
                    </a:ext>
                  </a:extLst>
                </a:gridCol>
                <a:gridCol w="1693042">
                  <a:extLst>
                    <a:ext uri="{9D8B030D-6E8A-4147-A177-3AD203B41FA5}">
                      <a16:colId xmlns:a16="http://schemas.microsoft.com/office/drawing/2014/main" val="1126545292"/>
                    </a:ext>
                  </a:extLst>
                </a:gridCol>
                <a:gridCol w="1693042">
                  <a:extLst>
                    <a:ext uri="{9D8B030D-6E8A-4147-A177-3AD203B41FA5}">
                      <a16:colId xmlns:a16="http://schemas.microsoft.com/office/drawing/2014/main" val="1887312335"/>
                    </a:ext>
                  </a:extLst>
                </a:gridCol>
              </a:tblGrid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Models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Precision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Recall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Accuracy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F1 Score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AUC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56470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VGG16</a:t>
                      </a:r>
                      <a:endParaRPr lang="en-US" sz="1400" b="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100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66.89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87.43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80.16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83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20292151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InceptionV3</a:t>
                      </a:r>
                      <a:endParaRPr lang="en-US" sz="1400" b="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87.27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98.46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90.06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92.53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8859455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effectLst/>
                        </a:rPr>
                        <a:t>DenseNet</a:t>
                      </a:r>
                      <a:endParaRPr lang="en-US" sz="1400" b="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89.47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57.43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81.282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69.958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77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81686130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ResNet50</a:t>
                      </a:r>
                      <a:endParaRPr lang="en-US" sz="1400" b="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86.98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85.81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89.74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86.39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89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0406066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CNN</a:t>
                      </a:r>
                      <a:endParaRPr lang="en-US" sz="1400" b="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94.736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72.97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88.205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82.44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85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501378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B7566BE-D85B-4906-8A2C-52E31D80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73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0DC70-5091-480F-9BFD-9E4F5B41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94372"/>
              </p:ext>
            </p:extLst>
          </p:nvPr>
        </p:nvGraphicFramePr>
        <p:xfrm>
          <a:off x="1017032" y="1422062"/>
          <a:ext cx="10158251" cy="2042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54137">
                  <a:extLst>
                    <a:ext uri="{9D8B030D-6E8A-4147-A177-3AD203B41FA5}">
                      <a16:colId xmlns:a16="http://schemas.microsoft.com/office/drawing/2014/main" val="3186092364"/>
                    </a:ext>
                  </a:extLst>
                </a:gridCol>
                <a:gridCol w="1660357">
                  <a:extLst>
                    <a:ext uri="{9D8B030D-6E8A-4147-A177-3AD203B41FA5}">
                      <a16:colId xmlns:a16="http://schemas.microsoft.com/office/drawing/2014/main" val="2970224035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269035732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841059303"/>
                    </a:ext>
                  </a:extLst>
                </a:gridCol>
                <a:gridCol w="1708484">
                  <a:extLst>
                    <a:ext uri="{9D8B030D-6E8A-4147-A177-3AD203B41FA5}">
                      <a16:colId xmlns:a16="http://schemas.microsoft.com/office/drawing/2014/main" val="3092366340"/>
                    </a:ext>
                  </a:extLst>
                </a:gridCol>
                <a:gridCol w="1682209">
                  <a:extLst>
                    <a:ext uri="{9D8B030D-6E8A-4147-A177-3AD203B41FA5}">
                      <a16:colId xmlns:a16="http://schemas.microsoft.com/office/drawing/2014/main" val="2486767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Models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Precision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Recall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Accuracy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F1 Score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u="none" strike="noStrike" cap="none" dirty="0">
                          <a:effectLst/>
                          <a:sym typeface="Arial"/>
                        </a:rPr>
                        <a:t>AUC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6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VGG16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87.55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99.23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90.71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93.02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517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InceptionV3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87.27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98.46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90.06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92.53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2420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DenseNet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90.77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95.89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91.34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93.26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329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ResNet50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92.95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95.64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92.95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94.43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92</a:t>
                      </a:r>
                      <a:endParaRPr lang="en-US" sz="1400" b="1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5495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CNN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89.76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96.66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91.03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93.08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414354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041C7F0-3F22-43DB-89C4-1CDBDA12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32" y="3529628"/>
            <a:ext cx="216097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205;p28">
            <a:extLst>
              <a:ext uri="{FF2B5EF4-FFF2-40B4-BE49-F238E27FC236}">
                <a16:creationId xmlns:a16="http://schemas.microsoft.com/office/drawing/2014/main" id="{DD413BE8-F2BC-4B7E-9F91-D1D8D9252F68}"/>
              </a:ext>
            </a:extLst>
          </p:cNvPr>
          <p:cNvSpPr txBox="1">
            <a:spLocks/>
          </p:cNvSpPr>
          <p:nvPr/>
        </p:nvSpPr>
        <p:spPr>
          <a:xfrm>
            <a:off x="3537861" y="243658"/>
            <a:ext cx="5317381" cy="4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D5672"/>
              </a:buClr>
            </a:pPr>
            <a:br>
              <a:rPr lang="en-US" sz="3600" dirty="0"/>
            </a:br>
            <a:r>
              <a:rPr lang="en-US" sz="3600" b="1" dirty="0">
                <a:solidFill>
                  <a:srgbClr val="0D5672"/>
                </a:solidFill>
              </a:rPr>
              <a:t>CONSOLIDATED RESULTS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E9C0A-2915-42CF-9E0D-9A2A32F4B03E}"/>
              </a:ext>
            </a:extLst>
          </p:cNvPr>
          <p:cNvSpPr/>
          <p:nvPr/>
        </p:nvSpPr>
        <p:spPr>
          <a:xfrm>
            <a:off x="3799380" y="3723524"/>
            <a:ext cx="4592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D5672"/>
              </a:buClr>
            </a:pPr>
            <a:r>
              <a:rPr lang="en-US" b="1" u="sng" dirty="0">
                <a:solidFill>
                  <a:schemeClr val="accent2"/>
                </a:solidFill>
              </a:rPr>
              <a:t>BACTERIAL VS. VIRAL CLASSIFICATION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8BBBEE-D113-4CF4-9973-50E8FC1E18B8}"/>
              </a:ext>
            </a:extLst>
          </p:cNvPr>
          <p:cNvSpPr/>
          <p:nvPr/>
        </p:nvSpPr>
        <p:spPr>
          <a:xfrm>
            <a:off x="4446993" y="1015027"/>
            <a:ext cx="3297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0D5672"/>
              </a:buClr>
            </a:pPr>
            <a:r>
              <a:rPr lang="en-US" b="1" u="sng" dirty="0">
                <a:solidFill>
                  <a:schemeClr val="accent2"/>
                </a:solidFill>
              </a:rPr>
              <a:t>NORMAL VS PNEUMONIA RESULTS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CACF-0398-C387-75E8-F33B76147B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7DB19-27B4-5D16-F334-1B13DB7775FB}"/>
              </a:ext>
            </a:extLst>
          </p:cNvPr>
          <p:cNvSpPr txBox="1"/>
          <p:nvPr/>
        </p:nvSpPr>
        <p:spPr>
          <a:xfrm>
            <a:off x="1333500" y="781050"/>
            <a:ext cx="9525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Saranya Bhattacharjee                                      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University Roll No.  12019009001311          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Aditya  Jaiswal                                                   University Roll No. 12019009023073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Nisha Kumari                                                     University Roll No.12019009023082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Aman Chopra                                                     University Roll No. 12019009022013   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Aniket Singh                                                       University Roll No. 12019009022126                 </a:t>
            </a: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Shubham Mukherjee                                           University Roll No. 12019009001221         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IN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 the guidance of</a:t>
            </a:r>
            <a:r>
              <a:rPr lang="en-IN" sz="1200" dirty="0"/>
              <a:t> 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Prof. </a:t>
            </a:r>
            <a:r>
              <a:rPr lang="en-IN" sz="16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Sankhadeep</a:t>
            </a:r>
            <a:r>
              <a:rPr lang="en-IN" sz="16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Chatterjee &amp;</a:t>
            </a:r>
            <a:r>
              <a:rPr lang="en-IN" sz="1200" dirty="0"/>
              <a:t>  </a:t>
            </a:r>
            <a:r>
              <a:rPr lang="en-IN" sz="16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Prof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Amartya Chakraborty</a:t>
            </a:r>
            <a:endParaRPr lang="en-IN" sz="12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Computer Science and Engineering</a:t>
            </a:r>
            <a:endParaRPr lang="en-IN" sz="12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C5842-1DD3-775E-60C7-E995209DA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D5672"/>
                </a:solidFill>
              </a:rPr>
              <a:t>CONCLUSION </a:t>
            </a: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5156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clearly see from the results that our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 learning models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performing better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our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conventional CNN model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vs Pneumonia case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Our transfer learning model has performed remarkably well and has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produced Recall better than the benchmark score (93.2%)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VGG16 (Recall: 99.23)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being the champion model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lvl="0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Bacterial vs. Viral case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Our models have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better F1 scores and Precision than the benchmarks of F1 (62.36%) and Precision(48.11%)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INCEPTIONV3 (F1-Score 92.53%)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being the champion model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lvl="0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Showcased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of the transfer learning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to make highly effective classifications (better than benchmarks), even with a very limited training data</a:t>
            </a:r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32477-47CF-293F-DA32-48E34BF7D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FUTURE SCOPE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785004" y="1845734"/>
            <a:ext cx="1095554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4163" lvl="0" indent="-284163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284163" lvl="0" indent="-284163" algn="just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way in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improving the health of at-risk children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energy-poor environments</a:t>
            </a:r>
          </a:p>
          <a:p>
            <a:pPr marL="284163" lvl="0" indent="-284163" algn="just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study was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by depth of Data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With increased access to data and training of the model with radiological data from patients and nonpatients in different geography, significant improvements can be made</a:t>
            </a:r>
          </a:p>
          <a:p>
            <a:pPr marL="284163" lvl="0" indent="-284163" algn="just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studies could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entail use of images from varied manufacturers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so that the system will be universally useful</a:t>
            </a:r>
          </a:p>
          <a:p>
            <a:pPr marL="284163" lvl="0" indent="-284163" algn="just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Ophthalmology, CT Scans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—in principle, the techniques we have described here could potentially be extended in a wide range of medical images across multiple disciplines</a:t>
            </a:r>
          </a:p>
          <a:p>
            <a:pPr marL="284163" lvl="0" indent="-284163" algn="just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Occlusion testing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identify areas of greatest importance used by model while assigning a diagnosis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9F401F-E8C5-1828-BE13-CB410B0EC7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D5672"/>
              </a:buClr>
              <a:buSzPts val="4800"/>
            </a:pPr>
            <a:r>
              <a:rPr lang="en-US" b="1" dirty="0">
                <a:solidFill>
                  <a:srgbClr val="0D5672"/>
                </a:solidFill>
              </a:rPr>
              <a:t>REFERENCES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5156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5E690-A62E-4335-9D75-DF47D4F82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8" r="26132" b="12239"/>
          <a:stretch/>
        </p:blipFill>
        <p:spPr>
          <a:xfrm>
            <a:off x="10843403" y="5313949"/>
            <a:ext cx="1155940" cy="10309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16297B-AA25-47B6-B2C9-DF6CA147B374}"/>
              </a:ext>
            </a:extLst>
          </p:cNvPr>
          <p:cNvSpPr/>
          <p:nvPr/>
        </p:nvSpPr>
        <p:spPr>
          <a:xfrm>
            <a:off x="693564" y="1690062"/>
            <a:ext cx="110297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Kermany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et. al, Michael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Goldbaum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Goldbaum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Wenjia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Cai, Carolina C.S.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Valentim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Huiying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Liang, Sally L. Baxter, Alex McKeown. Identifying medical diagnoses and treatable diseases by image-based deep learning. In Cell 172, 1122–1131, 2018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Imran, A. Training a CNN to detect Pneumonia. 2019. Available online: https://medium.com/datadriveninvestor/training-a-cnn-to-detect-pneumonia-c42a44101deb (accessed on 23 October 2022).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Chouhan, V.; Singh, S.K.;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Khamparia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A.; Gupta, N.; Tiwari, P.; Moreira, C.;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Damasevicius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R.; De Albuquerque, V.H.C. A Novel Transfer Learning Based Approach for Pneumonia Detection in Chest X-ray Images. Appl. Sci. 2020, 10, 559.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Aydogdu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M.;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Ozyilmaz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E.; Aksoy, H.;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Gursel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Ekim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 Mortality prediction in community-acquired pneumonia requiring mechanical ventilation; values of pneumonia and intensive care unit severity scores.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Tuberk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Toraks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2010, 58, 25–34.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WHO. Standardization of Interpretation of Chest Radiographs for the Diagnosis of Pneumonia in Children; World Health Organization: Geneva, Switzerland, 2001.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Jung, H.; Kim, B.; Lee, I.; Lee, J.; Kang, J. Classification of lung nodules in CT scans using three-dimensional deep convolutional neural networks with a checkpoint ensemble method. BMC Med. </a:t>
            </a:r>
            <a:r>
              <a:rPr lang="en-US" sz="16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</a:t>
            </a: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2018, 18, 48.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Kaggle Dataset Link</a:t>
            </a:r>
            <a:endParaRPr lang="en-US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(Rest of the References have been presented in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the Project Report)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2BABD-7A65-5FD4-77A3-9377F1F17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INTRODUCTION</a:t>
            </a:r>
            <a:endParaRPr dirty="0"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941832" y="1819656"/>
            <a:ext cx="10506456" cy="461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According to the World Health Organization (WHO), </a:t>
            </a:r>
            <a:r>
              <a:rPr lang="en-US" sz="2500" b="1" dirty="0"/>
              <a:t>pneumonia kills </a:t>
            </a:r>
            <a:r>
              <a:rPr lang="en-US" sz="2500" dirty="0"/>
              <a:t>about </a:t>
            </a:r>
            <a:r>
              <a:rPr lang="en-US" sz="2500" b="1" dirty="0"/>
              <a:t>2 million children</a:t>
            </a:r>
            <a:r>
              <a:rPr lang="en-US" sz="2500" dirty="0"/>
              <a:t> under 5 years old every year and is consistently estimated as the single leading cause of childhood mortality (</a:t>
            </a:r>
            <a:r>
              <a:rPr lang="en-US" sz="2500" dirty="0" err="1"/>
              <a:t>Rudan</a:t>
            </a:r>
            <a:r>
              <a:rPr lang="en-US" sz="2500" dirty="0"/>
              <a:t> et al., 2008), killing more children than HIV/AIDS, Malaria, and Measles combined.</a:t>
            </a:r>
            <a:endParaRPr sz="2500" dirty="0"/>
          </a:p>
          <a:p>
            <a:pPr marL="384048" lvl="1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b="1" dirty="0"/>
              <a:t>Chest X-rays  - </a:t>
            </a:r>
            <a:r>
              <a:rPr lang="en-US" sz="2500" dirty="0"/>
              <a:t>Currently the best available method for diagnosing pneumonia as stated by WHO (2001). However, detecting pneumonia is a challenging task that relies on the availability of expert radiologists.</a:t>
            </a:r>
          </a:p>
          <a:p>
            <a:pPr marL="384048" lvl="1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Our study aims to ultimately aid in expediting the diagnosis and referral of these treatable conditions, thereby facilitating earlier diagnosis, and resulting in improved clinical outcomes.</a:t>
            </a:r>
            <a:endParaRPr lang="en-IN" sz="2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BAF9E-F8C7-D39F-1933-9BDA97036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PROBLEM STATEMENT</a:t>
            </a: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Build an AI model which can automatically detect Pneumonia from Chest X-ray images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Sub-problems: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Pneumonia vs. Normal Cases Classification with Chest X-ray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Bacterial vs. Viral Cases Classification with Chest X-ray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24881-F757-234D-09BC-F9D792A60E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1502-064C-405B-B28B-AE8A2E66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rgbClr val="0D5672"/>
              </a:buClr>
              <a:buSzPts val="4800"/>
            </a:pPr>
            <a:r>
              <a:rPr lang="en-US" b="1" dirty="0">
                <a:solidFill>
                  <a:srgbClr val="0D5672"/>
                </a:solidFill>
              </a:rPr>
              <a:t>IMPORTANT METRICS</a:t>
            </a:r>
          </a:p>
        </p:txBody>
      </p:sp>
      <p:sp>
        <p:nvSpPr>
          <p:cNvPr id="4" name="Google Shape;110;p14">
            <a:extLst>
              <a:ext uri="{FF2B5EF4-FFF2-40B4-BE49-F238E27FC236}">
                <a16:creationId xmlns:a16="http://schemas.microsoft.com/office/drawing/2014/main" id="{F0291738-B253-4AB4-A83A-D28BCC0D7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6962" y="1846263"/>
            <a:ext cx="10321607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 algn="just">
              <a:lnSpc>
                <a:spcPct val="100000"/>
              </a:lnSpc>
              <a:spcBef>
                <a:spcPts val="0"/>
              </a:spcBef>
              <a:buSzPts val="2500"/>
              <a:buFont typeface="Noto Sans Symbols"/>
              <a:buChar char="▪"/>
            </a:pPr>
            <a:r>
              <a:rPr lang="en-US" sz="2500" dirty="0"/>
              <a:t>Immediate treatment for someone with pneumonia is utmost important, so everyone with pneumonia has to be found out correctly with the model, i.e., in evaluation terms of Machine Learning:</a:t>
            </a:r>
          </a:p>
          <a:p>
            <a:pPr marL="658368" lvl="2" indent="0" algn="ctr">
              <a:lnSpc>
                <a:spcPct val="100000"/>
              </a:lnSpc>
              <a:spcBef>
                <a:spcPts val="0"/>
              </a:spcBef>
              <a:buSzPts val="2500"/>
              <a:buNone/>
            </a:pPr>
            <a:r>
              <a:rPr lang="en-US" sz="2100" b="1" dirty="0"/>
              <a:t>Recall has to be high for Pneumonia vs Normal cases</a:t>
            </a:r>
            <a:endParaRPr lang="en-US" sz="2100" dirty="0"/>
          </a:p>
          <a:p>
            <a:pPr marL="201168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/>
          </a:p>
          <a:p>
            <a:pPr marL="384048" lvl="1" indent="-182880" algn="just">
              <a:lnSpc>
                <a:spcPct val="100000"/>
              </a:lnSpc>
              <a:spcBef>
                <a:spcPts val="0"/>
              </a:spcBef>
              <a:buSzPts val="2500"/>
              <a:buFont typeface="Noto Sans Symbols"/>
              <a:buChar char="▪"/>
            </a:pPr>
            <a:r>
              <a:rPr lang="en-US" sz="2500" dirty="0"/>
              <a:t>Once some one is diagnosed with Pneumonia, we have to identify whether it is a viral pneumonia case or bacterial pneumonia, as the patient has to be treated accordingly because mistreatment as a viral case could be fatal. Moreover, the treatments for both are different. </a:t>
            </a:r>
          </a:p>
          <a:p>
            <a:pPr marL="658368" lvl="2" indent="0" algn="ctr">
              <a:lnSpc>
                <a:spcPct val="100000"/>
              </a:lnSpc>
              <a:spcBef>
                <a:spcPts val="0"/>
              </a:spcBef>
              <a:buSzPts val="2500"/>
              <a:buNone/>
            </a:pPr>
            <a:r>
              <a:rPr lang="en-US" sz="2100" b="1" dirty="0"/>
              <a:t>In this case, Precision is very important</a:t>
            </a:r>
            <a:endParaRPr lang="en-US" sz="2100" dirty="0"/>
          </a:p>
          <a:p>
            <a:pPr marL="384048" lvl="1" indent="-182880" algn="just">
              <a:lnSpc>
                <a:spcPct val="100000"/>
              </a:lnSpc>
              <a:spcBef>
                <a:spcPts val="0"/>
              </a:spcBef>
              <a:buSzPts val="2500"/>
              <a:buFont typeface="Noto Sans Symbols"/>
              <a:buChar char="▪"/>
            </a:pPr>
            <a:endParaRPr lang="en-US" sz="2500" b="1" dirty="0"/>
          </a:p>
          <a:p>
            <a:pPr marL="201168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b="1" dirty="0"/>
              <a:t>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5C6D4-CEA6-B94B-6CF0-1CF0D3A1C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97280" y="25772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D5672"/>
                </a:solidFill>
              </a:rPr>
              <a:t>ABOUT THE DATASET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22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algn="just">
              <a:lnSpc>
                <a:spcPct val="100000"/>
              </a:lnSpc>
              <a:spcBef>
                <a:spcPts val="0"/>
              </a:spcBef>
              <a:buSzPts val="2500"/>
              <a:buFont typeface="Wingdings" panose="05000000000000000000" pitchFamily="2" charset="2"/>
              <a:buChar char="§"/>
            </a:pPr>
            <a:r>
              <a:rPr lang="en-US" sz="2500" dirty="0"/>
              <a:t>There are a total of </a:t>
            </a:r>
            <a:r>
              <a:rPr lang="en-US" sz="2500" b="1" dirty="0"/>
              <a:t>5,856</a:t>
            </a:r>
            <a:r>
              <a:rPr lang="en-US" sz="2500" dirty="0"/>
              <a:t> X-Ray Grey-Scale images (JPEG) and 2 categories, namely Pneumonial vs. Normal images. </a:t>
            </a: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SzPts val="2500"/>
              <a:buFont typeface="Wingdings" panose="05000000000000000000" pitchFamily="2" charset="2"/>
              <a:buChar char="§"/>
            </a:pPr>
            <a:r>
              <a:rPr lang="en-US" sz="2500" dirty="0"/>
              <a:t>These </a:t>
            </a:r>
            <a:r>
              <a:rPr lang="en-US" sz="2500" b="1" dirty="0"/>
              <a:t>pediatric chest X-rays </a:t>
            </a:r>
            <a:r>
              <a:rPr lang="en-US" sz="2500" dirty="0"/>
              <a:t>of pneumonial patients is further distinguished into viral and bacterial pneumonia to facilitate rapid referrals for children needing urgent intervention.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0915B5-12D4-0C0D-7799-C27DD0A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5206"/>
              </p:ext>
            </p:extLst>
          </p:nvPr>
        </p:nvGraphicFramePr>
        <p:xfrm>
          <a:off x="1222409" y="4175047"/>
          <a:ext cx="10135403" cy="1450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5838">
                  <a:extLst>
                    <a:ext uri="{9D8B030D-6E8A-4147-A177-3AD203B41FA5}">
                      <a16:colId xmlns:a16="http://schemas.microsoft.com/office/drawing/2014/main" val="2333423228"/>
                    </a:ext>
                  </a:extLst>
                </a:gridCol>
                <a:gridCol w="1795913">
                  <a:extLst>
                    <a:ext uri="{9D8B030D-6E8A-4147-A177-3AD203B41FA5}">
                      <a16:colId xmlns:a16="http://schemas.microsoft.com/office/drawing/2014/main" val="1169633310"/>
                    </a:ext>
                  </a:extLst>
                </a:gridCol>
                <a:gridCol w="1795913">
                  <a:extLst>
                    <a:ext uri="{9D8B030D-6E8A-4147-A177-3AD203B41FA5}">
                      <a16:colId xmlns:a16="http://schemas.microsoft.com/office/drawing/2014/main" val="2564372153"/>
                    </a:ext>
                  </a:extLst>
                </a:gridCol>
                <a:gridCol w="1795913">
                  <a:extLst>
                    <a:ext uri="{9D8B030D-6E8A-4147-A177-3AD203B41FA5}">
                      <a16:colId xmlns:a16="http://schemas.microsoft.com/office/drawing/2014/main" val="1014691401"/>
                    </a:ext>
                  </a:extLst>
                </a:gridCol>
                <a:gridCol w="1795913">
                  <a:extLst>
                    <a:ext uri="{9D8B030D-6E8A-4147-A177-3AD203B41FA5}">
                      <a16:colId xmlns:a16="http://schemas.microsoft.com/office/drawing/2014/main" val="1839747440"/>
                    </a:ext>
                  </a:extLst>
                </a:gridCol>
                <a:gridCol w="1795913">
                  <a:extLst>
                    <a:ext uri="{9D8B030D-6E8A-4147-A177-3AD203B41FA5}">
                      <a16:colId xmlns:a16="http://schemas.microsoft.com/office/drawing/2014/main" val="1645694826"/>
                    </a:ext>
                  </a:extLst>
                </a:gridCol>
              </a:tblGrid>
              <a:tr h="514103">
                <a:tc>
                  <a:txBody>
                    <a:bodyPr/>
                    <a:lstStyle/>
                    <a:p>
                      <a:r>
                        <a:rPr lang="en-US" sz="2000" dirty="0"/>
                        <a:t>SET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Images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Pneumonia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Bacterial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Viral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00771"/>
                  </a:ext>
                </a:extLst>
              </a:tr>
              <a:tr h="514103">
                <a:tc>
                  <a:txBody>
                    <a:bodyPr/>
                    <a:lstStyle/>
                    <a:p>
                      <a:r>
                        <a:rPr lang="en-US" sz="1800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5216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12616"/>
                  </a:ext>
                </a:extLst>
              </a:tr>
              <a:tr h="422550">
                <a:tc>
                  <a:txBody>
                    <a:bodyPr/>
                    <a:lstStyle/>
                    <a:p>
                      <a:r>
                        <a:rPr lang="en-US" sz="1800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43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39DD1-7801-C938-F49E-7248A039F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89149" y="286600"/>
            <a:ext cx="11274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D5672"/>
                </a:solidFill>
              </a:rPr>
              <a:t>PNEUMONIA VS NORMAL X-RAY IMAGES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6355" y="1965325"/>
            <a:ext cx="90106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69735-17E2-50CD-D7F6-FA97EAAE40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D5672"/>
                </a:solidFill>
              </a:rPr>
              <a:t>DATA AUGMENTATION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Technique to artificially create new training data from existing training data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dirty="0"/>
              <a:t> </a:t>
            </a:r>
            <a:endParaRPr dirty="0"/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i="1" u="sng" dirty="0"/>
              <a:t>Implementation:</a:t>
            </a:r>
            <a:r>
              <a:rPr lang="en-US" sz="2500" dirty="0"/>
              <a:t> ImageDataGenerator class from </a:t>
            </a:r>
            <a:r>
              <a:rPr lang="en-US" sz="2500" dirty="0" err="1"/>
              <a:t>Keras</a:t>
            </a:r>
            <a:r>
              <a:rPr lang="en-US" sz="2500" dirty="0"/>
              <a:t> </a:t>
            </a:r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endParaRPr dirty="0"/>
          </a:p>
          <a:p>
            <a:pPr marL="91440" lvl="0" indent="-158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Transformations used include:</a:t>
            </a:r>
            <a:r>
              <a:rPr lang="en-US" sz="1400" dirty="0"/>
              <a:t> </a:t>
            </a:r>
          </a:p>
          <a:p>
            <a:pPr marL="548640" lvl="1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2200" b="1" dirty="0"/>
              <a:t>Zoom</a:t>
            </a:r>
          </a:p>
          <a:p>
            <a:pPr marL="548640" lvl="1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2200" b="1" dirty="0"/>
              <a:t>Horizontal shift, Vertical shift</a:t>
            </a:r>
          </a:p>
          <a:p>
            <a:pPr marL="548640" lvl="1" indent="-158750">
              <a:lnSpc>
                <a:spcPct val="100000"/>
              </a:lnSpc>
              <a:spcBef>
                <a:spcPts val="1400"/>
              </a:spcBef>
              <a:buSzPts val="2500"/>
              <a:buFont typeface="Noto Sans Symbols"/>
              <a:buChar char="▪"/>
            </a:pPr>
            <a:r>
              <a:rPr lang="en-US" sz="2200" b="1" dirty="0"/>
              <a:t>Horizontal flip, Rotation and shear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E4D86-9FE4-34E2-D8BD-2D12E275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rgbClr val="0D5672"/>
                </a:solidFill>
              </a:rPr>
              <a:t>MODELS USED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 Convolution Neural Network (CNN) </a:t>
            </a:r>
            <a:endParaRPr dirty="0"/>
          </a:p>
          <a:p>
            <a:pPr marL="91440" lvl="0" indent="-1587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500"/>
              <a:buFont typeface="Noto Sans Symbols"/>
              <a:buChar char="▪"/>
            </a:pPr>
            <a:r>
              <a:rPr lang="en-US" sz="2500" dirty="0"/>
              <a:t> Transfer learning models</a:t>
            </a:r>
            <a:endParaRPr dirty="0"/>
          </a:p>
          <a:p>
            <a:pPr marL="566928" lvl="2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2400" b="1" dirty="0"/>
              <a:t>InceptionV3 </a:t>
            </a:r>
            <a:endParaRPr sz="1800" b="1" dirty="0"/>
          </a:p>
          <a:p>
            <a:pPr marL="566928" lvl="2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2400" b="1" dirty="0" err="1"/>
              <a:t>DenseNet</a:t>
            </a:r>
            <a:r>
              <a:rPr lang="en-US" sz="2400" b="1" dirty="0"/>
              <a:t> </a:t>
            </a:r>
            <a:endParaRPr sz="1800" b="1" dirty="0"/>
          </a:p>
          <a:p>
            <a:pPr marL="566928" lvl="2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2400" b="1" dirty="0"/>
              <a:t>ResNet50</a:t>
            </a:r>
            <a:endParaRPr sz="1800" b="1" dirty="0"/>
          </a:p>
          <a:p>
            <a:pPr marL="566928" lvl="2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-US" sz="2400" b="1" dirty="0"/>
              <a:t> VGG16</a:t>
            </a:r>
            <a:endParaRPr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5D5FA-B982-B2F9-2B54-667FB9BE8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1688</Words>
  <Application>Microsoft Office PowerPoint</Application>
  <PresentationFormat>Widescreen</PresentationFormat>
  <Paragraphs>321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Merriweather</vt:lpstr>
      <vt:lpstr>Bahnschrift SemiBold</vt:lpstr>
      <vt:lpstr>Gill Sans MT</vt:lpstr>
      <vt:lpstr>Arial</vt:lpstr>
      <vt:lpstr>Noto Sans Symbols</vt:lpstr>
      <vt:lpstr>Roboto Mono</vt:lpstr>
      <vt:lpstr>Times New Roman</vt:lpstr>
      <vt:lpstr>Wingdings</vt:lpstr>
      <vt:lpstr>Calibri</vt:lpstr>
      <vt:lpstr>Retrospect</vt:lpstr>
      <vt:lpstr>  Transfer Learning-based Pneumonia Detection using Chest X-Ray Images</vt:lpstr>
      <vt:lpstr>PowerPoint Presentation</vt:lpstr>
      <vt:lpstr>INTRODUCTION</vt:lpstr>
      <vt:lpstr>PROBLEM STATEMENT</vt:lpstr>
      <vt:lpstr>IMPORTANT METRICS</vt:lpstr>
      <vt:lpstr>ABOUT THE DATASET</vt:lpstr>
      <vt:lpstr>PNEUMONIA VS NORMAL X-RAY IMAGES</vt:lpstr>
      <vt:lpstr>DATA AUGMENTATION</vt:lpstr>
      <vt:lpstr>MODELS USED</vt:lpstr>
      <vt:lpstr>CNN ARCHITECTURE</vt:lpstr>
      <vt:lpstr>PowerPoint Presentation</vt:lpstr>
      <vt:lpstr>TRANSFER LEARNING </vt:lpstr>
      <vt:lpstr>MODEL RESULTS</vt:lpstr>
      <vt:lpstr>VGG16 MODEL</vt:lpstr>
      <vt:lpstr> DENSENET MODEL</vt:lpstr>
      <vt:lpstr>VGG16 MODEL</vt:lpstr>
      <vt:lpstr> DENSENET MODEL</vt:lpstr>
      <vt:lpstr>CNN RESULTS</vt:lpstr>
      <vt:lpstr>PowerPoint Presentation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from Chest X-Ray Images</dc:title>
  <dc:creator>Karthikeya R</dc:creator>
  <cp:lastModifiedBy>Saranya Bhattacharjee</cp:lastModifiedBy>
  <cp:revision>79</cp:revision>
  <dcterms:modified xsi:type="dcterms:W3CDTF">2024-02-04T09:43:05Z</dcterms:modified>
</cp:coreProperties>
</file>