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8" r:id="rId3"/>
    <p:sldId id="279" r:id="rId4"/>
    <p:sldId id="280" r:id="rId5"/>
    <p:sldId id="281" r:id="rId6"/>
    <p:sldId id="282" r:id="rId7"/>
    <p:sldId id="283" r:id="rId8"/>
    <p:sldId id="286" r:id="rId9"/>
    <p:sldId id="287" r:id="rId10"/>
    <p:sldId id="288" r:id="rId11"/>
    <p:sldId id="289" r:id="rId12"/>
    <p:sldId id="290" r:id="rId13"/>
    <p:sldId id="293" r:id="rId14"/>
    <p:sldId id="294" r:id="rId15"/>
    <p:sldId id="295"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7" d="100"/>
          <a:sy n="67" d="100"/>
        </p:scale>
        <p:origin x="-84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31EA24-A36B-4F89-8568-12B011FD8518}"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BA037F-9EFE-41DC-9385-42BF4F727EBE}" type="slidenum">
              <a:rPr lang="en-IN" smtClean="0"/>
              <a:t>‹#›</a:t>
            </a:fld>
            <a:endParaRPr lang="en-IN"/>
          </a:p>
        </p:txBody>
      </p:sp>
    </p:spTree>
    <p:extLst>
      <p:ext uri="{BB962C8B-B14F-4D97-AF65-F5344CB8AC3E}">
        <p14:creationId xmlns:p14="http://schemas.microsoft.com/office/powerpoint/2010/main" val="70052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31EA24-A36B-4F89-8568-12B011FD8518}"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BA037F-9EFE-41DC-9385-42BF4F727EBE}" type="slidenum">
              <a:rPr lang="en-IN" smtClean="0"/>
              <a:t>‹#›</a:t>
            </a:fld>
            <a:endParaRPr lang="en-IN"/>
          </a:p>
        </p:txBody>
      </p:sp>
    </p:spTree>
    <p:extLst>
      <p:ext uri="{BB962C8B-B14F-4D97-AF65-F5344CB8AC3E}">
        <p14:creationId xmlns:p14="http://schemas.microsoft.com/office/powerpoint/2010/main" val="2510820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31EA24-A36B-4F89-8568-12B011FD8518}"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BA037F-9EFE-41DC-9385-42BF4F727EB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2058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31EA24-A36B-4F89-8568-12B011FD8518}"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BA037F-9EFE-41DC-9385-42BF4F727EBE}" type="slidenum">
              <a:rPr lang="en-IN" smtClean="0"/>
              <a:t>‹#›</a:t>
            </a:fld>
            <a:endParaRPr lang="en-IN"/>
          </a:p>
        </p:txBody>
      </p:sp>
    </p:spTree>
    <p:extLst>
      <p:ext uri="{BB962C8B-B14F-4D97-AF65-F5344CB8AC3E}">
        <p14:creationId xmlns:p14="http://schemas.microsoft.com/office/powerpoint/2010/main" val="1605082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31EA24-A36B-4F89-8568-12B011FD8518}"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BA037F-9EFE-41DC-9385-42BF4F727EB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4517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31EA24-A36B-4F89-8568-12B011FD8518}"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BA037F-9EFE-41DC-9385-42BF4F727EBE}" type="slidenum">
              <a:rPr lang="en-IN" smtClean="0"/>
              <a:t>‹#›</a:t>
            </a:fld>
            <a:endParaRPr lang="en-IN"/>
          </a:p>
        </p:txBody>
      </p:sp>
    </p:spTree>
    <p:extLst>
      <p:ext uri="{BB962C8B-B14F-4D97-AF65-F5344CB8AC3E}">
        <p14:creationId xmlns:p14="http://schemas.microsoft.com/office/powerpoint/2010/main" val="272207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31EA24-A36B-4F89-8568-12B011FD8518}"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BA037F-9EFE-41DC-9385-42BF4F727EBE}" type="slidenum">
              <a:rPr lang="en-IN" smtClean="0"/>
              <a:t>‹#›</a:t>
            </a:fld>
            <a:endParaRPr lang="en-IN"/>
          </a:p>
        </p:txBody>
      </p:sp>
    </p:spTree>
    <p:extLst>
      <p:ext uri="{BB962C8B-B14F-4D97-AF65-F5344CB8AC3E}">
        <p14:creationId xmlns:p14="http://schemas.microsoft.com/office/powerpoint/2010/main" val="2231527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31EA24-A36B-4F89-8568-12B011FD8518}"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BA037F-9EFE-41DC-9385-42BF4F727EBE}" type="slidenum">
              <a:rPr lang="en-IN" smtClean="0"/>
              <a:t>‹#›</a:t>
            </a:fld>
            <a:endParaRPr lang="en-IN"/>
          </a:p>
        </p:txBody>
      </p:sp>
    </p:spTree>
    <p:extLst>
      <p:ext uri="{BB962C8B-B14F-4D97-AF65-F5344CB8AC3E}">
        <p14:creationId xmlns:p14="http://schemas.microsoft.com/office/powerpoint/2010/main" val="1103087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31EA24-A36B-4F89-8568-12B011FD8518}"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BA037F-9EFE-41DC-9385-42BF4F727EBE}" type="slidenum">
              <a:rPr lang="en-IN" smtClean="0"/>
              <a:t>‹#›</a:t>
            </a:fld>
            <a:endParaRPr lang="en-IN"/>
          </a:p>
        </p:txBody>
      </p:sp>
    </p:spTree>
    <p:extLst>
      <p:ext uri="{BB962C8B-B14F-4D97-AF65-F5344CB8AC3E}">
        <p14:creationId xmlns:p14="http://schemas.microsoft.com/office/powerpoint/2010/main" val="423000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31EA24-A36B-4F89-8568-12B011FD8518}"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BA037F-9EFE-41DC-9385-42BF4F727EBE}" type="slidenum">
              <a:rPr lang="en-IN" smtClean="0"/>
              <a:t>‹#›</a:t>
            </a:fld>
            <a:endParaRPr lang="en-IN"/>
          </a:p>
        </p:txBody>
      </p:sp>
    </p:spTree>
    <p:extLst>
      <p:ext uri="{BB962C8B-B14F-4D97-AF65-F5344CB8AC3E}">
        <p14:creationId xmlns:p14="http://schemas.microsoft.com/office/powerpoint/2010/main" val="3137405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31EA24-A36B-4F89-8568-12B011FD8518}"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BA037F-9EFE-41DC-9385-42BF4F727EBE}" type="slidenum">
              <a:rPr lang="en-IN" smtClean="0"/>
              <a:t>‹#›</a:t>
            </a:fld>
            <a:endParaRPr lang="en-IN"/>
          </a:p>
        </p:txBody>
      </p:sp>
    </p:spTree>
    <p:extLst>
      <p:ext uri="{BB962C8B-B14F-4D97-AF65-F5344CB8AC3E}">
        <p14:creationId xmlns:p14="http://schemas.microsoft.com/office/powerpoint/2010/main" val="494984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31EA24-A36B-4F89-8568-12B011FD8518}" type="datetimeFigureOut">
              <a:rPr lang="en-IN" smtClean="0"/>
              <a:t>04-03-2022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BA037F-9EFE-41DC-9385-42BF4F727EBE}" type="slidenum">
              <a:rPr lang="en-IN" smtClean="0"/>
              <a:t>‹#›</a:t>
            </a:fld>
            <a:endParaRPr lang="en-IN"/>
          </a:p>
        </p:txBody>
      </p:sp>
    </p:spTree>
    <p:extLst>
      <p:ext uri="{BB962C8B-B14F-4D97-AF65-F5344CB8AC3E}">
        <p14:creationId xmlns:p14="http://schemas.microsoft.com/office/powerpoint/2010/main" val="3256568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31EA24-A36B-4F89-8568-12B011FD8518}" type="datetimeFigureOut">
              <a:rPr lang="en-IN" smtClean="0"/>
              <a:t>04-03-2022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BA037F-9EFE-41DC-9385-42BF4F727EBE}" type="slidenum">
              <a:rPr lang="en-IN" smtClean="0"/>
              <a:t>‹#›</a:t>
            </a:fld>
            <a:endParaRPr lang="en-IN"/>
          </a:p>
        </p:txBody>
      </p:sp>
    </p:spTree>
    <p:extLst>
      <p:ext uri="{BB962C8B-B14F-4D97-AF65-F5344CB8AC3E}">
        <p14:creationId xmlns:p14="http://schemas.microsoft.com/office/powerpoint/2010/main" val="69333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31EA24-A36B-4F89-8568-12B011FD8518}" type="datetimeFigureOut">
              <a:rPr lang="en-IN" smtClean="0"/>
              <a:t>04-03-2022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BA037F-9EFE-41DC-9385-42BF4F727EBE}" type="slidenum">
              <a:rPr lang="en-IN" smtClean="0"/>
              <a:t>‹#›</a:t>
            </a:fld>
            <a:endParaRPr lang="en-IN"/>
          </a:p>
        </p:txBody>
      </p:sp>
    </p:spTree>
    <p:extLst>
      <p:ext uri="{BB962C8B-B14F-4D97-AF65-F5344CB8AC3E}">
        <p14:creationId xmlns:p14="http://schemas.microsoft.com/office/powerpoint/2010/main" val="1819133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31EA24-A36B-4F89-8568-12B011FD8518}"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BA037F-9EFE-41DC-9385-42BF4F727EBE}" type="slidenum">
              <a:rPr lang="en-IN" smtClean="0"/>
              <a:t>‹#›</a:t>
            </a:fld>
            <a:endParaRPr lang="en-IN"/>
          </a:p>
        </p:txBody>
      </p:sp>
    </p:spTree>
    <p:extLst>
      <p:ext uri="{BB962C8B-B14F-4D97-AF65-F5344CB8AC3E}">
        <p14:creationId xmlns:p14="http://schemas.microsoft.com/office/powerpoint/2010/main" val="2398683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31EA24-A36B-4F89-8568-12B011FD8518}"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BA037F-9EFE-41DC-9385-42BF4F727EBE}" type="slidenum">
              <a:rPr lang="en-IN" smtClean="0"/>
              <a:t>‹#›</a:t>
            </a:fld>
            <a:endParaRPr lang="en-IN"/>
          </a:p>
        </p:txBody>
      </p:sp>
    </p:spTree>
    <p:extLst>
      <p:ext uri="{BB962C8B-B14F-4D97-AF65-F5344CB8AC3E}">
        <p14:creationId xmlns:p14="http://schemas.microsoft.com/office/powerpoint/2010/main" val="3323748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31EA24-A36B-4F89-8568-12B011FD8518}" type="datetimeFigureOut">
              <a:rPr lang="en-IN" smtClean="0"/>
              <a:t>04-03-2022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BA037F-9EFE-41DC-9385-42BF4F727EBE}" type="slidenum">
              <a:rPr lang="en-IN" smtClean="0"/>
              <a:t>‹#›</a:t>
            </a:fld>
            <a:endParaRPr lang="en-IN"/>
          </a:p>
        </p:txBody>
      </p:sp>
    </p:spTree>
    <p:extLst>
      <p:ext uri="{BB962C8B-B14F-4D97-AF65-F5344CB8AC3E}">
        <p14:creationId xmlns:p14="http://schemas.microsoft.com/office/powerpoint/2010/main" val="21752423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Title Lorem Ipsum</a:t>
            </a: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Sit Dolor Amet</a:t>
            </a:r>
          </a:p>
        </p:txBody>
      </p:sp>
      <p:sp useBgFill="1">
        <p:nvSpPr>
          <p:cNvPr id="4" name="Rectangle 3">
            <a:extLst>
              <a:ext uri="{FF2B5EF4-FFF2-40B4-BE49-F238E27FC236}">
                <a16:creationId xmlns:a16="http://schemas.microsoft.com/office/drawing/2014/main" xmlns="" id="{BD7AB264-A63B-407D-BD9E-B656C4896F81}"/>
              </a:ext>
            </a:extLst>
          </p:cNvPr>
          <p:cNvSpPr/>
          <p:nvPr/>
        </p:nvSpPr>
        <p:spPr>
          <a:xfrm>
            <a:off x="5367412" y="1946429"/>
            <a:ext cx="6107836" cy="2965142"/>
          </a:xfrm>
          <a:prstGeom prst="rect">
            <a:avLst/>
          </a:prstGeom>
          <a:ln>
            <a:solidFill>
              <a:schemeClr val="tx1">
                <a:lumMod val="75000"/>
              </a:schemeClr>
            </a:solidFill>
          </a:ln>
          <a:effectLst>
            <a:glow rad="127000">
              <a:schemeClr val="tx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effectLst>
                  <a:outerShdw blurRad="38100" dist="38100" dir="2700000" algn="tl">
                    <a:srgbClr val="000000">
                      <a:alpha val="43137"/>
                    </a:srgbClr>
                  </a:outerShdw>
                </a:effectLst>
                <a:latin typeface="Bookman Old Style" panose="02050604050505020204" pitchFamily="18" charset="0"/>
              </a:rPr>
              <a:t>Helmet Based Vehicle’s Auto Ignition with Alcohol Detection and Accident Indication and Reporting System</a:t>
            </a:r>
            <a:endParaRPr lang="en-IN" sz="3200" dirty="0">
              <a:solidFill>
                <a:schemeClr val="tx1"/>
              </a:solidFill>
              <a:effectLst>
                <a:outerShdw blurRad="38100" dist="38100" dir="2700000" algn="tl">
                  <a:srgbClr val="000000">
                    <a:alpha val="43137"/>
                  </a:srgbClr>
                </a:outerShdw>
              </a:effectLst>
              <a:latin typeface="Bookman Old Style" panose="02050604050505020204" pitchFamily="18" charset="0"/>
            </a:endParaRPr>
          </a:p>
        </p:txBody>
      </p:sp>
    </p:spTree>
    <p:extLst>
      <p:ext uri="{BB962C8B-B14F-4D97-AF65-F5344CB8AC3E}">
        <p14:creationId xmlns:p14="http://schemas.microsoft.com/office/powerpoint/2010/main" val="258428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BED01B-CA07-4934-9A11-7D35E51EF891}"/>
              </a:ext>
            </a:extLst>
          </p:cNvPr>
          <p:cNvSpPr>
            <a:spLocks noGrp="1"/>
          </p:cNvSpPr>
          <p:nvPr>
            <p:ph type="title"/>
          </p:nvPr>
        </p:nvSpPr>
        <p:spPr/>
        <p:txBody>
          <a:bodyPr/>
          <a:lstStyle/>
          <a:p>
            <a:r>
              <a:rPr lang="en-US" dirty="0"/>
              <a:t/>
            </a:r>
            <a:br>
              <a:rPr lang="en-US" dirty="0"/>
            </a:br>
            <a:r>
              <a:rPr lang="en-IN" dirty="0">
                <a:solidFill>
                  <a:schemeClr val="accent2"/>
                </a:solidFill>
                <a:effectLst>
                  <a:glow rad="127000">
                    <a:schemeClr val="bg1"/>
                  </a:glow>
                  <a:outerShdw blurRad="38100" dist="38100" dir="2700000" algn="tl">
                    <a:srgbClr val="000000">
                      <a:alpha val="43137"/>
                    </a:srgbClr>
                  </a:outerShdw>
                </a:effectLst>
              </a:rPr>
              <a:t>EMBEDDED HELMENT:</a:t>
            </a:r>
          </a:p>
        </p:txBody>
      </p:sp>
      <p:pic>
        <p:nvPicPr>
          <p:cNvPr id="5" name="Content Placeholder 4">
            <a:extLst>
              <a:ext uri="{FF2B5EF4-FFF2-40B4-BE49-F238E27FC236}">
                <a16:creationId xmlns:a16="http://schemas.microsoft.com/office/drawing/2014/main" xmlns="" id="{B59703C4-A252-44D4-9F5E-8CFF2B55AE51}"/>
              </a:ext>
            </a:extLst>
          </p:cNvPr>
          <p:cNvPicPr>
            <a:picLocks noGrp="1" noChangeAspect="1"/>
          </p:cNvPicPr>
          <p:nvPr>
            <p:ph idx="1"/>
          </p:nvPr>
        </p:nvPicPr>
        <p:blipFill>
          <a:blip r:embed="rId2"/>
          <a:stretch>
            <a:fillRect/>
          </a:stretch>
        </p:blipFill>
        <p:spPr>
          <a:xfrm>
            <a:off x="3622420" y="2217738"/>
            <a:ext cx="4078798" cy="3881437"/>
          </a:xfrm>
        </p:spPr>
      </p:pic>
    </p:spTree>
    <p:extLst>
      <p:ext uri="{BB962C8B-B14F-4D97-AF65-F5344CB8AC3E}">
        <p14:creationId xmlns:p14="http://schemas.microsoft.com/office/powerpoint/2010/main" val="492590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91F7BE-639D-4E8E-A1AD-39616E1FE07F}"/>
              </a:ext>
            </a:extLst>
          </p:cNvPr>
          <p:cNvSpPr>
            <a:spLocks noGrp="1"/>
          </p:cNvSpPr>
          <p:nvPr>
            <p:ph type="title"/>
          </p:nvPr>
        </p:nvSpPr>
        <p:spPr/>
        <p:txBody>
          <a:bodyPr/>
          <a:lstStyle/>
          <a:p>
            <a:r>
              <a:rPr lang="en-US" dirty="0"/>
              <a:t/>
            </a:r>
            <a:br>
              <a:rPr lang="en-US" dirty="0"/>
            </a:br>
            <a:r>
              <a:rPr lang="en-US" dirty="0">
                <a:solidFill>
                  <a:schemeClr val="accent2"/>
                </a:solidFill>
                <a:effectLst>
                  <a:glow rad="127000">
                    <a:schemeClr val="bg1"/>
                  </a:glow>
                  <a:outerShdw blurRad="38100" dist="38100" dir="2700000" algn="tl">
                    <a:srgbClr val="000000">
                      <a:alpha val="43137"/>
                    </a:srgbClr>
                  </a:outerShdw>
                </a:effectLst>
              </a:rPr>
              <a:t>GPS-GSM MODEL:</a:t>
            </a:r>
            <a:endParaRPr lang="en-IN" dirty="0">
              <a:solidFill>
                <a:schemeClr val="accent2"/>
              </a:solidFill>
              <a:effectLst>
                <a:glow rad="127000">
                  <a:schemeClr val="bg1"/>
                </a:glow>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A79F2AD5-1441-4DD8-A2FB-3C88213EB83A}"/>
              </a:ext>
            </a:extLst>
          </p:cNvPr>
          <p:cNvSpPr>
            <a:spLocks noGrp="1"/>
          </p:cNvSpPr>
          <p:nvPr>
            <p:ph idx="1"/>
          </p:nvPr>
        </p:nvSpPr>
        <p:spPr/>
        <p:txBody>
          <a:bodyPr/>
          <a:lstStyle/>
          <a:p>
            <a:r>
              <a:rPr lang="en-US" dirty="0"/>
              <a:t>Once the relay switches to turn on the engine, the vehicle tends to start. Thus in order to complete the system , to turn the engine on; to start the vehicle is it a necessity that the rider wears a helmet and has not drunk alcohol . </a:t>
            </a:r>
          </a:p>
          <a:p>
            <a:r>
              <a:rPr lang="en-US" dirty="0"/>
              <a:t>MQ303A is used as the alcohol sensor. It has high sensitivity, fast response and is small sized.</a:t>
            </a:r>
          </a:p>
          <a:p>
            <a:r>
              <a:rPr lang="en-US" dirty="0"/>
              <a:t>Global Positioning System(GPS) is a global navigational system used to display current location in terms of latitudes and longitudes. Global System for Mobile Communication is standard for mobile communication is the form of voice messages or text messages (SMS).</a:t>
            </a:r>
            <a:endParaRPr lang="en-IN" dirty="0"/>
          </a:p>
        </p:txBody>
      </p:sp>
    </p:spTree>
    <p:extLst>
      <p:ext uri="{BB962C8B-B14F-4D97-AF65-F5344CB8AC3E}">
        <p14:creationId xmlns:p14="http://schemas.microsoft.com/office/powerpoint/2010/main" val="2251060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90DFF7-7F40-4A5D-AF36-9BFF4E968AC2}"/>
              </a:ext>
            </a:extLst>
          </p:cNvPr>
          <p:cNvSpPr>
            <a:spLocks noGrp="1"/>
          </p:cNvSpPr>
          <p:nvPr>
            <p:ph type="title"/>
          </p:nvPr>
        </p:nvSpPr>
        <p:spPr/>
        <p:txBody>
          <a:bodyPr/>
          <a:lstStyle/>
          <a:p>
            <a:r>
              <a:rPr lang="en-US" dirty="0"/>
              <a:t/>
            </a:r>
            <a:br>
              <a:rPr lang="en-US" dirty="0"/>
            </a:br>
            <a:r>
              <a:rPr lang="en-IN" dirty="0">
                <a:solidFill>
                  <a:schemeClr val="accent2"/>
                </a:solidFill>
                <a:effectLst>
                  <a:glow rad="127000">
                    <a:schemeClr val="bg1"/>
                  </a:glow>
                  <a:outerShdw blurRad="38100" dist="38100" dir="2700000" algn="tl">
                    <a:srgbClr val="000000">
                      <a:alpha val="43137"/>
                    </a:srgbClr>
                  </a:outerShdw>
                </a:effectLst>
              </a:rPr>
              <a:t>INTERFACING:</a:t>
            </a:r>
          </a:p>
        </p:txBody>
      </p:sp>
      <p:sp>
        <p:nvSpPr>
          <p:cNvPr id="3" name="Content Placeholder 2">
            <a:extLst>
              <a:ext uri="{FF2B5EF4-FFF2-40B4-BE49-F238E27FC236}">
                <a16:creationId xmlns:a16="http://schemas.microsoft.com/office/drawing/2014/main" xmlns="" id="{3F8C74DF-04F8-42FC-83AB-6506B78EEB05}"/>
              </a:ext>
            </a:extLst>
          </p:cNvPr>
          <p:cNvSpPr>
            <a:spLocks noGrp="1"/>
          </p:cNvSpPr>
          <p:nvPr>
            <p:ph idx="1"/>
          </p:nvPr>
        </p:nvSpPr>
        <p:spPr/>
        <p:txBody>
          <a:bodyPr/>
          <a:lstStyle/>
          <a:p>
            <a:pPr marL="0" indent="0">
              <a:buNone/>
            </a:pPr>
            <a:endParaRPr lang="en-US" dirty="0"/>
          </a:p>
          <a:p>
            <a:r>
              <a:rPr lang="en-US" dirty="0"/>
              <a:t>The </a:t>
            </a:r>
            <a:r>
              <a:rPr lang="en-US" dirty="0" err="1"/>
              <a:t>maincontroller</a:t>
            </a:r>
            <a:r>
              <a:rPr lang="en-US" dirty="0"/>
              <a:t> 8051 forms the main unit with its inbuilt input output port being interfaced with the sensors, encoders, </a:t>
            </a:r>
            <a:r>
              <a:rPr lang="en-US" dirty="0" err="1"/>
              <a:t>gps</a:t>
            </a:r>
            <a:r>
              <a:rPr lang="en-US" dirty="0"/>
              <a:t> </a:t>
            </a:r>
            <a:r>
              <a:rPr lang="en-US" dirty="0" err="1"/>
              <a:t>gsm</a:t>
            </a:r>
            <a:r>
              <a:rPr lang="en-US" dirty="0"/>
              <a:t> module. This transmitter is interfaced within the helmet.</a:t>
            </a:r>
            <a:endParaRPr lang="en-IN" dirty="0"/>
          </a:p>
        </p:txBody>
      </p:sp>
    </p:spTree>
    <p:extLst>
      <p:ext uri="{BB962C8B-B14F-4D97-AF65-F5344CB8AC3E}">
        <p14:creationId xmlns:p14="http://schemas.microsoft.com/office/powerpoint/2010/main" val="3643410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EA9D89-7FCA-4DBE-A893-3ECF50BF54B9}"/>
              </a:ext>
            </a:extLst>
          </p:cNvPr>
          <p:cNvSpPr>
            <a:spLocks noGrp="1"/>
          </p:cNvSpPr>
          <p:nvPr>
            <p:ph type="title"/>
          </p:nvPr>
        </p:nvSpPr>
        <p:spPr>
          <a:xfrm>
            <a:off x="677334" y="839789"/>
            <a:ext cx="8596668" cy="1320800"/>
          </a:xfrm>
          <a:scene3d>
            <a:camera prst="orthographicFront"/>
            <a:lightRig rig="threePt" dir="t"/>
          </a:scene3d>
          <a:sp3d>
            <a:bevelT/>
          </a:sp3d>
        </p:spPr>
        <p:txBody>
          <a:bodyPr/>
          <a:lstStyle/>
          <a:p>
            <a:r>
              <a:rPr lang="en-US" dirty="0"/>
              <a:t/>
            </a:r>
            <a:br>
              <a:rPr lang="en-US" dirty="0"/>
            </a:br>
            <a:r>
              <a:rPr lang="en-IN" sz="4000" dirty="0">
                <a:solidFill>
                  <a:schemeClr val="accent2"/>
                </a:solidFill>
                <a:effectLst>
                  <a:glow rad="127000">
                    <a:schemeClr val="bg1"/>
                  </a:glow>
                  <a:outerShdw blurRad="38100" dist="38100" dir="2700000" algn="tl">
                    <a:srgbClr val="000000">
                      <a:alpha val="43137"/>
                    </a:srgbClr>
                  </a:outerShdw>
                </a:effectLst>
              </a:rPr>
              <a:t>RESULT AND CONCLUSION</a:t>
            </a:r>
            <a:r>
              <a:rPr lang="en-IN" dirty="0">
                <a:solidFill>
                  <a:schemeClr val="accent2"/>
                </a:solidFill>
                <a:effectLst>
                  <a:glow rad="127000">
                    <a:schemeClr val="bg1"/>
                  </a:glow>
                  <a:outerShdw blurRad="38100" dist="38100" dir="2700000" algn="tl">
                    <a:srgbClr val="000000">
                      <a:alpha val="43137"/>
                    </a:srgbClr>
                  </a:outerShdw>
                </a:effectLst>
              </a:rPr>
              <a:t>:</a:t>
            </a:r>
          </a:p>
        </p:txBody>
      </p:sp>
      <p:sp>
        <p:nvSpPr>
          <p:cNvPr id="3" name="Content Placeholder 2">
            <a:extLst>
              <a:ext uri="{FF2B5EF4-FFF2-40B4-BE49-F238E27FC236}">
                <a16:creationId xmlns:a16="http://schemas.microsoft.com/office/drawing/2014/main" xmlns="" id="{29DB9E5B-B66E-410A-AE1F-BAD1F0F1B839}"/>
              </a:ext>
            </a:extLst>
          </p:cNvPr>
          <p:cNvSpPr>
            <a:spLocks noGrp="1"/>
          </p:cNvSpPr>
          <p:nvPr>
            <p:ph idx="1"/>
          </p:nvPr>
        </p:nvSpPr>
        <p:spPr/>
        <p:txBody>
          <a:bodyPr/>
          <a:lstStyle/>
          <a:p>
            <a:endParaRPr lang="en-US" dirty="0"/>
          </a:p>
          <a:p>
            <a:endParaRPr lang="en-US" dirty="0"/>
          </a:p>
          <a:p>
            <a:r>
              <a:rPr lang="en-US" dirty="0"/>
              <a:t>This smart helmet is developed to decrease the number of injuries caused to a 2 wheeler rider due to drunk driving and helmet </a:t>
            </a:r>
            <a:r>
              <a:rPr lang="en-US" dirty="0" err="1"/>
              <a:t>skipping.The</a:t>
            </a:r>
            <a:r>
              <a:rPr lang="en-US" dirty="0"/>
              <a:t> project also incorporates accident reporting system which would save the precious time wasted for ambulance and first aid arrival at the accident site. Time is a valuable deciding factor between life and death in case of accident. This helmet would make the 2 wheeler journey more safe and secure and is in the general interest of the society.</a:t>
            </a:r>
            <a:endParaRPr lang="en-IN" dirty="0"/>
          </a:p>
        </p:txBody>
      </p:sp>
    </p:spTree>
    <p:extLst>
      <p:ext uri="{BB962C8B-B14F-4D97-AF65-F5344CB8AC3E}">
        <p14:creationId xmlns:p14="http://schemas.microsoft.com/office/powerpoint/2010/main" val="1912560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4D8E43-C8D4-4738-992A-D0F6D3BEF2C5}"/>
              </a:ext>
            </a:extLst>
          </p:cNvPr>
          <p:cNvSpPr>
            <a:spLocks noGrp="1"/>
          </p:cNvSpPr>
          <p:nvPr>
            <p:ph type="title"/>
          </p:nvPr>
        </p:nvSpPr>
        <p:spPr/>
        <p:txBody>
          <a:bodyPr/>
          <a:lstStyle/>
          <a:p>
            <a:r>
              <a:rPr lang="en-US" dirty="0"/>
              <a:t/>
            </a:r>
            <a:br>
              <a:rPr lang="en-US" dirty="0"/>
            </a:br>
            <a:r>
              <a:rPr lang="en-IN" dirty="0">
                <a:solidFill>
                  <a:schemeClr val="accent2"/>
                </a:solidFill>
                <a:effectLst>
                  <a:glow rad="63500">
                    <a:schemeClr val="bg1">
                      <a:alpha val="40000"/>
                    </a:schemeClr>
                  </a:glow>
                  <a:outerShdw blurRad="38100" dist="38100" dir="2700000" algn="tl">
                    <a:srgbClr val="000000">
                      <a:alpha val="43137"/>
                    </a:srgbClr>
                  </a:outerShdw>
                </a:effectLst>
              </a:rPr>
              <a:t>FUTURESCOPE:</a:t>
            </a:r>
          </a:p>
        </p:txBody>
      </p:sp>
      <p:sp>
        <p:nvSpPr>
          <p:cNvPr id="3" name="Content Placeholder 2">
            <a:extLst>
              <a:ext uri="{FF2B5EF4-FFF2-40B4-BE49-F238E27FC236}">
                <a16:creationId xmlns:a16="http://schemas.microsoft.com/office/drawing/2014/main" xmlns="" id="{A2B98DB0-653C-4CD0-AB46-1E10E3F81A23}"/>
              </a:ext>
            </a:extLst>
          </p:cNvPr>
          <p:cNvSpPr>
            <a:spLocks noGrp="1"/>
          </p:cNvSpPr>
          <p:nvPr>
            <p:ph idx="1"/>
          </p:nvPr>
        </p:nvSpPr>
        <p:spPr/>
        <p:txBody>
          <a:bodyPr/>
          <a:lstStyle/>
          <a:p>
            <a:r>
              <a:rPr lang="en-US" dirty="0"/>
              <a:t>The government should allow more advanced development of this project and should allow subsidy so that it is under every individual’s reach. The two wheeler manufactures should incorporate these helmets as an integral part of the vehicle. There can be security system for this helmet to avoid the risk of theft by use of unique locking codes, fingerprint sensors, alarm system etc. An additional system to check the speed of the vehicle can be added to this helmet. To avoid the basic complain of suffocation problem, helmet can be modified with ventilation holes.</a:t>
            </a:r>
            <a:endParaRPr lang="en-IN" dirty="0"/>
          </a:p>
        </p:txBody>
      </p:sp>
    </p:spTree>
    <p:extLst>
      <p:ext uri="{BB962C8B-B14F-4D97-AF65-F5344CB8AC3E}">
        <p14:creationId xmlns:p14="http://schemas.microsoft.com/office/powerpoint/2010/main" val="417997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5EAAD1-E109-40D6-A9C3-3DF8BC9B5D5E}"/>
              </a:ext>
            </a:extLst>
          </p:cNvPr>
          <p:cNvSpPr>
            <a:spLocks noGrp="1"/>
          </p:cNvSpPr>
          <p:nvPr>
            <p:ph type="title"/>
          </p:nvPr>
        </p:nvSpPr>
        <p:spPr/>
        <p:txBody>
          <a:bodyPr/>
          <a:lstStyle/>
          <a:p>
            <a:r>
              <a:rPr lang="en-US" dirty="0"/>
              <a:t/>
            </a:r>
            <a:br>
              <a:rPr lang="en-US" dirty="0"/>
            </a:br>
            <a:r>
              <a:rPr lang="en-IN" dirty="0">
                <a:solidFill>
                  <a:schemeClr val="accent2"/>
                </a:solidFill>
                <a:effectLst>
                  <a:glow rad="127000">
                    <a:schemeClr val="bg1"/>
                  </a:glow>
                  <a:outerShdw blurRad="38100" dist="38100" dir="2700000" algn="tl">
                    <a:srgbClr val="000000">
                      <a:alpha val="43137"/>
                    </a:srgbClr>
                  </a:outerShdw>
                </a:effectLst>
              </a:rPr>
              <a:t>REFERENCES:</a:t>
            </a:r>
          </a:p>
        </p:txBody>
      </p:sp>
      <p:sp>
        <p:nvSpPr>
          <p:cNvPr id="3" name="Content Placeholder 2">
            <a:extLst>
              <a:ext uri="{FF2B5EF4-FFF2-40B4-BE49-F238E27FC236}">
                <a16:creationId xmlns:a16="http://schemas.microsoft.com/office/drawing/2014/main" xmlns="" id="{6B902101-2CC2-4D7C-881E-7494F7590327}"/>
              </a:ext>
            </a:extLst>
          </p:cNvPr>
          <p:cNvSpPr>
            <a:spLocks noGrp="1"/>
          </p:cNvSpPr>
          <p:nvPr>
            <p:ph idx="1"/>
          </p:nvPr>
        </p:nvSpPr>
        <p:spPr/>
        <p:txBody>
          <a:bodyPr>
            <a:normAutofit lnSpcReduction="10000"/>
          </a:bodyPr>
          <a:lstStyle/>
          <a:p>
            <a:r>
              <a:rPr lang="en-US" dirty="0"/>
              <a:t>“Helmets: a road safety manual for decision-makers and practitioners” pdf by the World Health Organization (WHO).</a:t>
            </a:r>
          </a:p>
          <a:p>
            <a:r>
              <a:rPr lang="en-US" dirty="0"/>
              <a:t> “Advantages of wearing helmet” an article published in the national daily – The Hindu.</a:t>
            </a:r>
          </a:p>
          <a:p>
            <a:r>
              <a:rPr lang="en-US" dirty="0"/>
              <a:t>Alcohol sensor and Automatic control system for bike, Volume 2, Issue ICRAET12, May 2012, ISSN Online: 2277-2677.</a:t>
            </a:r>
          </a:p>
          <a:p>
            <a:r>
              <a:rPr lang="en-US" dirty="0"/>
              <a:t> “Wireless accident information using </a:t>
            </a:r>
            <a:r>
              <a:rPr lang="en-US" dirty="0" err="1"/>
              <a:t>gps</a:t>
            </a:r>
            <a:r>
              <a:rPr lang="en-US" dirty="0"/>
              <a:t> and </a:t>
            </a:r>
            <a:r>
              <a:rPr lang="en-US" dirty="0" err="1"/>
              <a:t>gsm</a:t>
            </a:r>
            <a:r>
              <a:rPr lang="en-US" dirty="0"/>
              <a:t>” September 15, 2012, Research Journal of Applied Sciences, Engineering and Technology,© Maxwell Scientific Organization, 2012.</a:t>
            </a:r>
          </a:p>
          <a:p>
            <a:r>
              <a:rPr lang="en-US" dirty="0"/>
              <a:t> “Automatic traffic accident detection and alarm system” International Journal of Technological Exploration and Learning(IJTEL) Volume 1 Issue 1 (August 2012).</a:t>
            </a:r>
            <a:endParaRPr lang="en-IN" dirty="0"/>
          </a:p>
        </p:txBody>
      </p:sp>
    </p:spTree>
    <p:extLst>
      <p:ext uri="{BB962C8B-B14F-4D97-AF65-F5344CB8AC3E}">
        <p14:creationId xmlns:p14="http://schemas.microsoft.com/office/powerpoint/2010/main" val="3192390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21B137-1C4E-443D-B8C3-B578DB28149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1EC2EFE7-84F8-4663-A493-1F043BC0AE5A}"/>
              </a:ext>
            </a:extLst>
          </p:cNvPr>
          <p:cNvSpPr>
            <a:spLocks noGrp="1"/>
          </p:cNvSpPr>
          <p:nvPr>
            <p:ph idx="1"/>
          </p:nvPr>
        </p:nvSpPr>
        <p:spPr/>
        <p:txBody>
          <a:bodyPr>
            <a:normAutofit fontScale="92500" lnSpcReduction="20000"/>
          </a:bodyPr>
          <a:lstStyle/>
          <a:p>
            <a:pPr marL="0" indent="0">
              <a:buNone/>
            </a:pPr>
            <a:r>
              <a:rPr lang="en-US" dirty="0"/>
              <a:t>            </a:t>
            </a:r>
            <a:r>
              <a:rPr lang="en-US" sz="4400" dirty="0"/>
              <a:t>                                 </a:t>
            </a:r>
          </a:p>
          <a:p>
            <a:pPr marL="0" indent="0">
              <a:buNone/>
            </a:pPr>
            <a:r>
              <a:rPr lang="en-US" sz="4400" dirty="0"/>
              <a:t>                 </a:t>
            </a:r>
            <a:r>
              <a:rPr lang="en-US" sz="4400" dirty="0">
                <a:solidFill>
                  <a:schemeClr val="accent2"/>
                </a:solidFill>
                <a:effectLst>
                  <a:glow rad="127000">
                    <a:schemeClr val="bg1"/>
                  </a:glow>
                  <a:outerShdw blurRad="38100" dist="38100" dir="2700000" algn="tl">
                    <a:srgbClr val="000000">
                      <a:alpha val="43137"/>
                    </a:srgbClr>
                  </a:outerShdw>
                </a:effectLst>
              </a:rPr>
              <a:t>THANKYOU                        </a:t>
            </a:r>
          </a:p>
          <a:p>
            <a:pPr marL="0" indent="0">
              <a:buNone/>
            </a:pPr>
            <a:endParaRPr lang="en-US" sz="4400" dirty="0">
              <a:solidFill>
                <a:schemeClr val="accent2"/>
              </a:solidFill>
              <a:effectLst>
                <a:glow rad="127000">
                  <a:schemeClr val="bg1"/>
                </a:glow>
                <a:outerShdw blurRad="38100" dist="38100" dir="2700000" algn="tl">
                  <a:srgbClr val="000000">
                    <a:alpha val="43137"/>
                  </a:srgbClr>
                </a:outerShdw>
              </a:effectLst>
            </a:endParaRPr>
          </a:p>
          <a:p>
            <a:pPr marL="0" indent="0">
              <a:buNone/>
            </a:pPr>
            <a:r>
              <a:rPr lang="en-US" sz="2400" dirty="0">
                <a:solidFill>
                  <a:schemeClr val="accent2"/>
                </a:solidFill>
                <a:effectLst>
                  <a:glow rad="127000">
                    <a:schemeClr val="bg1"/>
                  </a:glow>
                  <a:outerShdw blurRad="38100" dist="38100" dir="2700000" algn="tl">
                    <a:srgbClr val="000000">
                      <a:alpha val="43137"/>
                    </a:srgbClr>
                  </a:outerShdw>
                </a:effectLst>
              </a:rPr>
              <a:t>Project guide by                                                 Done by:</a:t>
            </a:r>
          </a:p>
          <a:p>
            <a:pPr marL="0" indent="0">
              <a:buNone/>
            </a:pPr>
            <a:r>
              <a:rPr lang="en-US" sz="2400" dirty="0">
                <a:solidFill>
                  <a:schemeClr val="accent2"/>
                </a:solidFill>
                <a:effectLst>
                  <a:glow rad="127000">
                    <a:schemeClr val="bg1"/>
                  </a:glow>
                  <a:outerShdw blurRad="38100" dist="38100" dir="2700000" algn="tl">
                    <a:srgbClr val="000000">
                      <a:alpha val="43137"/>
                    </a:srgbClr>
                  </a:outerShdw>
                </a:effectLst>
              </a:rPr>
              <a:t>DR.Y </a:t>
            </a:r>
            <a:r>
              <a:rPr lang="en-US" sz="2400" dirty="0" err="1">
                <a:solidFill>
                  <a:schemeClr val="accent2"/>
                </a:solidFill>
                <a:effectLst>
                  <a:glow rad="127000">
                    <a:schemeClr val="bg1"/>
                  </a:glow>
                  <a:outerShdw blurRad="38100" dist="38100" dir="2700000" algn="tl">
                    <a:srgbClr val="000000">
                      <a:alpha val="43137"/>
                    </a:srgbClr>
                  </a:outerShdw>
                </a:effectLst>
              </a:rPr>
              <a:t>Bhasakar</a:t>
            </a:r>
            <a:r>
              <a:rPr lang="en-US" sz="2400">
                <a:solidFill>
                  <a:schemeClr val="accent2"/>
                </a:solidFill>
                <a:effectLst>
                  <a:glow rad="127000">
                    <a:schemeClr val="bg1"/>
                  </a:glow>
                  <a:outerShdw blurRad="38100" dist="38100" dir="2700000" algn="tl">
                    <a:srgbClr val="000000">
                      <a:alpha val="43137"/>
                    </a:srgbClr>
                  </a:outerShdw>
                </a:effectLst>
              </a:rPr>
              <a:t> SS Gupta </a:t>
            </a:r>
            <a:r>
              <a:rPr lang="en-US" sz="2400" dirty="0">
                <a:solidFill>
                  <a:schemeClr val="accent2"/>
                </a:solidFill>
                <a:effectLst>
                  <a:glow rad="127000">
                    <a:schemeClr val="bg1"/>
                  </a:glow>
                  <a:outerShdw blurRad="38100" dist="38100" dir="2700000" algn="tl">
                    <a:srgbClr val="000000">
                      <a:alpha val="43137"/>
                    </a:srgbClr>
                  </a:outerShdw>
                </a:effectLst>
              </a:rPr>
              <a:t>Sir                               20NM5A0231</a:t>
            </a:r>
          </a:p>
          <a:p>
            <a:pPr marL="0" indent="0">
              <a:buNone/>
            </a:pPr>
            <a:r>
              <a:rPr lang="en-US" sz="2400" dirty="0">
                <a:solidFill>
                  <a:schemeClr val="accent2"/>
                </a:solidFill>
                <a:effectLst>
                  <a:glow rad="127000">
                    <a:schemeClr val="bg1"/>
                  </a:glow>
                  <a:outerShdw blurRad="38100" dist="38100" dir="2700000" algn="tl">
                    <a:srgbClr val="000000">
                      <a:alpha val="43137"/>
                    </a:srgbClr>
                  </a:outerShdw>
                </a:effectLst>
              </a:rPr>
              <a:t>                                                                        20NM5A0211</a:t>
            </a:r>
          </a:p>
          <a:p>
            <a:pPr marL="0" indent="0">
              <a:buNone/>
            </a:pPr>
            <a:r>
              <a:rPr lang="en-US" sz="2400" dirty="0">
                <a:solidFill>
                  <a:schemeClr val="accent2"/>
                </a:solidFill>
                <a:effectLst>
                  <a:glow rad="127000">
                    <a:schemeClr val="bg1"/>
                  </a:glow>
                  <a:outerShdw blurRad="38100" dist="38100" dir="2700000" algn="tl">
                    <a:srgbClr val="000000">
                      <a:alpha val="43137"/>
                    </a:srgbClr>
                  </a:outerShdw>
                </a:effectLst>
              </a:rPr>
              <a:t>                                                                        19NM1A0205</a:t>
            </a:r>
          </a:p>
          <a:p>
            <a:pPr marL="0" indent="0">
              <a:buNone/>
            </a:pPr>
            <a:r>
              <a:rPr lang="en-US" sz="2400" dirty="0">
                <a:solidFill>
                  <a:schemeClr val="accent2"/>
                </a:solidFill>
                <a:effectLst>
                  <a:glow rad="127000">
                    <a:schemeClr val="bg1"/>
                  </a:glow>
                  <a:outerShdw blurRad="38100" dist="38100" dir="2700000" algn="tl">
                    <a:srgbClr val="000000">
                      <a:alpha val="43137"/>
                    </a:srgbClr>
                  </a:outerShdw>
                </a:effectLst>
              </a:rPr>
              <a:t>                                                                         19NM1A0217</a:t>
            </a:r>
            <a:endParaRPr lang="en-IN" sz="2400" dirty="0">
              <a:solidFill>
                <a:schemeClr val="accent2"/>
              </a:solidFill>
              <a:effectLst>
                <a:glow rad="127000">
                  <a:schemeClr val="bg1"/>
                </a:glow>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xmlns="" id="{108F5EDB-5D46-4CD9-BA6C-DE92CAFF5B8E}"/>
              </a:ext>
            </a:extLst>
          </p:cNvPr>
          <p:cNvSpPr txBox="1"/>
          <p:nvPr/>
        </p:nvSpPr>
        <p:spPr>
          <a:xfrm>
            <a:off x="1924558" y="3612893"/>
            <a:ext cx="6102220" cy="369332"/>
          </a:xfrm>
          <a:prstGeom prst="rect">
            <a:avLst/>
          </a:prstGeom>
          <a:noFill/>
        </p:spPr>
        <p:txBody>
          <a:bodyPr wrap="square">
            <a:spAutoFit/>
          </a:bodyPr>
          <a:lstStyle/>
          <a:p>
            <a:r>
              <a:rPr lang="en-US" sz="1800" dirty="0"/>
              <a:t> </a:t>
            </a:r>
            <a:endParaRPr lang="en-IN" dirty="0"/>
          </a:p>
        </p:txBody>
      </p:sp>
    </p:spTree>
    <p:extLst>
      <p:ext uri="{BB962C8B-B14F-4D97-AF65-F5344CB8AC3E}">
        <p14:creationId xmlns:p14="http://schemas.microsoft.com/office/powerpoint/2010/main" val="619389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F89AC2-707C-4F5F-9D64-9B96D8881509}"/>
              </a:ext>
            </a:extLst>
          </p:cNvPr>
          <p:cNvSpPr>
            <a:spLocks noGrp="1"/>
          </p:cNvSpPr>
          <p:nvPr>
            <p:ph type="title"/>
          </p:nvPr>
        </p:nvSpPr>
        <p:spPr/>
        <p:txBody>
          <a:bodyPr>
            <a:normAutofit/>
          </a:bodyPr>
          <a:lstStyle/>
          <a:p>
            <a:r>
              <a:rPr lang="en-US" sz="2800" dirty="0">
                <a:latin typeface="Bahnschrift SemiBold" panose="020B0502040204020203" pitchFamily="34" charset="0"/>
              </a:rPr>
              <a:t/>
            </a:r>
            <a:br>
              <a:rPr lang="en-US" sz="2800" dirty="0">
                <a:latin typeface="Bahnschrift SemiBold" panose="020B0502040204020203" pitchFamily="34" charset="0"/>
              </a:rPr>
            </a:br>
            <a:r>
              <a:rPr lang="en-US" dirty="0">
                <a:solidFill>
                  <a:schemeClr val="accent2"/>
                </a:solidFill>
                <a:effectLst>
                  <a:glow rad="127000">
                    <a:schemeClr val="bg1"/>
                  </a:glow>
                  <a:outerShdw blurRad="38100" dist="38100" dir="2700000" algn="tl">
                    <a:srgbClr val="000000">
                      <a:alpha val="43137"/>
                    </a:srgbClr>
                  </a:outerShdw>
                </a:effectLst>
                <a:latin typeface="Bahnschrift SemiBold" panose="020B0502040204020203" pitchFamily="34" charset="0"/>
              </a:rPr>
              <a:t>ABSTRACT:</a:t>
            </a:r>
            <a:endParaRPr lang="en-IN" dirty="0">
              <a:solidFill>
                <a:schemeClr val="accent2"/>
              </a:solidFill>
              <a:effectLst>
                <a:glow rad="127000">
                  <a:schemeClr val="bg1"/>
                </a:glow>
                <a:outerShdw blurRad="38100" dist="38100" dir="2700000" algn="tl">
                  <a:srgbClr val="000000">
                    <a:alpha val="43137"/>
                  </a:srgbClr>
                </a:outerShdw>
              </a:effectLst>
              <a:latin typeface="Bahnschrift SemiBold" panose="020B0502040204020203" pitchFamily="34" charset="0"/>
            </a:endParaRPr>
          </a:p>
        </p:txBody>
      </p:sp>
      <p:sp>
        <p:nvSpPr>
          <p:cNvPr id="3" name="Content Placeholder 2">
            <a:extLst>
              <a:ext uri="{FF2B5EF4-FFF2-40B4-BE49-F238E27FC236}">
                <a16:creationId xmlns:a16="http://schemas.microsoft.com/office/drawing/2014/main" xmlns="" id="{3D8787E1-C62D-443D-9509-C543D392654A}"/>
              </a:ext>
            </a:extLst>
          </p:cNvPr>
          <p:cNvSpPr>
            <a:spLocks noGrp="1"/>
          </p:cNvSpPr>
          <p:nvPr>
            <p:ph idx="1"/>
          </p:nvPr>
        </p:nvSpPr>
        <p:spPr/>
        <p:txBody>
          <a:bodyPr>
            <a:noAutofit/>
          </a:bodyPr>
          <a:lstStyle/>
          <a:p>
            <a:r>
              <a:rPr lang="en-US" sz="1400" dirty="0">
                <a:latin typeface="Bookman Old Style" panose="02050604050505020204" pitchFamily="18" charset="0"/>
              </a:rPr>
              <a:t>: The World Health Organization states that 1.2 million people lose their lives annually due to road traffic injuries</a:t>
            </a:r>
          </a:p>
          <a:p>
            <a:r>
              <a:rPr lang="en-US" sz="1400" dirty="0">
                <a:latin typeface="Bookman Old Style" panose="02050604050505020204" pitchFamily="18" charset="0"/>
              </a:rPr>
              <a:t> More than half of the deaths caused affect the two wheelers in the form of head injuries.  </a:t>
            </a:r>
          </a:p>
          <a:p>
            <a:r>
              <a:rPr lang="en-US" sz="1400" dirty="0">
                <a:latin typeface="Bookman Old Style" panose="02050604050505020204" pitchFamily="18" charset="0"/>
              </a:rPr>
              <a:t>Most of the </a:t>
            </a:r>
            <a:r>
              <a:rPr lang="en-US" sz="1400" dirty="0" err="1">
                <a:latin typeface="Bookman Old Style" panose="02050604050505020204" pitchFamily="18" charset="0"/>
              </a:rPr>
              <a:t>deadths</a:t>
            </a:r>
            <a:r>
              <a:rPr lang="en-US" sz="1400" dirty="0">
                <a:latin typeface="Bookman Old Style" panose="02050604050505020204" pitchFamily="18" charset="0"/>
              </a:rPr>
              <a:t> are preventable by the compulsory use of helmets. Studies have shown that wearing a helmet can reduce the fatalities by 70%</a:t>
            </a:r>
          </a:p>
          <a:p>
            <a:r>
              <a:rPr lang="en-US" sz="1400" dirty="0">
                <a:latin typeface="Bookman Old Style" panose="02050604050505020204" pitchFamily="18" charset="0"/>
              </a:rPr>
              <a:t> Global initiatives have been taken to make helmets a high priority for public health.</a:t>
            </a:r>
          </a:p>
          <a:p>
            <a:r>
              <a:rPr lang="en-US" sz="1400" dirty="0">
                <a:latin typeface="Bookman Old Style" panose="02050604050505020204" pitchFamily="18" charset="0"/>
              </a:rPr>
              <a:t>Many of the awareness drives have been launched, laws have been enforced in the public interests but still we find people violating the rules and driving very casually without wearing </a:t>
            </a:r>
            <a:r>
              <a:rPr lang="en-US" sz="1400" dirty="0" err="1">
                <a:latin typeface="Bookman Old Style" panose="02050604050505020204" pitchFamily="18" charset="0"/>
              </a:rPr>
              <a:t>helments</a:t>
            </a:r>
            <a:r>
              <a:rPr lang="en-US" sz="1400" dirty="0">
                <a:latin typeface="Bookman Old Style" panose="02050604050505020204" pitchFamily="18" charset="0"/>
              </a:rPr>
              <a:t> and thereby risking their lives.</a:t>
            </a:r>
          </a:p>
          <a:p>
            <a:r>
              <a:rPr lang="en-US" sz="1400" dirty="0">
                <a:latin typeface="Bookman Old Style" panose="02050604050505020204" pitchFamily="18" charset="0"/>
              </a:rPr>
              <a:t>So here we came up with a novel project of smart helmet. This system is designed in such a way that the vehicle will not start unless the rider wears a helmet and passes the alcohol test, thereby also solving the problem of drunken driving..</a:t>
            </a:r>
          </a:p>
          <a:p>
            <a:r>
              <a:rPr lang="en-US" sz="1400" b="1" dirty="0">
                <a:latin typeface="Bookman Old Style" panose="02050604050505020204" pitchFamily="18" charset="0"/>
              </a:rPr>
              <a:t>Keywords: </a:t>
            </a:r>
            <a:r>
              <a:rPr lang="en-US" sz="1400" dirty="0">
                <a:latin typeface="Bookman Old Style" panose="02050604050505020204" pitchFamily="18" charset="0"/>
              </a:rPr>
              <a:t>Helmet, Alcohol detector, Accident reporting, Safety, </a:t>
            </a:r>
            <a:r>
              <a:rPr lang="en-US" sz="1400" dirty="0" err="1">
                <a:latin typeface="Bookman Old Style" panose="02050604050505020204" pitchFamily="18" charset="0"/>
              </a:rPr>
              <a:t>Gps-Gsm</a:t>
            </a:r>
            <a:endParaRPr lang="en-IN" sz="1400" dirty="0">
              <a:latin typeface="Bookman Old Style" panose="02050604050505020204" pitchFamily="18" charset="0"/>
            </a:endParaRPr>
          </a:p>
        </p:txBody>
      </p:sp>
    </p:spTree>
    <p:extLst>
      <p:ext uri="{BB962C8B-B14F-4D97-AF65-F5344CB8AC3E}">
        <p14:creationId xmlns:p14="http://schemas.microsoft.com/office/powerpoint/2010/main" val="1223229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85FF56-F0E1-48BA-A5A7-6B74FBCDF390}"/>
              </a:ext>
            </a:extLst>
          </p:cNvPr>
          <p:cNvSpPr>
            <a:spLocks noGrp="1"/>
          </p:cNvSpPr>
          <p:nvPr>
            <p:ph type="title"/>
          </p:nvPr>
        </p:nvSpPr>
        <p:spPr/>
        <p:txBody>
          <a:bodyPr/>
          <a:lstStyle/>
          <a:p>
            <a:r>
              <a:rPr lang="en-US" dirty="0"/>
              <a:t/>
            </a:r>
            <a:br>
              <a:rPr lang="en-US" dirty="0"/>
            </a:br>
            <a:r>
              <a:rPr lang="en-IN" dirty="0">
                <a:solidFill>
                  <a:schemeClr val="accent2"/>
                </a:solidFill>
                <a:effectLst>
                  <a:glow rad="127000">
                    <a:schemeClr val="bg1"/>
                  </a:glow>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xmlns="" id="{AE3FC724-FB6C-4894-9F00-C5ABD64A70E9}"/>
              </a:ext>
            </a:extLst>
          </p:cNvPr>
          <p:cNvSpPr>
            <a:spLocks noGrp="1"/>
          </p:cNvSpPr>
          <p:nvPr>
            <p:ph idx="1"/>
          </p:nvPr>
        </p:nvSpPr>
        <p:spPr/>
        <p:txBody>
          <a:bodyPr>
            <a:normAutofit fontScale="92500" lnSpcReduction="20000"/>
          </a:bodyPr>
          <a:lstStyle/>
          <a:p>
            <a:r>
              <a:rPr lang="en-US" dirty="0"/>
              <a:t>The world has seen an increase in the sale of two wheeler over the years especially in countries like India where the rate of growth of two wheelers is 20 times the rate of population growth. This scenario had led to the increased number of accidents and deaths. The major reasons of accidents include violation of traffic rules, drunk driving, carelessness etc. Studies have shown that most of the severe injuries and death case can be prevented to more than 50 percent if a person wears a helmet and avoids driving after drinking alcohol. Even after being aware, people tend to ignore these simple rules of safety and tend to incur fatalities or even death to themselves or others. Also we have seen situations where due to lack of proper on time treatment and late ambulance arrival at the accident sites lead to a person’s death that could have been saved if accident report was sent on time. These problems have led us to think and come up with a solution of helmet based auto ignition system of vehicles with alcohol detector and accident detection and reporting system. The idea is that the vehicle will not start unless the rider wears a helmet and also passes the alcohol test by the help of IR sensor to detect the person’s head and alcohol sensor for alcohol test. The helmet will also have 180 degree motion sensor for accident indication and GPS and GSM module for accident reporting.</a:t>
            </a:r>
          </a:p>
        </p:txBody>
      </p:sp>
    </p:spTree>
    <p:extLst>
      <p:ext uri="{BB962C8B-B14F-4D97-AF65-F5344CB8AC3E}">
        <p14:creationId xmlns:p14="http://schemas.microsoft.com/office/powerpoint/2010/main" val="211409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E208C1-44C5-4531-ACB6-27B0A030FDAB}"/>
              </a:ext>
            </a:extLst>
          </p:cNvPr>
          <p:cNvSpPr>
            <a:spLocks noGrp="1"/>
          </p:cNvSpPr>
          <p:nvPr>
            <p:ph type="title"/>
          </p:nvPr>
        </p:nvSpPr>
        <p:spPr/>
        <p:txBody>
          <a:bodyPr/>
          <a:lstStyle/>
          <a:p>
            <a:r>
              <a:rPr lang="en-US" dirty="0"/>
              <a:t/>
            </a:r>
            <a:br>
              <a:rPr lang="en-US" dirty="0"/>
            </a:br>
            <a:r>
              <a:rPr lang="en-IN" dirty="0">
                <a:solidFill>
                  <a:schemeClr val="accent2"/>
                </a:solidFill>
                <a:effectLst>
                  <a:glow rad="127000">
                    <a:schemeClr val="bg1"/>
                  </a:glow>
                  <a:outerShdw blurRad="38100" dist="38100" dir="2700000" algn="tl">
                    <a:srgbClr val="000000">
                      <a:alpha val="43137"/>
                    </a:srgbClr>
                  </a:outerShdw>
                </a:effectLst>
              </a:rPr>
              <a:t>BLOCK DIAGRAMS:</a:t>
            </a:r>
          </a:p>
        </p:txBody>
      </p:sp>
      <p:pic>
        <p:nvPicPr>
          <p:cNvPr id="7" name="Content Placeholder 6">
            <a:extLst>
              <a:ext uri="{FF2B5EF4-FFF2-40B4-BE49-F238E27FC236}">
                <a16:creationId xmlns:a16="http://schemas.microsoft.com/office/drawing/2014/main" xmlns="" id="{B03904F9-6013-49A8-992A-ECE88C9C3F44}"/>
              </a:ext>
            </a:extLst>
          </p:cNvPr>
          <p:cNvPicPr>
            <a:picLocks noGrp="1" noChangeAspect="1"/>
          </p:cNvPicPr>
          <p:nvPr>
            <p:ph idx="1"/>
          </p:nvPr>
        </p:nvPicPr>
        <p:blipFill>
          <a:blip r:embed="rId2"/>
          <a:stretch>
            <a:fillRect/>
          </a:stretch>
        </p:blipFill>
        <p:spPr>
          <a:xfrm>
            <a:off x="2118218" y="2285366"/>
            <a:ext cx="5552254" cy="3881437"/>
          </a:xfrm>
        </p:spPr>
      </p:pic>
      <p:sp>
        <p:nvSpPr>
          <p:cNvPr id="9" name="TextBox 8">
            <a:extLst>
              <a:ext uri="{FF2B5EF4-FFF2-40B4-BE49-F238E27FC236}">
                <a16:creationId xmlns:a16="http://schemas.microsoft.com/office/drawing/2014/main" xmlns="" id="{263C7892-45A3-4F0B-A6C6-505008CA296D}"/>
              </a:ext>
            </a:extLst>
          </p:cNvPr>
          <p:cNvSpPr txBox="1"/>
          <p:nvPr/>
        </p:nvSpPr>
        <p:spPr>
          <a:xfrm>
            <a:off x="611080" y="1989253"/>
            <a:ext cx="6098958" cy="369332"/>
          </a:xfrm>
          <a:prstGeom prst="rect">
            <a:avLst/>
          </a:prstGeom>
          <a:noFill/>
        </p:spPr>
        <p:txBody>
          <a:bodyPr wrap="square">
            <a:spAutoFit/>
          </a:bodyPr>
          <a:lstStyle/>
          <a:p>
            <a:r>
              <a:rPr lang="en-US" dirty="0"/>
              <a:t>A. THE TRANSMITTER SECTION WITHIN THE HELMET:</a:t>
            </a:r>
            <a:endParaRPr lang="en-IN" dirty="0"/>
          </a:p>
        </p:txBody>
      </p:sp>
      <p:sp>
        <p:nvSpPr>
          <p:cNvPr id="11" name="TextBox 10">
            <a:extLst>
              <a:ext uri="{FF2B5EF4-FFF2-40B4-BE49-F238E27FC236}">
                <a16:creationId xmlns:a16="http://schemas.microsoft.com/office/drawing/2014/main" xmlns="" id="{784DAC7F-BDFF-4018-A86F-75AC433C7F99}"/>
              </a:ext>
            </a:extLst>
          </p:cNvPr>
          <p:cNvSpPr txBox="1"/>
          <p:nvPr/>
        </p:nvSpPr>
        <p:spPr>
          <a:xfrm>
            <a:off x="1912620" y="6166803"/>
            <a:ext cx="8052435" cy="369332"/>
          </a:xfrm>
          <a:prstGeom prst="rect">
            <a:avLst/>
          </a:prstGeom>
          <a:noFill/>
        </p:spPr>
        <p:txBody>
          <a:bodyPr wrap="square">
            <a:spAutoFit/>
          </a:bodyPr>
          <a:lstStyle/>
          <a:p>
            <a:r>
              <a:rPr lang="en-US" dirty="0"/>
              <a:t>Fig. 1 Block diagram of transmitter section within the helmet</a:t>
            </a:r>
            <a:endParaRPr lang="en-IN" dirty="0"/>
          </a:p>
        </p:txBody>
      </p:sp>
    </p:spTree>
    <p:extLst>
      <p:ext uri="{BB962C8B-B14F-4D97-AF65-F5344CB8AC3E}">
        <p14:creationId xmlns:p14="http://schemas.microsoft.com/office/powerpoint/2010/main" val="3574678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2638CA-C13F-4542-8C80-1869C258A6C6}"/>
              </a:ext>
            </a:extLst>
          </p:cNvPr>
          <p:cNvSpPr>
            <a:spLocks noGrp="1"/>
          </p:cNvSpPr>
          <p:nvPr>
            <p:ph type="title"/>
          </p:nvPr>
        </p:nvSpPr>
        <p:spPr/>
        <p:txBody>
          <a:bodyPr/>
          <a:lstStyle/>
          <a:p>
            <a:r>
              <a:rPr lang="en-US" dirty="0"/>
              <a:t/>
            </a:r>
            <a:br>
              <a:rPr lang="en-US" dirty="0"/>
            </a:br>
            <a:endParaRPr lang="en-IN" dirty="0"/>
          </a:p>
        </p:txBody>
      </p:sp>
      <p:pic>
        <p:nvPicPr>
          <p:cNvPr id="5" name="Content Placeholder 4">
            <a:extLst>
              <a:ext uri="{FF2B5EF4-FFF2-40B4-BE49-F238E27FC236}">
                <a16:creationId xmlns:a16="http://schemas.microsoft.com/office/drawing/2014/main" xmlns="" id="{092A6796-D8C0-43A1-88F6-6BFA2029E9E1}"/>
              </a:ext>
            </a:extLst>
          </p:cNvPr>
          <p:cNvPicPr>
            <a:picLocks noGrp="1" noChangeAspect="1"/>
          </p:cNvPicPr>
          <p:nvPr>
            <p:ph idx="1"/>
          </p:nvPr>
        </p:nvPicPr>
        <p:blipFill>
          <a:blip r:embed="rId2"/>
          <a:stretch>
            <a:fillRect/>
          </a:stretch>
        </p:blipFill>
        <p:spPr>
          <a:xfrm>
            <a:off x="1208530" y="1725692"/>
            <a:ext cx="5934075" cy="3543300"/>
          </a:xfrm>
        </p:spPr>
      </p:pic>
      <p:sp>
        <p:nvSpPr>
          <p:cNvPr id="7" name="TextBox 6">
            <a:extLst>
              <a:ext uri="{FF2B5EF4-FFF2-40B4-BE49-F238E27FC236}">
                <a16:creationId xmlns:a16="http://schemas.microsoft.com/office/drawing/2014/main" xmlns="" id="{D9C1152A-892D-4FF4-AF87-91A6727C7EF8}"/>
              </a:ext>
            </a:extLst>
          </p:cNvPr>
          <p:cNvSpPr txBox="1"/>
          <p:nvPr/>
        </p:nvSpPr>
        <p:spPr>
          <a:xfrm>
            <a:off x="449580" y="982980"/>
            <a:ext cx="8700135" cy="369332"/>
          </a:xfrm>
          <a:prstGeom prst="rect">
            <a:avLst/>
          </a:prstGeom>
          <a:noFill/>
        </p:spPr>
        <p:txBody>
          <a:bodyPr wrap="square">
            <a:spAutoFit/>
          </a:bodyPr>
          <a:lstStyle/>
          <a:p>
            <a:r>
              <a:rPr lang="en-US" dirty="0"/>
              <a:t>B. THE RECEIVER SECTION WITHIN THE VEHICLE:</a:t>
            </a:r>
            <a:endParaRPr lang="en-IN" dirty="0"/>
          </a:p>
        </p:txBody>
      </p:sp>
      <p:sp>
        <p:nvSpPr>
          <p:cNvPr id="9" name="TextBox 8">
            <a:extLst>
              <a:ext uri="{FF2B5EF4-FFF2-40B4-BE49-F238E27FC236}">
                <a16:creationId xmlns:a16="http://schemas.microsoft.com/office/drawing/2014/main" xmlns="" id="{277B0668-C363-44AD-95DD-D1CC94B94197}"/>
              </a:ext>
            </a:extLst>
          </p:cNvPr>
          <p:cNvSpPr txBox="1"/>
          <p:nvPr/>
        </p:nvSpPr>
        <p:spPr>
          <a:xfrm>
            <a:off x="1645921" y="5812750"/>
            <a:ext cx="7762874" cy="369332"/>
          </a:xfrm>
          <a:prstGeom prst="rect">
            <a:avLst/>
          </a:prstGeom>
          <a:noFill/>
        </p:spPr>
        <p:txBody>
          <a:bodyPr wrap="square">
            <a:spAutoFit/>
          </a:bodyPr>
          <a:lstStyle/>
          <a:p>
            <a:r>
              <a:rPr lang="en-US" dirty="0"/>
              <a:t>FIG:2 Block diagram of receiver section within the helmet</a:t>
            </a:r>
            <a:endParaRPr lang="en-IN" dirty="0"/>
          </a:p>
        </p:txBody>
      </p:sp>
    </p:spTree>
    <p:extLst>
      <p:ext uri="{BB962C8B-B14F-4D97-AF65-F5344CB8AC3E}">
        <p14:creationId xmlns:p14="http://schemas.microsoft.com/office/powerpoint/2010/main" val="192560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A1821D-A118-4FCA-8823-E5B4B9B267F3}"/>
              </a:ext>
            </a:extLst>
          </p:cNvPr>
          <p:cNvSpPr>
            <a:spLocks noGrp="1"/>
          </p:cNvSpPr>
          <p:nvPr>
            <p:ph type="title"/>
          </p:nvPr>
        </p:nvSpPr>
        <p:spPr>
          <a:xfrm>
            <a:off x="296334" y="464820"/>
            <a:ext cx="8596668" cy="1320800"/>
          </a:xfrm>
        </p:spPr>
        <p:txBody>
          <a:bodyPr>
            <a:normAutofit fontScale="90000"/>
          </a:bodyPr>
          <a:lstStyle/>
          <a:p>
            <a:r>
              <a:rPr lang="en-IN" dirty="0">
                <a:solidFill>
                  <a:schemeClr val="accent2"/>
                </a:solidFill>
                <a:effectLst>
                  <a:glow rad="127000">
                    <a:schemeClr val="bg1"/>
                  </a:glow>
                  <a:outerShdw blurRad="38100" dist="38100" dir="2700000" algn="tl">
                    <a:srgbClr val="000000">
                      <a:alpha val="43137"/>
                    </a:srgbClr>
                  </a:outerShdw>
                </a:effectLst>
              </a:rPr>
              <a:t>TECHNICAL DESCRPITION:</a:t>
            </a:r>
            <a:r>
              <a:rPr lang="en-IN" dirty="0"/>
              <a:t/>
            </a:r>
            <a:br>
              <a:rPr lang="en-IN" dirty="0"/>
            </a:br>
            <a:r>
              <a:rPr lang="en-IN" dirty="0">
                <a:solidFill>
                  <a:schemeClr val="tx1">
                    <a:lumMod val="95000"/>
                    <a:lumOff val="5000"/>
                  </a:schemeClr>
                </a:solidFill>
              </a:rPr>
              <a:t/>
            </a:r>
            <a:br>
              <a:rPr lang="en-IN" dirty="0">
                <a:solidFill>
                  <a:schemeClr val="tx1">
                    <a:lumMod val="95000"/>
                    <a:lumOff val="5000"/>
                  </a:schemeClr>
                </a:solidFill>
              </a:rPr>
            </a:br>
            <a:r>
              <a:rPr lang="en-IN" sz="2200" dirty="0">
                <a:solidFill>
                  <a:schemeClr val="tx1">
                    <a:lumMod val="95000"/>
                    <a:lumOff val="5000"/>
                  </a:schemeClr>
                </a:solidFill>
                <a:latin typeface="Bookman Old Style" panose="02050604050505020204" pitchFamily="18" charset="0"/>
              </a:rPr>
              <a:t>A.MICROCONTROLLER(MCU)</a:t>
            </a:r>
          </a:p>
        </p:txBody>
      </p:sp>
      <p:pic>
        <p:nvPicPr>
          <p:cNvPr id="5" name="Content Placeholder 4">
            <a:extLst>
              <a:ext uri="{FF2B5EF4-FFF2-40B4-BE49-F238E27FC236}">
                <a16:creationId xmlns:a16="http://schemas.microsoft.com/office/drawing/2014/main" xmlns="" id="{097EEDB8-6826-4349-AB62-C3C7CB109F6A}"/>
              </a:ext>
            </a:extLst>
          </p:cNvPr>
          <p:cNvPicPr>
            <a:picLocks noGrp="1" noChangeAspect="1"/>
          </p:cNvPicPr>
          <p:nvPr>
            <p:ph idx="1"/>
          </p:nvPr>
        </p:nvPicPr>
        <p:blipFill>
          <a:blip r:embed="rId2"/>
          <a:stretch>
            <a:fillRect/>
          </a:stretch>
        </p:blipFill>
        <p:spPr>
          <a:xfrm>
            <a:off x="2527639" y="2170113"/>
            <a:ext cx="4896760" cy="3881437"/>
          </a:xfrm>
        </p:spPr>
      </p:pic>
    </p:spTree>
    <p:extLst>
      <p:ext uri="{BB962C8B-B14F-4D97-AF65-F5344CB8AC3E}">
        <p14:creationId xmlns:p14="http://schemas.microsoft.com/office/powerpoint/2010/main" val="764378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8FAFA72-D6EC-4D96-925E-D536FBB720A7}"/>
              </a:ext>
            </a:extLst>
          </p:cNvPr>
          <p:cNvSpPr>
            <a:spLocks noGrp="1"/>
          </p:cNvSpPr>
          <p:nvPr>
            <p:ph idx="1"/>
          </p:nvPr>
        </p:nvSpPr>
        <p:spPr/>
        <p:txBody>
          <a:bodyPr/>
          <a:lstStyle/>
          <a:p>
            <a:endParaRPr lang="en-US" dirty="0"/>
          </a:p>
          <a:p>
            <a:endParaRPr lang="en-US" dirty="0"/>
          </a:p>
          <a:p>
            <a:r>
              <a:rPr lang="en-US" dirty="0"/>
              <a:t>AT89C51 of Intel MCS51 series is used here. It is 8 bit single chip microcontroller with 4Kb On-chip ROM, RAM, I/O ports designed according to the Harvard architecture.</a:t>
            </a:r>
            <a:endParaRPr lang="en-IN" dirty="0"/>
          </a:p>
        </p:txBody>
      </p:sp>
      <p:sp>
        <p:nvSpPr>
          <p:cNvPr id="5" name="Title 4">
            <a:extLst>
              <a:ext uri="{FF2B5EF4-FFF2-40B4-BE49-F238E27FC236}">
                <a16:creationId xmlns:a16="http://schemas.microsoft.com/office/drawing/2014/main" xmlns="" id="{F6EB1CC3-7B15-440D-B610-93E03511F183}"/>
              </a:ext>
            </a:extLst>
          </p:cNvPr>
          <p:cNvSpPr>
            <a:spLocks noGrp="1"/>
          </p:cNvSpPr>
          <p:nvPr>
            <p:ph type="title"/>
          </p:nvPr>
        </p:nvSpPr>
        <p:spPr/>
        <p:txBody>
          <a:bodyPr/>
          <a:lstStyle/>
          <a:p>
            <a:r>
              <a:rPr lang="en-US" dirty="0"/>
              <a:t/>
            </a:r>
            <a:br>
              <a:rPr lang="en-US" dirty="0"/>
            </a:br>
            <a:r>
              <a:rPr lang="en-IN" dirty="0">
                <a:solidFill>
                  <a:schemeClr val="accent2"/>
                </a:solidFill>
                <a:effectLst>
                  <a:glow rad="127000">
                    <a:schemeClr val="bg1"/>
                  </a:glow>
                  <a:outerShdw blurRad="38100" dist="38100" dir="2700000" algn="tl">
                    <a:srgbClr val="000000">
                      <a:alpha val="43137"/>
                    </a:srgbClr>
                  </a:outerShdw>
                </a:effectLst>
              </a:rPr>
              <a:t>BRIEF INTRODUCTION ABOUT MCU:</a:t>
            </a:r>
          </a:p>
        </p:txBody>
      </p:sp>
    </p:spTree>
    <p:extLst>
      <p:ext uri="{BB962C8B-B14F-4D97-AF65-F5344CB8AC3E}">
        <p14:creationId xmlns:p14="http://schemas.microsoft.com/office/powerpoint/2010/main" val="2174141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3ABC59-4761-447B-8624-5E7DA871DE02}"/>
              </a:ext>
            </a:extLst>
          </p:cNvPr>
          <p:cNvSpPr>
            <a:spLocks noGrp="1"/>
          </p:cNvSpPr>
          <p:nvPr>
            <p:ph type="title"/>
          </p:nvPr>
        </p:nvSpPr>
        <p:spPr/>
        <p:txBody>
          <a:bodyPr/>
          <a:lstStyle/>
          <a:p>
            <a:r>
              <a:rPr lang="en-US" dirty="0"/>
              <a:t/>
            </a:r>
            <a:br>
              <a:rPr lang="en-US" dirty="0"/>
            </a:br>
            <a:r>
              <a:rPr lang="en-IN" dirty="0">
                <a:solidFill>
                  <a:schemeClr val="accent2"/>
                </a:solidFill>
                <a:effectLst>
                  <a:glow rad="127000">
                    <a:schemeClr val="bg1"/>
                  </a:glow>
                  <a:outerShdw blurRad="38100" dist="38100" dir="2700000" algn="tl">
                    <a:srgbClr val="000000">
                      <a:alpha val="43137"/>
                    </a:srgbClr>
                  </a:outerShdw>
                </a:effectLst>
              </a:rPr>
              <a:t>FLOWCHART:</a:t>
            </a:r>
          </a:p>
        </p:txBody>
      </p:sp>
      <p:pic>
        <p:nvPicPr>
          <p:cNvPr id="5" name="Content Placeholder 4">
            <a:extLst>
              <a:ext uri="{FF2B5EF4-FFF2-40B4-BE49-F238E27FC236}">
                <a16:creationId xmlns:a16="http://schemas.microsoft.com/office/drawing/2014/main" xmlns="" id="{4E080043-04ED-48F6-8BC3-23072733FEF5}"/>
              </a:ext>
            </a:extLst>
          </p:cNvPr>
          <p:cNvPicPr>
            <a:picLocks noGrp="1" noChangeAspect="1"/>
          </p:cNvPicPr>
          <p:nvPr>
            <p:ph idx="1"/>
          </p:nvPr>
        </p:nvPicPr>
        <p:blipFill>
          <a:blip r:embed="rId2"/>
          <a:stretch>
            <a:fillRect/>
          </a:stretch>
        </p:blipFill>
        <p:spPr>
          <a:xfrm>
            <a:off x="3548502" y="2235200"/>
            <a:ext cx="2854331" cy="3881437"/>
          </a:xfrm>
        </p:spPr>
      </p:pic>
    </p:spTree>
    <p:extLst>
      <p:ext uri="{BB962C8B-B14F-4D97-AF65-F5344CB8AC3E}">
        <p14:creationId xmlns:p14="http://schemas.microsoft.com/office/powerpoint/2010/main" val="1366837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ED6DD9-CABB-4B4C-B5A1-A9194E1A64C9}"/>
              </a:ext>
            </a:extLst>
          </p:cNvPr>
          <p:cNvSpPr>
            <a:spLocks noGrp="1"/>
          </p:cNvSpPr>
          <p:nvPr>
            <p:ph type="title"/>
          </p:nvPr>
        </p:nvSpPr>
        <p:spPr/>
        <p:txBody>
          <a:bodyPr/>
          <a:lstStyle/>
          <a:p>
            <a:r>
              <a:rPr lang="en-US" dirty="0"/>
              <a:t/>
            </a:r>
            <a:br>
              <a:rPr lang="en-US" dirty="0"/>
            </a:br>
            <a:r>
              <a:rPr lang="en-IN" dirty="0"/>
              <a:t>WORKING:</a:t>
            </a:r>
          </a:p>
        </p:txBody>
      </p:sp>
      <p:sp>
        <p:nvSpPr>
          <p:cNvPr id="3" name="Content Placeholder 2">
            <a:extLst>
              <a:ext uri="{FF2B5EF4-FFF2-40B4-BE49-F238E27FC236}">
                <a16:creationId xmlns:a16="http://schemas.microsoft.com/office/drawing/2014/main" xmlns="" id="{D0CF26AB-56AD-4DF6-8D64-6E96973F6177}"/>
              </a:ext>
            </a:extLst>
          </p:cNvPr>
          <p:cNvSpPr>
            <a:spLocks noGrp="1"/>
          </p:cNvSpPr>
          <p:nvPr>
            <p:ph idx="1"/>
          </p:nvPr>
        </p:nvSpPr>
        <p:spPr/>
        <p:txBody>
          <a:bodyPr>
            <a:noAutofit/>
          </a:bodyPr>
          <a:lstStyle/>
          <a:p>
            <a:r>
              <a:rPr lang="en-US" sz="1200" i="1" dirty="0">
                <a:latin typeface="Bookman Old Style" panose="02050604050505020204" pitchFamily="18" charset="0"/>
              </a:rPr>
              <a:t>The Project is designed for the check of helmet and alcohol before allowing the vehicle to start. When the rider of the 2 wheeler sits on the vehicle and turns the key on, the bike will not start unless the rider wears the helmet. Once the IR Sensor detects the presence of the rider’s head it signals the microcontroller to check for the alcohol. The MQ303A alcohol sensor is used to detect the presence of alcohol. If there is absence of alcohol the sensor will signal the microcontroller to output a high pulse to the Encoder IC HT12E. The encoded output is then sent to the transmitter for the transmission of RF signal at 433 </a:t>
            </a:r>
            <a:r>
              <a:rPr lang="en-US" sz="1200" i="1" dirty="0" err="1">
                <a:latin typeface="Bookman Old Style" panose="02050604050505020204" pitchFamily="18" charset="0"/>
              </a:rPr>
              <a:t>MHz.</a:t>
            </a:r>
            <a:r>
              <a:rPr lang="en-US" sz="1200" i="1" dirty="0">
                <a:latin typeface="Bookman Old Style" panose="02050604050505020204" pitchFamily="18" charset="0"/>
              </a:rPr>
              <a:t> The microcontroller, alcohol sensor, </a:t>
            </a:r>
            <a:r>
              <a:rPr lang="en-US" sz="1200" i="1" dirty="0" err="1">
                <a:latin typeface="Bookman Old Style" panose="02050604050505020204" pitchFamily="18" charset="0"/>
              </a:rPr>
              <a:t>ir</a:t>
            </a:r>
            <a:r>
              <a:rPr lang="en-US" sz="1200" i="1" dirty="0">
                <a:latin typeface="Bookman Old Style" panose="02050604050505020204" pitchFamily="18" charset="0"/>
              </a:rPr>
              <a:t> sensor encoder, </a:t>
            </a:r>
            <a:r>
              <a:rPr lang="en-US" sz="1200" i="1" dirty="0" err="1">
                <a:latin typeface="Bookman Old Style" panose="02050604050505020204" pitchFamily="18" charset="0"/>
              </a:rPr>
              <a:t>transmitteect</a:t>
            </a:r>
            <a:r>
              <a:rPr lang="en-US" sz="1200" i="1" dirty="0">
                <a:latin typeface="Bookman Old Style" panose="02050604050505020204" pitchFamily="18" charset="0"/>
              </a:rPr>
              <a:t> is designed for the check of helmet and alcohol before allowing the vehicle to start. When the rider of the 2 wheeler sits on the vehicle and turns the key on, the bike will not start unless the rider wears the helmet. Once the IR Sensor detects the presence of the rider’s head it signals the microcontroller to check for the alcohol. The MQ303A alcohol sensor is used to detect the presence of alcohol. If there is absence of alcohol the sensor will signal the microcontroller to output a high pulse to the Encoder IC HT12E. The encoded output is then sent to the transmitter for the transmission of RF signal at 433 </a:t>
            </a:r>
            <a:r>
              <a:rPr lang="en-US" sz="1200" i="1" dirty="0" err="1">
                <a:latin typeface="Bookman Old Style" panose="02050604050505020204" pitchFamily="18" charset="0"/>
              </a:rPr>
              <a:t>MHz.</a:t>
            </a:r>
            <a:r>
              <a:rPr lang="en-US" sz="1200" i="1" dirty="0">
                <a:latin typeface="Bookman Old Style" panose="02050604050505020204" pitchFamily="18" charset="0"/>
              </a:rPr>
              <a:t> The microcontroller, alcohol sensor, </a:t>
            </a:r>
            <a:r>
              <a:rPr lang="en-US" sz="1200" i="1" dirty="0" err="1">
                <a:latin typeface="Bookman Old Style" panose="02050604050505020204" pitchFamily="18" charset="0"/>
              </a:rPr>
              <a:t>ir</a:t>
            </a:r>
            <a:r>
              <a:rPr lang="en-US" sz="1200" i="1" dirty="0">
                <a:latin typeface="Bookman Old Style" panose="02050604050505020204" pitchFamily="18" charset="0"/>
              </a:rPr>
              <a:t> sensor encoder, transmitter is embedded within the helmet. Along with the above units, the helmet has a 180 degree motion sensor which is used to detect the accident condition. The titled head of the driver after an accident will cause motion sensor to respond to the microcontroller to give a high output to the further interfaced GPS-GSM module. This </a:t>
            </a:r>
            <a:r>
              <a:rPr lang="en-US" sz="1200" i="1" dirty="0" err="1">
                <a:latin typeface="Bookman Old Style" panose="02050604050505020204" pitchFamily="18" charset="0"/>
              </a:rPr>
              <a:t>gps</a:t>
            </a:r>
            <a:r>
              <a:rPr lang="en-US" sz="1200" i="1" dirty="0">
                <a:latin typeface="Bookman Old Style" panose="02050604050505020204" pitchFamily="18" charset="0"/>
              </a:rPr>
              <a:t> module will track the location of accident and the </a:t>
            </a:r>
            <a:r>
              <a:rPr lang="en-US" sz="1200" i="1" dirty="0" err="1">
                <a:latin typeface="Bookman Old Style" panose="02050604050505020204" pitchFamily="18" charset="0"/>
              </a:rPr>
              <a:t>gsm</a:t>
            </a:r>
            <a:r>
              <a:rPr lang="en-US" sz="1200" i="1" dirty="0">
                <a:latin typeface="Bookman Old Style" panose="02050604050505020204" pitchFamily="18" charset="0"/>
              </a:rPr>
              <a:t> module will send a text message to the area’s ambulance and also to the family of the victim. The other half of the project is embedded within the vehicle and it includes the receiver, a decoder and a </a:t>
            </a:r>
            <a:r>
              <a:rPr lang="en-US" sz="1200" i="1" dirty="0" err="1">
                <a:latin typeface="Bookman Old Style" panose="02050604050505020204" pitchFamily="18" charset="0"/>
              </a:rPr>
              <a:t>relayr</a:t>
            </a:r>
            <a:r>
              <a:rPr lang="en-US" sz="1200" i="1" dirty="0">
                <a:latin typeface="Bookman Old Style" panose="02050604050505020204" pitchFamily="18" charset="0"/>
              </a:rPr>
              <a:t> is embedded within the helmet. Along with the above units, the helmet has a 180 degree motion sensor which is used to detect the accident condition. The titled head of the driver after an accident will cause motion sensor to respond to the microcontroller to give a high output to the further interfaced GPS-GSM module. This </a:t>
            </a:r>
            <a:r>
              <a:rPr lang="en-US" sz="1200" i="1" dirty="0" err="1">
                <a:latin typeface="Bookman Old Style" panose="02050604050505020204" pitchFamily="18" charset="0"/>
              </a:rPr>
              <a:t>gps</a:t>
            </a:r>
            <a:r>
              <a:rPr lang="en-US" sz="1200" i="1" dirty="0">
                <a:latin typeface="Bookman Old Style" panose="02050604050505020204" pitchFamily="18" charset="0"/>
              </a:rPr>
              <a:t> module will track the location of accident and the </a:t>
            </a:r>
            <a:r>
              <a:rPr lang="en-US" sz="1200" i="1" dirty="0" err="1">
                <a:latin typeface="Bookman Old Style" panose="02050604050505020204" pitchFamily="18" charset="0"/>
              </a:rPr>
              <a:t>gsm</a:t>
            </a:r>
            <a:r>
              <a:rPr lang="en-US" sz="1200" i="1" dirty="0">
                <a:latin typeface="Bookman Old Style" panose="02050604050505020204" pitchFamily="18" charset="0"/>
              </a:rPr>
              <a:t> module will send a text message to the area’s ambulance and also to the family of the victim. The other half of the project is embedded within the vehicle and it includes the receiver, a decoder and a relay.</a:t>
            </a:r>
            <a:endParaRPr lang="en-IN" sz="1200" i="1" dirty="0">
              <a:latin typeface="Bookman Old Style" panose="02050604050505020204" pitchFamily="18" charset="0"/>
            </a:endParaRPr>
          </a:p>
        </p:txBody>
      </p:sp>
    </p:spTree>
    <p:extLst>
      <p:ext uri="{BB962C8B-B14F-4D97-AF65-F5344CB8AC3E}">
        <p14:creationId xmlns:p14="http://schemas.microsoft.com/office/powerpoint/2010/main" val="18979144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TotalTime>
  <Words>1495</Words>
  <Application>Microsoft Office PowerPoint</Application>
  <PresentationFormat>Custom</PresentationFormat>
  <Paragraphs>56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Title Lorem Ipsum</vt:lpstr>
      <vt:lpstr> ABSTRACT:</vt:lpstr>
      <vt:lpstr> INTRODUCTION:</vt:lpstr>
      <vt:lpstr> BLOCK DIAGRAMS:</vt:lpstr>
      <vt:lpstr> </vt:lpstr>
      <vt:lpstr>TECHNICAL DESCRPITION:  A.MICROCONTROLLER(MCU)</vt:lpstr>
      <vt:lpstr> BRIEF INTRODUCTION ABOUT MCU:</vt:lpstr>
      <vt:lpstr> FLOWCHART:</vt:lpstr>
      <vt:lpstr> WORKING:</vt:lpstr>
      <vt:lpstr> EMBEDDED HELMENT:</vt:lpstr>
      <vt:lpstr> GPS-GSM MODEL:</vt:lpstr>
      <vt:lpstr> INTERFACING:</vt:lpstr>
      <vt:lpstr> RESULT AND CONCLUSION:</vt:lpstr>
      <vt:lpstr> FUTURESCOPE:</vt:lpstr>
      <vt:lpstr> 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Satyamounika Bonthu</dc:creator>
  <cp:lastModifiedBy>VIEW</cp:lastModifiedBy>
  <cp:revision>3</cp:revision>
  <dcterms:created xsi:type="dcterms:W3CDTF">2022-01-23T08:52:30Z</dcterms:created>
  <dcterms:modified xsi:type="dcterms:W3CDTF">2022-03-04T14:18:13Z</dcterms:modified>
</cp:coreProperties>
</file>