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7" r:id="rId8"/>
    <p:sldId id="263" r:id="rId9"/>
    <p:sldId id="265" r:id="rId10"/>
    <p:sldId id="266" r:id="rId11"/>
    <p:sldId id="269" r:id="rId12"/>
    <p:sldId id="268" r:id="rId13"/>
    <p:sldId id="27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68394CB-083E-4F61-856D-D895130B3636}" v="1" dt="2023-11-30T16:34:08.69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02" d="100"/>
          <a:sy n="102" d="100"/>
        </p:scale>
        <p:origin x="123"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1007E-6790-C93B-3134-377FEFD4161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788FAB3-58A2-143C-B7C8-18F597722EC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F8FD7EE-7A2D-E100-4773-C2460DD1997F}"/>
              </a:ext>
            </a:extLst>
          </p:cNvPr>
          <p:cNvSpPr>
            <a:spLocks noGrp="1"/>
          </p:cNvSpPr>
          <p:nvPr>
            <p:ph type="dt" sz="half" idx="10"/>
          </p:nvPr>
        </p:nvSpPr>
        <p:spPr/>
        <p:txBody>
          <a:bodyPr/>
          <a:lstStyle/>
          <a:p>
            <a:fld id="{CB7473B8-72C7-4600-BED2-EC81D1138733}" type="datetimeFigureOut">
              <a:rPr lang="en-US" smtClean="0"/>
              <a:t>12/7/2023</a:t>
            </a:fld>
            <a:endParaRPr lang="en-US"/>
          </a:p>
        </p:txBody>
      </p:sp>
      <p:sp>
        <p:nvSpPr>
          <p:cNvPr id="5" name="Footer Placeholder 4">
            <a:extLst>
              <a:ext uri="{FF2B5EF4-FFF2-40B4-BE49-F238E27FC236}">
                <a16:creationId xmlns:a16="http://schemas.microsoft.com/office/drawing/2014/main" id="{E858D630-57DB-F22C-C55D-AF34188E0A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65E6DB-A4D0-6B8E-0E67-5C193063C7BC}"/>
              </a:ext>
            </a:extLst>
          </p:cNvPr>
          <p:cNvSpPr>
            <a:spLocks noGrp="1"/>
          </p:cNvSpPr>
          <p:nvPr>
            <p:ph type="sldNum" sz="quarter" idx="12"/>
          </p:nvPr>
        </p:nvSpPr>
        <p:spPr/>
        <p:txBody>
          <a:bodyPr/>
          <a:lstStyle/>
          <a:p>
            <a:fld id="{2132B013-04E2-453A-BF23-708D3F8BE0A6}" type="slidenum">
              <a:rPr lang="en-US" smtClean="0"/>
              <a:t>‹#›</a:t>
            </a:fld>
            <a:endParaRPr lang="en-US"/>
          </a:p>
        </p:txBody>
      </p:sp>
    </p:spTree>
    <p:extLst>
      <p:ext uri="{BB962C8B-B14F-4D97-AF65-F5344CB8AC3E}">
        <p14:creationId xmlns:p14="http://schemas.microsoft.com/office/powerpoint/2010/main" val="11689893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EE06D-E435-E89D-AF59-4AE0864B234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72F3CA5-A272-5A35-1FC9-BCAEBB01E76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4C551B-87FA-8E69-990C-B210EB163891}"/>
              </a:ext>
            </a:extLst>
          </p:cNvPr>
          <p:cNvSpPr>
            <a:spLocks noGrp="1"/>
          </p:cNvSpPr>
          <p:nvPr>
            <p:ph type="dt" sz="half" idx="10"/>
          </p:nvPr>
        </p:nvSpPr>
        <p:spPr/>
        <p:txBody>
          <a:bodyPr/>
          <a:lstStyle/>
          <a:p>
            <a:fld id="{CB7473B8-72C7-4600-BED2-EC81D1138733}" type="datetimeFigureOut">
              <a:rPr lang="en-US" smtClean="0"/>
              <a:t>12/7/2023</a:t>
            </a:fld>
            <a:endParaRPr lang="en-US"/>
          </a:p>
        </p:txBody>
      </p:sp>
      <p:sp>
        <p:nvSpPr>
          <p:cNvPr id="5" name="Footer Placeholder 4">
            <a:extLst>
              <a:ext uri="{FF2B5EF4-FFF2-40B4-BE49-F238E27FC236}">
                <a16:creationId xmlns:a16="http://schemas.microsoft.com/office/drawing/2014/main" id="{93405908-0246-6906-D1B2-1669D29A48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A3F04F-4062-A52A-0FC2-B34005582939}"/>
              </a:ext>
            </a:extLst>
          </p:cNvPr>
          <p:cNvSpPr>
            <a:spLocks noGrp="1"/>
          </p:cNvSpPr>
          <p:nvPr>
            <p:ph type="sldNum" sz="quarter" idx="12"/>
          </p:nvPr>
        </p:nvSpPr>
        <p:spPr/>
        <p:txBody>
          <a:bodyPr/>
          <a:lstStyle/>
          <a:p>
            <a:fld id="{2132B013-04E2-453A-BF23-708D3F8BE0A6}" type="slidenum">
              <a:rPr lang="en-US" smtClean="0"/>
              <a:t>‹#›</a:t>
            </a:fld>
            <a:endParaRPr lang="en-US"/>
          </a:p>
        </p:txBody>
      </p:sp>
    </p:spTree>
    <p:extLst>
      <p:ext uri="{BB962C8B-B14F-4D97-AF65-F5344CB8AC3E}">
        <p14:creationId xmlns:p14="http://schemas.microsoft.com/office/powerpoint/2010/main" val="2252457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0FD3CD1-FEC2-0B94-D3C6-DCEFFC70CF9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5938EB6-80C8-FEA5-C1FC-EFE7109B0C6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B1024E-3258-F3CC-EAD8-7744CE1ADF2B}"/>
              </a:ext>
            </a:extLst>
          </p:cNvPr>
          <p:cNvSpPr>
            <a:spLocks noGrp="1"/>
          </p:cNvSpPr>
          <p:nvPr>
            <p:ph type="dt" sz="half" idx="10"/>
          </p:nvPr>
        </p:nvSpPr>
        <p:spPr/>
        <p:txBody>
          <a:bodyPr/>
          <a:lstStyle/>
          <a:p>
            <a:fld id="{CB7473B8-72C7-4600-BED2-EC81D1138733}" type="datetimeFigureOut">
              <a:rPr lang="en-US" smtClean="0"/>
              <a:t>12/7/2023</a:t>
            </a:fld>
            <a:endParaRPr lang="en-US"/>
          </a:p>
        </p:txBody>
      </p:sp>
      <p:sp>
        <p:nvSpPr>
          <p:cNvPr id="5" name="Footer Placeholder 4">
            <a:extLst>
              <a:ext uri="{FF2B5EF4-FFF2-40B4-BE49-F238E27FC236}">
                <a16:creationId xmlns:a16="http://schemas.microsoft.com/office/drawing/2014/main" id="{9AE5E5DB-C326-52D5-E91A-5080697ED6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CE3B0C-5EED-B6F2-85EA-C0862D09B984}"/>
              </a:ext>
            </a:extLst>
          </p:cNvPr>
          <p:cNvSpPr>
            <a:spLocks noGrp="1"/>
          </p:cNvSpPr>
          <p:nvPr>
            <p:ph type="sldNum" sz="quarter" idx="12"/>
          </p:nvPr>
        </p:nvSpPr>
        <p:spPr/>
        <p:txBody>
          <a:bodyPr/>
          <a:lstStyle/>
          <a:p>
            <a:fld id="{2132B013-04E2-453A-BF23-708D3F8BE0A6}" type="slidenum">
              <a:rPr lang="en-US" smtClean="0"/>
              <a:t>‹#›</a:t>
            </a:fld>
            <a:endParaRPr lang="en-US"/>
          </a:p>
        </p:txBody>
      </p:sp>
    </p:spTree>
    <p:extLst>
      <p:ext uri="{BB962C8B-B14F-4D97-AF65-F5344CB8AC3E}">
        <p14:creationId xmlns:p14="http://schemas.microsoft.com/office/powerpoint/2010/main" val="41245074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A3073-75CD-EAC7-E9E9-E74C76B44D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578C545-D0B5-F4EA-05FD-C42274B287F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CC41AA-EA28-DEBB-866C-B391BB1EA9EF}"/>
              </a:ext>
            </a:extLst>
          </p:cNvPr>
          <p:cNvSpPr>
            <a:spLocks noGrp="1"/>
          </p:cNvSpPr>
          <p:nvPr>
            <p:ph type="dt" sz="half" idx="10"/>
          </p:nvPr>
        </p:nvSpPr>
        <p:spPr/>
        <p:txBody>
          <a:bodyPr/>
          <a:lstStyle/>
          <a:p>
            <a:fld id="{CB7473B8-72C7-4600-BED2-EC81D1138733}" type="datetimeFigureOut">
              <a:rPr lang="en-US" smtClean="0"/>
              <a:t>12/7/2023</a:t>
            </a:fld>
            <a:endParaRPr lang="en-US"/>
          </a:p>
        </p:txBody>
      </p:sp>
      <p:sp>
        <p:nvSpPr>
          <p:cNvPr id="5" name="Footer Placeholder 4">
            <a:extLst>
              <a:ext uri="{FF2B5EF4-FFF2-40B4-BE49-F238E27FC236}">
                <a16:creationId xmlns:a16="http://schemas.microsoft.com/office/drawing/2014/main" id="{3A926E52-7724-5616-A8B4-B835C7D6DC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5393F9-4D0A-B6B0-792A-EA4FC88FB052}"/>
              </a:ext>
            </a:extLst>
          </p:cNvPr>
          <p:cNvSpPr>
            <a:spLocks noGrp="1"/>
          </p:cNvSpPr>
          <p:nvPr>
            <p:ph type="sldNum" sz="quarter" idx="12"/>
          </p:nvPr>
        </p:nvSpPr>
        <p:spPr/>
        <p:txBody>
          <a:bodyPr/>
          <a:lstStyle/>
          <a:p>
            <a:fld id="{2132B013-04E2-453A-BF23-708D3F8BE0A6}" type="slidenum">
              <a:rPr lang="en-US" smtClean="0"/>
              <a:t>‹#›</a:t>
            </a:fld>
            <a:endParaRPr lang="en-US"/>
          </a:p>
        </p:txBody>
      </p:sp>
    </p:spTree>
    <p:extLst>
      <p:ext uri="{BB962C8B-B14F-4D97-AF65-F5344CB8AC3E}">
        <p14:creationId xmlns:p14="http://schemas.microsoft.com/office/powerpoint/2010/main" val="35969161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6C8F5-F299-2740-FD9B-947F4F4F378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7674A99-E9A3-0B09-64E2-C09461161B5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A4D6074-76F5-6544-89DF-F4A005AEC5AD}"/>
              </a:ext>
            </a:extLst>
          </p:cNvPr>
          <p:cNvSpPr>
            <a:spLocks noGrp="1"/>
          </p:cNvSpPr>
          <p:nvPr>
            <p:ph type="dt" sz="half" idx="10"/>
          </p:nvPr>
        </p:nvSpPr>
        <p:spPr/>
        <p:txBody>
          <a:bodyPr/>
          <a:lstStyle/>
          <a:p>
            <a:fld id="{CB7473B8-72C7-4600-BED2-EC81D1138733}" type="datetimeFigureOut">
              <a:rPr lang="en-US" smtClean="0"/>
              <a:t>12/7/2023</a:t>
            </a:fld>
            <a:endParaRPr lang="en-US"/>
          </a:p>
        </p:txBody>
      </p:sp>
      <p:sp>
        <p:nvSpPr>
          <p:cNvPr id="5" name="Footer Placeholder 4">
            <a:extLst>
              <a:ext uri="{FF2B5EF4-FFF2-40B4-BE49-F238E27FC236}">
                <a16:creationId xmlns:a16="http://schemas.microsoft.com/office/drawing/2014/main" id="{23FEFFAE-6FEC-FD30-1BE3-339BA71BD9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30564F-FB3D-933F-0460-2FDEDD495BD5}"/>
              </a:ext>
            </a:extLst>
          </p:cNvPr>
          <p:cNvSpPr>
            <a:spLocks noGrp="1"/>
          </p:cNvSpPr>
          <p:nvPr>
            <p:ph type="sldNum" sz="quarter" idx="12"/>
          </p:nvPr>
        </p:nvSpPr>
        <p:spPr/>
        <p:txBody>
          <a:bodyPr/>
          <a:lstStyle/>
          <a:p>
            <a:fld id="{2132B013-04E2-453A-BF23-708D3F8BE0A6}" type="slidenum">
              <a:rPr lang="en-US" smtClean="0"/>
              <a:t>‹#›</a:t>
            </a:fld>
            <a:endParaRPr lang="en-US"/>
          </a:p>
        </p:txBody>
      </p:sp>
    </p:spTree>
    <p:extLst>
      <p:ext uri="{BB962C8B-B14F-4D97-AF65-F5344CB8AC3E}">
        <p14:creationId xmlns:p14="http://schemas.microsoft.com/office/powerpoint/2010/main" val="40878282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CD480-B56D-13AA-DD07-2491579AC96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A939341-9105-9669-9353-AB2648C0A2B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1A8D045-11CD-635E-ECBA-6CB92D6CF05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0E5995C-F48C-2428-EF47-19595C7D16DC}"/>
              </a:ext>
            </a:extLst>
          </p:cNvPr>
          <p:cNvSpPr>
            <a:spLocks noGrp="1"/>
          </p:cNvSpPr>
          <p:nvPr>
            <p:ph type="dt" sz="half" idx="10"/>
          </p:nvPr>
        </p:nvSpPr>
        <p:spPr/>
        <p:txBody>
          <a:bodyPr/>
          <a:lstStyle/>
          <a:p>
            <a:fld id="{CB7473B8-72C7-4600-BED2-EC81D1138733}" type="datetimeFigureOut">
              <a:rPr lang="en-US" smtClean="0"/>
              <a:t>12/7/2023</a:t>
            </a:fld>
            <a:endParaRPr lang="en-US"/>
          </a:p>
        </p:txBody>
      </p:sp>
      <p:sp>
        <p:nvSpPr>
          <p:cNvPr id="6" name="Footer Placeholder 5">
            <a:extLst>
              <a:ext uri="{FF2B5EF4-FFF2-40B4-BE49-F238E27FC236}">
                <a16:creationId xmlns:a16="http://schemas.microsoft.com/office/drawing/2014/main" id="{5C0F2E37-D564-8609-7C58-01051F361B7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55DF070-4709-4AB2-D2E5-EC4282678266}"/>
              </a:ext>
            </a:extLst>
          </p:cNvPr>
          <p:cNvSpPr>
            <a:spLocks noGrp="1"/>
          </p:cNvSpPr>
          <p:nvPr>
            <p:ph type="sldNum" sz="quarter" idx="12"/>
          </p:nvPr>
        </p:nvSpPr>
        <p:spPr/>
        <p:txBody>
          <a:bodyPr/>
          <a:lstStyle/>
          <a:p>
            <a:fld id="{2132B013-04E2-453A-BF23-708D3F8BE0A6}" type="slidenum">
              <a:rPr lang="en-US" smtClean="0"/>
              <a:t>‹#›</a:t>
            </a:fld>
            <a:endParaRPr lang="en-US"/>
          </a:p>
        </p:txBody>
      </p:sp>
    </p:spTree>
    <p:extLst>
      <p:ext uri="{BB962C8B-B14F-4D97-AF65-F5344CB8AC3E}">
        <p14:creationId xmlns:p14="http://schemas.microsoft.com/office/powerpoint/2010/main" val="12344836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D7954-F35C-9157-3784-BA73327789C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7926762-390C-2C3E-28DB-3620D46D8FB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88A4E68-BFF5-0597-8B07-723FCC22C8D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1899042-5EA0-476E-E0E3-FF8734A677F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13C1009-B87B-911E-DD6D-2B2FC2D5CF7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6A3B5F8-A9D2-9762-014C-36FD7DE2B263}"/>
              </a:ext>
            </a:extLst>
          </p:cNvPr>
          <p:cNvSpPr>
            <a:spLocks noGrp="1"/>
          </p:cNvSpPr>
          <p:nvPr>
            <p:ph type="dt" sz="half" idx="10"/>
          </p:nvPr>
        </p:nvSpPr>
        <p:spPr/>
        <p:txBody>
          <a:bodyPr/>
          <a:lstStyle/>
          <a:p>
            <a:fld id="{CB7473B8-72C7-4600-BED2-EC81D1138733}" type="datetimeFigureOut">
              <a:rPr lang="en-US" smtClean="0"/>
              <a:t>12/7/2023</a:t>
            </a:fld>
            <a:endParaRPr lang="en-US"/>
          </a:p>
        </p:txBody>
      </p:sp>
      <p:sp>
        <p:nvSpPr>
          <p:cNvPr id="8" name="Footer Placeholder 7">
            <a:extLst>
              <a:ext uri="{FF2B5EF4-FFF2-40B4-BE49-F238E27FC236}">
                <a16:creationId xmlns:a16="http://schemas.microsoft.com/office/drawing/2014/main" id="{E033D44B-0E89-D0B8-5E4E-0263ECE37D8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F89A931-1CAA-0BD1-2399-B6795D7B2617}"/>
              </a:ext>
            </a:extLst>
          </p:cNvPr>
          <p:cNvSpPr>
            <a:spLocks noGrp="1"/>
          </p:cNvSpPr>
          <p:nvPr>
            <p:ph type="sldNum" sz="quarter" idx="12"/>
          </p:nvPr>
        </p:nvSpPr>
        <p:spPr/>
        <p:txBody>
          <a:bodyPr/>
          <a:lstStyle/>
          <a:p>
            <a:fld id="{2132B013-04E2-453A-BF23-708D3F8BE0A6}" type="slidenum">
              <a:rPr lang="en-US" smtClean="0"/>
              <a:t>‹#›</a:t>
            </a:fld>
            <a:endParaRPr lang="en-US"/>
          </a:p>
        </p:txBody>
      </p:sp>
    </p:spTree>
    <p:extLst>
      <p:ext uri="{BB962C8B-B14F-4D97-AF65-F5344CB8AC3E}">
        <p14:creationId xmlns:p14="http://schemas.microsoft.com/office/powerpoint/2010/main" val="40073153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15AF9-C506-864D-0862-1C09DC443E1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420ECF4-DA54-5EE3-D83F-76F3509385E2}"/>
              </a:ext>
            </a:extLst>
          </p:cNvPr>
          <p:cNvSpPr>
            <a:spLocks noGrp="1"/>
          </p:cNvSpPr>
          <p:nvPr>
            <p:ph type="dt" sz="half" idx="10"/>
          </p:nvPr>
        </p:nvSpPr>
        <p:spPr/>
        <p:txBody>
          <a:bodyPr/>
          <a:lstStyle/>
          <a:p>
            <a:fld id="{CB7473B8-72C7-4600-BED2-EC81D1138733}" type="datetimeFigureOut">
              <a:rPr lang="en-US" smtClean="0"/>
              <a:t>12/7/2023</a:t>
            </a:fld>
            <a:endParaRPr lang="en-US"/>
          </a:p>
        </p:txBody>
      </p:sp>
      <p:sp>
        <p:nvSpPr>
          <p:cNvPr id="4" name="Footer Placeholder 3">
            <a:extLst>
              <a:ext uri="{FF2B5EF4-FFF2-40B4-BE49-F238E27FC236}">
                <a16:creationId xmlns:a16="http://schemas.microsoft.com/office/drawing/2014/main" id="{31F6F313-4F63-DBDC-CB4F-D17596604C6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0DBD131-7660-C9EB-0555-3A57A0ADD05A}"/>
              </a:ext>
            </a:extLst>
          </p:cNvPr>
          <p:cNvSpPr>
            <a:spLocks noGrp="1"/>
          </p:cNvSpPr>
          <p:nvPr>
            <p:ph type="sldNum" sz="quarter" idx="12"/>
          </p:nvPr>
        </p:nvSpPr>
        <p:spPr/>
        <p:txBody>
          <a:bodyPr/>
          <a:lstStyle/>
          <a:p>
            <a:fld id="{2132B013-04E2-453A-BF23-708D3F8BE0A6}" type="slidenum">
              <a:rPr lang="en-US" smtClean="0"/>
              <a:t>‹#›</a:t>
            </a:fld>
            <a:endParaRPr lang="en-US"/>
          </a:p>
        </p:txBody>
      </p:sp>
    </p:spTree>
    <p:extLst>
      <p:ext uri="{BB962C8B-B14F-4D97-AF65-F5344CB8AC3E}">
        <p14:creationId xmlns:p14="http://schemas.microsoft.com/office/powerpoint/2010/main" val="10057957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08E0034-053E-F2F0-E2AD-EE70DE6BF09A}"/>
              </a:ext>
            </a:extLst>
          </p:cNvPr>
          <p:cNvSpPr>
            <a:spLocks noGrp="1"/>
          </p:cNvSpPr>
          <p:nvPr>
            <p:ph type="dt" sz="half" idx="10"/>
          </p:nvPr>
        </p:nvSpPr>
        <p:spPr/>
        <p:txBody>
          <a:bodyPr/>
          <a:lstStyle/>
          <a:p>
            <a:fld id="{CB7473B8-72C7-4600-BED2-EC81D1138733}" type="datetimeFigureOut">
              <a:rPr lang="en-US" smtClean="0"/>
              <a:t>12/7/2023</a:t>
            </a:fld>
            <a:endParaRPr lang="en-US"/>
          </a:p>
        </p:txBody>
      </p:sp>
      <p:sp>
        <p:nvSpPr>
          <p:cNvPr id="3" name="Footer Placeholder 2">
            <a:extLst>
              <a:ext uri="{FF2B5EF4-FFF2-40B4-BE49-F238E27FC236}">
                <a16:creationId xmlns:a16="http://schemas.microsoft.com/office/drawing/2014/main" id="{A3723038-C1B2-25EE-9DB3-168B8FA0509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F1D9B7F-36B6-55F5-8EE5-C7032197B1EF}"/>
              </a:ext>
            </a:extLst>
          </p:cNvPr>
          <p:cNvSpPr>
            <a:spLocks noGrp="1"/>
          </p:cNvSpPr>
          <p:nvPr>
            <p:ph type="sldNum" sz="quarter" idx="12"/>
          </p:nvPr>
        </p:nvSpPr>
        <p:spPr/>
        <p:txBody>
          <a:bodyPr/>
          <a:lstStyle/>
          <a:p>
            <a:fld id="{2132B013-04E2-453A-BF23-708D3F8BE0A6}" type="slidenum">
              <a:rPr lang="en-US" smtClean="0"/>
              <a:t>‹#›</a:t>
            </a:fld>
            <a:endParaRPr lang="en-US"/>
          </a:p>
        </p:txBody>
      </p:sp>
    </p:spTree>
    <p:extLst>
      <p:ext uri="{BB962C8B-B14F-4D97-AF65-F5344CB8AC3E}">
        <p14:creationId xmlns:p14="http://schemas.microsoft.com/office/powerpoint/2010/main" val="2325190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523D5-F738-75FE-1C09-0CD3954E5D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305F15A-D27A-B09E-4CD2-99D3570D982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A4AFD27-C5C9-3D87-0C79-2318EBDD4A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196BBF-A882-016A-CBC4-ED6A1681EE17}"/>
              </a:ext>
            </a:extLst>
          </p:cNvPr>
          <p:cNvSpPr>
            <a:spLocks noGrp="1"/>
          </p:cNvSpPr>
          <p:nvPr>
            <p:ph type="dt" sz="half" idx="10"/>
          </p:nvPr>
        </p:nvSpPr>
        <p:spPr/>
        <p:txBody>
          <a:bodyPr/>
          <a:lstStyle/>
          <a:p>
            <a:fld id="{CB7473B8-72C7-4600-BED2-EC81D1138733}" type="datetimeFigureOut">
              <a:rPr lang="en-US" smtClean="0"/>
              <a:t>12/7/2023</a:t>
            </a:fld>
            <a:endParaRPr lang="en-US"/>
          </a:p>
        </p:txBody>
      </p:sp>
      <p:sp>
        <p:nvSpPr>
          <p:cNvPr id="6" name="Footer Placeholder 5">
            <a:extLst>
              <a:ext uri="{FF2B5EF4-FFF2-40B4-BE49-F238E27FC236}">
                <a16:creationId xmlns:a16="http://schemas.microsoft.com/office/drawing/2014/main" id="{FF286999-C8F2-98C2-78B1-9A665DDF91B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53C8C99-01D2-2DC8-E78B-C58E613FC93D}"/>
              </a:ext>
            </a:extLst>
          </p:cNvPr>
          <p:cNvSpPr>
            <a:spLocks noGrp="1"/>
          </p:cNvSpPr>
          <p:nvPr>
            <p:ph type="sldNum" sz="quarter" idx="12"/>
          </p:nvPr>
        </p:nvSpPr>
        <p:spPr/>
        <p:txBody>
          <a:bodyPr/>
          <a:lstStyle/>
          <a:p>
            <a:fld id="{2132B013-04E2-453A-BF23-708D3F8BE0A6}" type="slidenum">
              <a:rPr lang="en-US" smtClean="0"/>
              <a:t>‹#›</a:t>
            </a:fld>
            <a:endParaRPr lang="en-US"/>
          </a:p>
        </p:txBody>
      </p:sp>
    </p:spTree>
    <p:extLst>
      <p:ext uri="{BB962C8B-B14F-4D97-AF65-F5344CB8AC3E}">
        <p14:creationId xmlns:p14="http://schemas.microsoft.com/office/powerpoint/2010/main" val="38764875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961AE-8089-F2B8-A0B3-B106A8C6B4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ED774D1-D07F-E266-DDDB-F908DA9C283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43678FA-4B7F-5E5C-B1D0-8477DA1067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5315E4E-D173-2011-81B0-592D7DEBCBDF}"/>
              </a:ext>
            </a:extLst>
          </p:cNvPr>
          <p:cNvSpPr>
            <a:spLocks noGrp="1"/>
          </p:cNvSpPr>
          <p:nvPr>
            <p:ph type="dt" sz="half" idx="10"/>
          </p:nvPr>
        </p:nvSpPr>
        <p:spPr/>
        <p:txBody>
          <a:bodyPr/>
          <a:lstStyle/>
          <a:p>
            <a:fld id="{CB7473B8-72C7-4600-BED2-EC81D1138733}" type="datetimeFigureOut">
              <a:rPr lang="en-US" smtClean="0"/>
              <a:t>12/7/2023</a:t>
            </a:fld>
            <a:endParaRPr lang="en-US"/>
          </a:p>
        </p:txBody>
      </p:sp>
      <p:sp>
        <p:nvSpPr>
          <p:cNvPr id="6" name="Footer Placeholder 5">
            <a:extLst>
              <a:ext uri="{FF2B5EF4-FFF2-40B4-BE49-F238E27FC236}">
                <a16:creationId xmlns:a16="http://schemas.microsoft.com/office/drawing/2014/main" id="{99EE39EB-258C-88E9-83BF-2626CB1B940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BE4F1F3-699A-E454-B089-1143E968120A}"/>
              </a:ext>
            </a:extLst>
          </p:cNvPr>
          <p:cNvSpPr>
            <a:spLocks noGrp="1"/>
          </p:cNvSpPr>
          <p:nvPr>
            <p:ph type="sldNum" sz="quarter" idx="12"/>
          </p:nvPr>
        </p:nvSpPr>
        <p:spPr/>
        <p:txBody>
          <a:bodyPr/>
          <a:lstStyle/>
          <a:p>
            <a:fld id="{2132B013-04E2-453A-BF23-708D3F8BE0A6}" type="slidenum">
              <a:rPr lang="en-US" smtClean="0"/>
              <a:t>‹#›</a:t>
            </a:fld>
            <a:endParaRPr lang="en-US"/>
          </a:p>
        </p:txBody>
      </p:sp>
    </p:spTree>
    <p:extLst>
      <p:ext uri="{BB962C8B-B14F-4D97-AF65-F5344CB8AC3E}">
        <p14:creationId xmlns:p14="http://schemas.microsoft.com/office/powerpoint/2010/main" val="4161496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3C9FD09-788E-C64A-469A-494265FE77E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ED20C02-6F76-03AE-F9F1-8E5CB0C1ACC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785C03-60FA-A284-C73B-0CB7D74FC9D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7473B8-72C7-4600-BED2-EC81D1138733}" type="datetimeFigureOut">
              <a:rPr lang="en-US" smtClean="0"/>
              <a:t>12/7/2023</a:t>
            </a:fld>
            <a:endParaRPr lang="en-US"/>
          </a:p>
        </p:txBody>
      </p:sp>
      <p:sp>
        <p:nvSpPr>
          <p:cNvPr id="5" name="Footer Placeholder 4">
            <a:extLst>
              <a:ext uri="{FF2B5EF4-FFF2-40B4-BE49-F238E27FC236}">
                <a16:creationId xmlns:a16="http://schemas.microsoft.com/office/drawing/2014/main" id="{67D73734-978C-461B-E479-B69C93F10A9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6390E43-19B0-15B1-EBC8-D87692C77E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32B013-04E2-453A-BF23-708D3F8BE0A6}" type="slidenum">
              <a:rPr lang="en-US" smtClean="0"/>
              <a:t>‹#›</a:t>
            </a:fld>
            <a:endParaRPr lang="en-US"/>
          </a:p>
        </p:txBody>
      </p:sp>
    </p:spTree>
    <p:extLst>
      <p:ext uri="{BB962C8B-B14F-4D97-AF65-F5344CB8AC3E}">
        <p14:creationId xmlns:p14="http://schemas.microsoft.com/office/powerpoint/2010/main" val="3132072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C0599-B768-665E-5A71-F85A2AB39094}"/>
              </a:ext>
            </a:extLst>
          </p:cNvPr>
          <p:cNvSpPr>
            <a:spLocks noGrp="1"/>
          </p:cNvSpPr>
          <p:nvPr>
            <p:ph type="ctrTitle"/>
          </p:nvPr>
        </p:nvSpPr>
        <p:spPr>
          <a:xfrm>
            <a:off x="1524000" y="502920"/>
            <a:ext cx="9144000" cy="828357"/>
          </a:xfrm>
        </p:spPr>
        <p:txBody>
          <a:bodyPr>
            <a:normAutofit fontScale="90000"/>
          </a:bodyPr>
          <a:lstStyle/>
          <a:p>
            <a:r>
              <a:rPr lang="en-US" b="1" dirty="0">
                <a:solidFill>
                  <a:srgbClr val="0070C0"/>
                </a:solidFill>
              </a:rPr>
              <a:t>Project</a:t>
            </a:r>
          </a:p>
        </p:txBody>
      </p:sp>
      <p:sp>
        <p:nvSpPr>
          <p:cNvPr id="3" name="Subtitle 2">
            <a:extLst>
              <a:ext uri="{FF2B5EF4-FFF2-40B4-BE49-F238E27FC236}">
                <a16:creationId xmlns:a16="http://schemas.microsoft.com/office/drawing/2014/main" id="{8A4ACD9A-CF90-F393-C525-A2C8AF008985}"/>
              </a:ext>
            </a:extLst>
          </p:cNvPr>
          <p:cNvSpPr>
            <a:spLocks noGrp="1"/>
          </p:cNvSpPr>
          <p:nvPr>
            <p:ph type="subTitle" idx="1"/>
          </p:nvPr>
        </p:nvSpPr>
        <p:spPr>
          <a:xfrm>
            <a:off x="655320" y="1331277"/>
            <a:ext cx="10850880" cy="5023803"/>
          </a:xfrm>
        </p:spPr>
        <p:txBody>
          <a:bodyPr>
            <a:normAutofit/>
          </a:bodyPr>
          <a:lstStyle/>
          <a:p>
            <a:r>
              <a:rPr lang="en-US" sz="4400" b="1" dirty="0"/>
              <a:t>Deep Learning</a:t>
            </a:r>
          </a:p>
          <a:p>
            <a:endParaRPr lang="en-US" sz="3600" dirty="0"/>
          </a:p>
          <a:p>
            <a:r>
              <a:rPr lang="en-US" sz="4000" dirty="0"/>
              <a:t>Title</a:t>
            </a:r>
          </a:p>
          <a:p>
            <a:r>
              <a:rPr lang="en-US" sz="3600" dirty="0"/>
              <a:t>Unmasking The Fake Faces Using Deep Learning Techniques</a:t>
            </a:r>
          </a:p>
          <a:p>
            <a:endParaRPr lang="en-US" sz="3600" dirty="0"/>
          </a:p>
          <a:p>
            <a:pPr algn="l">
              <a:lnSpc>
                <a:spcPct val="100000"/>
              </a:lnSpc>
            </a:pPr>
            <a:r>
              <a:rPr lang="en-US" sz="2800" u="sng" dirty="0"/>
              <a:t>Team Members:</a:t>
            </a:r>
          </a:p>
          <a:p>
            <a:pPr algn="just">
              <a:lnSpc>
                <a:spcPct val="100000"/>
              </a:lnSpc>
            </a:pPr>
            <a:r>
              <a:rPr lang="en-US" sz="2800" dirty="0">
                <a:solidFill>
                  <a:schemeClr val="tx1"/>
                </a:solidFill>
                <a:cs typeface="Times New Roman" panose="02020603050405020304" pitchFamily="18" charset="0"/>
              </a:rPr>
              <a:t>Saranya, </a:t>
            </a:r>
            <a:r>
              <a:rPr lang="en-US" sz="2800" dirty="0" err="1">
                <a:solidFill>
                  <a:schemeClr val="tx1"/>
                </a:solidFill>
                <a:cs typeface="Times New Roman" panose="02020603050405020304" pitchFamily="18" charset="0"/>
              </a:rPr>
              <a:t>Degapudi</a:t>
            </a:r>
            <a:endParaRPr lang="en-US" sz="2800" dirty="0">
              <a:solidFill>
                <a:schemeClr val="tx1"/>
              </a:solidFill>
              <a:cs typeface="Times New Roman" panose="02020603050405020304" pitchFamily="18" charset="0"/>
            </a:endParaRPr>
          </a:p>
          <a:p>
            <a:endParaRPr lang="en-US" sz="3600" dirty="0"/>
          </a:p>
        </p:txBody>
      </p:sp>
    </p:spTree>
    <p:extLst>
      <p:ext uri="{BB962C8B-B14F-4D97-AF65-F5344CB8AC3E}">
        <p14:creationId xmlns:p14="http://schemas.microsoft.com/office/powerpoint/2010/main" val="4054020118"/>
      </p:ext>
    </p:extLst>
  </p:cSld>
  <p:clrMapOvr>
    <a:masterClrMapping/>
  </p:clrMapOvr>
  <mc:AlternateContent xmlns:mc="http://schemas.openxmlformats.org/markup-compatibility/2006" xmlns:p14="http://schemas.microsoft.com/office/powerpoint/2010/main">
    <mc:Choice Requires="p14">
      <p:transition spd="slow" p14:dur="2000" advTm="682"/>
    </mc:Choice>
    <mc:Fallback xmlns="">
      <p:transition spd="slow" advTm="682"/>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7DB9F-1B58-93CA-EBD1-14A7E42DEDE8}"/>
              </a:ext>
            </a:extLst>
          </p:cNvPr>
          <p:cNvSpPr>
            <a:spLocks noGrp="1"/>
          </p:cNvSpPr>
          <p:nvPr>
            <p:ph type="title"/>
          </p:nvPr>
        </p:nvSpPr>
        <p:spPr>
          <a:xfrm>
            <a:off x="1274299" y="290097"/>
            <a:ext cx="10515600" cy="1325563"/>
          </a:xfrm>
        </p:spPr>
        <p:txBody>
          <a:bodyPr/>
          <a:lstStyle/>
          <a:p>
            <a:r>
              <a:rPr lang="en-US" b="1" dirty="0">
                <a:solidFill>
                  <a:srgbClr val="0070C0"/>
                </a:solidFill>
              </a:rPr>
              <a:t>                    ARCHITECTURE</a:t>
            </a:r>
            <a:endParaRPr lang="en-IN" dirty="0"/>
          </a:p>
        </p:txBody>
      </p:sp>
      <p:sp>
        <p:nvSpPr>
          <p:cNvPr id="3" name="Content Placeholder 2">
            <a:extLst>
              <a:ext uri="{FF2B5EF4-FFF2-40B4-BE49-F238E27FC236}">
                <a16:creationId xmlns:a16="http://schemas.microsoft.com/office/drawing/2014/main" id="{55FE02FF-9AC4-7FD9-6A4D-D4B8144F2F34}"/>
              </a:ext>
            </a:extLst>
          </p:cNvPr>
          <p:cNvSpPr>
            <a:spLocks noGrp="1"/>
          </p:cNvSpPr>
          <p:nvPr>
            <p:ph idx="1"/>
          </p:nvPr>
        </p:nvSpPr>
        <p:spPr/>
        <p:txBody>
          <a:bodyPr>
            <a:normAutofit/>
          </a:bodyPr>
          <a:lstStyle/>
          <a:p>
            <a:pPr marL="0" indent="0" rtl="0">
              <a:spcBef>
                <a:spcPts val="1600"/>
              </a:spcBef>
              <a:spcAft>
                <a:spcPts val="400"/>
              </a:spcAft>
              <a:buNone/>
            </a:pPr>
            <a:r>
              <a:rPr lang="en-US" b="1" i="0" u="sng" strike="noStrike" dirty="0">
                <a:solidFill>
                  <a:srgbClr val="434343"/>
                </a:solidFill>
                <a:effectLst/>
                <a:latin typeface="Times New Roman" panose="02020603050405020304" pitchFamily="18" charset="0"/>
                <a:cs typeface="Times New Roman" panose="02020603050405020304" pitchFamily="18" charset="0"/>
              </a:rPr>
              <a:t>Pre-Trained ResNeXt50 Model</a:t>
            </a:r>
            <a:r>
              <a:rPr lang="en-US" b="0" i="0" u="sng" strike="noStrike" dirty="0">
                <a:solidFill>
                  <a:srgbClr val="434343"/>
                </a:solidFill>
                <a:effectLst/>
                <a:latin typeface="Times New Roman" panose="02020603050405020304" pitchFamily="18" charset="0"/>
                <a:cs typeface="Times New Roman" panose="02020603050405020304" pitchFamily="18" charset="0"/>
              </a:rPr>
              <a:t>:</a:t>
            </a:r>
            <a:endParaRPr lang="en-US" b="1" u="sng" dirty="0">
              <a:effectLst/>
              <a:latin typeface="Times New Roman" panose="02020603050405020304" pitchFamily="18" charset="0"/>
              <a:cs typeface="Times New Roman" panose="02020603050405020304" pitchFamily="18" charset="0"/>
            </a:endParaRPr>
          </a:p>
          <a:p>
            <a:pPr rtl="0">
              <a:spcBef>
                <a:spcPts val="0"/>
              </a:spcBef>
              <a:spcAft>
                <a:spcPts val="0"/>
              </a:spcAft>
            </a:pPr>
            <a:r>
              <a:rPr lang="en-US" b="0" i="0" u="none" strike="noStrike" dirty="0">
                <a:solidFill>
                  <a:srgbClr val="000000"/>
                </a:solidFill>
                <a:effectLst/>
                <a:latin typeface="Times New Roman" panose="02020603050405020304" pitchFamily="18" charset="0"/>
                <a:cs typeface="Times New Roman" panose="02020603050405020304" pitchFamily="18" charset="0"/>
              </a:rPr>
              <a:t>The model integrates the ResNeXt50 architecture, a powerful variant of </a:t>
            </a:r>
            <a:r>
              <a:rPr lang="en-US" b="0" i="0" u="none" strike="noStrike" dirty="0" err="1">
                <a:solidFill>
                  <a:srgbClr val="000000"/>
                </a:solidFill>
                <a:effectLst/>
                <a:latin typeface="Times New Roman" panose="02020603050405020304" pitchFamily="18" charset="0"/>
                <a:cs typeface="Times New Roman" panose="02020603050405020304" pitchFamily="18" charset="0"/>
              </a:rPr>
              <a:t>ResNet</a:t>
            </a:r>
            <a:r>
              <a:rPr lang="en-US" b="0" i="0" u="none" strike="noStrike" dirty="0">
                <a:solidFill>
                  <a:srgbClr val="000000"/>
                </a:solidFill>
                <a:effectLst/>
                <a:latin typeface="Times New Roman" panose="02020603050405020304" pitchFamily="18" charset="0"/>
                <a:cs typeface="Times New Roman" panose="02020603050405020304" pitchFamily="18" charset="0"/>
              </a:rPr>
              <a:t>, renowned for its effectiveness in image-related tasks.</a:t>
            </a:r>
            <a:endParaRPr lang="en-US" b="0" dirty="0">
              <a:effectLst/>
              <a:latin typeface="Times New Roman" panose="02020603050405020304" pitchFamily="18" charset="0"/>
              <a:cs typeface="Times New Roman" panose="02020603050405020304" pitchFamily="18" charset="0"/>
            </a:endParaRPr>
          </a:p>
          <a:p>
            <a:pPr rtl="0">
              <a:spcBef>
                <a:spcPts val="0"/>
              </a:spcBef>
              <a:spcAft>
                <a:spcPts val="0"/>
              </a:spcAft>
            </a:pPr>
            <a:r>
              <a:rPr lang="en-US" b="0" i="0" u="none" strike="noStrike" dirty="0">
                <a:solidFill>
                  <a:srgbClr val="000000"/>
                </a:solidFill>
                <a:effectLst/>
                <a:latin typeface="Times New Roman" panose="02020603050405020304" pitchFamily="18" charset="0"/>
                <a:cs typeface="Times New Roman" panose="02020603050405020304" pitchFamily="18" charset="0"/>
              </a:rPr>
              <a:t>By loading pre-trained weights, the ResNeXt50 module serves as a potent feature extractor, adept at discerning high-level patterns and representations within input images.</a:t>
            </a:r>
            <a:endParaRPr lang="en-US" b="0" dirty="0">
              <a:effectLst/>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339769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96C29-14E0-158C-BBCF-7E191BC7893D}"/>
              </a:ext>
            </a:extLst>
          </p:cNvPr>
          <p:cNvSpPr>
            <a:spLocks noGrp="1"/>
          </p:cNvSpPr>
          <p:nvPr>
            <p:ph type="title"/>
          </p:nvPr>
        </p:nvSpPr>
        <p:spPr>
          <a:xfrm>
            <a:off x="838200" y="18255"/>
            <a:ext cx="10515600" cy="1325563"/>
          </a:xfrm>
        </p:spPr>
        <p:txBody>
          <a:bodyPr/>
          <a:lstStyle/>
          <a:p>
            <a:r>
              <a:rPr lang="en-US" b="1" dirty="0">
                <a:solidFill>
                  <a:srgbClr val="0070C0"/>
                </a:solidFill>
              </a:rPr>
              <a:t>                        ARCHITECTURE</a:t>
            </a:r>
            <a:endParaRPr lang="en-IN" dirty="0"/>
          </a:p>
        </p:txBody>
      </p:sp>
      <p:sp>
        <p:nvSpPr>
          <p:cNvPr id="3" name="Content Placeholder 2">
            <a:extLst>
              <a:ext uri="{FF2B5EF4-FFF2-40B4-BE49-F238E27FC236}">
                <a16:creationId xmlns:a16="http://schemas.microsoft.com/office/drawing/2014/main" id="{4295F751-3448-A6F4-8EED-E1E8B6B55B4A}"/>
              </a:ext>
            </a:extLst>
          </p:cNvPr>
          <p:cNvSpPr>
            <a:spLocks noGrp="1"/>
          </p:cNvSpPr>
          <p:nvPr>
            <p:ph idx="1"/>
          </p:nvPr>
        </p:nvSpPr>
        <p:spPr>
          <a:xfrm>
            <a:off x="776784" y="1080909"/>
            <a:ext cx="10666863" cy="5565551"/>
          </a:xfrm>
        </p:spPr>
        <p:txBody>
          <a:bodyPr>
            <a:noAutofit/>
          </a:bodyPr>
          <a:lstStyle/>
          <a:p>
            <a:pPr marL="0" indent="0" rtl="0">
              <a:spcBef>
                <a:spcPts val="1800"/>
              </a:spcBef>
              <a:spcAft>
                <a:spcPts val="600"/>
              </a:spcAft>
              <a:buNone/>
            </a:pPr>
            <a:r>
              <a:rPr lang="en-US" b="1" i="0" u="sng" strike="noStrike" dirty="0">
                <a:solidFill>
                  <a:srgbClr val="000000"/>
                </a:solidFill>
                <a:effectLst/>
                <a:latin typeface="Times New Roman" panose="02020603050405020304" pitchFamily="18" charset="0"/>
                <a:cs typeface="Times New Roman" panose="02020603050405020304" pitchFamily="18" charset="0"/>
              </a:rPr>
              <a:t>Activation and Regularization</a:t>
            </a:r>
            <a:r>
              <a:rPr lang="en-US" b="1" dirty="0">
                <a:solidFill>
                  <a:srgbClr val="000000"/>
                </a:solidFill>
                <a:latin typeface="Times New Roman" panose="02020603050405020304" pitchFamily="18" charset="0"/>
                <a:cs typeface="Times New Roman" panose="02020603050405020304" pitchFamily="18" charset="0"/>
              </a:rPr>
              <a:t>:</a:t>
            </a:r>
            <a:endParaRPr lang="en-US" dirty="0">
              <a:effectLst/>
              <a:latin typeface="Times New Roman" panose="02020603050405020304" pitchFamily="18" charset="0"/>
              <a:cs typeface="Times New Roman" panose="02020603050405020304" pitchFamily="18" charset="0"/>
            </a:endParaRPr>
          </a:p>
          <a:p>
            <a:pPr marL="0" indent="0" rtl="0">
              <a:spcBef>
                <a:spcPts val="1600"/>
              </a:spcBef>
              <a:spcAft>
                <a:spcPts val="400"/>
              </a:spcAft>
              <a:buNone/>
            </a:pPr>
            <a:r>
              <a:rPr lang="en-US" b="1" i="0" strike="noStrike" dirty="0" err="1">
                <a:solidFill>
                  <a:srgbClr val="434343"/>
                </a:solidFill>
                <a:effectLst/>
                <a:latin typeface="Times New Roman" panose="02020603050405020304" pitchFamily="18" charset="0"/>
                <a:cs typeface="Times New Roman" panose="02020603050405020304" pitchFamily="18" charset="0"/>
              </a:rPr>
              <a:t>LeakyReLU</a:t>
            </a:r>
            <a:r>
              <a:rPr lang="en-US" b="1" i="0" strike="noStrike" dirty="0">
                <a:solidFill>
                  <a:srgbClr val="434343"/>
                </a:solidFill>
                <a:effectLst/>
                <a:latin typeface="Times New Roman" panose="02020603050405020304" pitchFamily="18" charset="0"/>
                <a:cs typeface="Times New Roman" panose="02020603050405020304" pitchFamily="18" charset="0"/>
              </a:rPr>
              <a:t> Activation</a:t>
            </a:r>
            <a:r>
              <a:rPr lang="en-US" b="1" i="0" u="none" strike="noStrike" dirty="0">
                <a:solidFill>
                  <a:srgbClr val="434343"/>
                </a:solidFill>
                <a:effectLst/>
                <a:latin typeface="Times New Roman" panose="02020603050405020304" pitchFamily="18" charset="0"/>
                <a:cs typeface="Times New Roman" panose="02020603050405020304" pitchFamily="18" charset="0"/>
              </a:rPr>
              <a:t>:</a:t>
            </a:r>
            <a:endParaRPr lang="en-US" b="1" dirty="0">
              <a:effectLst/>
              <a:latin typeface="Times New Roman" panose="02020603050405020304" pitchFamily="18" charset="0"/>
              <a:cs typeface="Times New Roman" panose="02020603050405020304" pitchFamily="18" charset="0"/>
            </a:endParaRPr>
          </a:p>
          <a:p>
            <a:pPr rtl="0">
              <a:spcBef>
                <a:spcPts val="0"/>
              </a:spcBef>
              <a:spcAft>
                <a:spcPts val="0"/>
              </a:spcAft>
            </a:pPr>
            <a:r>
              <a:rPr lang="en-US" b="0" i="0" u="none" strike="noStrike" dirty="0">
                <a:solidFill>
                  <a:srgbClr val="000000"/>
                </a:solidFill>
                <a:effectLst/>
                <a:latin typeface="Times New Roman" panose="02020603050405020304" pitchFamily="18" charset="0"/>
                <a:cs typeface="Times New Roman" panose="02020603050405020304" pitchFamily="18" charset="0"/>
              </a:rPr>
              <a:t>The architecture employs the Leaky Rectified Linear Unit (</a:t>
            </a:r>
            <a:r>
              <a:rPr lang="en-US" b="0" i="0" u="none" strike="noStrike" dirty="0" err="1">
                <a:solidFill>
                  <a:srgbClr val="000000"/>
                </a:solidFill>
                <a:effectLst/>
                <a:latin typeface="Times New Roman" panose="02020603050405020304" pitchFamily="18" charset="0"/>
                <a:cs typeface="Times New Roman" panose="02020603050405020304" pitchFamily="18" charset="0"/>
              </a:rPr>
              <a:t>LeakyReLU</a:t>
            </a:r>
            <a:r>
              <a:rPr lang="en-US" b="0" i="0" u="none" strike="noStrike" dirty="0">
                <a:solidFill>
                  <a:srgbClr val="000000"/>
                </a:solidFill>
                <a:effectLst/>
                <a:latin typeface="Times New Roman" panose="02020603050405020304" pitchFamily="18" charset="0"/>
                <a:cs typeface="Times New Roman" panose="02020603050405020304" pitchFamily="18" charset="0"/>
              </a:rPr>
              <a:t>) activation function.</a:t>
            </a:r>
            <a:endParaRPr lang="en-US" b="0" dirty="0">
              <a:effectLst/>
              <a:latin typeface="Times New Roman" panose="02020603050405020304" pitchFamily="18" charset="0"/>
              <a:cs typeface="Times New Roman" panose="02020603050405020304" pitchFamily="18" charset="0"/>
            </a:endParaRPr>
          </a:p>
          <a:p>
            <a:pPr rtl="0">
              <a:spcBef>
                <a:spcPts val="0"/>
              </a:spcBef>
              <a:spcAft>
                <a:spcPts val="0"/>
              </a:spcAft>
            </a:pPr>
            <a:r>
              <a:rPr lang="en-US" b="0" i="0" u="none" strike="noStrike" dirty="0">
                <a:solidFill>
                  <a:srgbClr val="000000"/>
                </a:solidFill>
                <a:effectLst/>
                <a:latin typeface="Times New Roman" panose="02020603050405020304" pitchFamily="18" charset="0"/>
                <a:cs typeface="Times New Roman" panose="02020603050405020304" pitchFamily="18" charset="0"/>
              </a:rPr>
              <a:t> </a:t>
            </a:r>
            <a:r>
              <a:rPr lang="en-US" b="0" i="0" u="none" strike="noStrike" dirty="0" err="1">
                <a:solidFill>
                  <a:srgbClr val="000000"/>
                </a:solidFill>
                <a:effectLst/>
                <a:latin typeface="Times New Roman" panose="02020603050405020304" pitchFamily="18" charset="0"/>
                <a:cs typeface="Times New Roman" panose="02020603050405020304" pitchFamily="18" charset="0"/>
              </a:rPr>
              <a:t>LeakyReLU</a:t>
            </a:r>
            <a:r>
              <a:rPr lang="en-US" b="0" i="0" u="none" strike="noStrike" dirty="0">
                <a:solidFill>
                  <a:srgbClr val="000000"/>
                </a:solidFill>
                <a:effectLst/>
                <a:latin typeface="Times New Roman" panose="02020603050405020304" pitchFamily="18" charset="0"/>
                <a:cs typeface="Times New Roman" panose="02020603050405020304" pitchFamily="18" charset="0"/>
              </a:rPr>
              <a:t> introduces a slight negative slope during the negative input range, enhancing the model's capacity to learn complex, non-linear mappings.</a:t>
            </a:r>
          </a:p>
          <a:p>
            <a:pPr marL="0" indent="0" rtl="0">
              <a:spcBef>
                <a:spcPts val="0"/>
              </a:spcBef>
              <a:spcAft>
                <a:spcPts val="0"/>
              </a:spcAft>
              <a:buNone/>
            </a:pPr>
            <a:br>
              <a:rPr lang="en-US" b="0" dirty="0">
                <a:effectLst/>
                <a:latin typeface="Times New Roman" panose="02020603050405020304" pitchFamily="18" charset="0"/>
                <a:cs typeface="Times New Roman" panose="02020603050405020304" pitchFamily="18" charset="0"/>
              </a:rPr>
            </a:br>
            <a:r>
              <a:rPr lang="en-US" b="1" i="0" strike="noStrike" dirty="0">
                <a:solidFill>
                  <a:srgbClr val="434343"/>
                </a:solidFill>
                <a:effectLst/>
                <a:latin typeface="Times New Roman" panose="02020603050405020304" pitchFamily="18" charset="0"/>
                <a:cs typeface="Times New Roman" panose="02020603050405020304" pitchFamily="18" charset="0"/>
              </a:rPr>
              <a:t>Dropout for Regularization</a:t>
            </a:r>
            <a:r>
              <a:rPr lang="en-US" dirty="0">
                <a:solidFill>
                  <a:srgbClr val="434343"/>
                </a:solidFill>
                <a:latin typeface="Times New Roman" panose="02020603050405020304" pitchFamily="18" charset="0"/>
                <a:cs typeface="Times New Roman" panose="02020603050405020304" pitchFamily="18" charset="0"/>
              </a:rPr>
              <a:t>:</a:t>
            </a:r>
            <a:endParaRPr lang="en-US" b="0" i="0" strike="noStrike" dirty="0">
              <a:solidFill>
                <a:srgbClr val="434343"/>
              </a:solidFill>
              <a:effectLst/>
              <a:latin typeface="Times New Roman" panose="02020603050405020304" pitchFamily="18" charset="0"/>
              <a:cs typeface="Times New Roman" panose="02020603050405020304" pitchFamily="18" charset="0"/>
            </a:endParaRPr>
          </a:p>
          <a:p>
            <a:pPr rtl="0">
              <a:spcBef>
                <a:spcPts val="0"/>
              </a:spcBef>
              <a:spcAft>
                <a:spcPts val="0"/>
              </a:spcAft>
            </a:pPr>
            <a:r>
              <a:rPr lang="en-US" b="0" i="0" u="none" strike="noStrike" dirty="0">
                <a:solidFill>
                  <a:srgbClr val="000000"/>
                </a:solidFill>
                <a:effectLst/>
                <a:latin typeface="Times New Roman" panose="02020603050405020304" pitchFamily="18" charset="0"/>
                <a:cs typeface="Times New Roman" panose="02020603050405020304" pitchFamily="18" charset="0"/>
              </a:rPr>
              <a:t> A dropout layer with a rate of 0.4 is applied to prevent overfitting.</a:t>
            </a:r>
            <a:endParaRPr lang="en-US" b="0" dirty="0">
              <a:effectLst/>
              <a:latin typeface="Times New Roman" panose="02020603050405020304" pitchFamily="18" charset="0"/>
              <a:cs typeface="Times New Roman" panose="02020603050405020304" pitchFamily="18" charset="0"/>
            </a:endParaRPr>
          </a:p>
          <a:p>
            <a:pPr rtl="0">
              <a:spcBef>
                <a:spcPts val="0"/>
              </a:spcBef>
              <a:spcAft>
                <a:spcPts val="0"/>
              </a:spcAft>
            </a:pPr>
            <a:r>
              <a:rPr lang="en-US" b="0" i="0" u="none" strike="noStrike" dirty="0">
                <a:solidFill>
                  <a:srgbClr val="000000"/>
                </a:solidFill>
                <a:effectLst/>
                <a:latin typeface="Times New Roman" panose="02020603050405020304" pitchFamily="18" charset="0"/>
                <a:cs typeface="Times New Roman" panose="02020603050405020304" pitchFamily="18" charset="0"/>
              </a:rPr>
              <a:t> During training, dropout randomly deactivates a fraction of neurons, promoting model robustness and preventing reliance on specific pathways.</a:t>
            </a:r>
            <a:endParaRPr lang="en-US" b="0" dirty="0">
              <a:effectLst/>
              <a:latin typeface="Times New Roman" panose="02020603050405020304" pitchFamily="18" charset="0"/>
              <a:cs typeface="Times New Roman" panose="02020603050405020304" pitchFamily="18" charset="0"/>
            </a:endParaRPr>
          </a:p>
          <a:p>
            <a:pPr marL="0" indent="0">
              <a:buNone/>
            </a:pPr>
            <a:br>
              <a:rPr lang="en-US" b="0" dirty="0">
                <a:effectLst/>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497064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3F9BC-AB93-D049-9A13-232DF267A33F}"/>
              </a:ext>
            </a:extLst>
          </p:cNvPr>
          <p:cNvSpPr>
            <a:spLocks noGrp="1"/>
          </p:cNvSpPr>
          <p:nvPr>
            <p:ph type="title"/>
          </p:nvPr>
        </p:nvSpPr>
        <p:spPr/>
        <p:txBody>
          <a:bodyPr/>
          <a:lstStyle/>
          <a:p>
            <a:r>
              <a:rPr lang="en-US" b="1" dirty="0">
                <a:solidFill>
                  <a:srgbClr val="0070C0"/>
                </a:solidFill>
              </a:rPr>
              <a:t>                       CONCLUSION</a:t>
            </a:r>
            <a:endParaRPr lang="en-IN" dirty="0"/>
          </a:p>
        </p:txBody>
      </p:sp>
      <p:sp>
        <p:nvSpPr>
          <p:cNvPr id="3" name="Content Placeholder 2">
            <a:extLst>
              <a:ext uri="{FF2B5EF4-FFF2-40B4-BE49-F238E27FC236}">
                <a16:creationId xmlns:a16="http://schemas.microsoft.com/office/drawing/2014/main" id="{603DC0EA-78AE-E906-B9E4-81283A350723}"/>
              </a:ext>
            </a:extLst>
          </p:cNvPr>
          <p:cNvSpPr>
            <a:spLocks noGrp="1"/>
          </p:cNvSpPr>
          <p:nvPr>
            <p:ph idx="1"/>
          </p:nvPr>
        </p:nvSpPr>
        <p:spPr/>
        <p:txBody>
          <a:bodyPr>
            <a:normAutofit/>
          </a:bodyPr>
          <a:lstStyle/>
          <a:p>
            <a:pPr marL="0" indent="0" rtl="0">
              <a:spcBef>
                <a:spcPts val="0"/>
              </a:spcBef>
              <a:spcAft>
                <a:spcPts val="0"/>
              </a:spcAft>
              <a:buNone/>
            </a:pPr>
            <a:r>
              <a:rPr lang="en-US" b="0" i="0" u="none" strike="noStrike" dirty="0">
                <a:solidFill>
                  <a:srgbClr val="000000"/>
                </a:solidFill>
                <a:effectLst/>
                <a:latin typeface="Times New Roman" panose="02020603050405020304" pitchFamily="18" charset="0"/>
                <a:cs typeface="Times New Roman" panose="02020603050405020304" pitchFamily="18" charset="0"/>
              </a:rPr>
              <a:t> The </a:t>
            </a:r>
            <a:r>
              <a:rPr lang="en-US" b="0" i="0" u="none" strike="noStrike" dirty="0" err="1">
                <a:solidFill>
                  <a:srgbClr val="000000"/>
                </a:solidFill>
                <a:effectLst/>
                <a:latin typeface="Times New Roman" panose="02020603050405020304" pitchFamily="18" charset="0"/>
                <a:cs typeface="Times New Roman" panose="02020603050405020304" pitchFamily="18" charset="0"/>
              </a:rPr>
              <a:t>FaceForensics</a:t>
            </a:r>
            <a:r>
              <a:rPr lang="en-US" b="0" i="0" u="none" strike="noStrike" dirty="0">
                <a:solidFill>
                  <a:srgbClr val="000000"/>
                </a:solidFill>
                <a:effectLst/>
                <a:latin typeface="Times New Roman" panose="02020603050405020304" pitchFamily="18" charset="0"/>
                <a:cs typeface="Times New Roman" panose="02020603050405020304" pitchFamily="18" charset="0"/>
              </a:rPr>
              <a:t>++, Celeb-DF, and DFDC datasets collectively provide a robust foundation for the development and evaluation of deepfake detection models. Their diversity in manipulation techniques, inclusion of real-world scenarios, and widespread adoption in the research community contribute significantly to advancements in deepfake detection technology. </a:t>
            </a:r>
            <a:r>
              <a:rPr lang="en-US" dirty="0">
                <a:solidFill>
                  <a:srgbClr val="000000"/>
                </a:solidFill>
                <a:latin typeface="Times New Roman" panose="02020603050405020304" pitchFamily="18" charset="0"/>
                <a:cs typeface="Times New Roman" panose="02020603050405020304" pitchFamily="18" charset="0"/>
              </a:rPr>
              <a:t>The final model has the combination of both CNN and LSTM worked best. It captures the features while also the sequence in the video. Finally, while combining both accuracy is 98.51%.</a:t>
            </a:r>
            <a:br>
              <a:rPr lang="en-US" b="0" dirty="0">
                <a:effectLst/>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76359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64BDE-CC70-C802-22ED-1A5F47C17ECC}"/>
              </a:ext>
            </a:extLst>
          </p:cNvPr>
          <p:cNvSpPr>
            <a:spLocks noGrp="1"/>
          </p:cNvSpPr>
          <p:nvPr>
            <p:ph type="title"/>
          </p:nvPr>
        </p:nvSpPr>
        <p:spPr>
          <a:xfrm>
            <a:off x="838200" y="2560321"/>
            <a:ext cx="10515600" cy="1097280"/>
          </a:xfrm>
        </p:spPr>
        <p:txBody>
          <a:bodyPr/>
          <a:lstStyle/>
          <a:p>
            <a:r>
              <a:rPr lang="en-US" b="1" dirty="0">
                <a:solidFill>
                  <a:srgbClr val="0070C0"/>
                </a:solidFill>
              </a:rPr>
              <a:t>                            THANK YOU</a:t>
            </a:r>
            <a:endParaRPr lang="en-IN" dirty="0"/>
          </a:p>
        </p:txBody>
      </p:sp>
    </p:spTree>
    <p:extLst>
      <p:ext uri="{BB962C8B-B14F-4D97-AF65-F5344CB8AC3E}">
        <p14:creationId xmlns:p14="http://schemas.microsoft.com/office/powerpoint/2010/main" val="7943040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51745-053D-0840-0DCD-3B4A8987778C}"/>
              </a:ext>
            </a:extLst>
          </p:cNvPr>
          <p:cNvSpPr>
            <a:spLocks noGrp="1"/>
          </p:cNvSpPr>
          <p:nvPr>
            <p:ph type="title"/>
          </p:nvPr>
        </p:nvSpPr>
        <p:spPr/>
        <p:txBody>
          <a:bodyPr/>
          <a:lstStyle/>
          <a:p>
            <a:pPr algn="ctr"/>
            <a:r>
              <a:rPr lang="en-US" b="1" dirty="0">
                <a:solidFill>
                  <a:srgbClr val="0070C0"/>
                </a:solidFill>
              </a:rPr>
              <a:t>Table of Content:</a:t>
            </a:r>
          </a:p>
        </p:txBody>
      </p:sp>
      <p:sp>
        <p:nvSpPr>
          <p:cNvPr id="3" name="Content Placeholder 2">
            <a:extLst>
              <a:ext uri="{FF2B5EF4-FFF2-40B4-BE49-F238E27FC236}">
                <a16:creationId xmlns:a16="http://schemas.microsoft.com/office/drawing/2014/main" id="{F53C8F0F-CEF9-7653-2CA3-4900B791EAFE}"/>
              </a:ext>
            </a:extLst>
          </p:cNvPr>
          <p:cNvSpPr>
            <a:spLocks noGrp="1"/>
          </p:cNvSpPr>
          <p:nvPr>
            <p:ph idx="1"/>
          </p:nvPr>
        </p:nvSpPr>
        <p:spPr/>
        <p:txBody>
          <a:bodyPr/>
          <a:lstStyle/>
          <a:p>
            <a:r>
              <a:rPr lang="en-US" dirty="0"/>
              <a:t>Introduction</a:t>
            </a:r>
          </a:p>
          <a:p>
            <a:r>
              <a:rPr lang="en-US" dirty="0"/>
              <a:t>Data Overview</a:t>
            </a:r>
          </a:p>
          <a:p>
            <a:r>
              <a:rPr lang="en-US" dirty="0"/>
              <a:t>Implemented Algorithms</a:t>
            </a:r>
          </a:p>
          <a:p>
            <a:r>
              <a:rPr lang="en-US" dirty="0"/>
              <a:t>Code Explanation</a:t>
            </a:r>
          </a:p>
          <a:p>
            <a:r>
              <a:rPr lang="en-US" dirty="0"/>
              <a:t>Conclusion</a:t>
            </a:r>
          </a:p>
        </p:txBody>
      </p:sp>
    </p:spTree>
    <p:extLst>
      <p:ext uri="{BB962C8B-B14F-4D97-AF65-F5344CB8AC3E}">
        <p14:creationId xmlns:p14="http://schemas.microsoft.com/office/powerpoint/2010/main" val="2584920816"/>
      </p:ext>
    </p:extLst>
  </p:cSld>
  <p:clrMapOvr>
    <a:masterClrMapping/>
  </p:clrMapOvr>
  <mc:AlternateContent xmlns:mc="http://schemas.openxmlformats.org/markup-compatibility/2006" xmlns:p14="http://schemas.microsoft.com/office/powerpoint/2010/main">
    <mc:Choice Requires="p14">
      <p:transition spd="slow" p14:dur="2000" advTm="358"/>
    </mc:Choice>
    <mc:Fallback xmlns="">
      <p:transition spd="slow" advTm="358"/>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EDA2E-8061-43C5-E429-7A7DC1A1FAF7}"/>
              </a:ext>
            </a:extLst>
          </p:cNvPr>
          <p:cNvSpPr>
            <a:spLocks noGrp="1"/>
          </p:cNvSpPr>
          <p:nvPr>
            <p:ph type="title"/>
          </p:nvPr>
        </p:nvSpPr>
        <p:spPr/>
        <p:txBody>
          <a:bodyPr/>
          <a:lstStyle/>
          <a:p>
            <a:pPr algn="ctr"/>
            <a:r>
              <a:rPr lang="en-US" b="1" dirty="0">
                <a:solidFill>
                  <a:srgbClr val="0070C0"/>
                </a:solidFill>
              </a:rPr>
              <a:t>Introduction </a:t>
            </a:r>
          </a:p>
        </p:txBody>
      </p:sp>
      <p:sp>
        <p:nvSpPr>
          <p:cNvPr id="3" name="Content Placeholder 2">
            <a:extLst>
              <a:ext uri="{FF2B5EF4-FFF2-40B4-BE49-F238E27FC236}">
                <a16:creationId xmlns:a16="http://schemas.microsoft.com/office/drawing/2014/main" id="{6131ECC0-AE8A-3D9F-5949-C94B19D168F1}"/>
              </a:ext>
            </a:extLst>
          </p:cNvPr>
          <p:cNvSpPr>
            <a:spLocks noGrp="1"/>
          </p:cNvSpPr>
          <p:nvPr>
            <p:ph idx="1"/>
          </p:nvPr>
        </p:nvSpPr>
        <p:spPr/>
        <p:txBody>
          <a:bodyPr>
            <a:normAutofit lnSpcReduction="10000"/>
          </a:bodyPr>
          <a:lstStyle/>
          <a:p>
            <a:pPr marL="0" indent="0">
              <a:buNone/>
            </a:pPr>
            <a:r>
              <a:rPr lang="en-US" b="1" u="sng" dirty="0">
                <a:latin typeface="Times New Roman" panose="02020603050405020304" pitchFamily="18" charset="0"/>
                <a:cs typeface="Times New Roman" panose="02020603050405020304" pitchFamily="18" charset="0"/>
              </a:rPr>
              <a:t>Background</a:t>
            </a:r>
            <a:r>
              <a:rPr lang="en-US" b="1" u="sng" dirty="0"/>
              <a:t>:</a:t>
            </a:r>
          </a:p>
          <a:p>
            <a:pPr>
              <a:lnSpc>
                <a:spcPct val="90000"/>
              </a:lnSpc>
            </a:pPr>
            <a:r>
              <a:rPr lang="en-US" sz="2800" dirty="0">
                <a:latin typeface="Times New Roman" panose="02020603050405020304" pitchFamily="18" charset="0"/>
                <a:ea typeface="+mn-lt"/>
                <a:cs typeface="Times New Roman" panose="02020603050405020304" pitchFamily="18" charset="0"/>
              </a:rPr>
              <a:t> Nowadays deep-fake has become a major concern as they are creating fake videos and images by using AI. </a:t>
            </a:r>
          </a:p>
          <a:p>
            <a:r>
              <a:rPr lang="en-US" sz="2800" dirty="0">
                <a:latin typeface="Times New Roman" panose="02020603050405020304" pitchFamily="18" charset="0"/>
                <a:ea typeface="+mn-lt"/>
                <a:cs typeface="Times New Roman" panose="02020603050405020304" pitchFamily="18" charset="0"/>
              </a:rPr>
              <a:t> Even though we had the technology, it was usually misused or used illegally or for evil purposes instead of for good purposes like teaching and enjoyment.</a:t>
            </a:r>
            <a:r>
              <a:rPr lang="en-US" u="sng" dirty="0">
                <a:latin typeface="+mj-lt"/>
              </a:rPr>
              <a:t> </a:t>
            </a:r>
          </a:p>
          <a:p>
            <a:r>
              <a:rPr lang="en-US" b="1" u="sng" dirty="0">
                <a:latin typeface="Times New Roman" panose="02020603050405020304" pitchFamily="18" charset="0"/>
                <a:cs typeface="Times New Roman" panose="02020603050405020304" pitchFamily="18" charset="0"/>
              </a:rPr>
              <a:t>Problem Statement</a:t>
            </a:r>
            <a:r>
              <a:rPr lang="en-US" b="1" u="sng" dirty="0">
                <a:latin typeface="+mj-lt"/>
                <a:cs typeface="Times New Roman" panose="02020603050405020304" pitchFamily="18" charset="0"/>
              </a:rPr>
              <a:t>:</a:t>
            </a:r>
            <a:endParaRPr lang="en-US" dirty="0">
              <a:latin typeface="+mj-lt"/>
              <a:ea typeface="+mn-lt"/>
              <a:cs typeface="Times New Roman" panose="02020603050405020304" pitchFamily="18" charset="0"/>
            </a:endParaRPr>
          </a:p>
          <a:p>
            <a:pPr marL="0" indent="0">
              <a:buNone/>
            </a:pPr>
            <a:r>
              <a:rPr lang="en-US" sz="2800" dirty="0">
                <a:latin typeface="Times New Roman" panose="02020603050405020304" pitchFamily="18" charset="0"/>
                <a:ea typeface="+mn-lt"/>
                <a:cs typeface="Times New Roman" panose="02020603050405020304" pitchFamily="18" charset="0"/>
              </a:rPr>
              <a:t>The main objective of this project is to create a deep-learning model by using CNN, LSTM, and Res Next 50 models by using packages to detect the accuracy of whether </a:t>
            </a:r>
            <a:r>
              <a:rPr lang="en-US" dirty="0">
                <a:latin typeface="Times New Roman" panose="02020603050405020304" pitchFamily="18" charset="0"/>
                <a:ea typeface="+mn-lt"/>
                <a:cs typeface="Times New Roman" panose="02020603050405020304" pitchFamily="18" charset="0"/>
              </a:rPr>
              <a:t>the video is </a:t>
            </a:r>
            <a:r>
              <a:rPr lang="en-US" sz="2800" dirty="0">
                <a:latin typeface="Times New Roman" panose="02020603050405020304" pitchFamily="18" charset="0"/>
                <a:ea typeface="+mn-lt"/>
                <a:cs typeface="Times New Roman" panose="02020603050405020304" pitchFamily="18" charset="0"/>
              </a:rPr>
              <a:t>fake or real.</a:t>
            </a:r>
            <a:endParaRPr lang="en-US" b="1"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29764425"/>
      </p:ext>
    </p:extLst>
  </p:cSld>
  <p:clrMapOvr>
    <a:masterClrMapping/>
  </p:clrMapOvr>
  <mc:AlternateContent xmlns:mc="http://schemas.openxmlformats.org/markup-compatibility/2006" xmlns:p14="http://schemas.microsoft.com/office/powerpoint/2010/main">
    <mc:Choice Requires="p14">
      <p:transition spd="slow" p14:dur="2000" advTm="240"/>
    </mc:Choice>
    <mc:Fallback xmlns="">
      <p:transition spd="slow" advTm="24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9A0BE-3047-E427-F6D3-D90D4F35DB62}"/>
              </a:ext>
            </a:extLst>
          </p:cNvPr>
          <p:cNvSpPr>
            <a:spLocks noGrp="1"/>
          </p:cNvSpPr>
          <p:nvPr>
            <p:ph type="title"/>
          </p:nvPr>
        </p:nvSpPr>
        <p:spPr/>
        <p:txBody>
          <a:bodyPr/>
          <a:lstStyle/>
          <a:p>
            <a:pPr algn="ctr"/>
            <a:r>
              <a:rPr lang="en-US" b="1" dirty="0">
                <a:solidFill>
                  <a:srgbClr val="0070C0"/>
                </a:solidFill>
              </a:rPr>
              <a:t>Data Overview</a:t>
            </a:r>
          </a:p>
        </p:txBody>
      </p:sp>
      <p:sp>
        <p:nvSpPr>
          <p:cNvPr id="3" name="Content Placeholder 2">
            <a:extLst>
              <a:ext uri="{FF2B5EF4-FFF2-40B4-BE49-F238E27FC236}">
                <a16:creationId xmlns:a16="http://schemas.microsoft.com/office/drawing/2014/main" id="{3BF31085-6FF2-86CC-9F34-329E2D1BFD52}"/>
              </a:ext>
            </a:extLst>
          </p:cNvPr>
          <p:cNvSpPr>
            <a:spLocks noGrp="1"/>
          </p:cNvSpPr>
          <p:nvPr>
            <p:ph idx="1"/>
          </p:nvPr>
        </p:nvSpPr>
        <p:spPr/>
        <p:txBody>
          <a:bodyPr/>
          <a:lstStyle/>
          <a:p>
            <a:pPr marL="0" indent="0">
              <a:buNone/>
            </a:pPr>
            <a:r>
              <a:rPr lang="en-US" b="1" u="sng" dirty="0">
                <a:latin typeface="Times New Roman" panose="02020603050405020304" pitchFamily="18" charset="0"/>
                <a:cs typeface="Times New Roman" panose="02020603050405020304" pitchFamily="18" charset="0"/>
              </a:rPr>
              <a:t>Sources</a:t>
            </a:r>
            <a:r>
              <a:rPr lang="en-US" dirty="0">
                <a:latin typeface="Times New Roman" panose="02020603050405020304" pitchFamily="18" charset="0"/>
                <a:cs typeface="Times New Roman" panose="02020603050405020304" pitchFamily="18" charset="0"/>
              </a:rPr>
              <a:t>:</a:t>
            </a:r>
          </a:p>
          <a:p>
            <a:pPr marL="0" indent="0">
              <a:buNone/>
            </a:pPr>
            <a:endParaRPr lang="en-US" dirty="0">
              <a:latin typeface="Calibri body"/>
            </a:endParaRPr>
          </a:p>
          <a:p>
            <a:pPr rtl="0">
              <a:spcBef>
                <a:spcPts val="0"/>
              </a:spcBef>
              <a:spcAft>
                <a:spcPts val="0"/>
              </a:spcAft>
            </a:pPr>
            <a:r>
              <a:rPr lang="en-US" b="0" i="0" u="none" strike="noStrike" dirty="0">
                <a:solidFill>
                  <a:srgbClr val="000000"/>
                </a:solidFill>
                <a:effectLst/>
                <a:latin typeface="Times New Roman" panose="02020603050405020304" pitchFamily="18" charset="0"/>
                <a:cs typeface="Times New Roman" panose="02020603050405020304" pitchFamily="18" charset="0"/>
              </a:rPr>
              <a:t> Deepfake Detection Challenge organized by Kaggle in collaboration with Facebook.</a:t>
            </a:r>
          </a:p>
          <a:p>
            <a:pPr rtl="0">
              <a:spcBef>
                <a:spcPts val="0"/>
              </a:spcBef>
              <a:spcAft>
                <a:spcPts val="0"/>
              </a:spcAft>
            </a:pPr>
            <a:r>
              <a:rPr lang="en-IN" b="0" i="0" u="none" strike="noStrike" dirty="0">
                <a:solidFill>
                  <a:srgbClr val="000000"/>
                </a:solidFill>
                <a:effectLst/>
                <a:latin typeface="Times New Roman" panose="02020603050405020304" pitchFamily="18" charset="0"/>
                <a:cs typeface="Times New Roman" panose="02020603050405020304" pitchFamily="18" charset="0"/>
              </a:rPr>
              <a:t> </a:t>
            </a:r>
            <a:r>
              <a:rPr lang="en-IN" b="0" i="0" u="none" strike="noStrike" dirty="0" err="1">
                <a:solidFill>
                  <a:srgbClr val="000000"/>
                </a:solidFill>
                <a:effectLst/>
                <a:latin typeface="Times New Roman" panose="02020603050405020304" pitchFamily="18" charset="0"/>
                <a:cs typeface="Times New Roman" panose="02020603050405020304" pitchFamily="18" charset="0"/>
              </a:rPr>
              <a:t>Technische</a:t>
            </a:r>
            <a:r>
              <a:rPr lang="en-IN" b="0" i="0" u="none" strike="noStrike" dirty="0">
                <a:solidFill>
                  <a:srgbClr val="000000"/>
                </a:solidFill>
                <a:effectLst/>
                <a:latin typeface="Times New Roman" panose="02020603050405020304" pitchFamily="18" charset="0"/>
                <a:cs typeface="Times New Roman" panose="02020603050405020304" pitchFamily="18" charset="0"/>
              </a:rPr>
              <a:t> Universität München (TUM).</a:t>
            </a:r>
            <a:endParaRPr lang="en-IN" b="0" dirty="0">
              <a:effectLst/>
              <a:latin typeface="Times New Roman" panose="02020603050405020304" pitchFamily="18" charset="0"/>
              <a:cs typeface="Times New Roman" panose="02020603050405020304" pitchFamily="18" charset="0"/>
            </a:endParaRPr>
          </a:p>
          <a:p>
            <a:pPr rtl="0">
              <a:spcBef>
                <a:spcPts val="0"/>
              </a:spcBef>
              <a:spcAft>
                <a:spcPts val="0"/>
              </a:spcAft>
            </a:pPr>
            <a:r>
              <a:rPr lang="en-IN" b="0" i="0" u="none" strike="noStrike" dirty="0">
                <a:solidFill>
                  <a:srgbClr val="000000"/>
                </a:solidFill>
                <a:effectLst/>
                <a:latin typeface="Times New Roman" panose="02020603050405020304" pitchFamily="18" charset="0"/>
                <a:cs typeface="Times New Roman" panose="02020603050405020304" pitchFamily="18" charset="0"/>
              </a:rPr>
              <a:t> Nanyang Technological University (NTU).</a:t>
            </a:r>
            <a:endParaRPr lang="en-IN" b="0" dirty="0">
              <a:effectLst/>
              <a:latin typeface="Times New Roman" panose="02020603050405020304" pitchFamily="18" charset="0"/>
              <a:cs typeface="Times New Roman" panose="02020603050405020304" pitchFamily="18" charset="0"/>
            </a:endParaRPr>
          </a:p>
          <a:p>
            <a:pPr marL="0" indent="0">
              <a:buNone/>
            </a:pPr>
            <a:endParaRPr lang="en-US" b="0" dirty="0">
              <a:effectLst/>
              <a:latin typeface="Times New Roman" panose="02020603050405020304" pitchFamily="18" charset="0"/>
              <a:cs typeface="Times New Roman" panose="02020603050405020304" pitchFamily="18" charset="0"/>
            </a:endParaRPr>
          </a:p>
          <a:p>
            <a:pPr marL="0" indent="0">
              <a:buNone/>
            </a:pPr>
            <a:br>
              <a:rPr lang="en-US" dirty="0"/>
            </a:br>
            <a:endParaRPr lang="en-US" dirty="0"/>
          </a:p>
          <a:p>
            <a:pPr marL="0" indent="0">
              <a:buNone/>
            </a:pPr>
            <a:endParaRPr lang="en-US" dirty="0"/>
          </a:p>
        </p:txBody>
      </p:sp>
    </p:spTree>
    <p:extLst>
      <p:ext uri="{BB962C8B-B14F-4D97-AF65-F5344CB8AC3E}">
        <p14:creationId xmlns:p14="http://schemas.microsoft.com/office/powerpoint/2010/main" val="1354038959"/>
      </p:ext>
    </p:extLst>
  </p:cSld>
  <p:clrMapOvr>
    <a:masterClrMapping/>
  </p:clrMapOvr>
  <mc:AlternateContent xmlns:mc="http://schemas.openxmlformats.org/markup-compatibility/2006" xmlns:p14="http://schemas.microsoft.com/office/powerpoint/2010/main">
    <mc:Choice Requires="p14">
      <p:transition spd="slow" p14:dur="2000" advTm="469"/>
    </mc:Choice>
    <mc:Fallback xmlns="">
      <p:transition spd="slow" advTm="469"/>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F829B-FC70-77FB-F2DD-53D6263A2ED5}"/>
              </a:ext>
            </a:extLst>
          </p:cNvPr>
          <p:cNvSpPr>
            <a:spLocks noGrp="1"/>
          </p:cNvSpPr>
          <p:nvPr>
            <p:ph type="title"/>
          </p:nvPr>
        </p:nvSpPr>
        <p:spPr/>
        <p:txBody>
          <a:bodyPr/>
          <a:lstStyle/>
          <a:p>
            <a:pPr algn="ctr"/>
            <a:r>
              <a:rPr lang="en-US" b="1" dirty="0">
                <a:solidFill>
                  <a:srgbClr val="0070C0"/>
                </a:solidFill>
              </a:rPr>
              <a:t>Data Overview</a:t>
            </a:r>
          </a:p>
        </p:txBody>
      </p:sp>
      <p:sp>
        <p:nvSpPr>
          <p:cNvPr id="3" name="Content Placeholder 2">
            <a:extLst>
              <a:ext uri="{FF2B5EF4-FFF2-40B4-BE49-F238E27FC236}">
                <a16:creationId xmlns:a16="http://schemas.microsoft.com/office/drawing/2014/main" id="{E2E3E7C4-442A-1932-C2A7-8B346172D950}"/>
              </a:ext>
            </a:extLst>
          </p:cNvPr>
          <p:cNvSpPr>
            <a:spLocks noGrp="1"/>
          </p:cNvSpPr>
          <p:nvPr>
            <p:ph idx="1"/>
          </p:nvPr>
        </p:nvSpPr>
        <p:spPr/>
        <p:txBody>
          <a:bodyPr>
            <a:normAutofit/>
          </a:bodyPr>
          <a:lstStyle/>
          <a:p>
            <a:pPr marL="0" indent="0">
              <a:buNone/>
            </a:pPr>
            <a:r>
              <a:rPr lang="en-US" b="1" dirty="0">
                <a:latin typeface="Times New Roman" panose="02020603050405020304" pitchFamily="18" charset="0"/>
                <a:cs typeface="Times New Roman" panose="02020603050405020304" pitchFamily="18" charset="0"/>
              </a:rPr>
              <a:t>Dataset Names:</a:t>
            </a:r>
          </a:p>
          <a:p>
            <a:pPr marL="0" indent="0">
              <a:buNone/>
            </a:pPr>
            <a:r>
              <a:rPr lang="en-US" dirty="0" err="1">
                <a:latin typeface="Times New Roman" panose="02020603050405020304" pitchFamily="18" charset="0"/>
                <a:cs typeface="Times New Roman" panose="02020603050405020304" pitchFamily="18" charset="0"/>
              </a:rPr>
              <a:t>FaceForensics</a:t>
            </a:r>
            <a:r>
              <a:rPr lang="en-US" dirty="0">
                <a:latin typeface="Times New Roman" panose="02020603050405020304" pitchFamily="18" charset="0"/>
                <a:cs typeface="Times New Roman" panose="02020603050405020304" pitchFamily="18" charset="0"/>
              </a:rPr>
              <a:t>++Dataset</a:t>
            </a:r>
          </a:p>
          <a:p>
            <a:pPr marL="0" indent="0">
              <a:buNone/>
            </a:pPr>
            <a:r>
              <a:rPr lang="en-US" dirty="0">
                <a:latin typeface="Times New Roman" panose="02020603050405020304" pitchFamily="18" charset="0"/>
                <a:cs typeface="Times New Roman" panose="02020603050405020304" pitchFamily="18" charset="0"/>
              </a:rPr>
              <a:t>Celeb-DF Dataset</a:t>
            </a:r>
          </a:p>
          <a:p>
            <a:pPr marL="0" indent="0">
              <a:buNone/>
            </a:pPr>
            <a:r>
              <a:rPr lang="en-US" dirty="0">
                <a:latin typeface="Times New Roman" panose="02020603050405020304" pitchFamily="18" charset="0"/>
                <a:cs typeface="Times New Roman" panose="02020603050405020304" pitchFamily="18" charset="0"/>
              </a:rPr>
              <a:t>Deepfake Detection Challenge(DFDC)Dataset</a:t>
            </a:r>
          </a:p>
          <a:p>
            <a:endParaRPr lang="en-US" dirty="0"/>
          </a:p>
          <a:p>
            <a:r>
              <a:rPr lang="en-US" b="1" u="sng" dirty="0">
                <a:latin typeface="Times New Roman" panose="02020603050405020304" pitchFamily="18" charset="0"/>
                <a:cs typeface="Times New Roman" panose="02020603050405020304" pitchFamily="18" charset="0"/>
              </a:rPr>
              <a:t>Labels:</a:t>
            </a:r>
          </a:p>
          <a:p>
            <a:pPr marL="0" indent="0">
              <a:buNone/>
            </a:pPr>
            <a:r>
              <a:rPr lang="en-US" dirty="0"/>
              <a:t>            </a:t>
            </a:r>
            <a:r>
              <a:rPr lang="en-US" dirty="0">
                <a:latin typeface="Times New Roman" panose="02020603050405020304" pitchFamily="18" charset="0"/>
                <a:cs typeface="Times New Roman" panose="02020603050405020304" pitchFamily="18" charset="0"/>
              </a:rPr>
              <a:t>Video (Real==1,Fake==0)</a:t>
            </a:r>
          </a:p>
        </p:txBody>
      </p:sp>
    </p:spTree>
    <p:extLst>
      <p:ext uri="{BB962C8B-B14F-4D97-AF65-F5344CB8AC3E}">
        <p14:creationId xmlns:p14="http://schemas.microsoft.com/office/powerpoint/2010/main" val="2008046169"/>
      </p:ext>
    </p:extLst>
  </p:cSld>
  <p:clrMapOvr>
    <a:masterClrMapping/>
  </p:clrMapOvr>
  <mc:AlternateContent xmlns:mc="http://schemas.openxmlformats.org/markup-compatibility/2006" xmlns:p14="http://schemas.microsoft.com/office/powerpoint/2010/main">
    <mc:Choice Requires="p14">
      <p:transition spd="slow" p14:dur="2000" advTm="433"/>
    </mc:Choice>
    <mc:Fallback xmlns="">
      <p:transition spd="slow" advTm="433"/>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A40E0-284A-CFDD-BA33-8A1CDC36726F}"/>
              </a:ext>
            </a:extLst>
          </p:cNvPr>
          <p:cNvSpPr>
            <a:spLocks noGrp="1"/>
          </p:cNvSpPr>
          <p:nvPr>
            <p:ph type="title"/>
          </p:nvPr>
        </p:nvSpPr>
        <p:spPr/>
        <p:txBody>
          <a:bodyPr/>
          <a:lstStyle/>
          <a:p>
            <a:pPr algn="ctr"/>
            <a:r>
              <a:rPr lang="en-US" b="1" dirty="0">
                <a:solidFill>
                  <a:srgbClr val="0070C0"/>
                </a:solidFill>
              </a:rPr>
              <a:t>Data Overview</a:t>
            </a:r>
          </a:p>
        </p:txBody>
      </p:sp>
      <p:sp>
        <p:nvSpPr>
          <p:cNvPr id="3" name="Content Placeholder 2">
            <a:extLst>
              <a:ext uri="{FF2B5EF4-FFF2-40B4-BE49-F238E27FC236}">
                <a16:creationId xmlns:a16="http://schemas.microsoft.com/office/drawing/2014/main" id="{84C8511E-9EF9-82F9-1B9C-AD24DD21252C}"/>
              </a:ext>
            </a:extLst>
          </p:cNvPr>
          <p:cNvSpPr>
            <a:spLocks noGrp="1"/>
          </p:cNvSpPr>
          <p:nvPr>
            <p:ph idx="1"/>
          </p:nvPr>
        </p:nvSpPr>
        <p:spPr>
          <a:xfrm>
            <a:off x="444358" y="1509931"/>
            <a:ext cx="10515600" cy="4801773"/>
          </a:xfrm>
        </p:spPr>
        <p:txBody>
          <a:bodyPr>
            <a:normAutofit/>
          </a:bodyPr>
          <a:lstStyle/>
          <a:p>
            <a:pPr marL="0" indent="0">
              <a:buNone/>
            </a:pPr>
            <a:r>
              <a:rPr lang="en-US" b="1" dirty="0">
                <a:latin typeface="Times New Roman" panose="02020603050405020304" pitchFamily="18" charset="0"/>
                <a:cs typeface="Times New Roman" panose="02020603050405020304" pitchFamily="18" charset="0"/>
              </a:rPr>
              <a:t>Dataset Quantity:</a:t>
            </a:r>
          </a:p>
          <a:p>
            <a:r>
              <a:rPr lang="en-US" dirty="0">
                <a:latin typeface="Times New Roman" panose="02020603050405020304" pitchFamily="18" charset="0"/>
                <a:cs typeface="Times New Roman" panose="02020603050405020304" pitchFamily="18" charset="0"/>
              </a:rPr>
              <a:t>Total videos =6450</a:t>
            </a:r>
          </a:p>
          <a:p>
            <a:r>
              <a:rPr lang="en-US" dirty="0" err="1">
                <a:latin typeface="Times New Roman" panose="02020603050405020304" pitchFamily="18" charset="0"/>
                <a:cs typeface="Times New Roman" panose="02020603050405020304" pitchFamily="18" charset="0"/>
              </a:rPr>
              <a:t>FaceForensics</a:t>
            </a:r>
            <a:r>
              <a:rPr lang="en-US" dirty="0">
                <a:latin typeface="Times New Roman" panose="02020603050405020304" pitchFamily="18" charset="0"/>
                <a:cs typeface="Times New Roman" panose="02020603050405020304" pitchFamily="18" charset="0"/>
              </a:rPr>
              <a:t>++Dataset=1989</a:t>
            </a:r>
          </a:p>
          <a:p>
            <a:r>
              <a:rPr lang="en-US" dirty="0">
                <a:latin typeface="Times New Roman" panose="02020603050405020304" pitchFamily="18" charset="0"/>
                <a:cs typeface="Times New Roman" panose="02020603050405020304" pitchFamily="18" charset="0"/>
              </a:rPr>
              <a:t>Celeb-DF Dataset=1168</a:t>
            </a:r>
          </a:p>
          <a:p>
            <a:r>
              <a:rPr lang="en-US" dirty="0">
                <a:latin typeface="Times New Roman" panose="02020603050405020304" pitchFamily="18" charset="0"/>
                <a:cs typeface="Times New Roman" panose="02020603050405020304" pitchFamily="18" charset="0"/>
              </a:rPr>
              <a:t>Deepfake Detection Challenge(DFDC)Dataset=3293</a:t>
            </a:r>
          </a:p>
          <a:p>
            <a:pPr marL="0" indent="0">
              <a:buNone/>
            </a:pPr>
            <a:r>
              <a:rPr lang="en-US" b="1" u="sng" dirty="0">
                <a:latin typeface="Times New Roman" panose="02020603050405020304" pitchFamily="18" charset="0"/>
                <a:cs typeface="Times New Roman" panose="02020603050405020304" pitchFamily="18" charset="0"/>
              </a:rPr>
              <a:t>Dataset Splitting</a:t>
            </a:r>
            <a:r>
              <a:rPr lang="en-US" u="sng" dirty="0">
                <a:latin typeface="Times New Roman" panose="02020603050405020304" pitchFamily="18" charset="0"/>
                <a:cs typeface="Times New Roman" panose="02020603050405020304" pitchFamily="18" charset="0"/>
              </a:rPr>
              <a:t>:</a:t>
            </a:r>
          </a:p>
          <a:p>
            <a:r>
              <a:rPr lang="en-IN" sz="2800" dirty="0"/>
              <a:t> Train Test split(80-20)</a:t>
            </a:r>
          </a:p>
          <a:p>
            <a:r>
              <a:rPr lang="en-IN" sz="2800" dirty="0"/>
              <a:t>Training Videos:5141</a:t>
            </a:r>
          </a:p>
          <a:p>
            <a:r>
              <a:rPr lang="en-IN" sz="2800" dirty="0"/>
              <a:t>Validation Videos:1286</a:t>
            </a:r>
          </a:p>
          <a:p>
            <a:endParaRPr lang="en-IN" sz="2800" dirty="0"/>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24957349"/>
      </p:ext>
    </p:extLst>
  </p:cSld>
  <p:clrMapOvr>
    <a:masterClrMapping/>
  </p:clrMapOvr>
  <mc:AlternateContent xmlns:mc="http://schemas.openxmlformats.org/markup-compatibility/2006" xmlns:p14="http://schemas.microsoft.com/office/powerpoint/2010/main">
    <mc:Choice Requires="p14">
      <p:transition spd="slow" p14:dur="2000" advTm="428"/>
    </mc:Choice>
    <mc:Fallback xmlns="">
      <p:transition spd="slow" advTm="428"/>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67077-BE3E-D97E-6DB1-65C9D0DC8D84}"/>
              </a:ext>
            </a:extLst>
          </p:cNvPr>
          <p:cNvSpPr>
            <a:spLocks noGrp="1"/>
          </p:cNvSpPr>
          <p:nvPr>
            <p:ph type="title"/>
          </p:nvPr>
        </p:nvSpPr>
        <p:spPr/>
        <p:txBody>
          <a:bodyPr/>
          <a:lstStyle/>
          <a:p>
            <a:r>
              <a:rPr lang="en-US" b="1" dirty="0">
                <a:solidFill>
                  <a:srgbClr val="0070C0"/>
                </a:solidFill>
              </a:rPr>
              <a:t>                        Data Overview</a:t>
            </a:r>
            <a:endParaRPr lang="en-IN" dirty="0"/>
          </a:p>
        </p:txBody>
      </p:sp>
      <p:sp>
        <p:nvSpPr>
          <p:cNvPr id="3" name="Content Placeholder 2">
            <a:extLst>
              <a:ext uri="{FF2B5EF4-FFF2-40B4-BE49-F238E27FC236}">
                <a16:creationId xmlns:a16="http://schemas.microsoft.com/office/drawing/2014/main" id="{4AFE6070-4635-3F1E-0DA9-F774B91F97B5}"/>
              </a:ext>
            </a:extLst>
          </p:cNvPr>
          <p:cNvSpPr>
            <a:spLocks noGrp="1"/>
          </p:cNvSpPr>
          <p:nvPr>
            <p:ph idx="1"/>
          </p:nvPr>
        </p:nvSpPr>
        <p:spPr>
          <a:xfrm>
            <a:off x="631874" y="1673445"/>
            <a:ext cx="10515600" cy="4351338"/>
          </a:xfrm>
        </p:spPr>
        <p:txBody>
          <a:bodyPr>
            <a:normAutofit/>
          </a:bodyPr>
          <a:lstStyle/>
          <a:p>
            <a:pPr marL="0" indent="0">
              <a:buNone/>
            </a:pPr>
            <a:r>
              <a:rPr lang="en-IN" b="1" dirty="0"/>
              <a:t>Ratio Of Classes:</a:t>
            </a:r>
          </a:p>
          <a:p>
            <a:pPr marL="0" indent="0">
              <a:buNone/>
            </a:pPr>
            <a:r>
              <a:rPr lang="en-IN" b="1" u="sng" dirty="0">
                <a:latin typeface="Times New Roman" panose="02020603050405020304" pitchFamily="18" charset="0"/>
                <a:cs typeface="Times New Roman" panose="02020603050405020304" pitchFamily="18" charset="0"/>
              </a:rPr>
              <a:t>TRAIN DATA </a:t>
            </a:r>
            <a:r>
              <a:rPr lang="en-IN" dirty="0"/>
              <a:t>:</a:t>
            </a:r>
          </a:p>
          <a:p>
            <a:pPr marL="0" indent="0">
              <a:buNone/>
            </a:pPr>
            <a:r>
              <a:rPr lang="en-IN" dirty="0"/>
              <a:t>Real:2641</a:t>
            </a:r>
          </a:p>
          <a:p>
            <a:pPr marL="0" indent="0">
              <a:buNone/>
            </a:pPr>
            <a:r>
              <a:rPr lang="en-IN" dirty="0"/>
              <a:t>Fake:2500                                   </a:t>
            </a:r>
          </a:p>
          <a:p>
            <a:pPr marL="0" indent="0">
              <a:buNone/>
            </a:pPr>
            <a:r>
              <a:rPr lang="en-IN" b="1" u="sng" dirty="0">
                <a:latin typeface="Times New Roman" panose="02020603050405020304" pitchFamily="18" charset="0"/>
                <a:cs typeface="Times New Roman" panose="02020603050405020304" pitchFamily="18" charset="0"/>
              </a:rPr>
              <a:t>TEST DATA</a:t>
            </a:r>
            <a:r>
              <a:rPr lang="en-IN" u="sng" dirty="0"/>
              <a:t> </a:t>
            </a:r>
            <a:r>
              <a:rPr lang="en-IN" dirty="0"/>
              <a:t>:                              </a:t>
            </a:r>
          </a:p>
          <a:p>
            <a:pPr marL="0" indent="0">
              <a:buNone/>
            </a:pPr>
            <a:r>
              <a:rPr lang="en-IN" dirty="0"/>
              <a:t>Real:660</a:t>
            </a:r>
          </a:p>
          <a:p>
            <a:pPr marL="0" indent="0">
              <a:buNone/>
            </a:pPr>
            <a:r>
              <a:rPr lang="en-IN" dirty="0"/>
              <a:t>Fake:626</a:t>
            </a:r>
          </a:p>
          <a:p>
            <a:pPr marL="0" indent="0">
              <a:buNone/>
            </a:pPr>
            <a:endParaRPr lang="en-IN" dirty="0"/>
          </a:p>
        </p:txBody>
      </p:sp>
      <p:pic>
        <p:nvPicPr>
          <p:cNvPr id="5" name="Picture 4">
            <a:extLst>
              <a:ext uri="{FF2B5EF4-FFF2-40B4-BE49-F238E27FC236}">
                <a16:creationId xmlns:a16="http://schemas.microsoft.com/office/drawing/2014/main" id="{5810081D-DE24-3A2F-0EE8-FF859F6870AF}"/>
              </a:ext>
            </a:extLst>
          </p:cNvPr>
          <p:cNvPicPr>
            <a:picLocks noChangeAspect="1"/>
          </p:cNvPicPr>
          <p:nvPr/>
        </p:nvPicPr>
        <p:blipFill>
          <a:blip r:embed="rId2"/>
          <a:stretch>
            <a:fillRect/>
          </a:stretch>
        </p:blipFill>
        <p:spPr>
          <a:xfrm>
            <a:off x="5314347" y="2241308"/>
            <a:ext cx="4686334" cy="2943247"/>
          </a:xfrm>
          <a:prstGeom prst="rect">
            <a:avLst/>
          </a:prstGeom>
        </p:spPr>
      </p:pic>
    </p:spTree>
    <p:extLst>
      <p:ext uri="{BB962C8B-B14F-4D97-AF65-F5344CB8AC3E}">
        <p14:creationId xmlns:p14="http://schemas.microsoft.com/office/powerpoint/2010/main" val="19092827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FF477-3B35-58DC-BA3C-E626FBF56046}"/>
              </a:ext>
            </a:extLst>
          </p:cNvPr>
          <p:cNvSpPr>
            <a:spLocks noGrp="1"/>
          </p:cNvSpPr>
          <p:nvPr>
            <p:ph type="title"/>
          </p:nvPr>
        </p:nvSpPr>
        <p:spPr/>
        <p:txBody>
          <a:bodyPr/>
          <a:lstStyle/>
          <a:p>
            <a:pPr algn="ctr"/>
            <a:r>
              <a:rPr lang="en-US" b="1" dirty="0">
                <a:solidFill>
                  <a:srgbClr val="0070C0"/>
                </a:solidFill>
              </a:rPr>
              <a:t>Implemented Algorithms</a:t>
            </a:r>
          </a:p>
        </p:txBody>
      </p:sp>
      <p:sp>
        <p:nvSpPr>
          <p:cNvPr id="3" name="Content Placeholder 2">
            <a:extLst>
              <a:ext uri="{FF2B5EF4-FFF2-40B4-BE49-F238E27FC236}">
                <a16:creationId xmlns:a16="http://schemas.microsoft.com/office/drawing/2014/main" id="{C7646B84-A2A1-06F8-24C2-8A01D2EB11E6}"/>
              </a:ext>
            </a:extLst>
          </p:cNvPr>
          <p:cNvSpPr>
            <a:spLocks noGrp="1"/>
          </p:cNvSpPr>
          <p:nvPr>
            <p:ph idx="1"/>
          </p:nvPr>
        </p:nvSpPr>
        <p:spPr/>
        <p:txBody>
          <a:bodyPr>
            <a:normAutofit/>
          </a:bodyPr>
          <a:lstStyle/>
          <a:p>
            <a:pPr marL="0" indent="0">
              <a:buNone/>
            </a:pPr>
            <a:r>
              <a:rPr lang="en-US" b="1" u="sng" dirty="0">
                <a:latin typeface="Times New Roman" panose="02020603050405020304" pitchFamily="18" charset="0"/>
                <a:cs typeface="Times New Roman" panose="02020603050405020304" pitchFamily="18" charset="0"/>
              </a:rPr>
              <a:t>1. Convolutional Neural Network:</a:t>
            </a:r>
          </a:p>
          <a:p>
            <a:r>
              <a:rPr lang="en-US" b="0" i="0" dirty="0">
                <a:solidFill>
                  <a:srgbClr val="242424"/>
                </a:solidFill>
                <a:effectLst/>
                <a:latin typeface="Times New Roman" panose="02020603050405020304" pitchFamily="18" charset="0"/>
                <a:cs typeface="Times New Roman" panose="02020603050405020304" pitchFamily="18" charset="0"/>
              </a:rPr>
              <a:t>Multi convolutional layers, pooling, and nonlinear functions applied to design and train model for prediction.</a:t>
            </a:r>
          </a:p>
          <a:p>
            <a:r>
              <a:rPr lang="en-US" b="0" i="0" dirty="0">
                <a:solidFill>
                  <a:srgbClr val="242424"/>
                </a:solidFill>
                <a:effectLst/>
                <a:latin typeface="Times New Roman" panose="02020603050405020304" pitchFamily="18" charset="0"/>
                <a:cs typeface="Times New Roman" panose="02020603050405020304" pitchFamily="18" charset="0"/>
              </a:rPr>
              <a:t>The convolution neural network's layers will be equivariant to translation because of parameter sharing. It states that any changes we make to the input will correspondingly affect the outcome.</a:t>
            </a:r>
          </a:p>
          <a:p>
            <a:r>
              <a:rPr lang="en-US" dirty="0">
                <a:latin typeface="Times New Roman" panose="02020603050405020304" pitchFamily="18" charset="0"/>
                <a:cs typeface="Times New Roman" panose="02020603050405020304" pitchFamily="18" charset="0"/>
              </a:rPr>
              <a:t>Multiple layers work together to find the best match layer in order to forecast the image class. This procedure is repeated until no more improvement is possible.</a:t>
            </a:r>
            <a:endParaRPr lang="en-US" dirty="0">
              <a:solidFill>
                <a:srgbClr val="242424"/>
              </a:solidFill>
              <a:latin typeface="Times New Roman" panose="02020603050405020304" pitchFamily="18"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2536990249"/>
      </p:ext>
    </p:extLst>
  </p:cSld>
  <p:clrMapOvr>
    <a:masterClrMapping/>
  </p:clrMapOvr>
  <mc:AlternateContent xmlns:mc="http://schemas.openxmlformats.org/markup-compatibility/2006" xmlns:p14="http://schemas.microsoft.com/office/powerpoint/2010/main">
    <mc:Choice Requires="p14">
      <p:transition spd="slow" p14:dur="2000" advTm="109574"/>
    </mc:Choice>
    <mc:Fallback xmlns="">
      <p:transition spd="slow" advTm="109574"/>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7D8252-E801-F58B-2500-A9A0CF70419B}"/>
              </a:ext>
            </a:extLst>
          </p:cNvPr>
          <p:cNvSpPr>
            <a:spLocks noGrp="1"/>
          </p:cNvSpPr>
          <p:nvPr>
            <p:ph type="title"/>
          </p:nvPr>
        </p:nvSpPr>
        <p:spPr/>
        <p:txBody>
          <a:bodyPr/>
          <a:lstStyle/>
          <a:p>
            <a:pPr algn="ctr"/>
            <a:r>
              <a:rPr lang="en-US" b="1" dirty="0">
                <a:solidFill>
                  <a:srgbClr val="0070C0"/>
                </a:solidFill>
              </a:rPr>
              <a:t>Implemented Algorithms</a:t>
            </a:r>
          </a:p>
        </p:txBody>
      </p:sp>
      <p:sp>
        <p:nvSpPr>
          <p:cNvPr id="3" name="Content Placeholder 2">
            <a:extLst>
              <a:ext uri="{FF2B5EF4-FFF2-40B4-BE49-F238E27FC236}">
                <a16:creationId xmlns:a16="http://schemas.microsoft.com/office/drawing/2014/main" id="{E9934B7A-1693-FE68-85AF-D25EF11A97E0}"/>
              </a:ext>
            </a:extLst>
          </p:cNvPr>
          <p:cNvSpPr>
            <a:spLocks noGrp="1"/>
          </p:cNvSpPr>
          <p:nvPr>
            <p:ph idx="1"/>
          </p:nvPr>
        </p:nvSpPr>
        <p:spPr/>
        <p:txBody>
          <a:bodyPr>
            <a:normAutofit fontScale="25000" lnSpcReduction="20000"/>
          </a:bodyPr>
          <a:lstStyle/>
          <a:p>
            <a:pPr marL="0" indent="0">
              <a:buNone/>
            </a:pPr>
            <a:r>
              <a:rPr lang="en-US" sz="11200" b="1" u="sng" dirty="0">
                <a:latin typeface="Times New Roman" panose="02020603050405020304" pitchFamily="18" charset="0"/>
                <a:cs typeface="Times New Roman" panose="02020603050405020304" pitchFamily="18" charset="0"/>
              </a:rPr>
              <a:t>2. LSTM:</a:t>
            </a:r>
          </a:p>
          <a:p>
            <a:pPr marL="0" indent="0">
              <a:buNone/>
            </a:pPr>
            <a:endParaRPr lang="en-US" sz="11200" b="1" u="sng" dirty="0"/>
          </a:p>
          <a:p>
            <a:pPr rtl="0">
              <a:spcBef>
                <a:spcPts val="0"/>
              </a:spcBef>
              <a:spcAft>
                <a:spcPts val="0"/>
              </a:spcAft>
            </a:pPr>
            <a:r>
              <a:rPr lang="en-US" sz="11200" b="0" i="0" dirty="0">
                <a:solidFill>
                  <a:srgbClr val="202124"/>
                </a:solidFill>
                <a:effectLst/>
                <a:latin typeface="Times New Roman" panose="02020603050405020304" pitchFamily="18" charset="0"/>
                <a:cs typeface="Times New Roman" panose="02020603050405020304" pitchFamily="18" charset="0"/>
              </a:rPr>
              <a:t>Deep learning uses long short-term memory (LSTM), an artificial recurrent neural network (RNN) architecture. LSTM features feedback connections, in contrast to conventional feedforward neural networks. It can process whole data sequences (like audio or video) in addition to individual data points (like pictures). </a:t>
            </a:r>
          </a:p>
          <a:p>
            <a:pPr marL="0" indent="0" rtl="0">
              <a:spcBef>
                <a:spcPts val="0"/>
              </a:spcBef>
              <a:spcAft>
                <a:spcPts val="0"/>
              </a:spcAft>
              <a:buNone/>
            </a:pPr>
            <a:r>
              <a:rPr lang="en-US" sz="11200" b="0" i="0" u="none" strike="noStrike" dirty="0">
                <a:solidFill>
                  <a:srgbClr val="000000"/>
                </a:solidFill>
                <a:effectLst/>
                <a:latin typeface="Times New Roman" panose="02020603050405020304" pitchFamily="18" charset="0"/>
                <a:cs typeface="Times New Roman" panose="02020603050405020304" pitchFamily="18" charset="0"/>
              </a:rPr>
              <a:t>  </a:t>
            </a:r>
          </a:p>
          <a:p>
            <a:pPr rtl="0">
              <a:spcBef>
                <a:spcPts val="0"/>
              </a:spcBef>
              <a:spcAft>
                <a:spcPts val="0"/>
              </a:spcAft>
            </a:pPr>
            <a:r>
              <a:rPr lang="en-US" sz="11200" b="0" i="0" u="none" strike="noStrike" dirty="0">
                <a:solidFill>
                  <a:srgbClr val="000000"/>
                </a:solidFill>
                <a:effectLst/>
                <a:latin typeface="Times New Roman" panose="02020603050405020304" pitchFamily="18" charset="0"/>
                <a:cs typeface="Times New Roman" panose="02020603050405020304" pitchFamily="18" charset="0"/>
              </a:rPr>
              <a:t> To address the temporal dependencies inherent in sequential data, the model integrates an LSTM layer.</a:t>
            </a:r>
          </a:p>
          <a:p>
            <a:pPr marL="0" indent="0" rtl="0">
              <a:spcBef>
                <a:spcPts val="0"/>
              </a:spcBef>
              <a:spcAft>
                <a:spcPts val="0"/>
              </a:spcAft>
              <a:buNone/>
            </a:pPr>
            <a:endParaRPr lang="en-US" sz="11200" b="0" dirty="0">
              <a:effectLst/>
              <a:latin typeface="Times New Roman" panose="02020603050405020304" pitchFamily="18" charset="0"/>
              <a:cs typeface="Times New Roman" panose="02020603050405020304" pitchFamily="18" charset="0"/>
            </a:endParaRPr>
          </a:p>
          <a:p>
            <a:pPr rtl="0">
              <a:spcBef>
                <a:spcPts val="0"/>
              </a:spcBef>
              <a:spcAft>
                <a:spcPts val="0"/>
              </a:spcAft>
            </a:pPr>
            <a:r>
              <a:rPr lang="en-US" sz="11200" b="0" i="0" u="none" strike="noStrike" dirty="0">
                <a:solidFill>
                  <a:srgbClr val="000000"/>
                </a:solidFill>
                <a:effectLst/>
                <a:latin typeface="Times New Roman" panose="02020603050405020304" pitchFamily="18" charset="0"/>
                <a:cs typeface="Times New Roman" panose="02020603050405020304" pitchFamily="18" charset="0"/>
              </a:rPr>
              <a:t>The LSTM layer excels at modeling sequential patterns, capturing long-term dependencies across different time steps.</a:t>
            </a:r>
          </a:p>
          <a:p>
            <a:pPr marL="0" indent="0" rtl="0">
              <a:spcBef>
                <a:spcPts val="0"/>
              </a:spcBef>
              <a:spcAft>
                <a:spcPts val="0"/>
              </a:spcAft>
              <a:buNone/>
            </a:pPr>
            <a:br>
              <a:rPr lang="en-US" sz="11200" dirty="0">
                <a:latin typeface="Calibri body"/>
                <a:cs typeface="Times New Roman" panose="02020603050405020304" pitchFamily="18" charset="0"/>
              </a:rPr>
            </a:br>
            <a:endParaRPr lang="en-US" sz="11200" b="0" dirty="0">
              <a:effectLst/>
              <a:latin typeface="Calibri body"/>
              <a:cs typeface="Times New Roman" panose="02020603050405020304" pitchFamily="18" charset="0"/>
            </a:endParaRPr>
          </a:p>
          <a:p>
            <a:pPr marL="0" indent="0">
              <a:buNone/>
            </a:pPr>
            <a:br>
              <a:rPr lang="en-US" sz="4000" b="0" dirty="0">
                <a:effectLst/>
                <a:latin typeface="Times New Roman" panose="02020603050405020304" pitchFamily="18" charset="0"/>
                <a:cs typeface="Times New Roman" panose="02020603050405020304" pitchFamily="18" charset="0"/>
              </a:rPr>
            </a:br>
            <a:br>
              <a:rPr lang="en-US" sz="4000" dirty="0">
                <a:latin typeface="Times New Roman" panose="02020603050405020304" pitchFamily="18" charset="0"/>
                <a:cs typeface="Times New Roman" panose="02020603050405020304" pitchFamily="18" charset="0"/>
              </a:rPr>
            </a:br>
            <a:br>
              <a:rPr lang="en-US" sz="4000" dirty="0">
                <a:latin typeface="Times New Roman" panose="02020603050405020304" pitchFamily="18" charset="0"/>
                <a:cs typeface="Times New Roman" panose="02020603050405020304" pitchFamily="18" charset="0"/>
              </a:rPr>
            </a:br>
            <a:endParaRPr lang="en-US" sz="4000" b="0" i="0" dirty="0">
              <a:solidFill>
                <a:srgbClr val="202124"/>
              </a:solidFill>
              <a:effectLst/>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4318967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4922</TotalTime>
  <Words>676</Words>
  <Application>Microsoft Office PowerPoint</Application>
  <PresentationFormat>Widescreen</PresentationFormat>
  <Paragraphs>87</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body</vt:lpstr>
      <vt:lpstr>Calibri Light</vt:lpstr>
      <vt:lpstr>Times New Roman</vt:lpstr>
      <vt:lpstr>Office Theme</vt:lpstr>
      <vt:lpstr>Project</vt:lpstr>
      <vt:lpstr>Table of Content:</vt:lpstr>
      <vt:lpstr>Introduction </vt:lpstr>
      <vt:lpstr>Data Overview</vt:lpstr>
      <vt:lpstr>Data Overview</vt:lpstr>
      <vt:lpstr>Data Overview</vt:lpstr>
      <vt:lpstr>                        Data Overview</vt:lpstr>
      <vt:lpstr>Implemented Algorithms</vt:lpstr>
      <vt:lpstr>Implemented Algorithms</vt:lpstr>
      <vt:lpstr>                    ARCHITECTURE</vt:lpstr>
      <vt:lpstr>                        ARCHITECTURE</vt:lpstr>
      <vt:lpstr>                       CONCLUSION</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dc:title>
  <dc:creator>Khalil Malik Muhammad</dc:creator>
  <cp:lastModifiedBy>venkata sai ganesh reddy veluri</cp:lastModifiedBy>
  <cp:revision>9</cp:revision>
  <dcterms:created xsi:type="dcterms:W3CDTF">2023-11-08T18:32:18Z</dcterms:created>
  <dcterms:modified xsi:type="dcterms:W3CDTF">2023-12-07T14:59:28Z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2023-11-08T20:18:39Z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c900a71c-215b-4091-ac96-8fd319ca1114</vt:lpwstr>
  </property>
  <property fmtid="{D5CDD505-2E9C-101B-9397-08002B2CF9AE}" pid="7" name="MSIP_Label_defa4170-0d19-0005-0004-bc88714345d2_ActionId">
    <vt:lpwstr>7247abcb-d695-4cff-a6a2-6bf27c1a8e22</vt:lpwstr>
  </property>
  <property fmtid="{D5CDD505-2E9C-101B-9397-08002B2CF9AE}" pid="8" name="MSIP_Label_defa4170-0d19-0005-0004-bc88714345d2_ContentBits">
    <vt:lpwstr>0</vt:lpwstr>
  </property>
</Properties>
</file>