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  <p:sldMasterId id="2147483701" r:id="rId2"/>
    <p:sldMasterId id="2147483702" r:id="rId3"/>
    <p:sldMasterId id="2147483703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71" r:id="rId11"/>
    <p:sldId id="262" r:id="rId12"/>
    <p:sldId id="263" r:id="rId13"/>
    <p:sldId id="264" r:id="rId14"/>
    <p:sldId id="745" r:id="rId15"/>
    <p:sldId id="747" r:id="rId16"/>
    <p:sldId id="746" r:id="rId17"/>
    <p:sldId id="268" r:id="rId18"/>
    <p:sldId id="748" r:id="rId19"/>
    <p:sldId id="750" r:id="rId20"/>
    <p:sldId id="269" r:id="rId21"/>
    <p:sldId id="270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11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2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12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13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15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17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9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4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4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45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6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46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4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7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4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4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4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50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50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5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5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5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5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8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8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8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9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10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30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42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42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42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42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genceSkoli/how-to-avoid-memory-overloads-using-scikit-learn-f5eb911ae66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/>
        </p:nvSpPr>
        <p:spPr>
          <a:xfrm>
            <a:off x="-1236725" y="713815"/>
            <a:ext cx="11223900" cy="604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NLP Based </a:t>
            </a: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Question &amp; Answers </a:t>
            </a:r>
            <a:endParaRPr sz="36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</a:t>
            </a: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endParaRPr sz="36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                     </a:t>
            </a:r>
            <a:r>
              <a:rPr lang="en-US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E-commerce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3600" b="1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3600" b="1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 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Mentors: Karthick &amp; </a:t>
            </a:r>
            <a:r>
              <a:rPr lang="en-US" sz="2400" b="1" dirty="0" err="1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Parth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04</a:t>
            </a: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2020</a:t>
            </a:r>
            <a:endParaRPr dirty="0"/>
          </a:p>
        </p:txBody>
      </p:sp>
      <p:pic>
        <p:nvPicPr>
          <p:cNvPr id="333" name="Google Shape;33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7"/>
          <p:cNvSpPr txBox="1"/>
          <p:nvPr/>
        </p:nvSpPr>
        <p:spPr>
          <a:xfrm>
            <a:off x="2696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57"/>
          <p:cNvSpPr txBox="1"/>
          <p:nvPr/>
        </p:nvSpPr>
        <p:spPr>
          <a:xfrm>
            <a:off x="7700064" y="3798277"/>
            <a:ext cx="2075684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Amit shende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Johny jose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Priyadarshini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Saranya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Veranda"/>
              </a:rPr>
              <a:t>Vivek karthick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Vera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pic>
        <p:nvPicPr>
          <p:cNvPr id="393" name="Google Shape;39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2" y="185531"/>
            <a:ext cx="8781608" cy="1033670"/>
          </a:xfrm>
        </p:spPr>
        <p:txBody>
          <a:bodyPr/>
          <a:lstStyle/>
          <a:p>
            <a:r>
              <a:rPr lang="en-US" sz="2800" b="1" dirty="0">
                <a:solidFill>
                  <a:srgbClr val="002776"/>
                </a:solidFill>
                <a:latin typeface=" veranda"/>
                <a:sym typeface="+mn-ea"/>
              </a:rPr>
              <a:t>Template for Model results presentation</a:t>
            </a:r>
            <a:r>
              <a:rPr lang="en-US" sz="2800" b="1" dirty="0">
                <a:solidFill>
                  <a:srgbClr val="002776"/>
                </a:solidFill>
                <a:latin typeface=" veranda"/>
                <a:ea typeface="+mj-ea"/>
                <a:cs typeface="+mj-cs"/>
                <a:sym typeface="+mn-ea"/>
              </a:rPr>
              <a:t> </a:t>
            </a:r>
            <a:r>
              <a:rPr lang="en-IN" altLang="en-US" sz="2800" b="1" dirty="0">
                <a:solidFill>
                  <a:srgbClr val="002776"/>
                </a:solidFill>
                <a:latin typeface=" veranda"/>
                <a:ea typeface="+mj-ea"/>
                <a:cs typeface="+mj-cs"/>
              </a:rPr>
              <a:t>Model-Cosine Similarity</a:t>
            </a:r>
            <a:r>
              <a:rPr lang="en-US" sz="2800" b="1" dirty="0">
                <a:latin typeface=" veranda"/>
                <a:sym typeface="+mn-ea"/>
              </a:rPr>
              <a:t>odel Model Model -</a:t>
            </a:r>
            <a:r>
              <a:rPr lang="en-US" sz="2800" b="1" dirty="0">
                <a:solidFill>
                  <a:srgbClr val="002776"/>
                </a:solidFill>
                <a:latin typeface=" veranda"/>
                <a:ea typeface="+mj-ea"/>
                <a:cs typeface="+mj-cs"/>
              </a:rPr>
              <a:t> </a:t>
            </a:r>
            <a:r>
              <a:rPr lang="en-US" sz="2800" b="1" dirty="0">
                <a:latin typeface=" veranda"/>
                <a:sym typeface="+mn-ea"/>
              </a:rPr>
              <a:t>Model -Model - </a:t>
            </a:r>
            <a:endParaRPr lang="en-US" sz="2800" dirty="0">
              <a:latin typeface=" verand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219201"/>
            <a:ext cx="8433352" cy="504713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Veranda"/>
              </a:rPr>
              <a:t>Data set details:</a:t>
            </a:r>
          </a:p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Veranda"/>
              </a:rPr>
              <a:t>      314091 Rows and 5 columns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Veranda"/>
                <a:sym typeface="+mn-ea"/>
              </a:rPr>
              <a:t>Algorithms</a:t>
            </a:r>
            <a:r>
              <a:rPr lang="en-IN" altLang="en-US" sz="2400" dirty="0">
                <a:solidFill>
                  <a:schemeClr val="tx1"/>
                </a:solidFill>
                <a:latin typeface="Veranda"/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Veranda"/>
                <a:sym typeface="+mn-ea"/>
              </a:rPr>
              <a:t>       Recommendation system based algorithm</a:t>
            </a:r>
          </a:p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Veranda"/>
                <a:sym typeface="+mn-ea"/>
              </a:rPr>
              <a:t>Similarity Score:</a:t>
            </a:r>
          </a:p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Veranda"/>
                <a:sym typeface="+mn-ea"/>
              </a:rPr>
              <a:t>       based  on the keyword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" y="120319"/>
            <a:ext cx="8914130" cy="556067"/>
          </a:xfrm>
        </p:spPr>
        <p:txBody>
          <a:bodyPr/>
          <a:lstStyle/>
          <a:p>
            <a:r>
              <a:rPr lang="en-US" sz="2400" b="1" dirty="0">
                <a:solidFill>
                  <a:srgbClr val="0027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Model Results</a:t>
            </a:r>
            <a:br>
              <a:rPr lang="en-US" b="1" dirty="0">
                <a:solidFill>
                  <a:srgbClr val="002776"/>
                </a:solidFill>
                <a:latin typeface="Arial" panose="020B0604020202020204"/>
                <a:ea typeface="+mj-ea"/>
                <a:cs typeface="+mj-cs"/>
              </a:rPr>
            </a:br>
            <a:r>
              <a:rPr lang="en-US" b="1" dirty="0">
                <a:solidFill>
                  <a:srgbClr val="002776"/>
                </a:solidFill>
                <a:latin typeface="Arial" panose="020B0604020202020204"/>
                <a:ea typeface="+mj-ea"/>
                <a:cs typeface="+mj-cs"/>
              </a:rPr>
              <a:t>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" y="516835"/>
            <a:ext cx="8837930" cy="6350056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generated for the question keyword converted into regular bag of words to a  </a:t>
            </a:r>
            <a:r>
              <a:rPr lang="en-IN" alt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lang="en-I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IN" altLang="en-US" sz="2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idf</a:t>
            </a:r>
            <a:r>
              <a:rPr lang="en-I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model.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Finding similarity between the data an keyword. Based on keyword similarity retrieved top 5 question and answer</a:t>
            </a:r>
          </a:p>
          <a:p>
            <a:pPr marL="0" indent="0">
              <a:buNone/>
            </a:pPr>
            <a:endParaRPr lang="en-IN" altLang="en-US" dirty="0"/>
          </a:p>
        </p:txBody>
      </p:sp>
      <p:pic>
        <p:nvPicPr>
          <p:cNvPr id="4" name="Picture 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" y="2729948"/>
            <a:ext cx="8170407" cy="39419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" y="92765"/>
            <a:ext cx="8844280" cy="689113"/>
          </a:xfrm>
        </p:spPr>
        <p:txBody>
          <a:bodyPr/>
          <a:lstStyle/>
          <a:p>
            <a:r>
              <a:rPr lang="en-US" sz="2800" b="1" dirty="0">
                <a:solidFill>
                  <a:srgbClr val="002776"/>
                </a:solidFill>
                <a:latin typeface=" veranda"/>
                <a:sym typeface="+mn-ea"/>
              </a:rPr>
              <a:t>Model Predictions</a:t>
            </a:r>
            <a:br>
              <a:rPr lang="en-US" b="1" dirty="0">
                <a:solidFill>
                  <a:srgbClr val="002776"/>
                </a:solidFill>
                <a:latin typeface="Arial" panose="020B0604020202020204"/>
                <a:sym typeface="+mn-ea"/>
              </a:rPr>
            </a:br>
            <a:br>
              <a:rPr lang="en-US" b="1" dirty="0">
                <a:solidFill>
                  <a:srgbClr val="002776"/>
                </a:solidFill>
                <a:latin typeface="Arial" panose="020B0604020202020204"/>
                <a:sym typeface="+mn-ea"/>
              </a:rPr>
            </a:br>
            <a:r>
              <a:rPr lang="en-US" sz="2400" dirty="0">
                <a:solidFill>
                  <a:schemeClr val="tx1"/>
                </a:solidFill>
                <a:latin typeface="Veranda"/>
                <a:sym typeface="+mn-ea"/>
              </a:rPr>
              <a:t>retrieved</a:t>
            </a:r>
            <a:r>
              <a:rPr lang="en-IN" sz="2400" dirty="0">
                <a:solidFill>
                  <a:schemeClr val="tx1"/>
                </a:solidFill>
                <a:latin typeface="Veranda"/>
                <a:sym typeface="+mn-ea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anda"/>
                <a:sym typeface="+mn-ea"/>
              </a:rPr>
              <a:t>top 5 Question and answers   </a:t>
            </a:r>
            <a:r>
              <a:rPr lang="en-IN" altLang="en-US" sz="2400" dirty="0">
                <a:solidFill>
                  <a:schemeClr val="tx1"/>
                </a:solidFill>
                <a:latin typeface="Veranda"/>
                <a:sym typeface="+mn-ea"/>
              </a:rPr>
              <a:t>Based on keyword </a:t>
            </a:r>
            <a:r>
              <a:rPr lang="en-IN" altLang="en-US" sz="2400" dirty="0" err="1">
                <a:solidFill>
                  <a:schemeClr val="tx1"/>
                </a:solidFill>
                <a:latin typeface="Veranda"/>
                <a:sym typeface="+mn-ea"/>
              </a:rPr>
              <a:t>retrived</a:t>
            </a:r>
            <a:endParaRPr lang="en-IN" altLang="en-US" sz="2400" dirty="0">
              <a:solidFill>
                <a:schemeClr val="tx1"/>
              </a:solidFill>
              <a:latin typeface="Veranda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399" y="2683194"/>
            <a:ext cx="7610476" cy="3670766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q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2124691"/>
            <a:ext cx="9003665" cy="4488199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 flipV="1">
            <a:off x="1667980" y="996463"/>
            <a:ext cx="501650" cy="1754810"/>
          </a:xfrm>
          <a:prstGeom prst="leftBrace">
            <a:avLst>
              <a:gd name="adj1" fmla="val 8333"/>
              <a:gd name="adj2" fmla="val 4549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33234" y="871409"/>
            <a:ext cx="501648" cy="2004916"/>
          </a:xfrm>
          <a:prstGeom prst="leftBrace">
            <a:avLst>
              <a:gd name="adj1" fmla="val 15647"/>
              <a:gd name="adj2" fmla="val 510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/>
          <p:nvPr/>
        </p:nvSpPr>
        <p:spPr>
          <a:xfrm>
            <a:off x="0" y="100246"/>
            <a:ext cx="9144000" cy="675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 veranda"/>
                <a:sym typeface="Arial"/>
              </a:rPr>
              <a:t>Model Deployment using Flask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anda"/>
                <a:ea typeface="Arial"/>
                <a:cs typeface="Arial"/>
              </a:rPr>
              <a:t>first page of deployment , user has to click “start search” </a:t>
            </a:r>
            <a:endParaRPr lang="en-US" sz="2800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3B378B-4465-42BC-AB5B-564D4D23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8" y="1166191"/>
            <a:ext cx="8733518" cy="5482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E179-B779-46B0-913B-1E3AE2D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82" y="194893"/>
            <a:ext cx="8635520" cy="507472"/>
          </a:xfrm>
        </p:spPr>
        <p:txBody>
          <a:bodyPr/>
          <a:lstStyle/>
          <a:p>
            <a:r>
              <a:rPr lang="en-US" sz="2800" b="1" dirty="0">
                <a:solidFill>
                  <a:srgbClr val="002776"/>
                </a:solidFill>
                <a:latin typeface=" veranda"/>
                <a:ea typeface="Arial"/>
                <a:cs typeface="Arial"/>
                <a:sym typeface="Arial"/>
              </a:rPr>
              <a:t>Model Deployment using Flask</a:t>
            </a:r>
            <a:endParaRPr lang="en-US" sz="2400" dirty="0">
              <a:solidFill>
                <a:schemeClr val="tx1"/>
              </a:solidFill>
              <a:latin typeface="Verand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526FC-8531-425F-9EEF-F5690668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296" y="702365"/>
            <a:ext cx="8446604" cy="975431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anda"/>
              </a:rPr>
              <a:t>Second page of deployment ,here user have to enter the text which is to be searched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D1E57-FD4E-4410-A40D-DBD10DE3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0" y="1868557"/>
            <a:ext cx="8635520" cy="4794551"/>
          </a:xfrm>
          <a:prstGeom prst="rect">
            <a:avLst/>
          </a:prstGeom>
        </p:spPr>
      </p:pic>
      <p:pic>
        <p:nvPicPr>
          <p:cNvPr id="6" name="Google Shape;434;p69">
            <a:extLst>
              <a:ext uri="{FF2B5EF4-FFF2-40B4-BE49-F238E27FC236}">
                <a16:creationId xmlns:a16="http://schemas.microsoft.com/office/drawing/2014/main" id="{B286847F-DAE7-492F-87D7-2DD8B7AFBD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00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3907-0974-4997-927E-1774C8C0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212036"/>
            <a:ext cx="8913813" cy="455251"/>
          </a:xfrm>
        </p:spPr>
        <p:txBody>
          <a:bodyPr/>
          <a:lstStyle/>
          <a:p>
            <a:r>
              <a:rPr lang="en-US" sz="2800" b="1" dirty="0">
                <a:solidFill>
                  <a:srgbClr val="002776"/>
                </a:solidFill>
                <a:latin typeface="Veranda"/>
                <a:ea typeface="Arial"/>
                <a:cs typeface="Arial"/>
                <a:sym typeface="Arial"/>
              </a:rPr>
              <a:t>Model Deployment using Flask  </a:t>
            </a:r>
            <a:br>
              <a:rPr lang="en-US" sz="2800" b="1" dirty="0">
                <a:solidFill>
                  <a:srgbClr val="002776"/>
                </a:solidFill>
                <a:latin typeface="Veranda"/>
                <a:ea typeface="Arial"/>
                <a:cs typeface="Arial"/>
                <a:sym typeface="Arial"/>
              </a:rPr>
            </a:br>
            <a:r>
              <a:rPr lang="en-US" sz="2800" b="1" dirty="0">
                <a:solidFill>
                  <a:srgbClr val="002776"/>
                </a:solidFill>
                <a:latin typeface="Veranda"/>
                <a:ea typeface="Arial"/>
                <a:cs typeface="Arial"/>
                <a:sym typeface="Arial"/>
              </a:rPr>
              <a:t> </a:t>
            </a:r>
            <a:endParaRPr lang="en-US" sz="2800" dirty="0">
              <a:latin typeface="Verand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59B51-50BB-4A60-B0FB-E374CF62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85" y="757253"/>
            <a:ext cx="8683629" cy="45525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page of the deployment comes after the user given “submit”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E7043-CE83-45B9-8500-F6719036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" y="1734173"/>
            <a:ext cx="8913813" cy="4949687"/>
          </a:xfrm>
          <a:prstGeom prst="rect">
            <a:avLst/>
          </a:prstGeom>
        </p:spPr>
      </p:pic>
      <p:pic>
        <p:nvPicPr>
          <p:cNvPr id="6" name="Google Shape;434;p69">
            <a:extLst>
              <a:ext uri="{FF2B5EF4-FFF2-40B4-BE49-F238E27FC236}">
                <a16:creationId xmlns:a16="http://schemas.microsoft.com/office/drawing/2014/main" id="{9429A488-58D6-45EB-A57F-033B2B5DA4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/>
          <p:nvPr/>
        </p:nvSpPr>
        <p:spPr>
          <a:xfrm>
            <a:off x="90781" y="305923"/>
            <a:ext cx="9053219" cy="645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</a:t>
            </a:r>
          </a:p>
          <a:p>
            <a:endParaRPr lang="en-US" sz="2400" dirty="0">
              <a:latin typeface="Verand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We first struggled in converting the json file to </a:t>
            </a:r>
            <a:r>
              <a:rPr lang="en-US" sz="2400" dirty="0" err="1">
                <a:latin typeface="Veranda"/>
              </a:rPr>
              <a:t>dataframe,then</a:t>
            </a:r>
            <a:r>
              <a:rPr lang="en-US" sz="2400" dirty="0">
                <a:latin typeface="Veranda"/>
              </a:rPr>
              <a:t> by referring many blogs we solved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After cleaning the data ,while generating the keywords we came up with some meaning less words .</a:t>
            </a:r>
            <a:r>
              <a:rPr lang="en-US" sz="2400" dirty="0" err="1">
                <a:latin typeface="Veranda"/>
              </a:rPr>
              <a:t>so,we</a:t>
            </a:r>
            <a:r>
              <a:rPr lang="en-US" sz="2400" dirty="0">
                <a:latin typeface="Veranda"/>
              </a:rPr>
              <a:t> cleaned the data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We implemented different methods to generate </a:t>
            </a:r>
            <a:r>
              <a:rPr lang="en-US" sz="2400" dirty="0" err="1">
                <a:latin typeface="Veranda"/>
              </a:rPr>
              <a:t>keyword,like</a:t>
            </a:r>
            <a:r>
              <a:rPr lang="en-US" sz="2400" dirty="0">
                <a:latin typeface="Veranda"/>
              </a:rPr>
              <a:t> RAKE function etc.,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We got Memory error in </a:t>
            </a:r>
            <a:r>
              <a:rPr lang="en-US" sz="2400" dirty="0" err="1">
                <a:latin typeface="Veranda"/>
              </a:rPr>
              <a:t>tfidf</a:t>
            </a:r>
            <a:r>
              <a:rPr lang="en-US" sz="2400" dirty="0">
                <a:latin typeface="Veranda"/>
              </a:rPr>
              <a:t> vectorizer and we made many researches on that.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We discussed with our project mentors and also </a:t>
            </a:r>
            <a:r>
              <a:rPr lang="en-US" sz="2400" dirty="0" err="1">
                <a:latin typeface="Veranda"/>
              </a:rPr>
              <a:t>refered</a:t>
            </a:r>
            <a:r>
              <a:rPr lang="en-US" sz="2400" dirty="0">
                <a:latin typeface="Veranda"/>
              </a:rPr>
              <a:t> the pages related to the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Referred link: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Verand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https://medium.com/@AgenceSkoli/how-to-avoid-memory-overloads-using-scikit-learn-f5eb911ae66c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Verand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And we solved the issues and made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Verand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40" name="Google Shape;440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1"/>
          <p:cNvSpPr txBox="1"/>
          <p:nvPr/>
        </p:nvSpPr>
        <p:spPr>
          <a:xfrm>
            <a:off x="3599331" y="3137647"/>
            <a:ext cx="2748460" cy="134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2776"/>
                </a:solidFill>
                <a:latin typeface=" veranda"/>
                <a:sym typeface="Arial"/>
              </a:rPr>
              <a:t>Thank you</a:t>
            </a:r>
            <a:endParaRPr sz="4400" dirty="0">
              <a:latin typeface=" veranda"/>
            </a:endParaRPr>
          </a:p>
        </p:txBody>
      </p:sp>
      <p:pic>
        <p:nvPicPr>
          <p:cNvPr id="447" name="Google Shape;44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/>
        </p:nvSpPr>
        <p:spPr>
          <a:xfrm>
            <a:off x="0" y="112650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sym typeface="Arial"/>
              </a:rPr>
              <a:t>Business </a:t>
            </a:r>
            <a:r>
              <a:rPr lang="en-US" sz="2800" b="1" dirty="0">
                <a:solidFill>
                  <a:srgbClr val="002776"/>
                </a:solidFill>
              </a:rPr>
              <a:t>Objective</a:t>
            </a:r>
            <a:r>
              <a:rPr lang="en-US" sz="2800" b="1" dirty="0">
                <a:solidFill>
                  <a:srgbClr val="002776"/>
                </a:solidFill>
                <a:sym typeface="Arial"/>
              </a:rPr>
              <a:t>:</a:t>
            </a:r>
            <a:endParaRPr dirty="0"/>
          </a:p>
        </p:txBody>
      </p:sp>
      <p:sp>
        <p:nvSpPr>
          <p:cNvPr id="341" name="Google Shape;341;p58"/>
          <p:cNvSpPr txBox="1"/>
          <p:nvPr/>
        </p:nvSpPr>
        <p:spPr>
          <a:xfrm>
            <a:off x="-20225" y="635850"/>
            <a:ext cx="8979000" cy="521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</a:p>
          <a:p>
            <a:pPr lvl="0" algn="just"/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endParaRPr lang="en-US"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algn="just"/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</a:t>
            </a: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e-commerce company wants to build an algorithm to retrieve top 5 Question and answers based on the user given Keyword.</a:t>
            </a:r>
            <a:endParaRPr sz="2400" dirty="0"/>
          </a:p>
        </p:txBody>
      </p:sp>
      <p:pic>
        <p:nvPicPr>
          <p:cNvPr id="343" name="Google Shape;34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9"/>
          <p:cNvSpPr txBox="1"/>
          <p:nvPr/>
        </p:nvSpPr>
        <p:spPr>
          <a:xfrm>
            <a:off x="370390" y="100245"/>
            <a:ext cx="6640010" cy="68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800" b="1" dirty="0">
                <a:solidFill>
                  <a:srgbClr val="002776"/>
                </a:solidFill>
                <a:sym typeface="Arial"/>
              </a:rPr>
              <a:t>Project Architecture / Project Flow</a:t>
            </a:r>
            <a:endParaRPr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AD33ACF-BEDA-4121-9F12-56A563924CAE}"/>
              </a:ext>
            </a:extLst>
          </p:cNvPr>
          <p:cNvSpPr/>
          <p:nvPr/>
        </p:nvSpPr>
        <p:spPr>
          <a:xfrm>
            <a:off x="192127" y="2138289"/>
            <a:ext cx="1026942" cy="120982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 file to dataframe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D0F3088-4EEA-43A6-998D-C43C4FED5439}"/>
              </a:ext>
            </a:extLst>
          </p:cNvPr>
          <p:cNvSpPr/>
          <p:nvPr/>
        </p:nvSpPr>
        <p:spPr>
          <a:xfrm>
            <a:off x="1276462" y="2672861"/>
            <a:ext cx="548640" cy="2250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27873-9D0B-4C5F-BBC6-17CEA298BEBF}"/>
              </a:ext>
            </a:extLst>
          </p:cNvPr>
          <p:cNvSpPr/>
          <p:nvPr/>
        </p:nvSpPr>
        <p:spPr>
          <a:xfrm>
            <a:off x="1876645" y="2010457"/>
            <a:ext cx="2024409" cy="1418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Stopword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Lowercasing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Lemmatization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question and answer columns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5E63ED-CE37-44B5-B920-E1BDEA80AF98}"/>
              </a:ext>
            </a:extLst>
          </p:cNvPr>
          <p:cNvSpPr/>
          <p:nvPr/>
        </p:nvSpPr>
        <p:spPr>
          <a:xfrm>
            <a:off x="3974981" y="2662054"/>
            <a:ext cx="560672" cy="2250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28BA2-FFCA-4538-B880-8BDFBF6005F4}"/>
              </a:ext>
            </a:extLst>
          </p:cNvPr>
          <p:cNvSpPr/>
          <p:nvPr/>
        </p:nvSpPr>
        <p:spPr>
          <a:xfrm>
            <a:off x="4565621" y="1996642"/>
            <a:ext cx="1669774" cy="1418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 of words containing keywords for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TF-IDF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502433-74C7-4A70-BC98-6CFACBA9876E}"/>
              </a:ext>
            </a:extLst>
          </p:cNvPr>
          <p:cNvSpPr/>
          <p:nvPr/>
        </p:nvSpPr>
        <p:spPr>
          <a:xfrm>
            <a:off x="6286936" y="2651759"/>
            <a:ext cx="561484" cy="26728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0010E-1A8C-4047-B63D-F1A3A02E913D}"/>
              </a:ext>
            </a:extLst>
          </p:cNvPr>
          <p:cNvSpPr/>
          <p:nvPr/>
        </p:nvSpPr>
        <p:spPr>
          <a:xfrm>
            <a:off x="6899961" y="1996642"/>
            <a:ext cx="1935153" cy="1383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Cosine similarity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TF-IDF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D7C4711-CE61-4B4B-BBFE-51BB3AEFE136}"/>
              </a:ext>
            </a:extLst>
          </p:cNvPr>
          <p:cNvSpPr/>
          <p:nvPr/>
        </p:nvSpPr>
        <p:spPr>
          <a:xfrm>
            <a:off x="7563935" y="3464170"/>
            <a:ext cx="227324" cy="55990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66E0E-5D46-4081-9043-D8189DF72AF9}"/>
              </a:ext>
            </a:extLst>
          </p:cNvPr>
          <p:cNvSpPr/>
          <p:nvPr/>
        </p:nvSpPr>
        <p:spPr>
          <a:xfrm>
            <a:off x="6710022" y="4083226"/>
            <a:ext cx="1935153" cy="1531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Recommendation of question and answer for the user input based on the similarity scores</a:t>
            </a:r>
          </a:p>
          <a:p>
            <a:pPr algn="ctr"/>
            <a:endParaRPr lang="en-US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0538909-44ED-468A-BC54-FC11812E61DD}"/>
              </a:ext>
            </a:extLst>
          </p:cNvPr>
          <p:cNvSpPr/>
          <p:nvPr/>
        </p:nvSpPr>
        <p:spPr>
          <a:xfrm>
            <a:off x="6035587" y="4700037"/>
            <a:ext cx="569843" cy="24302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567053-EABF-41E8-95D3-E67E48F55CE7}"/>
              </a:ext>
            </a:extLst>
          </p:cNvPr>
          <p:cNvSpPr/>
          <p:nvPr/>
        </p:nvSpPr>
        <p:spPr>
          <a:xfrm>
            <a:off x="3935563" y="4083226"/>
            <a:ext cx="1935153" cy="1531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Deploying the model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flask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F4B4607-7A18-4A7D-89B1-4613FB93F7A3}"/>
              </a:ext>
            </a:extLst>
          </p:cNvPr>
          <p:cNvSpPr/>
          <p:nvPr/>
        </p:nvSpPr>
        <p:spPr>
          <a:xfrm rot="5400000">
            <a:off x="2623471" y="590473"/>
            <a:ext cx="530758" cy="2024409"/>
          </a:xfrm>
          <a:prstGeom prst="leftBrace">
            <a:avLst>
              <a:gd name="adj1" fmla="val 149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64CC970-6566-4747-9634-12525B6FF3FF}"/>
              </a:ext>
            </a:extLst>
          </p:cNvPr>
          <p:cNvSpPr/>
          <p:nvPr/>
        </p:nvSpPr>
        <p:spPr>
          <a:xfrm rot="5400000">
            <a:off x="443988" y="1085437"/>
            <a:ext cx="523222" cy="10269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CFE9B86-F4C1-4902-9B4F-7ECD5B59F144}"/>
              </a:ext>
            </a:extLst>
          </p:cNvPr>
          <p:cNvSpPr/>
          <p:nvPr/>
        </p:nvSpPr>
        <p:spPr>
          <a:xfrm rot="5400000">
            <a:off x="6407425" y="-508790"/>
            <a:ext cx="530757" cy="420160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7A0ECD3-8BF4-4871-9523-AAD1D8CDEE8E}"/>
              </a:ext>
            </a:extLst>
          </p:cNvPr>
          <p:cNvSpPr/>
          <p:nvPr/>
        </p:nvSpPr>
        <p:spPr>
          <a:xfrm rot="16200000">
            <a:off x="7425809" y="5018609"/>
            <a:ext cx="503580" cy="193515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958906E-66E2-4D74-9530-CDB95DE30567}"/>
              </a:ext>
            </a:extLst>
          </p:cNvPr>
          <p:cNvSpPr/>
          <p:nvPr/>
        </p:nvSpPr>
        <p:spPr>
          <a:xfrm rot="16200000">
            <a:off x="4622945" y="5047014"/>
            <a:ext cx="560387" cy="193515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65143D-96F4-4774-A7CE-1479B6E13C26}"/>
              </a:ext>
            </a:extLst>
          </p:cNvPr>
          <p:cNvSpPr/>
          <p:nvPr/>
        </p:nvSpPr>
        <p:spPr>
          <a:xfrm>
            <a:off x="192127" y="789438"/>
            <a:ext cx="1026942" cy="495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source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C8FA2A-266C-4C7E-BEE7-12CB36DC1655}"/>
              </a:ext>
            </a:extLst>
          </p:cNvPr>
          <p:cNvSpPr/>
          <p:nvPr/>
        </p:nvSpPr>
        <p:spPr>
          <a:xfrm>
            <a:off x="1876644" y="789438"/>
            <a:ext cx="2024409" cy="4951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B9743A-07B9-4BF4-8630-B63A59FFCC6D}"/>
              </a:ext>
            </a:extLst>
          </p:cNvPr>
          <p:cNvSpPr/>
          <p:nvPr/>
        </p:nvSpPr>
        <p:spPr>
          <a:xfrm>
            <a:off x="4578464" y="789438"/>
            <a:ext cx="4263115" cy="470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Engineering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7313FE-91C7-48FE-93BC-35D2B4894F09}"/>
              </a:ext>
            </a:extLst>
          </p:cNvPr>
          <p:cNvSpPr/>
          <p:nvPr/>
        </p:nvSpPr>
        <p:spPr>
          <a:xfrm>
            <a:off x="6710023" y="6275623"/>
            <a:ext cx="1935152" cy="5035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building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prediction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87D4ED-C9A5-4AC0-8D9B-903E5AE6B73F}"/>
              </a:ext>
            </a:extLst>
          </p:cNvPr>
          <p:cNvSpPr/>
          <p:nvPr/>
        </p:nvSpPr>
        <p:spPr>
          <a:xfrm>
            <a:off x="3974981" y="6294783"/>
            <a:ext cx="1935151" cy="4844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/>
          <p:nvPr/>
        </p:nvSpPr>
        <p:spPr>
          <a:xfrm>
            <a:off x="370390" y="100245"/>
            <a:ext cx="8773610" cy="3984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Verand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Checking the available data, using functions such as describe, index, </a:t>
            </a:r>
            <a:r>
              <a:rPr lang="en-US" sz="2400" dirty="0" err="1">
                <a:latin typeface="Veranda"/>
              </a:rPr>
              <a:t>dtype</a:t>
            </a:r>
            <a:r>
              <a:rPr lang="en-US" sz="2400" dirty="0">
                <a:latin typeface="Veranda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Checking and handling Null values, unique values.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Counting the number of characters in question and answer columns by rows.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Part of speech Features for the question and answer column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Creating a word cloud for Answer and Question text.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Creating Most common Bigrams and Trigrams for positive phrases.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Finding the polarity in the Question and Answers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Visualizing the polarity sentiments.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Change the reading file name to df2_1 to df2_2 and on...to df2_4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Remove the lines which don't have keywords after cleaning the data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</a:rPr>
              <a:t>Change the saving file name to df3_1 to df3_2 and on... to df3_4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Verand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5" name="Google Shape;35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/>
        </p:nvSpPr>
        <p:spPr>
          <a:xfrm>
            <a:off x="0" y="44313"/>
            <a:ext cx="302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776"/>
                </a:solidFill>
                <a:sym typeface="Arial"/>
              </a:rPr>
              <a:t>Data set details</a:t>
            </a:r>
            <a:endParaRPr dirty="0"/>
          </a:p>
        </p:txBody>
      </p:sp>
      <p:pic>
        <p:nvPicPr>
          <p:cNvPr id="361" name="Google Shape;36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1"/>
          <p:cNvSpPr txBox="1"/>
          <p:nvPr/>
        </p:nvSpPr>
        <p:spPr>
          <a:xfrm>
            <a:off x="152400" y="567525"/>
            <a:ext cx="8580783" cy="114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Rows =314263, columns =7 and unique values= 0.9375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 values = UNIX Time  : 9389,answerType : 148654,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answer : 32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3" name="Google Shape;36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65452"/>
            <a:ext cx="8839201" cy="48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/>
        </p:nvSpPr>
        <p:spPr>
          <a:xfrm>
            <a:off x="185194" y="0"/>
            <a:ext cx="8667257" cy="675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en-US" sz="2800" b="1" i="0" u="none" strike="noStrike" cap="none" dirty="0">
                <a:solidFill>
                  <a:srgbClr val="002776"/>
                </a:solidFill>
                <a:sym typeface="Arial"/>
              </a:rPr>
              <a:t>Exploratory Data Analysis (EDA)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</a:rPr>
              <a:t> </a:t>
            </a:r>
            <a:endParaRPr lang="en-US" sz="2800" b="1" i="0" u="none" strike="noStrike" cap="none" dirty="0">
              <a:solidFill>
                <a:srgbClr val="002776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369" name="Google Shape;369;p62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0" name="Google Shape;37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01264C9-E7AA-4EDD-93F6-3E7EE2CE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9" y="611849"/>
            <a:ext cx="8190463" cy="614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498672"/>
            <a:ext cx="4930912" cy="293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3765118"/>
            <a:ext cx="5001491" cy="293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81" y="498672"/>
            <a:ext cx="4475319" cy="303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21" y="3765118"/>
            <a:ext cx="4185380" cy="303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8051" y="37007"/>
            <a:ext cx="7209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Veranda"/>
                <a:cs typeface="Times New Roman" panose="02020603050405020304" pitchFamily="18" charset="0"/>
              </a:rPr>
              <a:t>Average word length of phrases in Question is 14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18051" y="3357982"/>
            <a:ext cx="6930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Veranda"/>
                <a:cs typeface="Times New Roman" panose="02020603050405020304" pitchFamily="18" charset="0"/>
              </a:rPr>
              <a:t>Average word length of phrases in Answer is 32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2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/>
        </p:nvSpPr>
        <p:spPr>
          <a:xfrm>
            <a:off x="0" y="0"/>
            <a:ext cx="9144000" cy="662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76"/>
                </a:solidFill>
                <a:sym typeface="Arial"/>
              </a:rPr>
              <a:t>EDA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,lowercasing ,tokenization ,lemmatization ,bigram and trigram are done in the question and answer columns 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preprocessing of the question and answer columns we created the word clouds for  keywords .then the bag of words is generated.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002776"/>
              </a:buClr>
              <a:buSzPts val="280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Answer                    Word cloud for Question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1" name="Google Shape;38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006C9DC-E3ED-4059-AA6B-E721B3D3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" y="2979455"/>
            <a:ext cx="4022035" cy="364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E31E53E7-F856-4D02-AFC8-BBCDDA00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30" y="2979453"/>
            <a:ext cx="4022035" cy="364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/>
        </p:nvSpPr>
        <p:spPr>
          <a:xfrm>
            <a:off x="88256" y="55201"/>
            <a:ext cx="8870549" cy="670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Veranda"/>
                <a:sym typeface="Arial"/>
              </a:rPr>
              <a:t>Feature Engineering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  <a:cs typeface="Times New Roman" panose="02020603050405020304" pitchFamily="18" charset="0"/>
              </a:rPr>
              <a:t>As the model have to recommend top 5 question and answer ,we create a dictionary of words from keywords</a:t>
            </a:r>
          </a:p>
          <a:p>
            <a:r>
              <a:rPr lang="en-US" sz="2400" dirty="0">
                <a:latin typeface="Veranda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anda"/>
                <a:cs typeface="Times New Roman" panose="02020603050405020304" pitchFamily="18" charset="0"/>
              </a:rPr>
              <a:t>dictionary = Dictionary(processed_docs)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Verand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  <a:cs typeface="Times New Roman" panose="02020603050405020304" pitchFamily="18" charset="0"/>
              </a:rPr>
              <a:t>Create corpus where the corpus is a bag of words for each document.</a:t>
            </a:r>
          </a:p>
          <a:p>
            <a:r>
              <a:rPr lang="en-US" dirty="0">
                <a:latin typeface="Veranda"/>
              </a:rPr>
              <a:t> </a:t>
            </a:r>
            <a:r>
              <a:rPr lang="en-US" sz="2400" dirty="0">
                <a:latin typeface="Veranda"/>
              </a:rPr>
              <a:t>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Veranda"/>
                <a:cs typeface="Times New Roman" panose="02020603050405020304" pitchFamily="18" charset="0"/>
              </a:rPr>
              <a:t>corpus = [dictionary.doc2bow(doc)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anda"/>
                <a:cs typeface="Times New Roman" panose="02020603050405020304" pitchFamily="18" charset="0"/>
              </a:rPr>
              <a:t>for doc in processed_docs]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anda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Veranda"/>
                <a:cs typeface="Times New Roman" panose="02020603050405020304" pitchFamily="18" charset="0"/>
              </a:rPr>
              <a:t>Tf</a:t>
            </a:r>
            <a:r>
              <a:rPr lang="en-US" sz="2400" dirty="0" err="1">
                <a:latin typeface="Veranda"/>
                <a:cs typeface="Times New Roman" panose="02020603050405020304" pitchFamily="18" charset="0"/>
              </a:rPr>
              <a:t>-</a:t>
            </a:r>
            <a:r>
              <a:rPr lang="en-US" sz="2400" b="1" dirty="0" err="1">
                <a:latin typeface="Veranda"/>
                <a:cs typeface="Times New Roman" panose="02020603050405020304" pitchFamily="18" charset="0"/>
              </a:rPr>
              <a:t>Idf</a:t>
            </a:r>
            <a:r>
              <a:rPr lang="en-US" sz="2400" dirty="0">
                <a:latin typeface="Veranda"/>
                <a:cs typeface="Times New Roman" panose="02020603050405020304" pitchFamily="18" charset="0"/>
              </a:rPr>
              <a:t> is a technique that assigns scores to words inside a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  <a:cs typeface="Times New Roman" panose="02020603050405020304" pitchFamily="18" charset="0"/>
              </a:rPr>
              <a:t>Create tfidf model of the corpus</a:t>
            </a:r>
          </a:p>
          <a:p>
            <a:r>
              <a:rPr lang="en-US" sz="2400" dirty="0">
                <a:latin typeface="Veranda"/>
                <a:cs typeface="Times New Roman" panose="02020603050405020304" pitchFamily="18" charset="0"/>
              </a:rPr>
              <a:t>     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anda"/>
                <a:cs typeface="Times New Roman" panose="02020603050405020304" pitchFamily="18" charset="0"/>
              </a:rPr>
              <a:t>tfidf = TfidfModel(corpus)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Verand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  <a:cs typeface="Times New Roman" panose="02020603050405020304" pitchFamily="18" charset="0"/>
              </a:rPr>
              <a:t>Create the similarity data structure. </a:t>
            </a:r>
          </a:p>
          <a:p>
            <a:r>
              <a:rPr lang="en-US" sz="2400" dirty="0">
                <a:latin typeface="Veranda"/>
                <a:cs typeface="Times New Roman" panose="02020603050405020304" pitchFamily="18" charset="0"/>
              </a:rPr>
              <a:t>    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Veranda"/>
                <a:cs typeface="Times New Roman" panose="02020603050405020304" pitchFamily="18" charset="0"/>
              </a:rPr>
              <a:t>sims = MatrixSimilarity(tfidf[corpus], num_features=len(dictionary))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anda"/>
                <a:cs typeface="Times New Roman" panose="02020603050405020304" pitchFamily="18" charset="0"/>
              </a:rPr>
              <a:t>This is the most important part where we get the similarities between the Question and Answers                    </a:t>
            </a:r>
          </a:p>
          <a:p>
            <a:r>
              <a:rPr lang="en-US" dirty="0">
                <a:latin typeface="Veranda"/>
              </a:rPr>
              <a:t>      </a:t>
            </a:r>
            <a:endParaRPr dirty="0">
              <a:latin typeface="Veranda"/>
            </a:endParaRPr>
          </a:p>
        </p:txBody>
      </p:sp>
      <p:pic>
        <p:nvPicPr>
          <p:cNvPr id="387" name="Google Shape;38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781</Words>
  <Application>Microsoft Office PowerPoint</Application>
  <PresentationFormat>On-screen Show (4:3)</PresentationFormat>
  <Paragraphs>119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Noto Sans Symbols</vt:lpstr>
      <vt:lpstr>Times New Roman</vt:lpstr>
      <vt:lpstr>Arial</vt:lpstr>
      <vt:lpstr>Century Gothic</vt:lpstr>
      <vt:lpstr>Calibri</vt:lpstr>
      <vt:lpstr>Verdana</vt:lpstr>
      <vt:lpstr> veranda</vt:lpstr>
      <vt:lpstr>Veranda</vt:lpstr>
      <vt:lpstr>Perception</vt:lpstr>
      <vt:lpstr>Office Theme</vt:lpstr>
      <vt:lpstr>Custom Design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 for Model results presentation Model-Cosine Similarityodel Model Model - Model -Model - </vt:lpstr>
      <vt:lpstr>Model Results             </vt:lpstr>
      <vt:lpstr>Model Predictions  retrieved top 5 Question and answers   Based on keyword retrived</vt:lpstr>
      <vt:lpstr>PowerPoint Presentation</vt:lpstr>
      <vt:lpstr>Model Deployment using Flask</vt:lpstr>
      <vt:lpstr>Model Deployment using Flask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maatheshwar</dc:creator>
  <cp:lastModifiedBy>maatheshwar</cp:lastModifiedBy>
  <cp:revision>45</cp:revision>
  <dcterms:modified xsi:type="dcterms:W3CDTF">2020-05-06T05:39:22Z</dcterms:modified>
</cp:coreProperties>
</file>