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          1.Hypothesis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38D-50BE-4BCB-ACB4-8E236BB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5049"/>
          </a:xfrm>
        </p:spPr>
        <p:txBody>
          <a:bodyPr/>
          <a:lstStyle/>
          <a:p>
            <a:r>
              <a:rPr lang="en-US" dirty="0"/>
              <a:t>5.fantaloons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9B74-1B2F-4946-A8EA-C0557019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687"/>
            <a:ext cx="8229600" cy="54436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Business problem: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percentage </a:t>
            </a:r>
            <a:r>
              <a:rPr lang="en-US" dirty="0"/>
              <a:t>of males versus females walking in to the store differ based on day of the week</a:t>
            </a:r>
            <a:endParaRPr lang="en-US" b="1" dirty="0"/>
          </a:p>
          <a:p>
            <a:r>
              <a:rPr lang="en-US" b="1" dirty="0"/>
              <a:t>Normality test:</a:t>
            </a:r>
          </a:p>
          <a:p>
            <a:pPr marL="0" indent="0">
              <a:buNone/>
            </a:pPr>
            <a:r>
              <a:rPr lang="en-US" dirty="0"/>
              <a:t>       Ho: data are normal</a:t>
            </a:r>
          </a:p>
          <a:p>
            <a:pPr marL="0" indent="0">
              <a:buNone/>
            </a:pPr>
            <a:r>
              <a:rPr lang="en-US" dirty="0"/>
              <a:t>       Ha: data are not normal</a:t>
            </a:r>
          </a:p>
          <a:p>
            <a:pPr marL="0" indent="0">
              <a:buNone/>
            </a:pPr>
            <a:r>
              <a:rPr lang="en-US" dirty="0"/>
              <a:t>P-Value is less than 0.05, we reject the null hypothesis</a:t>
            </a:r>
          </a:p>
          <a:p>
            <a:r>
              <a:rPr lang="en-US" b="1" dirty="0"/>
              <a:t>Mann-Whitney Test: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Ho:no</a:t>
            </a:r>
            <a:r>
              <a:rPr lang="en-US" dirty="0"/>
              <a:t> variation in the walking percentage </a:t>
            </a:r>
          </a:p>
          <a:p>
            <a:pPr marL="0" indent="0">
              <a:buNone/>
            </a:pPr>
            <a:r>
              <a:rPr lang="en-US" dirty="0"/>
              <a:t>       Ha: the percentage of males verse female walking in store differ   based on the day of the week</a:t>
            </a:r>
          </a:p>
          <a:p>
            <a:pPr marL="0" indent="0">
              <a:buNone/>
            </a:pPr>
            <a:r>
              <a:rPr lang="en-US" dirty="0"/>
              <a:t>p value  6.333e-05 &lt;&lt; 0.05 hence p low null go. </a:t>
            </a:r>
          </a:p>
          <a:p>
            <a:pPr marL="0" indent="0">
              <a:buNone/>
            </a:pPr>
            <a:r>
              <a:rPr lang="en-US" b="1" dirty="0"/>
              <a:t>The alternative hypothesis is taken as solution .yes ,the  percentage of males versus females walking in to the store differ based on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15005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53A0-A5AF-40D9-824F-4B27DE32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988"/>
          </a:xfrm>
        </p:spPr>
        <p:txBody>
          <a:bodyPr>
            <a:normAutofit fontScale="90000"/>
          </a:bodyPr>
          <a:lstStyle/>
          <a:p>
            <a:r>
              <a:rPr lang="en-US" dirty="0"/>
              <a:t>1.CUTLETS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90CD-C0F5-4B45-937E-58C16D7D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873316"/>
            <a:ext cx="8772939" cy="57998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Business problem:</a:t>
            </a:r>
          </a:p>
          <a:p>
            <a:pPr marL="0" indent="0">
              <a:buNone/>
            </a:pPr>
            <a:r>
              <a:rPr lang="en-US" dirty="0"/>
              <a:t> Is there any difference between unit A or unit B in  diameters of cutlet.</a:t>
            </a:r>
          </a:p>
          <a:p>
            <a:pPr marL="0" indent="0">
              <a:buNone/>
            </a:pPr>
            <a:r>
              <a:rPr lang="en-US" dirty="0"/>
              <a:t>        X=discrete with 2 variables &amp; y=continuous</a:t>
            </a:r>
          </a:p>
          <a:p>
            <a:pPr marL="0" indent="0">
              <a:buNone/>
            </a:pPr>
            <a:r>
              <a:rPr lang="en-US" b="1" dirty="0"/>
              <a:t>Normality test:</a:t>
            </a:r>
          </a:p>
          <a:p>
            <a:pPr marL="0" indent="0">
              <a:buNone/>
            </a:pPr>
            <a:r>
              <a:rPr lang="en-US" dirty="0"/>
              <a:t>       Ho: data are normal</a:t>
            </a:r>
          </a:p>
          <a:p>
            <a:pPr marL="0" indent="0">
              <a:buNone/>
            </a:pPr>
            <a:r>
              <a:rPr lang="en-US" dirty="0"/>
              <a:t>       Ha: data are not normal</a:t>
            </a:r>
          </a:p>
          <a:p>
            <a:pPr marL="0" indent="0">
              <a:buNone/>
            </a:pPr>
            <a:r>
              <a:rPr lang="en-US" dirty="0"/>
              <a:t>p-value = 0.32 &gt;0.05 so p high null fly =&gt; It follows normal distribution</a:t>
            </a:r>
          </a:p>
          <a:p>
            <a:pPr marL="0" indent="0">
              <a:buNone/>
            </a:pPr>
            <a:r>
              <a:rPr lang="en-US" dirty="0"/>
              <a:t> p-value = 0.5225 &gt;0.05 so p high null fly =&gt; It follows normal distribution</a:t>
            </a:r>
          </a:p>
          <a:p>
            <a:pPr marL="0" indent="0">
              <a:buNone/>
            </a:pPr>
            <a:r>
              <a:rPr lang="en-US" b="1" dirty="0"/>
              <a:t>Variance test:</a:t>
            </a:r>
          </a:p>
          <a:p>
            <a:pPr marL="0" indent="0">
              <a:buNone/>
            </a:pPr>
            <a:r>
              <a:rPr lang="en-US" dirty="0"/>
              <a:t>       Ho: VAR unit a =VAR unit b</a:t>
            </a:r>
          </a:p>
          <a:p>
            <a:pPr marL="0" indent="0">
              <a:buNone/>
            </a:pPr>
            <a:r>
              <a:rPr lang="en-US" dirty="0"/>
              <a:t>       Ha: VAR unit a not equal VAR unit b</a:t>
            </a:r>
          </a:p>
          <a:p>
            <a:pPr marL="0" indent="0">
              <a:buNone/>
            </a:pPr>
            <a:r>
              <a:rPr lang="en-US" dirty="0"/>
              <a:t>p-value = 0.3136&gt; 0.05 so p high null fly =&gt; Equal variances</a:t>
            </a:r>
          </a:p>
          <a:p>
            <a:pPr marL="0" indent="0">
              <a:buNone/>
            </a:pPr>
            <a:r>
              <a:rPr lang="en-US" b="1" dirty="0"/>
              <a:t>2Sample t test: (X=discrete with 2 variables &amp; y=continuous)</a:t>
            </a:r>
          </a:p>
          <a:p>
            <a:pPr marL="0" indent="0">
              <a:buNone/>
            </a:pPr>
            <a:r>
              <a:rPr lang="en-US" dirty="0"/>
              <a:t>       Ho: average of unit a =average of unit b</a:t>
            </a:r>
          </a:p>
          <a:p>
            <a:pPr marL="0" indent="0">
              <a:buNone/>
            </a:pPr>
            <a:r>
              <a:rPr lang="en-US" dirty="0"/>
              <a:t>       Ha: average of unit a not equal average of unit b</a:t>
            </a:r>
          </a:p>
          <a:p>
            <a:pPr marL="0" indent="0">
              <a:buNone/>
            </a:pPr>
            <a:r>
              <a:rPr lang="en-US" dirty="0"/>
              <a:t>p-value = 0.2361 &gt; 0.05 =&gt; p low null go =&gt; accept null hypothesis</a:t>
            </a:r>
          </a:p>
          <a:p>
            <a:pPr marL="0" indent="0">
              <a:buNone/>
            </a:pPr>
            <a:r>
              <a:rPr lang="en-US" b="1" dirty="0"/>
              <a:t>There no difference between unit a and b cutlets diameter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                2.Hypothesis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93B-E636-4F39-ABA4-962791C3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96"/>
            <a:ext cx="8229600" cy="589721"/>
          </a:xfrm>
        </p:spPr>
        <p:txBody>
          <a:bodyPr>
            <a:normAutofit fontScale="90000"/>
          </a:bodyPr>
          <a:lstStyle/>
          <a:p>
            <a:r>
              <a:rPr lang="en-US" dirty="0"/>
              <a:t>2.HOSPITAL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42F7-CDB9-4947-AE42-A511C7FA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715617"/>
            <a:ext cx="8461513" cy="6016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300" b="1" dirty="0"/>
              <a:t>Business problem:</a:t>
            </a:r>
          </a:p>
          <a:p>
            <a:pPr marL="0" indent="0">
              <a:buNone/>
            </a:pPr>
            <a:r>
              <a:rPr lang="en-US" sz="2300" dirty="0"/>
              <a:t>whether there is any difference in the average Turn Around Time (TAT) of reports of the 4 laboratories</a:t>
            </a:r>
          </a:p>
          <a:p>
            <a:pPr marL="0" indent="0">
              <a:buNone/>
            </a:pPr>
            <a:r>
              <a:rPr lang="en-US" sz="2300" dirty="0"/>
              <a:t>X=discrete with 4 variables &amp; y=continuous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Normality test:</a:t>
            </a:r>
          </a:p>
          <a:p>
            <a:pPr marL="0" indent="0">
              <a:buNone/>
            </a:pPr>
            <a:r>
              <a:rPr lang="en-US" sz="2300" dirty="0"/>
              <a:t>       Ho: data are normal</a:t>
            </a:r>
          </a:p>
          <a:p>
            <a:pPr marL="0" indent="0">
              <a:buNone/>
            </a:pPr>
            <a:r>
              <a:rPr lang="en-US" sz="2300" dirty="0"/>
              <a:t>       Ha: data are not normal</a:t>
            </a:r>
          </a:p>
          <a:p>
            <a:pPr marL="0" indent="0">
              <a:buNone/>
            </a:pPr>
            <a:r>
              <a:rPr lang="en-US" sz="2300" dirty="0"/>
              <a:t>P value 0.05072 &gt;0.05 for all the laboratories.</a:t>
            </a:r>
          </a:p>
          <a:p>
            <a:pPr marL="0" indent="0">
              <a:buNone/>
            </a:pPr>
            <a:r>
              <a:rPr lang="en-US" sz="2300" b="1" dirty="0"/>
              <a:t>Variance test:</a:t>
            </a:r>
          </a:p>
          <a:p>
            <a:pPr marL="0" indent="0">
              <a:buNone/>
            </a:pPr>
            <a:r>
              <a:rPr lang="en-US" sz="2300" dirty="0"/>
              <a:t>       Ho: VAR lab1 =VAR lab2=VAR lab3=VAR lab4</a:t>
            </a:r>
          </a:p>
          <a:p>
            <a:pPr marL="0" indent="0">
              <a:buNone/>
            </a:pPr>
            <a:r>
              <a:rPr lang="en-US" sz="2300" dirty="0"/>
              <a:t>       Ha: VAR of at least 1 lab is different</a:t>
            </a:r>
          </a:p>
          <a:p>
            <a:pPr marL="0" indent="0">
              <a:buNone/>
            </a:pPr>
            <a:r>
              <a:rPr lang="en-US" sz="2300" dirty="0"/>
              <a:t>P value 0.05161 &gt;0.05 then p high and null fly </a:t>
            </a:r>
            <a:r>
              <a:rPr lang="en-US" sz="2300" dirty="0" err="1"/>
              <a:t>i.e</a:t>
            </a:r>
            <a:r>
              <a:rPr lang="en-US" sz="2300" dirty="0"/>
              <a:t> h0= all standard deviations  are </a:t>
            </a:r>
            <a:r>
              <a:rPr lang="en-US" sz="2300" dirty="0" err="1"/>
              <a:t>equal.Ha</a:t>
            </a:r>
            <a:r>
              <a:rPr lang="en-US" sz="2300" dirty="0"/>
              <a:t>= </a:t>
            </a:r>
            <a:r>
              <a:rPr lang="en-US" sz="2300" dirty="0" err="1"/>
              <a:t>atleast</a:t>
            </a:r>
            <a:r>
              <a:rPr lang="en-US" sz="2300" dirty="0"/>
              <a:t> one variables is different from other variable.</a:t>
            </a: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ANOVA test:</a:t>
            </a:r>
          </a:p>
          <a:p>
            <a:pPr marL="0" indent="0">
              <a:buNone/>
            </a:pPr>
            <a:r>
              <a:rPr lang="en-US" sz="2300" b="1" dirty="0"/>
              <a:t>   </a:t>
            </a:r>
            <a:r>
              <a:rPr lang="en-US" sz="2300" dirty="0"/>
              <a:t>    Ho: average of  all lab is equal</a:t>
            </a:r>
          </a:p>
          <a:p>
            <a:pPr marL="0" indent="0">
              <a:buNone/>
            </a:pPr>
            <a:r>
              <a:rPr lang="en-US" sz="2300" b="1" dirty="0"/>
              <a:t>       </a:t>
            </a:r>
            <a:r>
              <a:rPr lang="en-US" sz="2300" dirty="0"/>
              <a:t>Ha: average of </a:t>
            </a:r>
            <a:r>
              <a:rPr lang="en-US" sz="2300" dirty="0" err="1"/>
              <a:t>atleast</a:t>
            </a:r>
            <a:r>
              <a:rPr lang="en-US" sz="2300" dirty="0"/>
              <a:t> 1 lab is different</a:t>
            </a:r>
            <a:endParaRPr lang="en-US" sz="2300" b="1" dirty="0"/>
          </a:p>
          <a:p>
            <a:pPr marL="0" indent="0">
              <a:buNone/>
            </a:pPr>
            <a:r>
              <a:rPr lang="en-US" sz="2300" dirty="0"/>
              <a:t>P value &gt;0.05  p high and null fly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b="1" dirty="0"/>
              <a:t>There is no difference in TAT of reports of laboratories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          3.Hypothesis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33A-8C58-47E7-B37D-BCBD64E9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014"/>
          </a:xfrm>
        </p:spPr>
        <p:txBody>
          <a:bodyPr>
            <a:normAutofit fontScale="90000"/>
          </a:bodyPr>
          <a:lstStyle/>
          <a:p>
            <a:r>
              <a:rPr lang="en-US" dirty="0"/>
              <a:t>3.Sales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8449-1F9D-486F-8191-EC7740DA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9444"/>
            <a:ext cx="8229600" cy="51020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Business problem:</a:t>
            </a:r>
          </a:p>
          <a:p>
            <a:pPr marL="0" indent="0">
              <a:buNone/>
            </a:pPr>
            <a:r>
              <a:rPr lang="en-US" dirty="0"/>
              <a:t>To find male-female buyer rations are similar across regions.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X=discrete with 4 variables &amp; y=discrete</a:t>
            </a:r>
            <a:endParaRPr lang="en-US" b="1" dirty="0"/>
          </a:p>
          <a:p>
            <a:r>
              <a:rPr lang="en-US" b="1" dirty="0"/>
              <a:t>Chi-squared test:</a:t>
            </a:r>
          </a:p>
          <a:p>
            <a:pPr marL="0" indent="0">
              <a:buNone/>
            </a:pPr>
            <a:r>
              <a:rPr lang="en-US" dirty="0"/>
              <a:t>       Ho: all proportions are equal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/>
              <a:t>Ha: </a:t>
            </a:r>
            <a:r>
              <a:rPr lang="en-US" dirty="0" err="1"/>
              <a:t>atleast</a:t>
            </a:r>
            <a:r>
              <a:rPr lang="en-US" dirty="0"/>
              <a:t> 1 of the proportions is different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 value 0.2931&gt;0.05  p high and null fly</a:t>
            </a:r>
          </a:p>
          <a:p>
            <a:pPr marL="0" indent="0">
              <a:buNone/>
            </a:pPr>
            <a:r>
              <a:rPr lang="en-US" b="1" dirty="0"/>
              <a:t>Both male &amp; female buyer rations are similar across regions.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5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           4.Hypothesis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F97A-D0E4-4FF8-B88C-CA70BCE5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797"/>
          </a:xfrm>
        </p:spPr>
        <p:txBody>
          <a:bodyPr/>
          <a:lstStyle/>
          <a:p>
            <a:r>
              <a:rPr lang="en-US" dirty="0"/>
              <a:t>4.Customer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2AA5-A81E-4E57-98FE-CD972682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6436"/>
            <a:ext cx="8229600" cy="545692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Business problem:</a:t>
            </a:r>
          </a:p>
          <a:p>
            <a:pPr marL="0" indent="0">
              <a:buNone/>
            </a:pPr>
            <a:r>
              <a:rPr lang="en-US" dirty="0"/>
              <a:t>     To help the manager draw appropriate inferences and check whether the defective percentage varies by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      X=discrete with 4 variables &amp; y=discrete</a:t>
            </a:r>
          </a:p>
          <a:p>
            <a:r>
              <a:rPr lang="en-US" b="1" dirty="0"/>
              <a:t>Normality test:</a:t>
            </a:r>
          </a:p>
          <a:p>
            <a:pPr marL="0" indent="0">
              <a:buNone/>
            </a:pPr>
            <a:r>
              <a:rPr lang="en-US" dirty="0"/>
              <a:t>       Ho: data are normal</a:t>
            </a:r>
          </a:p>
          <a:p>
            <a:pPr marL="0" indent="0">
              <a:buNone/>
            </a:pPr>
            <a:r>
              <a:rPr lang="en-US" dirty="0"/>
              <a:t>       Ha: data are not normal</a:t>
            </a:r>
          </a:p>
          <a:p>
            <a:pPr marL="0" indent="0">
              <a:buNone/>
            </a:pPr>
            <a:r>
              <a:rPr lang="en-US" dirty="0"/>
              <a:t>      P-Value is less than 0.05, we reject the null hypothesis in case of test with 95% confidence or 5% significance</a:t>
            </a:r>
            <a:r>
              <a:rPr lang="en-US" b="1" dirty="0"/>
              <a:t>.</a:t>
            </a:r>
          </a:p>
          <a:p>
            <a:r>
              <a:rPr lang="en-US" b="1" dirty="0"/>
              <a:t>Mood's median test:</a:t>
            </a:r>
          </a:p>
          <a:p>
            <a:pPr marL="0" indent="0">
              <a:buNone/>
            </a:pPr>
            <a:r>
              <a:rPr lang="en-US" dirty="0"/>
              <a:t>       Ho: the defective percentage varies by </a:t>
            </a:r>
            <a:r>
              <a:rPr lang="en-US" dirty="0" err="1"/>
              <a:t>centre</a:t>
            </a:r>
            <a:r>
              <a:rPr lang="en-US" dirty="0"/>
              <a:t> is same </a:t>
            </a:r>
          </a:p>
          <a:p>
            <a:pPr marL="0" indent="0">
              <a:buNone/>
            </a:pPr>
            <a:r>
              <a:rPr lang="en-US" dirty="0"/>
              <a:t>       Ha: the defective percentage varies by </a:t>
            </a:r>
            <a:r>
              <a:rPr lang="en-US" dirty="0" err="1"/>
              <a:t>centre</a:t>
            </a:r>
            <a:r>
              <a:rPr lang="en-US" dirty="0"/>
              <a:t> is not same</a:t>
            </a:r>
          </a:p>
          <a:p>
            <a:pPr marL="0" indent="0">
              <a:buNone/>
            </a:pPr>
            <a:r>
              <a:rPr lang="en-US" dirty="0"/>
              <a:t>      Mood's median test p-value = 1&gt; 0.05.</a:t>
            </a:r>
          </a:p>
          <a:p>
            <a:pPr marL="0" indent="0">
              <a:buNone/>
            </a:pPr>
            <a:r>
              <a:rPr lang="en-US" b="1" dirty="0"/>
              <a:t>hence the defective percentage varies by </a:t>
            </a:r>
            <a:r>
              <a:rPr lang="en-US" b="1" dirty="0" err="1"/>
              <a:t>centre</a:t>
            </a:r>
            <a:r>
              <a:rPr lang="en-US" b="1" dirty="0"/>
              <a:t> is same. accept the null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6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E7B-DD56-4A84-B01D-F241BA9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5.Hypothesis Testing Exercise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4EED-C21F-43F7-A3D1-70D7CA70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1060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         1.Hypothesis Testing Exercise</vt:lpstr>
      <vt:lpstr>1.CUTLETS PROBLEM </vt:lpstr>
      <vt:lpstr>                2.Hypothesis Testing Exercise</vt:lpstr>
      <vt:lpstr>2.HOSPITAL PROBLEM</vt:lpstr>
      <vt:lpstr>          3.Hypothesis Testing Exercise</vt:lpstr>
      <vt:lpstr>3.Sales of products</vt:lpstr>
      <vt:lpstr>           4.Hypothesis Testing Exercise</vt:lpstr>
      <vt:lpstr>4.Customer order</vt:lpstr>
      <vt:lpstr>5.Hypothesis Testing Exercise </vt:lpstr>
      <vt:lpstr>5.fantaloons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saranya</cp:lastModifiedBy>
  <cp:revision>22</cp:revision>
  <dcterms:created xsi:type="dcterms:W3CDTF">2015-11-14T12:07:48Z</dcterms:created>
  <dcterms:modified xsi:type="dcterms:W3CDTF">2020-02-19T17:49:04Z</dcterms:modified>
</cp:coreProperties>
</file>